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61" r:id="rId2"/>
    <p:sldId id="257" r:id="rId3"/>
    <p:sldId id="258" r:id="rId4"/>
    <p:sldId id="262" r:id="rId5"/>
    <p:sldId id="264" r:id="rId6"/>
    <p:sldId id="265" r:id="rId7"/>
    <p:sldId id="263" r:id="rId8"/>
    <p:sldId id="266" r:id="rId9"/>
    <p:sldId id="267" r:id="rId10"/>
    <p:sldId id="268"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AB3D5-CE0E-4AB4-8A85-AA9F04100658}" type="datetimeFigureOut">
              <a:rPr lang="en-PH" smtClean="0"/>
              <a:t>17/12/2022</a:t>
            </a:fld>
            <a:endParaRPr lang="en-PH"/>
          </a:p>
        </p:txBody>
      </p:sp>
      <p:sp>
        <p:nvSpPr>
          <p:cNvPr id="5" name="Footer Placeholder 4"/>
          <p:cNvSpPr>
            <a:spLocks noGrp="1"/>
          </p:cNvSpPr>
          <p:nvPr>
            <p:ph type="ftr" sz="quarter" idx="11"/>
          </p:nvPr>
        </p:nvSpPr>
        <p:spPr/>
        <p:txBody>
          <a:bodyPr/>
          <a:lstStyle/>
          <a:p>
            <a:endParaRPr lang="en-PH"/>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401423D-0CC2-4A04-B07D-AAA899CE1A8B}" type="slidenum">
              <a:rPr lang="en-PH" smtClean="0"/>
              <a:t>‹#›</a:t>
            </a:fld>
            <a:endParaRPr lang="en-PH"/>
          </a:p>
        </p:txBody>
      </p:sp>
    </p:spTree>
    <p:extLst>
      <p:ext uri="{BB962C8B-B14F-4D97-AF65-F5344CB8AC3E}">
        <p14:creationId xmlns:p14="http://schemas.microsoft.com/office/powerpoint/2010/main" val="247457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AB3D5-CE0E-4AB4-8A85-AA9F04100658}" type="datetimeFigureOut">
              <a:rPr lang="en-PH" smtClean="0"/>
              <a:t>17/12/2022</a:t>
            </a:fld>
            <a:endParaRPr lang="en-PH"/>
          </a:p>
        </p:txBody>
      </p:sp>
      <p:sp>
        <p:nvSpPr>
          <p:cNvPr id="5" name="Footer Placeholder 4"/>
          <p:cNvSpPr>
            <a:spLocks noGrp="1"/>
          </p:cNvSpPr>
          <p:nvPr>
            <p:ph type="ftr" sz="quarter" idx="11"/>
          </p:nvPr>
        </p:nvSpPr>
        <p:spPr/>
        <p:txBody>
          <a:bodyPr/>
          <a:lstStyle/>
          <a:p>
            <a:endParaRPr lang="en-PH"/>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01423D-0CC2-4A04-B07D-AAA899CE1A8B}" type="slidenum">
              <a:rPr lang="en-PH" smtClean="0"/>
              <a:t>‹#›</a:t>
            </a:fld>
            <a:endParaRPr lang="en-PH"/>
          </a:p>
        </p:txBody>
      </p:sp>
    </p:spTree>
    <p:extLst>
      <p:ext uri="{BB962C8B-B14F-4D97-AF65-F5344CB8AC3E}">
        <p14:creationId xmlns:p14="http://schemas.microsoft.com/office/powerpoint/2010/main" val="237385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AB3D5-CE0E-4AB4-8A85-AA9F04100658}" type="datetimeFigureOut">
              <a:rPr lang="en-PH" smtClean="0"/>
              <a:t>17/12/2022</a:t>
            </a:fld>
            <a:endParaRPr lang="en-PH"/>
          </a:p>
        </p:txBody>
      </p:sp>
      <p:sp>
        <p:nvSpPr>
          <p:cNvPr id="5" name="Footer Placeholder 4"/>
          <p:cNvSpPr>
            <a:spLocks noGrp="1"/>
          </p:cNvSpPr>
          <p:nvPr>
            <p:ph type="ftr" sz="quarter" idx="11"/>
          </p:nvPr>
        </p:nvSpPr>
        <p:spPr/>
        <p:txBody>
          <a:bodyPr/>
          <a:lstStyle/>
          <a:p>
            <a:endParaRPr lang="en-PH"/>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01423D-0CC2-4A04-B07D-AAA899CE1A8B}" type="slidenum">
              <a:rPr lang="en-PH" smtClean="0"/>
              <a:t>‹#›</a:t>
            </a:fld>
            <a:endParaRPr lang="en-PH"/>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0273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2CAB3D5-CE0E-4AB4-8A85-AA9F04100658}" type="datetimeFigureOut">
              <a:rPr lang="en-PH" smtClean="0"/>
              <a:t>17/12/2022</a:t>
            </a:fld>
            <a:endParaRPr lang="en-PH"/>
          </a:p>
        </p:txBody>
      </p:sp>
      <p:sp>
        <p:nvSpPr>
          <p:cNvPr id="6" name="Footer Placeholder 5"/>
          <p:cNvSpPr>
            <a:spLocks noGrp="1"/>
          </p:cNvSpPr>
          <p:nvPr>
            <p:ph type="ftr" sz="quarter" idx="11"/>
          </p:nvPr>
        </p:nvSpPr>
        <p:spPr/>
        <p:txBody>
          <a:bodyPr/>
          <a:lstStyle/>
          <a:p>
            <a:endParaRPr lang="en-PH"/>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01423D-0CC2-4A04-B07D-AAA899CE1A8B}" type="slidenum">
              <a:rPr lang="en-PH" smtClean="0"/>
              <a:t>‹#›</a:t>
            </a:fld>
            <a:endParaRPr lang="en-PH"/>
          </a:p>
        </p:txBody>
      </p:sp>
    </p:spTree>
    <p:extLst>
      <p:ext uri="{BB962C8B-B14F-4D97-AF65-F5344CB8AC3E}">
        <p14:creationId xmlns:p14="http://schemas.microsoft.com/office/powerpoint/2010/main" val="4115046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2CAB3D5-CE0E-4AB4-8A85-AA9F04100658}" type="datetimeFigureOut">
              <a:rPr lang="en-PH" smtClean="0"/>
              <a:t>17/12/2022</a:t>
            </a:fld>
            <a:endParaRPr lang="en-PH"/>
          </a:p>
        </p:txBody>
      </p:sp>
      <p:sp>
        <p:nvSpPr>
          <p:cNvPr id="6" name="Footer Placeholder 5"/>
          <p:cNvSpPr>
            <a:spLocks noGrp="1"/>
          </p:cNvSpPr>
          <p:nvPr>
            <p:ph type="ftr" sz="quarter" idx="11"/>
          </p:nvPr>
        </p:nvSpPr>
        <p:spPr/>
        <p:txBody>
          <a:bodyPr/>
          <a:lstStyle/>
          <a:p>
            <a:endParaRPr lang="en-PH"/>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01423D-0CC2-4A04-B07D-AAA899CE1A8B}" type="slidenum">
              <a:rPr lang="en-PH" smtClean="0"/>
              <a:t>‹#›</a:t>
            </a:fld>
            <a:endParaRPr lang="en-PH"/>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665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2CAB3D5-CE0E-4AB4-8A85-AA9F04100658}" type="datetimeFigureOut">
              <a:rPr lang="en-PH" smtClean="0"/>
              <a:t>17/12/2022</a:t>
            </a:fld>
            <a:endParaRPr lang="en-PH"/>
          </a:p>
        </p:txBody>
      </p:sp>
      <p:sp>
        <p:nvSpPr>
          <p:cNvPr id="6" name="Footer Placeholder 5"/>
          <p:cNvSpPr>
            <a:spLocks noGrp="1"/>
          </p:cNvSpPr>
          <p:nvPr>
            <p:ph type="ftr" sz="quarter" idx="11"/>
          </p:nvPr>
        </p:nvSpPr>
        <p:spPr/>
        <p:txBody>
          <a:bodyPr/>
          <a:lstStyle/>
          <a:p>
            <a:endParaRPr lang="en-PH"/>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01423D-0CC2-4A04-B07D-AAA899CE1A8B}" type="slidenum">
              <a:rPr lang="en-PH" smtClean="0"/>
              <a:t>‹#›</a:t>
            </a:fld>
            <a:endParaRPr lang="en-PH"/>
          </a:p>
        </p:txBody>
      </p:sp>
    </p:spTree>
    <p:extLst>
      <p:ext uri="{BB962C8B-B14F-4D97-AF65-F5344CB8AC3E}">
        <p14:creationId xmlns:p14="http://schemas.microsoft.com/office/powerpoint/2010/main" val="1282807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AB3D5-CE0E-4AB4-8A85-AA9F04100658}" type="datetimeFigureOut">
              <a:rPr lang="en-PH" smtClean="0"/>
              <a:t>17/12/2022</a:t>
            </a:fld>
            <a:endParaRPr lang="en-PH"/>
          </a:p>
        </p:txBody>
      </p:sp>
      <p:sp>
        <p:nvSpPr>
          <p:cNvPr id="5" name="Footer Placeholder 4"/>
          <p:cNvSpPr>
            <a:spLocks noGrp="1"/>
          </p:cNvSpPr>
          <p:nvPr>
            <p:ph type="ftr" sz="quarter" idx="11"/>
          </p:nvPr>
        </p:nvSpPr>
        <p:spPr/>
        <p:txBody>
          <a:bodyPr/>
          <a:lstStyle/>
          <a:p>
            <a:endParaRPr lang="en-PH"/>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01423D-0CC2-4A04-B07D-AAA899CE1A8B}" type="slidenum">
              <a:rPr lang="en-PH" smtClean="0"/>
              <a:t>‹#›</a:t>
            </a:fld>
            <a:endParaRPr lang="en-PH"/>
          </a:p>
        </p:txBody>
      </p:sp>
    </p:spTree>
    <p:extLst>
      <p:ext uri="{BB962C8B-B14F-4D97-AF65-F5344CB8AC3E}">
        <p14:creationId xmlns:p14="http://schemas.microsoft.com/office/powerpoint/2010/main" val="1595937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AB3D5-CE0E-4AB4-8A85-AA9F04100658}" type="datetimeFigureOut">
              <a:rPr lang="en-PH" smtClean="0"/>
              <a:t>17/12/2022</a:t>
            </a:fld>
            <a:endParaRPr lang="en-PH"/>
          </a:p>
        </p:txBody>
      </p:sp>
      <p:sp>
        <p:nvSpPr>
          <p:cNvPr id="5" name="Footer Placeholder 4"/>
          <p:cNvSpPr>
            <a:spLocks noGrp="1"/>
          </p:cNvSpPr>
          <p:nvPr>
            <p:ph type="ftr" sz="quarter" idx="11"/>
          </p:nvPr>
        </p:nvSpPr>
        <p:spPr/>
        <p:txBody>
          <a:bodyPr/>
          <a:lstStyle/>
          <a:p>
            <a:endParaRPr lang="en-PH"/>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01423D-0CC2-4A04-B07D-AAA899CE1A8B}" type="slidenum">
              <a:rPr lang="en-PH" smtClean="0"/>
              <a:t>‹#›</a:t>
            </a:fld>
            <a:endParaRPr lang="en-PH"/>
          </a:p>
        </p:txBody>
      </p:sp>
    </p:spTree>
    <p:extLst>
      <p:ext uri="{BB962C8B-B14F-4D97-AF65-F5344CB8AC3E}">
        <p14:creationId xmlns:p14="http://schemas.microsoft.com/office/powerpoint/2010/main" val="244487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AB3D5-CE0E-4AB4-8A85-AA9F04100658}" type="datetimeFigureOut">
              <a:rPr lang="en-PH" smtClean="0"/>
              <a:t>17/12/2022</a:t>
            </a:fld>
            <a:endParaRPr lang="en-PH"/>
          </a:p>
        </p:txBody>
      </p:sp>
      <p:sp>
        <p:nvSpPr>
          <p:cNvPr id="5" name="Footer Placeholder 4"/>
          <p:cNvSpPr>
            <a:spLocks noGrp="1"/>
          </p:cNvSpPr>
          <p:nvPr>
            <p:ph type="ftr" sz="quarter" idx="11"/>
          </p:nvPr>
        </p:nvSpPr>
        <p:spPr/>
        <p:txBody>
          <a:bodyPr/>
          <a:lstStyle/>
          <a:p>
            <a:endParaRPr lang="en-PH"/>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01423D-0CC2-4A04-B07D-AAA899CE1A8B}" type="slidenum">
              <a:rPr lang="en-PH" smtClean="0"/>
              <a:t>‹#›</a:t>
            </a:fld>
            <a:endParaRPr lang="en-PH"/>
          </a:p>
        </p:txBody>
      </p:sp>
    </p:spTree>
    <p:extLst>
      <p:ext uri="{BB962C8B-B14F-4D97-AF65-F5344CB8AC3E}">
        <p14:creationId xmlns:p14="http://schemas.microsoft.com/office/powerpoint/2010/main" val="312894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AB3D5-CE0E-4AB4-8A85-AA9F04100658}" type="datetimeFigureOut">
              <a:rPr lang="en-PH" smtClean="0"/>
              <a:t>17/12/2022</a:t>
            </a:fld>
            <a:endParaRPr lang="en-PH"/>
          </a:p>
        </p:txBody>
      </p:sp>
      <p:sp>
        <p:nvSpPr>
          <p:cNvPr id="5" name="Footer Placeholder 4"/>
          <p:cNvSpPr>
            <a:spLocks noGrp="1"/>
          </p:cNvSpPr>
          <p:nvPr>
            <p:ph type="ftr" sz="quarter" idx="11"/>
          </p:nvPr>
        </p:nvSpPr>
        <p:spPr/>
        <p:txBody>
          <a:bodyPr/>
          <a:lstStyle/>
          <a:p>
            <a:endParaRPr lang="en-PH"/>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01423D-0CC2-4A04-B07D-AAA899CE1A8B}" type="slidenum">
              <a:rPr lang="en-PH" smtClean="0"/>
              <a:t>‹#›</a:t>
            </a:fld>
            <a:endParaRPr lang="en-PH"/>
          </a:p>
        </p:txBody>
      </p:sp>
    </p:spTree>
    <p:extLst>
      <p:ext uri="{BB962C8B-B14F-4D97-AF65-F5344CB8AC3E}">
        <p14:creationId xmlns:p14="http://schemas.microsoft.com/office/powerpoint/2010/main" val="378605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AB3D5-CE0E-4AB4-8A85-AA9F04100658}" type="datetimeFigureOut">
              <a:rPr lang="en-PH" smtClean="0"/>
              <a:t>17/12/2022</a:t>
            </a:fld>
            <a:endParaRPr lang="en-PH"/>
          </a:p>
        </p:txBody>
      </p:sp>
      <p:sp>
        <p:nvSpPr>
          <p:cNvPr id="6" name="Footer Placeholder 5"/>
          <p:cNvSpPr>
            <a:spLocks noGrp="1"/>
          </p:cNvSpPr>
          <p:nvPr>
            <p:ph type="ftr" sz="quarter" idx="11"/>
          </p:nvPr>
        </p:nvSpPr>
        <p:spPr/>
        <p:txBody>
          <a:bodyPr/>
          <a:lstStyle/>
          <a:p>
            <a:endParaRPr lang="en-PH"/>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401423D-0CC2-4A04-B07D-AAA899CE1A8B}" type="slidenum">
              <a:rPr lang="en-PH" smtClean="0"/>
              <a:t>‹#›</a:t>
            </a:fld>
            <a:endParaRPr lang="en-PH"/>
          </a:p>
        </p:txBody>
      </p:sp>
    </p:spTree>
    <p:extLst>
      <p:ext uri="{BB962C8B-B14F-4D97-AF65-F5344CB8AC3E}">
        <p14:creationId xmlns:p14="http://schemas.microsoft.com/office/powerpoint/2010/main" val="83675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AB3D5-CE0E-4AB4-8A85-AA9F04100658}" type="datetimeFigureOut">
              <a:rPr lang="en-PH" smtClean="0"/>
              <a:t>17/12/2022</a:t>
            </a:fld>
            <a:endParaRPr lang="en-PH"/>
          </a:p>
        </p:txBody>
      </p:sp>
      <p:sp>
        <p:nvSpPr>
          <p:cNvPr id="8" name="Footer Placeholder 7"/>
          <p:cNvSpPr>
            <a:spLocks noGrp="1"/>
          </p:cNvSpPr>
          <p:nvPr>
            <p:ph type="ftr" sz="quarter" idx="11"/>
          </p:nvPr>
        </p:nvSpPr>
        <p:spPr/>
        <p:txBody>
          <a:bodyPr/>
          <a:lstStyle/>
          <a:p>
            <a:endParaRPr lang="en-PH"/>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401423D-0CC2-4A04-B07D-AAA899CE1A8B}" type="slidenum">
              <a:rPr lang="en-PH" smtClean="0"/>
              <a:t>‹#›</a:t>
            </a:fld>
            <a:endParaRPr lang="en-PH"/>
          </a:p>
        </p:txBody>
      </p:sp>
    </p:spTree>
    <p:extLst>
      <p:ext uri="{BB962C8B-B14F-4D97-AF65-F5344CB8AC3E}">
        <p14:creationId xmlns:p14="http://schemas.microsoft.com/office/powerpoint/2010/main" val="119442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AB3D5-CE0E-4AB4-8A85-AA9F04100658}" type="datetimeFigureOut">
              <a:rPr lang="en-PH" smtClean="0"/>
              <a:t>17/12/2022</a:t>
            </a:fld>
            <a:endParaRPr lang="en-PH"/>
          </a:p>
        </p:txBody>
      </p:sp>
      <p:sp>
        <p:nvSpPr>
          <p:cNvPr id="4" name="Footer Placeholder 3"/>
          <p:cNvSpPr>
            <a:spLocks noGrp="1"/>
          </p:cNvSpPr>
          <p:nvPr>
            <p:ph type="ftr" sz="quarter" idx="11"/>
          </p:nvPr>
        </p:nvSpPr>
        <p:spPr/>
        <p:txBody>
          <a:bodyPr/>
          <a:lstStyle/>
          <a:p>
            <a:endParaRPr lang="en-PH"/>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401423D-0CC2-4A04-B07D-AAA899CE1A8B}" type="slidenum">
              <a:rPr lang="en-PH" smtClean="0"/>
              <a:t>‹#›</a:t>
            </a:fld>
            <a:endParaRPr lang="en-PH"/>
          </a:p>
        </p:txBody>
      </p:sp>
    </p:spTree>
    <p:extLst>
      <p:ext uri="{BB962C8B-B14F-4D97-AF65-F5344CB8AC3E}">
        <p14:creationId xmlns:p14="http://schemas.microsoft.com/office/powerpoint/2010/main" val="169205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AB3D5-CE0E-4AB4-8A85-AA9F04100658}" type="datetimeFigureOut">
              <a:rPr lang="en-PH" smtClean="0"/>
              <a:t>17/12/2022</a:t>
            </a:fld>
            <a:endParaRPr lang="en-PH"/>
          </a:p>
        </p:txBody>
      </p:sp>
      <p:sp>
        <p:nvSpPr>
          <p:cNvPr id="3" name="Footer Placeholder 2"/>
          <p:cNvSpPr>
            <a:spLocks noGrp="1"/>
          </p:cNvSpPr>
          <p:nvPr>
            <p:ph type="ftr" sz="quarter" idx="11"/>
          </p:nvPr>
        </p:nvSpPr>
        <p:spPr/>
        <p:txBody>
          <a:bodyPr/>
          <a:lstStyle/>
          <a:p>
            <a:endParaRPr lang="en-PH"/>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401423D-0CC2-4A04-B07D-AAA899CE1A8B}" type="slidenum">
              <a:rPr lang="en-PH" smtClean="0"/>
              <a:t>‹#›</a:t>
            </a:fld>
            <a:endParaRPr lang="en-PH"/>
          </a:p>
        </p:txBody>
      </p:sp>
    </p:spTree>
    <p:extLst>
      <p:ext uri="{BB962C8B-B14F-4D97-AF65-F5344CB8AC3E}">
        <p14:creationId xmlns:p14="http://schemas.microsoft.com/office/powerpoint/2010/main" val="92733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AB3D5-CE0E-4AB4-8A85-AA9F04100658}" type="datetimeFigureOut">
              <a:rPr lang="en-PH" smtClean="0"/>
              <a:t>17/12/2022</a:t>
            </a:fld>
            <a:endParaRPr lang="en-PH"/>
          </a:p>
        </p:txBody>
      </p:sp>
      <p:sp>
        <p:nvSpPr>
          <p:cNvPr id="6" name="Footer Placeholder 5"/>
          <p:cNvSpPr>
            <a:spLocks noGrp="1"/>
          </p:cNvSpPr>
          <p:nvPr>
            <p:ph type="ftr" sz="quarter" idx="11"/>
          </p:nvPr>
        </p:nvSpPr>
        <p:spPr/>
        <p:txBody>
          <a:bodyPr/>
          <a:lstStyle/>
          <a:p>
            <a:endParaRPr lang="en-PH"/>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401423D-0CC2-4A04-B07D-AAA899CE1A8B}" type="slidenum">
              <a:rPr lang="en-PH" smtClean="0"/>
              <a:t>‹#›</a:t>
            </a:fld>
            <a:endParaRPr lang="en-PH"/>
          </a:p>
        </p:txBody>
      </p:sp>
    </p:spTree>
    <p:extLst>
      <p:ext uri="{BB962C8B-B14F-4D97-AF65-F5344CB8AC3E}">
        <p14:creationId xmlns:p14="http://schemas.microsoft.com/office/powerpoint/2010/main" val="86796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AB3D5-CE0E-4AB4-8A85-AA9F04100658}" type="datetimeFigureOut">
              <a:rPr lang="en-PH" smtClean="0"/>
              <a:t>17/12/2022</a:t>
            </a:fld>
            <a:endParaRPr lang="en-PH"/>
          </a:p>
        </p:txBody>
      </p:sp>
      <p:sp>
        <p:nvSpPr>
          <p:cNvPr id="6" name="Footer Placeholder 5"/>
          <p:cNvSpPr>
            <a:spLocks noGrp="1"/>
          </p:cNvSpPr>
          <p:nvPr>
            <p:ph type="ftr" sz="quarter" idx="11"/>
          </p:nvPr>
        </p:nvSpPr>
        <p:spPr/>
        <p:txBody>
          <a:bodyPr/>
          <a:lstStyle/>
          <a:p>
            <a:endParaRPr lang="en-PH"/>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01423D-0CC2-4A04-B07D-AAA899CE1A8B}" type="slidenum">
              <a:rPr lang="en-PH" smtClean="0"/>
              <a:t>‹#›</a:t>
            </a:fld>
            <a:endParaRPr lang="en-PH"/>
          </a:p>
        </p:txBody>
      </p:sp>
    </p:spTree>
    <p:extLst>
      <p:ext uri="{BB962C8B-B14F-4D97-AF65-F5344CB8AC3E}">
        <p14:creationId xmlns:p14="http://schemas.microsoft.com/office/powerpoint/2010/main" val="2727325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2CAB3D5-CE0E-4AB4-8A85-AA9F04100658}" type="datetimeFigureOut">
              <a:rPr lang="en-PH" smtClean="0"/>
              <a:t>17/12/2022</a:t>
            </a:fld>
            <a:endParaRPr lang="en-PH"/>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401423D-0CC2-4A04-B07D-AAA899CE1A8B}" type="slidenum">
              <a:rPr lang="en-PH" smtClean="0"/>
              <a:t>‹#›</a:t>
            </a:fld>
            <a:endParaRPr lang="en-PH"/>
          </a:p>
        </p:txBody>
      </p:sp>
    </p:spTree>
    <p:extLst>
      <p:ext uri="{BB962C8B-B14F-4D97-AF65-F5344CB8AC3E}">
        <p14:creationId xmlns:p14="http://schemas.microsoft.com/office/powerpoint/2010/main" val="308567753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CC3E-DE55-7E95-67E4-32D5ED1D2D51}"/>
              </a:ext>
            </a:extLst>
          </p:cNvPr>
          <p:cNvSpPr>
            <a:spLocks noGrp="1"/>
          </p:cNvSpPr>
          <p:nvPr>
            <p:ph type="title"/>
          </p:nvPr>
        </p:nvSpPr>
        <p:spPr>
          <a:xfrm>
            <a:off x="729431" y="2200628"/>
            <a:ext cx="7957369" cy="552098"/>
          </a:xfrm>
        </p:spPr>
        <p:txBody>
          <a:bodyPr>
            <a:normAutofit fontScale="90000"/>
          </a:bodyPr>
          <a:lstStyle/>
          <a:p>
            <a:r>
              <a:rPr lang="en-US" b="0" i="0" dirty="0">
                <a:solidFill>
                  <a:srgbClr val="000000"/>
                </a:solidFill>
                <a:effectLst/>
                <a:latin typeface="Arial" panose="020B0604020202020204" pitchFamily="34" charset="0"/>
              </a:rPr>
              <a:t>What is System Monitoring?</a:t>
            </a:r>
            <a:endParaRPr lang="en-PH" dirty="0"/>
          </a:p>
        </p:txBody>
      </p:sp>
      <p:sp>
        <p:nvSpPr>
          <p:cNvPr id="3" name="Text Placeholder 2">
            <a:extLst>
              <a:ext uri="{FF2B5EF4-FFF2-40B4-BE49-F238E27FC236}">
                <a16:creationId xmlns:a16="http://schemas.microsoft.com/office/drawing/2014/main" id="{2C693836-89FB-0ADE-B61B-12C221DC0CD4}"/>
              </a:ext>
            </a:extLst>
          </p:cNvPr>
          <p:cNvSpPr>
            <a:spLocks noGrp="1"/>
          </p:cNvSpPr>
          <p:nvPr>
            <p:ph type="body" idx="1"/>
          </p:nvPr>
        </p:nvSpPr>
        <p:spPr>
          <a:xfrm>
            <a:off x="1747790" y="3429000"/>
            <a:ext cx="10085386" cy="2294404"/>
          </a:xfrm>
        </p:spPr>
        <p:txBody>
          <a:bodyPr>
            <a:normAutofit/>
          </a:bodyPr>
          <a:lstStyle/>
          <a:p>
            <a:br>
              <a:rPr lang="en-US" b="0" i="0" dirty="0">
                <a:solidFill>
                  <a:srgbClr val="000000"/>
                </a:solidFill>
                <a:effectLst/>
                <a:latin typeface="Arial" panose="020B0604020202020204" pitchFamily="34" charset="0"/>
              </a:rPr>
            </a:br>
            <a:br>
              <a:rPr lang="en-US" b="0" i="0" dirty="0">
                <a:solidFill>
                  <a:srgbClr val="000000"/>
                </a:solidFill>
                <a:effectLst/>
                <a:latin typeface="Arial" panose="020B0604020202020204" pitchFamily="34" charset="0"/>
              </a:rPr>
            </a:br>
            <a:r>
              <a:rPr lang="en-US" sz="3200" b="0" i="0" dirty="0">
                <a:solidFill>
                  <a:srgbClr val="000000"/>
                </a:solidFill>
                <a:effectLst/>
                <a:latin typeface="Arial" panose="020B0604020202020204" pitchFamily="34" charset="0"/>
              </a:rPr>
              <a:t>These are used to gather data for the purpose of real-time incident notification, performance analysis, and system health verification.</a:t>
            </a:r>
            <a:endParaRPr lang="en-PH" sz="3200" dirty="0"/>
          </a:p>
        </p:txBody>
      </p:sp>
      <p:pic>
        <p:nvPicPr>
          <p:cNvPr id="4" name="Picture 2" descr="How Can I Use Microsoft SCOM for End-to-End Performance Monitoring">
            <a:extLst>
              <a:ext uri="{FF2B5EF4-FFF2-40B4-BE49-F238E27FC236}">
                <a16:creationId xmlns:a16="http://schemas.microsoft.com/office/drawing/2014/main" id="{27191B2D-5A67-E282-8C22-E6826FFAB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611" y="788546"/>
            <a:ext cx="4311699" cy="2824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50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E853D8-EE7C-9BE6-7972-E88AEC5387EC}"/>
              </a:ext>
            </a:extLst>
          </p:cNvPr>
          <p:cNvSpPr txBox="1"/>
          <p:nvPr/>
        </p:nvSpPr>
        <p:spPr>
          <a:xfrm>
            <a:off x="1905000" y="966430"/>
            <a:ext cx="9144000" cy="5632311"/>
          </a:xfrm>
          <a:prstGeom prst="rect">
            <a:avLst/>
          </a:prstGeom>
          <a:noFill/>
        </p:spPr>
        <p:txBody>
          <a:bodyPr wrap="square">
            <a:sp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To achieve this, “</a:t>
            </a:r>
            <a:r>
              <a:rPr lang="en-US" sz="2000" b="0" i="0" dirty="0" err="1">
                <a:solidFill>
                  <a:srgbClr val="000000"/>
                </a:solidFill>
                <a:effectLst/>
                <a:latin typeface="Times New Roman" panose="02020603050405020304" pitchFamily="18" charset="0"/>
                <a:cs typeface="Times New Roman" panose="02020603050405020304" pitchFamily="18" charset="0"/>
              </a:rPr>
              <a:t>mon</a:t>
            </a:r>
            <a:r>
              <a:rPr lang="en-US" sz="2000" b="0" i="0" dirty="0">
                <a:solidFill>
                  <a:srgbClr val="000000"/>
                </a:solidFill>
                <a:effectLst/>
                <a:latin typeface="Times New Roman" panose="02020603050405020304" pitchFamily="18" charset="0"/>
                <a:cs typeface="Times New Roman" panose="02020603050405020304" pitchFamily="18" charset="0"/>
              </a:rPr>
              <a:t>” is implemented as a scheduler which runs the programs which do the testing, and triggering alert programs when these scripts detect failure. Alerts can be controlled by a variety of “squelch” knobs, and complex dependencies can be configured to help suppress excessive alerts. </a:t>
            </a:r>
          </a:p>
          <a:p>
            <a:pPr algn="l"/>
            <a:endParaRPr lang="en-US" sz="2000" dirty="0">
              <a:solidFill>
                <a:srgbClr val="000000"/>
              </a:solidFill>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Features include:</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moncmd</a:t>
            </a:r>
            <a:r>
              <a:rPr lang="en-US" sz="2000" b="0" i="0" dirty="0">
                <a:solidFill>
                  <a:srgbClr val="000000"/>
                </a:solidFill>
                <a:effectLst/>
                <a:latin typeface="Times New Roman" panose="02020603050405020304" pitchFamily="18" charset="0"/>
                <a:cs typeface="Times New Roman" panose="02020603050405020304" pitchFamily="18" charset="0"/>
              </a:rPr>
              <a:t>, which is a command-line client. </a:t>
            </a:r>
            <a:r>
              <a:rPr lang="en-US" sz="2000" b="0" i="0" dirty="0" err="1">
                <a:solidFill>
                  <a:srgbClr val="000000"/>
                </a:solidFill>
                <a:effectLst/>
                <a:latin typeface="Times New Roman" panose="02020603050405020304" pitchFamily="18" charset="0"/>
                <a:cs typeface="Times New Roman" panose="02020603050405020304" pitchFamily="18" charset="0"/>
              </a:rPr>
              <a:t>moncmd</a:t>
            </a:r>
            <a:r>
              <a:rPr lang="en-US" sz="2000" b="0" i="0" dirty="0">
                <a:solidFill>
                  <a:srgbClr val="000000"/>
                </a:solidFill>
                <a:effectLst/>
                <a:latin typeface="Times New Roman" panose="02020603050405020304" pitchFamily="18" charset="0"/>
                <a:cs typeface="Times New Roman" panose="02020603050405020304" pitchFamily="18" charset="0"/>
              </a:rPr>
              <a:t> supports the full functionality of </a:t>
            </a:r>
          </a:p>
          <a:p>
            <a:pPr algn="l"/>
            <a:r>
              <a:rPr lang="en-US" sz="2000" b="0" i="0" dirty="0">
                <a:solidFill>
                  <a:srgbClr val="000000"/>
                </a:solidFill>
                <a:effectLst/>
                <a:latin typeface="Times New Roman" panose="02020603050405020304" pitchFamily="18" charset="0"/>
                <a:cs typeface="Times New Roman" panose="02020603050405020304" pitchFamily="18" charset="0"/>
              </a:rPr>
              <a:t>     the client/server interface.</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monshow</a:t>
            </a:r>
            <a:r>
              <a:rPr lang="en-US" sz="2000" b="0" i="0" dirty="0">
                <a:solidFill>
                  <a:srgbClr val="000000"/>
                </a:solidFill>
                <a:effectLst/>
                <a:latin typeface="Times New Roman" panose="02020603050405020304" pitchFamily="18" charset="0"/>
                <a:cs typeface="Times New Roman" panose="02020603050405020304" pitchFamily="18" charset="0"/>
              </a:rPr>
              <a:t>, a dual command-line and CGI interface report generator for showing the </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operational status of the services monitored by the server. It displays nicely- </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formatted columnar output of the current operational status, groups, and the failure  </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log.</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skymon</a:t>
            </a:r>
            <a:r>
              <a:rPr lang="en-US" sz="2000" b="0" i="0" dirty="0">
                <a:solidFill>
                  <a:srgbClr val="000000"/>
                </a:solidFill>
                <a:effectLst/>
                <a:latin typeface="Times New Roman" panose="02020603050405020304" pitchFamily="18" charset="0"/>
                <a:cs typeface="Times New Roman" panose="02020603050405020304" pitchFamily="18" charset="0"/>
              </a:rPr>
              <a:t>, which is a </a:t>
            </a:r>
            <a:r>
              <a:rPr lang="en-US" sz="2000" b="0" i="0" dirty="0" err="1">
                <a:solidFill>
                  <a:srgbClr val="000000"/>
                </a:solidFill>
                <a:effectLst/>
                <a:latin typeface="Times New Roman" panose="02020603050405020304" pitchFamily="18" charset="0"/>
                <a:cs typeface="Times New Roman" panose="02020603050405020304" pitchFamily="18" charset="0"/>
              </a:rPr>
              <a:t>SkyTel</a:t>
            </a:r>
            <a:r>
              <a:rPr lang="en-US" sz="2000" b="0" i="0" dirty="0">
                <a:solidFill>
                  <a:srgbClr val="000000"/>
                </a:solidFill>
                <a:effectLst/>
                <a:latin typeface="Times New Roman" panose="02020603050405020304" pitchFamily="18" charset="0"/>
                <a:cs typeface="Times New Roman" panose="02020603050405020304" pitchFamily="18" charset="0"/>
              </a:rPr>
              <a:t> 2-Way paging interface, allows you to query the server’s </a:t>
            </a:r>
          </a:p>
          <a:p>
            <a:pPr algn="l"/>
            <a:r>
              <a:rPr lang="en-US" sz="2000" b="0" i="0" dirty="0">
                <a:solidFill>
                  <a:srgbClr val="000000"/>
                </a:solidFill>
                <a:effectLst/>
                <a:latin typeface="Times New Roman" panose="02020603050405020304" pitchFamily="18" charset="0"/>
                <a:cs typeface="Times New Roman" panose="02020603050405020304" pitchFamily="18" charset="0"/>
              </a:rPr>
              <a:t>     state and to manipulate it in the same manner as </a:t>
            </a:r>
            <a:r>
              <a:rPr lang="en-US" sz="2000" b="0" i="0" dirty="0" err="1">
                <a:solidFill>
                  <a:srgbClr val="000000"/>
                </a:solidFill>
                <a:effectLst/>
                <a:latin typeface="Times New Roman" panose="02020603050405020304" pitchFamily="18" charset="0"/>
                <a:cs typeface="Times New Roman" panose="02020603050405020304" pitchFamily="18" charset="0"/>
              </a:rPr>
              <a:t>moncmd</a:t>
            </a:r>
            <a:r>
              <a:rPr lang="en-US" sz="2000" b="0" i="0" dirty="0">
                <a:solidFill>
                  <a:srgbClr val="000000"/>
                </a:solidFill>
                <a:effectLst/>
                <a:latin typeface="Times New Roman" panose="02020603050405020304" pitchFamily="18" charset="0"/>
                <a:cs typeface="Times New Roman" panose="02020603050405020304" pitchFamily="18" charset="0"/>
              </a:rPr>
              <a:t>, right from your pager. </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Access is controlled via a simple password and an access control file.</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mon.cgi</a:t>
            </a:r>
            <a:r>
              <a:rPr lang="en-US" sz="2000" b="0" i="0" dirty="0">
                <a:solidFill>
                  <a:srgbClr val="000000"/>
                </a:solidFill>
                <a:effectLst/>
                <a:latin typeface="Times New Roman" panose="02020603050405020304" pitchFamily="18" charset="0"/>
                <a:cs typeface="Times New Roman" panose="02020603050405020304" pitchFamily="18" charset="0"/>
              </a:rPr>
              <a:t>, which is an interactive web interface, allows you to not only view status </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information, but to change parameters in the server while it is running.</a:t>
            </a:r>
          </a:p>
        </p:txBody>
      </p:sp>
    </p:spTree>
    <p:extLst>
      <p:ext uri="{BB962C8B-B14F-4D97-AF65-F5344CB8AC3E}">
        <p14:creationId xmlns:p14="http://schemas.microsoft.com/office/powerpoint/2010/main" val="426282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andwritten thank you and smiley face on a sticky note">
            <a:extLst>
              <a:ext uri="{FF2B5EF4-FFF2-40B4-BE49-F238E27FC236}">
                <a16:creationId xmlns:a16="http://schemas.microsoft.com/office/drawing/2014/main" id="{2DC93740-79FE-3522-3FFD-781CD2D5F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0"/>
            <a:ext cx="10582275" cy="45434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2E0EBF-BC26-072F-14B9-7AC77FEBC62B}"/>
              </a:ext>
            </a:extLst>
          </p:cNvPr>
          <p:cNvSpPr txBox="1"/>
          <p:nvPr/>
        </p:nvSpPr>
        <p:spPr>
          <a:xfrm>
            <a:off x="3286125" y="4619148"/>
            <a:ext cx="6096000" cy="1938992"/>
          </a:xfrm>
          <a:prstGeom prst="rect">
            <a:avLst/>
          </a:prstGeom>
          <a:noFill/>
        </p:spPr>
        <p:txBody>
          <a:bodyPr wrap="square">
            <a:spAutoFit/>
          </a:bodyPr>
          <a:lstStyle/>
          <a:p>
            <a:pPr algn="ctr"/>
            <a:r>
              <a:rPr lang="en-US" sz="2400" dirty="0"/>
              <a:t>GROUP MEMBERS:</a:t>
            </a:r>
            <a:br>
              <a:rPr lang="en-US" sz="2400" dirty="0"/>
            </a:br>
            <a:br>
              <a:rPr lang="en-US" sz="2400" dirty="0"/>
            </a:br>
            <a:r>
              <a:rPr lang="en-US" sz="2400" dirty="0"/>
              <a:t>PEDRERO, BYRON JUSTIN C.</a:t>
            </a:r>
            <a:br>
              <a:rPr lang="en-US" sz="2400" dirty="0"/>
            </a:br>
            <a:r>
              <a:rPr lang="en-US" sz="2400" dirty="0"/>
              <a:t>PEREGRINO, JENNIE </a:t>
            </a:r>
            <a:r>
              <a:rPr lang="en-US" sz="2400" dirty="0" err="1"/>
              <a:t>JENNIE</a:t>
            </a:r>
            <a:r>
              <a:rPr lang="en-US" sz="2400" dirty="0"/>
              <a:t> B.</a:t>
            </a:r>
            <a:br>
              <a:rPr lang="en-US" sz="2400" dirty="0"/>
            </a:br>
            <a:r>
              <a:rPr lang="en-US" sz="2400" dirty="0"/>
              <a:t>ORTEGA, BRENT Philip </a:t>
            </a:r>
            <a:endParaRPr lang="en-PH" sz="2400" dirty="0"/>
          </a:p>
        </p:txBody>
      </p:sp>
    </p:spTree>
    <p:extLst>
      <p:ext uri="{BB962C8B-B14F-4D97-AF65-F5344CB8AC3E}">
        <p14:creationId xmlns:p14="http://schemas.microsoft.com/office/powerpoint/2010/main" val="224290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B5D8-B208-8578-58AE-21B82852BE15}"/>
              </a:ext>
            </a:extLst>
          </p:cNvPr>
          <p:cNvSpPr>
            <a:spLocks noGrp="1"/>
          </p:cNvSpPr>
          <p:nvPr>
            <p:ph type="title"/>
          </p:nvPr>
        </p:nvSpPr>
        <p:spPr>
          <a:xfrm>
            <a:off x="2295128" y="431454"/>
            <a:ext cx="5982494" cy="942975"/>
          </a:xfrm>
        </p:spPr>
        <p:txBody>
          <a:bodyPr>
            <a:normAutofit/>
          </a:bodyPr>
          <a:lstStyle/>
          <a:p>
            <a:r>
              <a:rPr lang="en-US" sz="3200" b="1" dirty="0"/>
              <a:t>System Monitoring Tools</a:t>
            </a:r>
            <a:endParaRPr lang="en-PH" sz="3200" b="1" dirty="0"/>
          </a:p>
        </p:txBody>
      </p:sp>
      <p:sp>
        <p:nvSpPr>
          <p:cNvPr id="3" name="Text Placeholder 2">
            <a:extLst>
              <a:ext uri="{FF2B5EF4-FFF2-40B4-BE49-F238E27FC236}">
                <a16:creationId xmlns:a16="http://schemas.microsoft.com/office/drawing/2014/main" id="{12FF95A0-1011-FF9F-2436-0D1ADFEEBD01}"/>
              </a:ext>
            </a:extLst>
          </p:cNvPr>
          <p:cNvSpPr>
            <a:spLocks noGrp="1"/>
          </p:cNvSpPr>
          <p:nvPr>
            <p:ph type="body" idx="1"/>
          </p:nvPr>
        </p:nvSpPr>
        <p:spPr>
          <a:xfrm>
            <a:off x="1438276" y="2095501"/>
            <a:ext cx="10258424" cy="4331046"/>
          </a:xfrm>
        </p:spPr>
        <p:txBody>
          <a:bodyPr>
            <a:noAutofit/>
          </a:bodyPr>
          <a:lstStyle/>
          <a:p>
            <a:pPr marL="285750" indent="-285750" algn="just">
              <a:buFont typeface="Arial" panose="020B0604020202020204" pitchFamily="34" charset="0"/>
              <a:buChar char="•"/>
            </a:pPr>
            <a:r>
              <a:rPr lang="en-US" sz="2000" b="1" i="0" dirty="0">
                <a:solidFill>
                  <a:srgbClr val="000000"/>
                </a:solidFill>
                <a:effectLst/>
                <a:latin typeface="Arial" panose="020B0604020202020204" pitchFamily="34" charset="0"/>
              </a:rPr>
              <a:t>Nagios</a:t>
            </a:r>
            <a:r>
              <a:rPr lang="en-US" sz="2000" b="0" i="0" dirty="0">
                <a:solidFill>
                  <a:srgbClr val="000000"/>
                </a:solidFill>
                <a:effectLst/>
                <a:latin typeface="Arial" panose="020B0604020202020204" pitchFamily="34" charset="0"/>
              </a:rPr>
              <a:t> - is a host and service monitor designed to inform you of network problems.</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Features include: </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Monitoring of network services (SMTP, POP3, HTTP, NNTP, PING, </a:t>
            </a:r>
            <a:r>
              <a:rPr lang="en-US" sz="2000" b="0" i="0" dirty="0" err="1">
                <a:solidFill>
                  <a:srgbClr val="050505"/>
                </a:solidFill>
                <a:effectLst/>
                <a:latin typeface="Segoe UI Historic" panose="020B0502040204020203" pitchFamily="34" charset="0"/>
              </a:rPr>
              <a:t>etc</a:t>
            </a:r>
            <a:r>
              <a:rPr lang="en-US" sz="2000" b="0" i="0" dirty="0">
                <a:solidFill>
                  <a:srgbClr val="050505"/>
                </a:solidFill>
                <a:effectLst/>
                <a:latin typeface="Segoe UI Historic" panose="020B0502040204020203" pitchFamily="34" charset="0"/>
              </a:rPr>
              <a:t>). Monitoring of host resources (processor load, disk and memory usage, running processes, log files, </a:t>
            </a:r>
            <a:r>
              <a:rPr lang="en-US" sz="2000" b="0" i="0" dirty="0" err="1">
                <a:solidFill>
                  <a:srgbClr val="050505"/>
                </a:solidFill>
                <a:effectLst/>
                <a:latin typeface="Segoe UI Historic" panose="020B0502040204020203" pitchFamily="34" charset="0"/>
              </a:rPr>
              <a:t>etc</a:t>
            </a:r>
            <a:r>
              <a:rPr lang="en-US" sz="2000" b="0" i="0" dirty="0">
                <a:solidFill>
                  <a:srgbClr val="050505"/>
                </a:solidFill>
                <a:effectLst/>
                <a:latin typeface="Segoe UI Historic" panose="020B0502040204020203" pitchFamily="34" charset="0"/>
              </a:rPr>
              <a:t>).</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 Monitoring of environmental factors such as temperature. Simple plugin design that allows users to easily develop their own host and service checks. Ability to define network host hierarchy, allowing detection of and distinction between hosts that are down and those that are unreachable.</a:t>
            </a:r>
            <a:endParaRPr lang="en-US" sz="2000"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sz="2000" b="1" i="0" dirty="0" err="1">
                <a:solidFill>
                  <a:srgbClr val="000000"/>
                </a:solidFill>
                <a:effectLst/>
                <a:latin typeface="Arial" panose="020B0604020202020204" pitchFamily="34" charset="0"/>
              </a:rPr>
              <a:t>OpenNMS</a:t>
            </a:r>
            <a:r>
              <a:rPr lang="en-US" sz="2000" b="0" i="0" dirty="0">
                <a:solidFill>
                  <a:srgbClr val="000000"/>
                </a:solidFill>
                <a:effectLst/>
                <a:latin typeface="Arial" panose="020B0604020202020204" pitchFamily="34" charset="0"/>
              </a:rPr>
              <a:t> - is an enterprise-grade network monitoring platform developed under the Open Source model. It consists of a community supported by the open-source project as well as a commercial services, training, and support organization.</a:t>
            </a:r>
          </a:p>
        </p:txBody>
      </p:sp>
      <p:pic>
        <p:nvPicPr>
          <p:cNvPr id="2050" name="Picture 2" descr="Top 15 Linux Performance Monitoring Tools – LinuxWizardry">
            <a:extLst>
              <a:ext uri="{FF2B5EF4-FFF2-40B4-BE49-F238E27FC236}">
                <a16:creationId xmlns:a16="http://schemas.microsoft.com/office/drawing/2014/main" id="{46BAF0E1-09EF-A4D1-2FC7-46B8A162D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5065" y="254086"/>
            <a:ext cx="2618714" cy="1473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26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DF8A69-CBD6-90C0-001C-3919C8D926FE}"/>
              </a:ext>
            </a:extLst>
          </p:cNvPr>
          <p:cNvSpPr>
            <a:spLocks noGrp="1"/>
          </p:cNvSpPr>
          <p:nvPr>
            <p:ph type="body" idx="1"/>
          </p:nvPr>
        </p:nvSpPr>
        <p:spPr>
          <a:xfrm>
            <a:off x="1562100" y="447674"/>
            <a:ext cx="10382250" cy="6562725"/>
          </a:xfrm>
        </p:spPr>
        <p:txBody>
          <a:bodyPr>
            <a:normAutofit fontScale="77500" lnSpcReduction="20000"/>
          </a:bodyPr>
          <a:lstStyle/>
          <a:p>
            <a:pPr marL="285750" indent="-285750" algn="just">
              <a:lnSpc>
                <a:spcPct val="120000"/>
              </a:lnSpc>
              <a:buFont typeface="Arial" panose="020B0604020202020204" pitchFamily="34" charset="0"/>
              <a:buChar char="•"/>
            </a:pPr>
            <a:r>
              <a:rPr lang="en-US" sz="2600" b="0" i="0" dirty="0">
                <a:solidFill>
                  <a:srgbClr val="050505"/>
                </a:solidFill>
                <a:effectLst/>
                <a:latin typeface="Segoe UI Historic" panose="020B0502040204020203" pitchFamily="34" charset="0"/>
              </a:rPr>
              <a:t>Features include: </a:t>
            </a:r>
          </a:p>
          <a:p>
            <a:pPr marL="285750" indent="-285750" algn="just">
              <a:lnSpc>
                <a:spcPct val="120000"/>
              </a:lnSpc>
              <a:buFont typeface="Arial" panose="020B0604020202020204" pitchFamily="34" charset="0"/>
              <a:buChar char="•"/>
            </a:pPr>
            <a:r>
              <a:rPr lang="en-US" sz="2600" b="0" i="0" dirty="0">
                <a:solidFill>
                  <a:srgbClr val="050505"/>
                </a:solidFill>
                <a:effectLst/>
                <a:latin typeface="Segoe UI Historic" panose="020B0502040204020203" pitchFamily="34" charset="0"/>
              </a:rPr>
              <a:t>Service Polling – determining service availability. </a:t>
            </a:r>
          </a:p>
          <a:p>
            <a:pPr marL="285750" indent="-285750" algn="just">
              <a:lnSpc>
                <a:spcPct val="120000"/>
              </a:lnSpc>
              <a:buFont typeface="Arial" panose="020B0604020202020204" pitchFamily="34" charset="0"/>
              <a:buChar char="•"/>
            </a:pPr>
            <a:r>
              <a:rPr lang="en-US" sz="2600" b="0" i="0" dirty="0">
                <a:solidFill>
                  <a:srgbClr val="050505"/>
                </a:solidFill>
                <a:effectLst/>
                <a:latin typeface="Segoe UI Historic" panose="020B0502040204020203" pitchFamily="34" charset="0"/>
              </a:rPr>
              <a:t>Data Collection – collecting, storing, and reporting on network information. Event and Notification Management – receiving events, both internal and external. </a:t>
            </a:r>
          </a:p>
          <a:p>
            <a:pPr marL="285750" indent="-285750" algn="just">
              <a:lnSpc>
                <a:spcPct val="120000"/>
              </a:lnSpc>
              <a:buFont typeface="Arial" panose="020B0604020202020204" pitchFamily="34" charset="0"/>
              <a:buChar char="•"/>
            </a:pPr>
            <a:r>
              <a:rPr lang="en-US" sz="2600" b="0" i="0" dirty="0">
                <a:solidFill>
                  <a:srgbClr val="050505"/>
                </a:solidFill>
                <a:effectLst/>
                <a:latin typeface="Segoe UI Historic" panose="020B0502040204020203" pitchFamily="34" charset="0"/>
              </a:rPr>
              <a:t>Thresholding – evaluating polled latency data or collected performance data against configurable thresholds, creating events when these are exceeded or rearmed.</a:t>
            </a:r>
          </a:p>
          <a:p>
            <a:pPr marL="285750" indent="-285750" algn="just">
              <a:lnSpc>
                <a:spcPct val="120000"/>
              </a:lnSpc>
              <a:buFont typeface="Arial" panose="020B0604020202020204" pitchFamily="34" charset="0"/>
              <a:buChar char="•"/>
            </a:pPr>
            <a:r>
              <a:rPr lang="en-US" sz="2600" b="0" i="0" dirty="0">
                <a:solidFill>
                  <a:srgbClr val="050505"/>
                </a:solidFill>
                <a:effectLst/>
                <a:latin typeface="Segoe UI Historic" panose="020B0502040204020203" pitchFamily="34" charset="0"/>
              </a:rPr>
              <a:t> Alarms and automation – reducing events according to a reduction key and scripting automated actions centered around alarms. Notifications – sending notices regarding noteworthy events via e-mail, XMPP, or other means.</a:t>
            </a:r>
            <a:endParaRPr lang="en-US" sz="2600" b="1" i="0" dirty="0">
              <a:solidFill>
                <a:srgbClr val="000000"/>
              </a:solidFill>
              <a:effectLst/>
              <a:latin typeface="Arial" panose="020B0604020202020204" pitchFamily="34" charset="0"/>
            </a:endParaRPr>
          </a:p>
          <a:p>
            <a:pPr marL="285750" indent="-285750" algn="just">
              <a:lnSpc>
                <a:spcPct val="120000"/>
              </a:lnSpc>
              <a:buFont typeface="Arial" panose="020B0604020202020204" pitchFamily="34" charset="0"/>
              <a:buChar char="•"/>
            </a:pPr>
            <a:r>
              <a:rPr lang="en-US" sz="2600" b="1" i="0" dirty="0" err="1">
                <a:solidFill>
                  <a:srgbClr val="000000"/>
                </a:solidFill>
                <a:effectLst/>
                <a:latin typeface="Arial" panose="020B0604020202020204" pitchFamily="34" charset="0"/>
              </a:rPr>
              <a:t>LibreNMS</a:t>
            </a:r>
            <a:r>
              <a:rPr lang="en-US" sz="2600" b="0" i="0" dirty="0">
                <a:solidFill>
                  <a:srgbClr val="000000"/>
                </a:solidFill>
                <a:effectLst/>
                <a:latin typeface="Arial" panose="020B0604020202020204" pitchFamily="34" charset="0"/>
              </a:rPr>
              <a:t> - is a fully featured network monitoring system that provides a wealth of features and device support.</a:t>
            </a:r>
          </a:p>
          <a:p>
            <a:pPr marL="285750" indent="-285750" algn="just">
              <a:lnSpc>
                <a:spcPct val="120000"/>
              </a:lnSpc>
              <a:buFont typeface="Arial" panose="020B0604020202020204" pitchFamily="34" charset="0"/>
              <a:buChar char="•"/>
            </a:pPr>
            <a:r>
              <a:rPr lang="en-US" sz="2600" b="0" i="0" dirty="0">
                <a:solidFill>
                  <a:srgbClr val="000000"/>
                </a:solidFill>
                <a:effectLst/>
                <a:latin typeface="Arial" panose="020B0604020202020204" pitchFamily="34" charset="0"/>
              </a:rPr>
              <a:t> Features include: </a:t>
            </a:r>
            <a:r>
              <a:rPr lang="en-US" sz="2600" b="0" i="0" dirty="0">
                <a:solidFill>
                  <a:srgbClr val="050505"/>
                </a:solidFill>
                <a:effectLst/>
                <a:latin typeface="Segoe UI Historic" panose="020B0502040204020203" pitchFamily="34" charset="0"/>
              </a:rPr>
              <a:t>Automatic discovery – automatically discover your entire network using CDP, FDP, LLDP, OSPF, BGP, SNMP and ARP. Billing system – generate bandwidth bills for ports on your network based on usage or transfer. Customizable alerting – highly flexible alerting system, notify via email, IRC, slack and more. Automatic updates – stay up-to-date automatically with bug fixes, new features, and more. API access – a full API to manage, graph and retrieve data from your install.</a:t>
            </a:r>
            <a:endParaRPr lang="en-US" sz="2600" b="0" i="0" dirty="0">
              <a:solidFill>
                <a:srgbClr val="000000"/>
              </a:solidFill>
              <a:effectLst/>
              <a:latin typeface="Arial" panose="020B0604020202020204" pitchFamily="34" charset="0"/>
            </a:endParaRPr>
          </a:p>
          <a:p>
            <a:pPr algn="just"/>
            <a:endParaRPr lang="en-PH" dirty="0"/>
          </a:p>
        </p:txBody>
      </p:sp>
    </p:spTree>
    <p:extLst>
      <p:ext uri="{BB962C8B-B14F-4D97-AF65-F5344CB8AC3E}">
        <p14:creationId xmlns:p14="http://schemas.microsoft.com/office/powerpoint/2010/main" val="258482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F49C8-1C58-028F-CE03-63E8F1DDB3D6}"/>
              </a:ext>
            </a:extLst>
          </p:cNvPr>
          <p:cNvSpPr txBox="1"/>
          <p:nvPr/>
        </p:nvSpPr>
        <p:spPr>
          <a:xfrm>
            <a:off x="1628775" y="436245"/>
            <a:ext cx="10248900" cy="6247864"/>
          </a:xfrm>
          <a:prstGeom prst="rect">
            <a:avLst/>
          </a:prstGeom>
          <a:noFill/>
        </p:spPr>
        <p:txBody>
          <a:bodyPr wrap="square">
            <a:spAutoFit/>
          </a:bodyPr>
          <a:lstStyle/>
          <a:p>
            <a:pPr marL="285750" indent="-285750" algn="just">
              <a:buFont typeface="Arial" panose="020B0604020202020204" pitchFamily="34" charset="0"/>
              <a:buChar char="•"/>
            </a:pPr>
            <a:r>
              <a:rPr lang="en-US" sz="2000" b="1" i="0" dirty="0">
                <a:solidFill>
                  <a:srgbClr val="000000"/>
                </a:solidFill>
                <a:effectLst/>
                <a:latin typeface="Arial" panose="020B0604020202020204" pitchFamily="34" charset="0"/>
              </a:rPr>
              <a:t>ZABBIX</a:t>
            </a:r>
            <a:r>
              <a:rPr lang="en-US" sz="2000" b="0" i="0" dirty="0">
                <a:solidFill>
                  <a:srgbClr val="000000"/>
                </a:solidFill>
                <a:effectLst/>
                <a:latin typeface="Arial" panose="020B0604020202020204" pitchFamily="34" charset="0"/>
              </a:rPr>
              <a:t> - is software that monitors numerous parameters of a network and the health and integrity of servers. is an all-in-one 24×7 free monitoring solution.</a:t>
            </a:r>
            <a:endParaRPr lang="en-US" sz="2000" b="0" i="0" dirty="0">
              <a:solidFill>
                <a:srgbClr val="050505"/>
              </a:solidFill>
              <a:effectLst/>
              <a:latin typeface="Segoe UI Historic" panose="020B0502040204020203" pitchFamily="34" charset="0"/>
            </a:endParaRP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Features include: </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SQL database for storing configuration, collected data and trends.</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Web interface offers minimal learning, ubiquitous access. Instant drill down from real-time status of IT Services to historical trend and statistics. Data </a:t>
            </a:r>
            <a:r>
              <a:rPr lang="en-US" sz="2000" b="0" i="0" dirty="0" err="1">
                <a:solidFill>
                  <a:srgbClr val="050505"/>
                </a:solidFill>
                <a:effectLst/>
                <a:latin typeface="Segoe UI Historic" panose="020B0502040204020203" pitchFamily="34" charset="0"/>
              </a:rPr>
              <a:t>visualisation</a:t>
            </a:r>
            <a:r>
              <a:rPr lang="en-US" sz="2000" b="0" i="0" dirty="0">
                <a:solidFill>
                  <a:srgbClr val="050505"/>
                </a:solidFill>
                <a:effectLst/>
                <a:latin typeface="Segoe UI Historic" panose="020B0502040204020203" pitchFamily="34" charset="0"/>
              </a:rPr>
              <a:t> and mapping. High performance native ZABBIX agents for performance and integrity monitoring for virtually all platforms. </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Monitoring of “agentless” environments. Assuring and monitoring SLA for IT Services.</a:t>
            </a:r>
            <a:endParaRPr lang="en-US" sz="2000" b="1"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sz="2000" b="1" i="0" dirty="0">
                <a:solidFill>
                  <a:srgbClr val="000000"/>
                </a:solidFill>
                <a:effectLst/>
                <a:latin typeface="Arial" panose="020B0604020202020204" pitchFamily="34" charset="0"/>
              </a:rPr>
              <a:t>Cockpit</a:t>
            </a:r>
            <a:r>
              <a:rPr lang="en-US" sz="2000" b="0" i="0" dirty="0">
                <a:solidFill>
                  <a:srgbClr val="000000"/>
                </a:solidFill>
                <a:effectLst/>
                <a:latin typeface="Arial" panose="020B0604020202020204" pitchFamily="34" charset="0"/>
              </a:rPr>
              <a:t> - is a service for Linux that provides a web-based interface for managing and monitoring hosts.</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Features include:</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 Graphical and interface designers are involved in the project. Modular and can be extended by installing extra modules. </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You can also develop your own modules. Supports multiple servers from a single dashboard. Unobtrusive – works alongside other management tools without causing issues. </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Uses a </a:t>
            </a:r>
            <a:r>
              <a:rPr lang="en-US" sz="2000" b="0" i="0" dirty="0" err="1">
                <a:solidFill>
                  <a:srgbClr val="050505"/>
                </a:solidFill>
                <a:effectLst/>
                <a:latin typeface="Segoe UI Historic" panose="020B0502040204020203" pitchFamily="34" charset="0"/>
              </a:rPr>
              <a:t>systemd</a:t>
            </a:r>
            <a:r>
              <a:rPr lang="en-US" sz="2000" b="0" i="0" dirty="0">
                <a:solidFill>
                  <a:srgbClr val="050505"/>
                </a:solidFill>
                <a:effectLst/>
                <a:latin typeface="Segoe UI Historic" panose="020B0502040204020203" pitchFamily="34" charset="0"/>
              </a:rPr>
              <a:t> socket, and doesn’t use memory when not in use. Builds upon existing functionality; it doesn’t require a configuration by default. Doesn’t store the state or data of servers anywhere. It uses the same API command-line tools use.</a:t>
            </a:r>
            <a:endParaRPr lang="en-US" sz="2000"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9557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D7CC8E-C01B-88B2-B5C6-8374117A69F2}"/>
              </a:ext>
            </a:extLst>
          </p:cNvPr>
          <p:cNvSpPr txBox="1"/>
          <p:nvPr/>
        </p:nvSpPr>
        <p:spPr>
          <a:xfrm>
            <a:off x="1628775" y="338107"/>
            <a:ext cx="10287000" cy="6247864"/>
          </a:xfrm>
          <a:prstGeom prst="rect">
            <a:avLst/>
          </a:prstGeom>
          <a:noFill/>
        </p:spPr>
        <p:txBody>
          <a:bodyPr wrap="square">
            <a:spAutoFit/>
          </a:bodyPr>
          <a:lstStyle/>
          <a:p>
            <a:pPr marL="285750" indent="-285750" algn="just">
              <a:buFont typeface="Arial" panose="020B0604020202020204" pitchFamily="34" charset="0"/>
              <a:buChar char="•"/>
            </a:pPr>
            <a:r>
              <a:rPr lang="en-US" sz="2000" b="1" i="0" dirty="0" err="1">
                <a:solidFill>
                  <a:srgbClr val="000000"/>
                </a:solidFill>
                <a:effectLst/>
                <a:latin typeface="Arial" panose="020B0604020202020204" pitchFamily="34" charset="0"/>
              </a:rPr>
              <a:t>Monit</a:t>
            </a:r>
            <a:r>
              <a:rPr lang="en-US" sz="2000" b="0" i="0" dirty="0">
                <a:solidFill>
                  <a:srgbClr val="000000"/>
                </a:solidFill>
                <a:effectLst/>
                <a:latin typeface="Arial" panose="020B0604020202020204" pitchFamily="34" charset="0"/>
              </a:rPr>
              <a:t> - is a utility for managing and monitoring processes, files, directories and filesystems on a Unix system. </a:t>
            </a:r>
            <a:r>
              <a:rPr lang="en-US" sz="2000" b="0" i="0" dirty="0" err="1">
                <a:solidFill>
                  <a:srgbClr val="000000"/>
                </a:solidFill>
                <a:effectLst/>
                <a:latin typeface="Arial" panose="020B0604020202020204" pitchFamily="34" charset="0"/>
              </a:rPr>
              <a:t>Monit</a:t>
            </a:r>
            <a:r>
              <a:rPr lang="en-US" sz="2000" b="0" i="0" dirty="0">
                <a:solidFill>
                  <a:srgbClr val="000000"/>
                </a:solidFill>
                <a:effectLst/>
                <a:latin typeface="Arial" panose="020B0604020202020204" pitchFamily="34" charset="0"/>
              </a:rPr>
              <a:t> conducts automatic maintenance and repair and can execute meaningful causal actions in error situations. Cacti - is an open source, web-based frontend to </a:t>
            </a:r>
            <a:r>
              <a:rPr lang="en-US" sz="2000" b="0" i="0" dirty="0" err="1">
                <a:solidFill>
                  <a:srgbClr val="000000"/>
                </a:solidFill>
                <a:effectLst/>
                <a:latin typeface="Arial" panose="020B0604020202020204" pitchFamily="34" charset="0"/>
              </a:rPr>
              <a:t>RRDtool</a:t>
            </a:r>
            <a:r>
              <a:rPr lang="en-US" sz="2000" b="0" i="0" dirty="0">
                <a:solidFill>
                  <a:srgbClr val="000000"/>
                </a:solidFill>
                <a:effectLst/>
                <a:latin typeface="Arial" panose="020B0604020202020204" pitchFamily="34" charset="0"/>
              </a:rPr>
              <a:t>, the industry standard, high performance data logging and graphing system for time series data.</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Features include: Monitoring processes.</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Monitoring files.</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Monitoring directories.</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Monitoring devices. Remote host monitoring – first and foremost </a:t>
            </a:r>
            <a:r>
              <a:rPr lang="en-US" sz="2000" b="0" i="0" dirty="0" err="1">
                <a:solidFill>
                  <a:srgbClr val="050505"/>
                </a:solidFill>
                <a:effectLst/>
                <a:latin typeface="Segoe UI Historic" panose="020B0502040204020203" pitchFamily="34" charset="0"/>
              </a:rPr>
              <a:t>monit</a:t>
            </a:r>
            <a:r>
              <a:rPr lang="en-US" sz="2000" b="0" i="0" dirty="0">
                <a:solidFill>
                  <a:srgbClr val="050505"/>
                </a:solidFill>
                <a:effectLst/>
                <a:latin typeface="Segoe UI Historic" panose="020B0502040204020203" pitchFamily="34" charset="0"/>
              </a:rPr>
              <a:t> is an utility for monitoring and mending services on localhost, but if a service depends on a remote service, e.g. a database server or an application server, it can be useful to test the remote host as well. Protocol testing. Web interface.</a:t>
            </a:r>
            <a:endParaRPr lang="en-US" sz="2000"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sz="2000" b="1" i="0" dirty="0" err="1">
                <a:solidFill>
                  <a:srgbClr val="000000"/>
                </a:solidFill>
                <a:effectLst/>
                <a:latin typeface="Arial" panose="020B0604020202020204" pitchFamily="34" charset="0"/>
              </a:rPr>
              <a:t>NetXMS</a:t>
            </a:r>
            <a:r>
              <a:rPr lang="en-US" sz="2000" b="0" i="0" dirty="0">
                <a:solidFill>
                  <a:srgbClr val="000000"/>
                </a:solidFill>
                <a:effectLst/>
                <a:latin typeface="Arial" panose="020B0604020202020204" pitchFamily="34" charset="0"/>
              </a:rPr>
              <a:t> - provides performance and availability monitoring with flexible event processing, alerting, reporting and graphing for all layers of IT infrastructure.</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Features include:</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 Network monitoring: Automatic Layer 2 and Layer 3 discovery, visualization and search of the connected components. Full SNMPv3 support.</a:t>
            </a:r>
          </a:p>
          <a:p>
            <a:pPr marL="285750" indent="-285750" algn="just">
              <a:buFont typeface="Arial" panose="020B0604020202020204" pitchFamily="34" charset="0"/>
              <a:buChar char="•"/>
            </a:pPr>
            <a:r>
              <a:rPr lang="en-US" sz="2000" b="0" i="0" dirty="0">
                <a:solidFill>
                  <a:srgbClr val="050505"/>
                </a:solidFill>
                <a:effectLst/>
                <a:latin typeface="Segoe UI Historic" panose="020B0502040204020203" pitchFamily="34" charset="0"/>
              </a:rPr>
              <a:t> Active discovery with scanning probes. Passive discovery based on information from monitored devices – ARP and routing tables, interfaces. Application and server monitoring:</a:t>
            </a:r>
            <a:endParaRPr lang="en-US" sz="20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334206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0F83DC-71DC-1F3A-8D2A-E02ED8A0C132}"/>
              </a:ext>
            </a:extLst>
          </p:cNvPr>
          <p:cNvSpPr txBox="1"/>
          <p:nvPr/>
        </p:nvSpPr>
        <p:spPr>
          <a:xfrm>
            <a:off x="1800225" y="84207"/>
            <a:ext cx="9991725" cy="6817251"/>
          </a:xfrm>
          <a:prstGeom prst="rect">
            <a:avLst/>
          </a:prstGeom>
          <a:noFill/>
        </p:spPr>
        <p:txBody>
          <a:bodyPr wrap="square">
            <a:spAutoFit/>
          </a:bodyPr>
          <a:lstStyle/>
          <a:p>
            <a:pPr marL="285750" indent="-285750" algn="just">
              <a:buFont typeface="Arial" panose="020B0604020202020204" pitchFamily="34" charset="0"/>
              <a:buChar char="•"/>
            </a:pPr>
            <a:r>
              <a:rPr lang="en-US" sz="1900" b="0" i="0" dirty="0">
                <a:solidFill>
                  <a:srgbClr val="050505"/>
                </a:solidFill>
                <a:effectLst/>
                <a:latin typeface="Times New Roman" panose="02020603050405020304" pitchFamily="18" charset="0"/>
                <a:cs typeface="Times New Roman" panose="02020603050405020304" pitchFamily="18" charset="0"/>
              </a:rPr>
              <a:t>All the basic metrics you would expect: CPU, file systems, I/O, memory, traffic. JMX bridge for monitoring Java applications. Application specific extensions: Oracle, MySQL, PostgreSQL, MongoDB, DB2, Tuxedo, and many more. Integration API for in-house applications. Designed for large networks: Single server can monitor hundreds of metrics on thousands of devices. Full support for distributed monitoring and horizontal scaling. Overlapping IP subnets monitoring. Flexible access control for operators and customers.</a:t>
            </a:r>
            <a:endParaRPr lang="en-US" sz="19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900" b="1" i="0" dirty="0" err="1">
                <a:solidFill>
                  <a:srgbClr val="000000"/>
                </a:solidFill>
                <a:effectLst/>
                <a:latin typeface="Times New Roman" panose="02020603050405020304" pitchFamily="18" charset="0"/>
                <a:cs typeface="Times New Roman" panose="02020603050405020304" pitchFamily="18" charset="0"/>
              </a:rPr>
              <a:t>FreeNATS</a:t>
            </a:r>
            <a:r>
              <a:rPr lang="en-US" sz="1900" b="0" i="0" dirty="0">
                <a:solidFill>
                  <a:srgbClr val="000000"/>
                </a:solidFill>
                <a:effectLst/>
                <a:latin typeface="Times New Roman" panose="02020603050405020304" pitchFamily="18" charset="0"/>
                <a:cs typeface="Times New Roman" panose="02020603050405020304" pitchFamily="18" charset="0"/>
              </a:rPr>
              <a:t> - is a PHP and MySQL based automatic network status testing, alerting and reporting package.</a:t>
            </a:r>
          </a:p>
          <a:p>
            <a:pPr marL="285750" indent="-285750" algn="just">
              <a:buFont typeface="Arial" panose="020B0604020202020204" pitchFamily="34" charset="0"/>
              <a:buChar char="•"/>
            </a:pPr>
            <a:r>
              <a:rPr lang="en-US" sz="1900" b="0" i="0" dirty="0">
                <a:solidFill>
                  <a:srgbClr val="050505"/>
                </a:solidFill>
                <a:effectLst/>
                <a:latin typeface="Times New Roman" panose="02020603050405020304" pitchFamily="18" charset="0"/>
                <a:cs typeface="Times New Roman" panose="02020603050405020304" pitchFamily="18" charset="0"/>
              </a:rPr>
              <a:t>Features include: Supports the following server-side test methods: ICMP (Ping).</a:t>
            </a:r>
          </a:p>
          <a:p>
            <a:pPr marL="285750" indent="-285750" algn="just">
              <a:buFont typeface="Arial" panose="020B0604020202020204" pitchFamily="34" charset="0"/>
              <a:buChar char="•"/>
            </a:pPr>
            <a:r>
              <a:rPr lang="en-US" sz="1900" b="0" i="0" dirty="0">
                <a:solidFill>
                  <a:srgbClr val="050505"/>
                </a:solidFill>
                <a:effectLst/>
                <a:latin typeface="Times New Roman" panose="02020603050405020304" pitchFamily="18" charset="0"/>
                <a:cs typeface="Times New Roman" panose="02020603050405020304" pitchFamily="18" charset="0"/>
              </a:rPr>
              <a:t>Web Request (Time or Size). SMTP, IMAP and POP3 (Time to Open). </a:t>
            </a:r>
          </a:p>
          <a:p>
            <a:pPr marL="285750" indent="-285750" algn="just">
              <a:buFont typeface="Arial" panose="020B0604020202020204" pitchFamily="34" charset="0"/>
              <a:buChar char="•"/>
            </a:pPr>
            <a:r>
              <a:rPr lang="en-US" sz="1900" b="0" i="0" dirty="0">
                <a:solidFill>
                  <a:srgbClr val="050505"/>
                </a:solidFill>
                <a:effectLst/>
                <a:latin typeface="Times New Roman" panose="02020603050405020304" pitchFamily="18" charset="0"/>
                <a:cs typeface="Times New Roman" panose="02020603050405020304" pitchFamily="18" charset="0"/>
              </a:rPr>
              <a:t>MySQL (Time, Rows or Data). </a:t>
            </a:r>
          </a:p>
          <a:p>
            <a:pPr marL="285750" indent="-285750" algn="just">
              <a:buFont typeface="Arial" panose="020B0604020202020204" pitchFamily="34" charset="0"/>
              <a:buChar char="•"/>
            </a:pPr>
            <a:r>
              <a:rPr lang="en-US" sz="1900" b="0" i="0" dirty="0">
                <a:solidFill>
                  <a:srgbClr val="050505"/>
                </a:solidFill>
                <a:effectLst/>
                <a:latin typeface="Times New Roman" panose="02020603050405020304" pitchFamily="18" charset="0"/>
                <a:cs typeface="Times New Roman" panose="02020603050405020304" pitchFamily="18" charset="0"/>
              </a:rPr>
              <a:t>TCP and UDP Connection (Open Port). </a:t>
            </a:r>
          </a:p>
          <a:p>
            <a:pPr marL="285750" indent="-285750" algn="just">
              <a:buFont typeface="Arial" panose="020B0604020202020204" pitchFamily="34" charset="0"/>
              <a:buChar char="•"/>
            </a:pPr>
            <a:r>
              <a:rPr lang="en-US" sz="1900" b="0" i="0" dirty="0">
                <a:solidFill>
                  <a:srgbClr val="050505"/>
                </a:solidFill>
                <a:effectLst/>
                <a:latin typeface="Times New Roman" panose="02020603050405020304" pitchFamily="18" charset="0"/>
                <a:cs typeface="Times New Roman" panose="02020603050405020304" pitchFamily="18" charset="0"/>
              </a:rPr>
              <a:t>DNS Query (simple query or direct server lookup). </a:t>
            </a:r>
          </a:p>
          <a:p>
            <a:pPr marL="285750" indent="-285750" algn="just">
              <a:buFont typeface="Arial" panose="020B0604020202020204" pitchFamily="34" charset="0"/>
              <a:buChar char="•"/>
            </a:pPr>
            <a:r>
              <a:rPr lang="en-US" sz="1900" b="0" i="0" dirty="0">
                <a:solidFill>
                  <a:srgbClr val="050505"/>
                </a:solidFill>
                <a:effectLst/>
                <a:latin typeface="Times New Roman" panose="02020603050405020304" pitchFamily="18" charset="0"/>
                <a:cs typeface="Times New Roman" panose="02020603050405020304" pitchFamily="18" charset="0"/>
              </a:rPr>
              <a:t>SMB (Windows share) Connection Time. </a:t>
            </a:r>
          </a:p>
          <a:p>
            <a:pPr marL="285750" indent="-285750" algn="just">
              <a:buFont typeface="Arial" panose="020B0604020202020204" pitchFamily="34" charset="0"/>
              <a:buChar char="•"/>
            </a:pPr>
            <a:r>
              <a:rPr lang="en-US" sz="1900" b="0" i="0" dirty="0">
                <a:solidFill>
                  <a:srgbClr val="050505"/>
                </a:solidFill>
                <a:effectLst/>
                <a:latin typeface="Times New Roman" panose="02020603050405020304" pitchFamily="18" charset="0"/>
                <a:cs typeface="Times New Roman" panose="02020603050405020304" pitchFamily="18" charset="0"/>
              </a:rPr>
              <a:t>Email Alerting. URL Alerting. </a:t>
            </a:r>
          </a:p>
          <a:p>
            <a:pPr marL="285750" indent="-285750" algn="just">
              <a:buFont typeface="Arial" panose="020B0604020202020204" pitchFamily="34" charset="0"/>
              <a:buChar char="•"/>
            </a:pPr>
            <a:r>
              <a:rPr lang="en-US" sz="1900" b="0" i="0" dirty="0">
                <a:solidFill>
                  <a:srgbClr val="050505"/>
                </a:solidFill>
                <a:effectLst/>
                <a:latin typeface="Times New Roman" panose="02020603050405020304" pitchFamily="18" charset="0"/>
                <a:cs typeface="Times New Roman" panose="02020603050405020304" pitchFamily="18" charset="0"/>
              </a:rPr>
              <a:t>Test Schedules. Publishable Views. Availability Reports. Graph &amp; Table History. Live Monitor.</a:t>
            </a:r>
          </a:p>
          <a:p>
            <a:pPr marL="285750" indent="-285750" algn="just">
              <a:buFont typeface="Arial" panose="020B0604020202020204" pitchFamily="34" charset="0"/>
              <a:buChar char="•"/>
            </a:pPr>
            <a:r>
              <a:rPr lang="en-US" sz="1900" b="1" i="0" dirty="0" err="1">
                <a:solidFill>
                  <a:srgbClr val="000000"/>
                </a:solidFill>
                <a:effectLst/>
                <a:latin typeface="Times New Roman" panose="02020603050405020304" pitchFamily="18" charset="0"/>
                <a:cs typeface="Times New Roman" panose="02020603050405020304" pitchFamily="18" charset="0"/>
              </a:rPr>
              <a:t>Monitorix</a:t>
            </a:r>
            <a:r>
              <a:rPr lang="en-US" sz="1900" b="0" i="0" dirty="0">
                <a:solidFill>
                  <a:srgbClr val="000000"/>
                </a:solidFill>
                <a:effectLst/>
                <a:latin typeface="Times New Roman" panose="02020603050405020304" pitchFamily="18" charset="0"/>
                <a:cs typeface="Times New Roman" panose="02020603050405020304" pitchFamily="18" charset="0"/>
              </a:rPr>
              <a:t> - is a free, lightweight, open-source system monitoring tool designed to monitor as many services as possible.</a:t>
            </a:r>
            <a:r>
              <a:rPr lang="en-PH" sz="1900" b="0" i="0" dirty="0">
                <a:solidFill>
                  <a:srgbClr val="050505"/>
                </a:solidFill>
                <a:effectLst/>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PH" sz="1900" b="0" i="0" dirty="0">
                <a:solidFill>
                  <a:srgbClr val="050505"/>
                </a:solidFill>
                <a:effectLst/>
                <a:latin typeface="Times New Roman" panose="02020603050405020304" pitchFamily="18" charset="0"/>
                <a:cs typeface="Times New Roman" panose="02020603050405020304" pitchFamily="18" charset="0"/>
              </a:rPr>
              <a:t>Monitors: System core (CPU load and temperatures, active processes and memory allocation). Global or per-processor/core kernel usage (user, nice, system, idle and I/O wait). Temperatures (HP ProLiant IML Agent and LM-Sensors with </a:t>
            </a:r>
            <a:r>
              <a:rPr lang="en-PH" sz="1900" b="0" i="0" dirty="0" err="1">
                <a:solidFill>
                  <a:srgbClr val="050505"/>
                </a:solidFill>
                <a:effectLst/>
                <a:latin typeface="Times New Roman" panose="02020603050405020304" pitchFamily="18" charset="0"/>
                <a:cs typeface="Times New Roman" panose="02020603050405020304" pitchFamily="18" charset="0"/>
              </a:rPr>
              <a:t>HDDtemp</a:t>
            </a:r>
            <a:r>
              <a:rPr lang="en-PH" sz="1900" b="0" i="0" dirty="0">
                <a:solidFill>
                  <a:srgbClr val="050505"/>
                </a:solidFill>
                <a:effectLst/>
                <a:latin typeface="Times New Roman" panose="02020603050405020304" pitchFamily="18" charset="0"/>
                <a:cs typeface="Times New Roman" panose="02020603050405020304" pitchFamily="18" charset="0"/>
              </a:rPr>
              <a:t> support). Mounted filesystems and disk I/O. Activity of up to 5 network devices. </a:t>
            </a:r>
            <a:endParaRPr lang="en-US" sz="19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9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75259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1534CD-1F95-7B60-C356-F78AD4D40C7A}"/>
              </a:ext>
            </a:extLst>
          </p:cNvPr>
          <p:cNvSpPr txBox="1"/>
          <p:nvPr/>
        </p:nvSpPr>
        <p:spPr>
          <a:xfrm>
            <a:off x="1743076" y="233779"/>
            <a:ext cx="10067924" cy="6555641"/>
          </a:xfrm>
          <a:prstGeom prst="rect">
            <a:avLst/>
          </a:prstGeom>
          <a:noFill/>
        </p:spPr>
        <p:txBody>
          <a:bodyPr wrap="square">
            <a:spAutoFit/>
          </a:bodyPr>
          <a:lstStyle/>
          <a:p>
            <a:pPr algn="just"/>
            <a:r>
              <a:rPr lang="en-PH" sz="2000" b="0" i="0" dirty="0">
                <a:solidFill>
                  <a:srgbClr val="050505"/>
                </a:solidFill>
                <a:effectLst/>
                <a:latin typeface="Times New Roman" panose="02020603050405020304" pitchFamily="18" charset="0"/>
                <a:cs typeface="Times New Roman" panose="02020603050405020304" pitchFamily="18" charset="0"/>
              </a:rPr>
              <a:t>Use of SMTP, SSH, FTP, Telnet, Samba, </a:t>
            </a:r>
            <a:r>
              <a:rPr lang="en-PH" sz="2000" b="0" i="0" dirty="0" err="1">
                <a:solidFill>
                  <a:srgbClr val="050505"/>
                </a:solidFill>
                <a:effectLst/>
                <a:latin typeface="Times New Roman" panose="02020603050405020304" pitchFamily="18" charset="0"/>
                <a:cs typeface="Times New Roman" panose="02020603050405020304" pitchFamily="18" charset="0"/>
              </a:rPr>
              <a:t>NetAtalk</a:t>
            </a:r>
            <a:r>
              <a:rPr lang="en-PH" sz="2000" b="0" i="0" dirty="0">
                <a:solidFill>
                  <a:srgbClr val="050505"/>
                </a:solidFill>
                <a:effectLst/>
                <a:latin typeface="Times New Roman" panose="02020603050405020304" pitchFamily="18" charset="0"/>
                <a:cs typeface="Times New Roman" panose="02020603050405020304" pitchFamily="18" charset="0"/>
              </a:rPr>
              <a:t>, </a:t>
            </a:r>
            <a:r>
              <a:rPr lang="en-PH" sz="2000" b="0" i="0" dirty="0" err="1">
                <a:solidFill>
                  <a:srgbClr val="050505"/>
                </a:solidFill>
                <a:effectLst/>
                <a:latin typeface="Times New Roman" panose="02020603050405020304" pitchFamily="18" charset="0"/>
                <a:cs typeface="Times New Roman" panose="02020603050405020304" pitchFamily="18" charset="0"/>
              </a:rPr>
              <a:t>VirusMail</a:t>
            </a:r>
            <a:r>
              <a:rPr lang="en-PH" sz="2000" b="0" i="0" dirty="0">
                <a:solidFill>
                  <a:srgbClr val="050505"/>
                </a:solidFill>
                <a:effectLst/>
                <a:latin typeface="Times New Roman" panose="02020603050405020304" pitchFamily="18" charset="0"/>
                <a:cs typeface="Times New Roman" panose="02020603050405020304" pitchFamily="18" charset="0"/>
              </a:rPr>
              <a:t>, FAX, POP3 and HTTP services. Complete MTA statistics including anti-spam, anti-virus and </a:t>
            </a:r>
            <a:r>
              <a:rPr lang="en-PH" sz="2000" b="0" i="0" dirty="0" err="1">
                <a:solidFill>
                  <a:srgbClr val="050505"/>
                </a:solidFill>
                <a:effectLst/>
                <a:latin typeface="Times New Roman" panose="02020603050405020304" pitchFamily="18" charset="0"/>
                <a:cs typeface="Times New Roman" panose="02020603050405020304" pitchFamily="18" charset="0"/>
              </a:rPr>
              <a:t>greylisting</a:t>
            </a:r>
            <a:r>
              <a:rPr lang="en-PH" sz="2000" b="0" i="0" dirty="0">
                <a:solidFill>
                  <a:srgbClr val="050505"/>
                </a:solidFill>
                <a:effectLst/>
                <a:latin typeface="Times New Roman" panose="02020603050405020304" pitchFamily="18" charset="0"/>
                <a:cs typeface="Times New Roman" panose="02020603050405020304" pitchFamily="18" charset="0"/>
              </a:rPr>
              <a:t>. Activity of up to 12 predefined network ports. Devices interrupt activity (APIC support with up to 256 different interrupts). and more. Support for HP Insight Management Agents for ProLiant servers. Support for Samba v2 and v3, </a:t>
            </a:r>
            <a:r>
              <a:rPr lang="en-PH" sz="2000" b="0" i="0" dirty="0" err="1">
                <a:solidFill>
                  <a:srgbClr val="050505"/>
                </a:solidFill>
                <a:effectLst/>
                <a:latin typeface="Times New Roman" panose="02020603050405020304" pitchFamily="18" charset="0"/>
                <a:cs typeface="Times New Roman" panose="02020603050405020304" pitchFamily="18" charset="0"/>
              </a:rPr>
              <a:t>Sendmail</a:t>
            </a:r>
            <a:r>
              <a:rPr lang="en-PH" sz="2000" b="0" i="0" dirty="0">
                <a:solidFill>
                  <a:srgbClr val="050505"/>
                </a:solidFill>
                <a:effectLst/>
                <a:latin typeface="Times New Roman" panose="02020603050405020304" pitchFamily="18" charset="0"/>
                <a:cs typeface="Times New Roman" panose="02020603050405020304" pitchFamily="18" charset="0"/>
              </a:rPr>
              <a:t>, Postfix, </a:t>
            </a:r>
            <a:r>
              <a:rPr lang="en-PH" sz="2000" b="0" i="0" dirty="0" err="1">
                <a:solidFill>
                  <a:srgbClr val="050505"/>
                </a:solidFill>
                <a:effectLst/>
                <a:latin typeface="Times New Roman" panose="02020603050405020304" pitchFamily="18" charset="0"/>
                <a:cs typeface="Times New Roman" panose="02020603050405020304" pitchFamily="18" charset="0"/>
              </a:rPr>
              <a:t>NetAtalk</a:t>
            </a:r>
            <a:r>
              <a:rPr lang="en-PH" sz="2000" b="0" i="0" dirty="0">
                <a:solidFill>
                  <a:srgbClr val="050505"/>
                </a:solidFill>
                <a:effectLst/>
                <a:latin typeface="Times New Roman" panose="02020603050405020304" pitchFamily="18" charset="0"/>
                <a:cs typeface="Times New Roman" panose="02020603050405020304" pitchFamily="18" charset="0"/>
              </a:rPr>
              <a:t>, </a:t>
            </a:r>
            <a:r>
              <a:rPr lang="en-PH" sz="2000" b="0" i="0" dirty="0" err="1">
                <a:solidFill>
                  <a:srgbClr val="050505"/>
                </a:solidFill>
                <a:effectLst/>
                <a:latin typeface="Times New Roman" panose="02020603050405020304" pitchFamily="18" charset="0"/>
                <a:cs typeface="Times New Roman" panose="02020603050405020304" pitchFamily="18" charset="0"/>
              </a:rPr>
              <a:t>Qpopper</a:t>
            </a:r>
            <a:r>
              <a:rPr lang="en-PH" sz="2000" b="0" i="0" dirty="0">
                <a:solidFill>
                  <a:srgbClr val="050505"/>
                </a:solidFill>
                <a:effectLst/>
                <a:latin typeface="Times New Roman" panose="02020603050405020304" pitchFamily="18" charset="0"/>
                <a:cs typeface="Times New Roman" panose="02020603050405020304" pitchFamily="18" charset="0"/>
              </a:rPr>
              <a:t> and </a:t>
            </a:r>
            <a:r>
              <a:rPr lang="en-PH" sz="2000" b="0" i="0" dirty="0" err="1">
                <a:solidFill>
                  <a:srgbClr val="050505"/>
                </a:solidFill>
                <a:effectLst/>
                <a:latin typeface="Times New Roman" panose="02020603050405020304" pitchFamily="18" charset="0"/>
                <a:cs typeface="Times New Roman" panose="02020603050405020304" pitchFamily="18" charset="0"/>
              </a:rPr>
              <a:t>Hylafax</a:t>
            </a:r>
            <a:r>
              <a:rPr lang="en-PH" sz="2000" b="0" i="0" dirty="0">
                <a:solidFill>
                  <a:srgbClr val="050505"/>
                </a:solidFill>
                <a:effectLst/>
                <a:latin typeface="Times New Roman" panose="02020603050405020304" pitchFamily="18" charset="0"/>
                <a:cs typeface="Times New Roman" panose="02020603050405020304" pitchFamily="18" charset="0"/>
              </a:rPr>
              <a:t> status logs. Support for the Nginx web server statistics.</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i="0" dirty="0" err="1">
                <a:solidFill>
                  <a:srgbClr val="000000"/>
                </a:solidFill>
                <a:effectLst/>
                <a:latin typeface="Times New Roman" panose="02020603050405020304" pitchFamily="18" charset="0"/>
                <a:cs typeface="Times New Roman" panose="02020603050405020304" pitchFamily="18" charset="0"/>
              </a:rPr>
              <a:t>Icinga</a:t>
            </a:r>
            <a:r>
              <a:rPr lang="en-US" sz="2000" b="0" i="0" dirty="0">
                <a:solidFill>
                  <a:srgbClr val="000000"/>
                </a:solidFill>
                <a:effectLst/>
                <a:latin typeface="Times New Roman" panose="02020603050405020304" pitchFamily="18" charset="0"/>
                <a:cs typeface="Times New Roman" panose="02020603050405020304" pitchFamily="18" charset="0"/>
              </a:rPr>
              <a:t> - is a monitoring system that checks the availability of your network resources, notifies users of outages, and generates performance data for reporting.</a:t>
            </a:r>
          </a:p>
          <a:p>
            <a:pPr algn="l"/>
            <a:r>
              <a:rPr lang="en-US" sz="2000" b="0" i="0" dirty="0">
                <a:solidFill>
                  <a:srgbClr val="000000"/>
                </a:solidFill>
                <a:effectLst/>
                <a:latin typeface="Times New Roman" panose="02020603050405020304" pitchFamily="18" charset="0"/>
                <a:cs typeface="Times New Roman" panose="02020603050405020304" pitchFamily="18" charset="0"/>
              </a:rPr>
              <a:t>Features include:</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Logging. 3 different types of logging are supported:</a:t>
            </a:r>
          </a:p>
          <a:p>
            <a:pPr marL="742950" lvl="1" indent="-28575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File logging.</a:t>
            </a:r>
          </a:p>
          <a:p>
            <a:pPr marL="742950" lvl="1" indent="-28575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Syslog.</a:t>
            </a:r>
          </a:p>
          <a:p>
            <a:pPr marL="742950" lvl="1" indent="-28575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Console logging.</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Log rotation</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Core Backends:</a:t>
            </a:r>
          </a:p>
          <a:p>
            <a:pPr marL="742950" lvl="1" indent="-28575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Rest API</a:t>
            </a:r>
          </a:p>
          <a:p>
            <a:pPr marL="742950" lvl="1" indent="-285750" algn="l">
              <a:buFont typeface="Arial" panose="020B0604020202020204" pitchFamily="34" charset="0"/>
              <a:buChar char="•"/>
            </a:pPr>
            <a:r>
              <a:rPr lang="en-US" sz="2000" b="0" i="0" dirty="0" err="1">
                <a:solidFill>
                  <a:srgbClr val="000000"/>
                </a:solidFill>
                <a:effectLst/>
                <a:latin typeface="Times New Roman" panose="02020603050405020304" pitchFamily="18" charset="0"/>
                <a:cs typeface="Times New Roman" panose="02020603050405020304" pitchFamily="18" charset="0"/>
              </a:rPr>
              <a:t>Icinga</a:t>
            </a:r>
            <a:r>
              <a:rPr lang="en-US" sz="2000" b="0" i="0" dirty="0">
                <a:solidFill>
                  <a:srgbClr val="000000"/>
                </a:solidFill>
                <a:effectLst/>
                <a:latin typeface="Times New Roman" panose="02020603050405020304" pitchFamily="18" charset="0"/>
                <a:cs typeface="Times New Roman" panose="02020603050405020304" pitchFamily="18" charset="0"/>
              </a:rPr>
              <a:t> DB – provides a new core backend and aims to replace the IDO backend output. It consists of different components.</a:t>
            </a:r>
          </a:p>
          <a:p>
            <a:pPr marL="742950" lvl="1" indent="-28575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IDO Database – takes care of exporting all configuration and status information into a database. The IDO database is used by </a:t>
            </a:r>
            <a:r>
              <a:rPr lang="en-US" sz="2000" b="0" i="0" dirty="0" err="1">
                <a:solidFill>
                  <a:srgbClr val="000000"/>
                </a:solidFill>
                <a:effectLst/>
                <a:latin typeface="Times New Roman" panose="02020603050405020304" pitchFamily="18" charset="0"/>
                <a:cs typeface="Times New Roman" panose="02020603050405020304" pitchFamily="18" charset="0"/>
              </a:rPr>
              <a:t>Icinga</a:t>
            </a:r>
            <a:r>
              <a:rPr lang="en-US" sz="2000" b="0" i="0" dirty="0">
                <a:solidFill>
                  <a:srgbClr val="000000"/>
                </a:solidFill>
                <a:effectLst/>
                <a:latin typeface="Times New Roman" panose="02020603050405020304" pitchFamily="18" charset="0"/>
                <a:cs typeface="Times New Roman" panose="02020603050405020304" pitchFamily="18" charset="0"/>
              </a:rPr>
              <a:t> Web 2 as data backend.</a:t>
            </a:r>
          </a:p>
          <a:p>
            <a:pPr algn="l">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94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FEF5D4-A6D2-441B-2A20-FC4ABE879818}"/>
              </a:ext>
            </a:extLst>
          </p:cNvPr>
          <p:cNvSpPr>
            <a:spLocks noGrp="1"/>
          </p:cNvSpPr>
          <p:nvPr>
            <p:ph type="body" idx="1"/>
          </p:nvPr>
        </p:nvSpPr>
        <p:spPr>
          <a:xfrm>
            <a:off x="1562100" y="171450"/>
            <a:ext cx="10106025" cy="6686550"/>
          </a:xfrm>
        </p:spPr>
        <p:txBody>
          <a:bodyPr>
            <a:noAutofit/>
          </a:bodyPr>
          <a:lstStyle/>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Metrics – collect, store, visualize and combine performance and metrics data on the way. Data is parsed by features sending metrics to time series databases (TSDB):</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Notifications – notifies you when it makes sense through any channel you want.</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Analytics – discover relations and patterns. Create reports with your existing data for different aspects. Filter certain servers/VMs to get dedicated insights.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Integrations – collects and sends data from and to many of your existing DevOps tools, enabling you to create a tailored monitoring solution that perfectly fits your needs.</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i="0" dirty="0" err="1">
                <a:solidFill>
                  <a:srgbClr val="000000"/>
                </a:solidFill>
                <a:effectLst/>
                <a:latin typeface="Times New Roman" panose="02020603050405020304" pitchFamily="18" charset="0"/>
                <a:cs typeface="Times New Roman" panose="02020603050405020304" pitchFamily="18" charset="0"/>
              </a:rPr>
              <a:t>Xymon</a:t>
            </a:r>
            <a:r>
              <a:rPr lang="en-US" sz="2000" b="0" i="0" dirty="0">
                <a:solidFill>
                  <a:srgbClr val="000000"/>
                </a:solidFill>
                <a:effectLst/>
                <a:latin typeface="Times New Roman" panose="02020603050405020304" pitchFamily="18" charset="0"/>
                <a:cs typeface="Times New Roman" panose="02020603050405020304" pitchFamily="18" charset="0"/>
              </a:rPr>
              <a:t> – is a system for monitoring of hosts and networks,</a:t>
            </a:r>
            <a:r>
              <a:rPr lang="en-PH" sz="2000" b="0" i="0" dirty="0">
                <a:solidFill>
                  <a:srgbClr val="000000"/>
                </a:solidFill>
                <a:effectLst/>
                <a:latin typeface="Times New Roman" panose="02020603050405020304" pitchFamily="18" charset="0"/>
                <a:cs typeface="Times New Roman" panose="02020603050405020304" pitchFamily="18" charset="0"/>
              </a:rPr>
              <a:t> previously known as Hobbit.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I</a:t>
            </a:r>
            <a:r>
              <a:rPr lang="en-US" sz="2000" b="0" i="0" dirty="0">
                <a:solidFill>
                  <a:srgbClr val="000000"/>
                </a:solidFill>
                <a:effectLst/>
                <a:latin typeface="Times New Roman" panose="02020603050405020304" pitchFamily="18" charset="0"/>
                <a:cs typeface="Times New Roman" panose="02020603050405020304" pitchFamily="18" charset="0"/>
              </a:rPr>
              <a:t>nspired by the Big Brother system. It collects information about the health of your computers, the applications running on them, and the network connectivity between them. All of this information is presented in a set of simple, intuitive webpages that are updated frequently to reflect changes in the status of your systems.</a:t>
            </a:r>
          </a:p>
          <a:p>
            <a:pPr algn="l"/>
            <a:r>
              <a:rPr lang="en-US" sz="2000" b="0" i="0" dirty="0">
                <a:solidFill>
                  <a:srgbClr val="000000"/>
                </a:solidFill>
                <a:effectLst/>
                <a:latin typeface="Times New Roman" panose="02020603050405020304" pitchFamily="18" charset="0"/>
                <a:cs typeface="Times New Roman" panose="02020603050405020304" pitchFamily="18" charset="0"/>
              </a:rPr>
              <a:t>Features include:</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Handles monitoring lots of systems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Keeps most of the ever-changing data in memory instead of on-disk</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Has a centralized configuration</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Easy to setup and deploy</a:t>
            </a:r>
            <a:endParaRPr lang="en-PH" sz="500" dirty="0"/>
          </a:p>
        </p:txBody>
      </p:sp>
    </p:spTree>
    <p:extLst>
      <p:ext uri="{BB962C8B-B14F-4D97-AF65-F5344CB8AC3E}">
        <p14:creationId xmlns:p14="http://schemas.microsoft.com/office/powerpoint/2010/main" val="264510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CBF0A0-AF27-AAFD-0614-9DA67E9E5227}"/>
              </a:ext>
            </a:extLst>
          </p:cNvPr>
          <p:cNvSpPr txBox="1"/>
          <p:nvPr/>
        </p:nvSpPr>
        <p:spPr>
          <a:xfrm>
            <a:off x="1666875" y="560695"/>
            <a:ext cx="10115549" cy="5940088"/>
          </a:xfrm>
          <a:prstGeom prst="rect">
            <a:avLst/>
          </a:prstGeom>
          <a:noFill/>
        </p:spPr>
        <p:txBody>
          <a:bodyPr wrap="square">
            <a:spAutoFit/>
          </a:bodyPr>
          <a:lstStyle/>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err="1">
                <a:solidFill>
                  <a:srgbClr val="000000"/>
                </a:solidFill>
                <a:effectLst/>
                <a:latin typeface="Times New Roman" panose="02020603050405020304" pitchFamily="18" charset="0"/>
                <a:cs typeface="Times New Roman" panose="02020603050405020304" pitchFamily="18" charset="0"/>
              </a:rPr>
              <a:t>Xymon</a:t>
            </a:r>
            <a:r>
              <a:rPr lang="en-US" sz="2000" b="0" i="0" dirty="0">
                <a:solidFill>
                  <a:srgbClr val="000000"/>
                </a:solidFill>
                <a:effectLst/>
                <a:latin typeface="Times New Roman" panose="02020603050405020304" pitchFamily="18" charset="0"/>
                <a:cs typeface="Times New Roman" panose="02020603050405020304" pitchFamily="18" charset="0"/>
              </a:rPr>
              <a:t> clients require no configuration changes when installed on multiple hosts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Checks for availability or performance.</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Raise alerts when something goes wrong.</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Allow to get data inside systems with its own lite agents.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Allow to get data from outside, using only network probes. Including SNMP.</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Get SNMP Traps from generic network devices.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Generate </a:t>
            </a:r>
            <a:r>
              <a:rPr lang="en-US" sz="2000" b="0" i="0" dirty="0" err="1">
                <a:solidFill>
                  <a:srgbClr val="000000"/>
                </a:solidFill>
                <a:effectLst/>
                <a:latin typeface="Times New Roman" panose="02020603050405020304" pitchFamily="18" charset="0"/>
                <a:cs typeface="Times New Roman" panose="02020603050405020304" pitchFamily="18" charset="0"/>
              </a:rPr>
              <a:t>realtime</a:t>
            </a:r>
            <a:r>
              <a:rPr lang="en-US" sz="2000" b="0" i="0" dirty="0">
                <a:solidFill>
                  <a:srgbClr val="000000"/>
                </a:solidFill>
                <a:effectLst/>
                <a:latin typeface="Times New Roman" panose="02020603050405020304" pitchFamily="18" charset="0"/>
                <a:cs typeface="Times New Roman" panose="02020603050405020304" pitchFamily="18" charset="0"/>
              </a:rPr>
              <a:t> reports and graphics.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SLA reporting.</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User defined graphical view.</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r>
              <a:rPr lang="en-US" sz="2000" b="1" i="0" dirty="0">
                <a:solidFill>
                  <a:srgbClr val="000000"/>
                </a:solidFill>
                <a:effectLst/>
                <a:latin typeface="Times New Roman" panose="02020603050405020304" pitchFamily="18" charset="0"/>
                <a:cs typeface="Times New Roman" panose="02020603050405020304" pitchFamily="18" charset="0"/>
              </a:rPr>
              <a:t>Mon</a:t>
            </a:r>
            <a:r>
              <a:rPr lang="en-US" sz="2000" b="0" i="0" dirty="0">
                <a:solidFill>
                  <a:srgbClr val="000000"/>
                </a:solidFill>
                <a:effectLst/>
                <a:latin typeface="Times New Roman" panose="02020603050405020304" pitchFamily="18" charset="0"/>
                <a:cs typeface="Times New Roman" panose="02020603050405020304" pitchFamily="18" charset="0"/>
              </a:rPr>
              <a:t> – is a tool for monitoring the availability of services. Services may be network-related, environmental conditions, or anything that can be tested with software. If a service is unavailable Mon can tell you with syslog, email, your pager or a script of your choice. You can control who gets each alert based on the time of day or day of week, and you can control how often an existing problem is re-alerted.</a:t>
            </a:r>
          </a:p>
          <a:p>
            <a:r>
              <a:rPr lang="en-US" sz="2000" b="0" i="0" dirty="0">
                <a:solidFill>
                  <a:srgbClr val="000000"/>
                </a:solidFill>
                <a:effectLst/>
                <a:latin typeface="Times New Roman" panose="02020603050405020304" pitchFamily="18" charset="0"/>
                <a:cs typeface="Times New Roman" panose="02020603050405020304" pitchFamily="18" charset="0"/>
              </a:rPr>
              <a:t>This tool is extremely useful for system administrators, but it also has wider uses. It was designed to be a general-purpose problem alerting system, separating the tasks of testing services for availability and sending alerts when things fail. </a:t>
            </a:r>
          </a:p>
        </p:txBody>
      </p:sp>
    </p:spTree>
    <p:extLst>
      <p:ext uri="{BB962C8B-B14F-4D97-AF65-F5344CB8AC3E}">
        <p14:creationId xmlns:p14="http://schemas.microsoft.com/office/powerpoint/2010/main" val="26869399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TM03457510[[fn=Savon]]</Template>
  <TotalTime>174</TotalTime>
  <Words>1951</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Segoe UI Historic</vt:lpstr>
      <vt:lpstr>Times New Roman</vt:lpstr>
      <vt:lpstr>Wingdings 3</vt:lpstr>
      <vt:lpstr>Wisp</vt:lpstr>
      <vt:lpstr>What is System Monitoring?</vt:lpstr>
      <vt:lpstr>System Monitoring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System Monitoring?  These are used to gather data for the purpose of real-time incident notification, performance analysis, and system health verification.</dc:title>
  <dc:creator>ronimaicz.pedrero@outlook.com</dc:creator>
  <cp:lastModifiedBy>ronimaicz.pedrero@outlook.com</cp:lastModifiedBy>
  <cp:revision>13</cp:revision>
  <dcterms:created xsi:type="dcterms:W3CDTF">2022-12-04T04:13:26Z</dcterms:created>
  <dcterms:modified xsi:type="dcterms:W3CDTF">2022-12-17T05:24:19Z</dcterms:modified>
</cp:coreProperties>
</file>