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02336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userDrawn="1">
          <p15:clr>
            <a:srgbClr val="A4A3A4"/>
          </p15:clr>
        </p15:guide>
        <p15:guide id="2" pos="12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24" d="100"/>
          <a:sy n="24" d="100"/>
        </p:scale>
        <p:origin x="1656" y="84"/>
      </p:cViewPr>
      <p:guideLst>
        <p:guide orient="horz" pos="10080"/>
        <p:guide pos="12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1AB7B3-CBC5-4E64-9668-21234C0457E2}"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303368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AB7B3-CBC5-4E64-9668-21234C0457E2}"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315135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7"/>
            <a:ext cx="8675370" cy="271219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1703917"/>
            <a:ext cx="25523190" cy="2712191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AB7B3-CBC5-4E64-9668-21234C0457E2}"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2925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AB7B3-CBC5-4E64-9668-21234C0457E2}"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368056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1AB7B3-CBC5-4E64-9668-21234C0457E2}"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23411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1AB7B3-CBC5-4E64-9668-21234C0457E2}"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11819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4"/>
            <a:ext cx="34701480" cy="6185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1AB7B3-CBC5-4E64-9668-21234C0457E2}"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274810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1AB7B3-CBC5-4E64-9668-21234C0457E2}"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67665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B7B3-CBC5-4E64-9668-21234C0457E2}"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294556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Edit Master text styles</a:t>
            </a:r>
          </a:p>
        </p:txBody>
      </p:sp>
      <p:sp>
        <p:nvSpPr>
          <p:cNvPr id="5" name="Date Placeholder 4"/>
          <p:cNvSpPr>
            <a:spLocks noGrp="1"/>
          </p:cNvSpPr>
          <p:nvPr>
            <p:ph type="dt" sz="half" idx="10"/>
          </p:nvPr>
        </p:nvSpPr>
        <p:spPr/>
        <p:txBody>
          <a:bodyPr/>
          <a:lstStyle/>
          <a:p>
            <a:fld id="{C21AB7B3-CBC5-4E64-9668-21234C0457E2}"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78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Edit Master text styles</a:t>
            </a:r>
          </a:p>
        </p:txBody>
      </p:sp>
      <p:sp>
        <p:nvSpPr>
          <p:cNvPr id="5" name="Date Placeholder 4"/>
          <p:cNvSpPr>
            <a:spLocks noGrp="1"/>
          </p:cNvSpPr>
          <p:nvPr>
            <p:ph type="dt" sz="half" idx="10"/>
          </p:nvPr>
        </p:nvSpPr>
        <p:spPr/>
        <p:txBody>
          <a:bodyPr/>
          <a:lstStyle/>
          <a:p>
            <a:fld id="{C21AB7B3-CBC5-4E64-9668-21234C0457E2}"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6A50-F858-4552-946C-4FB93A60B538}" type="slidenum">
              <a:rPr lang="en-US" smtClean="0"/>
              <a:t>‹#›</a:t>
            </a:fld>
            <a:endParaRPr lang="en-US"/>
          </a:p>
        </p:txBody>
      </p:sp>
    </p:spTree>
    <p:extLst>
      <p:ext uri="{BB962C8B-B14F-4D97-AF65-F5344CB8AC3E}">
        <p14:creationId xmlns:p14="http://schemas.microsoft.com/office/powerpoint/2010/main" val="1673296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4"/>
            <a:ext cx="34701480" cy="618596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75000"/>
                  </a:schemeClr>
                </a:solidFill>
              </a:defRPr>
            </a:lvl1pPr>
          </a:lstStyle>
          <a:p>
            <a:fld id="{C21AB7B3-CBC5-4E64-9668-21234C0457E2}" type="datetimeFigureOut">
              <a:rPr lang="en-US" smtClean="0"/>
              <a:t>9/20/2019</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75000"/>
                  </a:schemeClr>
                </a:solidFill>
              </a:defRPr>
            </a:lvl1pPr>
          </a:lstStyle>
          <a:p>
            <a:fld id="{BB116A50-F858-4552-946C-4FB93A60B538}" type="slidenum">
              <a:rPr lang="en-US" smtClean="0"/>
              <a:t>‹#›</a:t>
            </a:fld>
            <a:endParaRPr lang="en-US"/>
          </a:p>
        </p:txBody>
      </p:sp>
    </p:spTree>
    <p:extLst>
      <p:ext uri="{BB962C8B-B14F-4D97-AF65-F5344CB8AC3E}">
        <p14:creationId xmlns:p14="http://schemas.microsoft.com/office/powerpoint/2010/main" val="4186445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docker.com/compose/" TargetMode="External"/><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ai.googleblog.com/2019/03/an-all-neural-on-device-speech.html" TargetMode="External"/><Relationship Id="rId12" Type="http://schemas.openxmlformats.org/officeDocument/2006/relationships/hyperlink" Target="https://reactjs.org/tutorial/tutorial.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palletsprojects.com/p/flask/" TargetMode="External"/><Relationship Id="rId5" Type="http://schemas.openxmlformats.org/officeDocument/2006/relationships/image" Target="../media/image4.png"/><Relationship Id="rId10" Type="http://schemas.openxmlformats.org/officeDocument/2006/relationships/hyperlink" Target="https://www.meteor.com/meteor-faq" TargetMode="External"/><Relationship Id="rId4" Type="http://schemas.openxmlformats.org/officeDocument/2006/relationships/image" Target="../media/image3.png"/><Relationship Id="rId9" Type="http://schemas.openxmlformats.org/officeDocument/2006/relationships/hyperlink" Target="https://material.io/collections/getting-started/#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4058" y="632961"/>
            <a:ext cx="34198560" cy="1389136"/>
          </a:xfrm>
        </p:spPr>
        <p:txBody>
          <a:bodyPr>
            <a:normAutofit/>
          </a:bodyPr>
          <a:lstStyle/>
          <a:p>
            <a:r>
              <a:rPr lang="en-US" sz="8000" b="1" dirty="0" err="1" smtClean="0"/>
              <a:t>Tiki</a:t>
            </a:r>
            <a:r>
              <a:rPr lang="en-US" sz="8000" b="1" dirty="0" smtClean="0"/>
              <a:t>: A Prototype Virtual Assistant for VQA</a:t>
            </a:r>
            <a:endParaRPr lang="en-US" sz="8000" b="1" dirty="0"/>
          </a:p>
        </p:txBody>
      </p:sp>
      <p:sp>
        <p:nvSpPr>
          <p:cNvPr id="3" name="Subtitle 2"/>
          <p:cNvSpPr>
            <a:spLocks noGrp="1"/>
          </p:cNvSpPr>
          <p:nvPr>
            <p:ph type="subTitle" idx="1"/>
          </p:nvPr>
        </p:nvSpPr>
        <p:spPr>
          <a:xfrm>
            <a:off x="4520218" y="2165015"/>
            <a:ext cx="30175200" cy="1502053"/>
          </a:xfrm>
        </p:spPr>
        <p:txBody>
          <a:bodyPr>
            <a:normAutofit fontScale="70000" lnSpcReduction="20000"/>
          </a:bodyPr>
          <a:lstStyle/>
          <a:p>
            <a:r>
              <a:rPr lang="en-US" sz="6600" dirty="0" smtClean="0"/>
              <a:t>Brent Biseda, </a:t>
            </a:r>
            <a:r>
              <a:rPr lang="en-US" sz="6600" dirty="0" err="1" smtClean="0"/>
              <a:t>Pri</a:t>
            </a:r>
            <a:r>
              <a:rPr lang="en-US" sz="6600" dirty="0" smtClean="0"/>
              <a:t> </a:t>
            </a:r>
            <a:r>
              <a:rPr lang="en-US" sz="6600" dirty="0" err="1" smtClean="0"/>
              <a:t>Nonis</a:t>
            </a:r>
            <a:r>
              <a:rPr lang="en-US" sz="6600" dirty="0" smtClean="0"/>
              <a:t>, Kevin Stone, Vinicio </a:t>
            </a:r>
            <a:r>
              <a:rPr lang="en-US" sz="6600" dirty="0" smtClean="0"/>
              <a:t>De </a:t>
            </a:r>
            <a:r>
              <a:rPr lang="en-US" sz="6600" dirty="0" smtClean="0"/>
              <a:t>Sola (UC Berkeley, MIDS)</a:t>
            </a:r>
          </a:p>
          <a:p>
            <a:r>
              <a:rPr lang="en-US" sz="4500" dirty="0" smtClean="0"/>
              <a:t>https</a:t>
            </a:r>
            <a:r>
              <a:rPr lang="en-US" sz="4500" dirty="0"/>
              <a:t>://</a:t>
            </a:r>
            <a:r>
              <a:rPr lang="en-US" sz="4500" dirty="0" smtClean="0"/>
              <a:t>github.com/brentbiseda/tiki</a:t>
            </a:r>
            <a:endParaRPr lang="en-US" sz="4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2654" y="4516962"/>
            <a:ext cx="15293285" cy="73127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2143" y="15978907"/>
            <a:ext cx="14005142" cy="41035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9862" y="11753132"/>
            <a:ext cx="8904321" cy="311057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79862" y="7381338"/>
            <a:ext cx="8790279" cy="428526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77979" y="18388315"/>
            <a:ext cx="2375902" cy="4771120"/>
          </a:xfrm>
          <a:prstGeom prst="rect">
            <a:avLst/>
          </a:prstGeom>
        </p:spPr>
      </p:pic>
      <p:sp>
        <p:nvSpPr>
          <p:cNvPr id="9" name="Rectangle 8"/>
          <p:cNvSpPr/>
          <p:nvPr/>
        </p:nvSpPr>
        <p:spPr>
          <a:xfrm>
            <a:off x="874645" y="4105551"/>
            <a:ext cx="12523304" cy="10906544"/>
          </a:xfrm>
          <a:prstGeom prst="rect">
            <a:avLst/>
          </a:prstGeom>
          <a:noFill/>
          <a:ln w="1016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smtClean="0">
                <a:solidFill>
                  <a:schemeClr val="accent1">
                    <a:lumMod val="50000"/>
                  </a:schemeClr>
                </a:solidFill>
              </a:rPr>
              <a:t>	</a:t>
            </a:r>
            <a:r>
              <a:rPr lang="en-US" sz="7200" u="sng" dirty="0" smtClean="0">
                <a:solidFill>
                  <a:schemeClr val="accent1">
                    <a:lumMod val="50000"/>
                  </a:schemeClr>
                </a:solidFill>
              </a:rPr>
              <a:t>Background</a:t>
            </a:r>
            <a:endParaRPr lang="en-US" sz="7200" u="sng" dirty="0">
              <a:solidFill>
                <a:schemeClr val="accent1">
                  <a:lumMod val="50000"/>
                </a:schemeClr>
              </a:solidFill>
            </a:endParaRPr>
          </a:p>
          <a:p>
            <a:pPr lvl="1"/>
            <a:endParaRPr lang="en-US" sz="3600" dirty="0" smtClean="0">
              <a:solidFill>
                <a:schemeClr val="accent1">
                  <a:lumMod val="50000"/>
                </a:schemeClr>
              </a:solidFill>
            </a:endParaRPr>
          </a:p>
          <a:p>
            <a:pPr lvl="1"/>
            <a:r>
              <a:rPr lang="en-US" sz="3200" dirty="0" smtClean="0">
                <a:solidFill>
                  <a:schemeClr val="accent1">
                    <a:lumMod val="50000"/>
                  </a:schemeClr>
                </a:solidFill>
              </a:rPr>
              <a:t>The advancements in Deep Learning have changed many areas of research and applications and span the range from Image Recognition to Natural Language Processing.  One of the most recent frameworks released by Facebook AI Research received state of the art results on Visual Question and Answer (VQA) tasks.  This model, called Pythia, is part of our model to create a virtual assistant that can answer basic questions when asked</a:t>
            </a:r>
            <a:r>
              <a:rPr lang="en-US" sz="3200" dirty="0">
                <a:solidFill>
                  <a:schemeClr val="accent1">
                    <a:lumMod val="50000"/>
                  </a:schemeClr>
                </a:solidFill>
              </a:rPr>
              <a:t>. </a:t>
            </a:r>
            <a:endParaRPr lang="en-US" sz="3200" dirty="0" smtClean="0">
              <a:solidFill>
                <a:schemeClr val="accent1">
                  <a:lumMod val="50000"/>
                </a:schemeClr>
              </a:solidFill>
            </a:endParaRPr>
          </a:p>
          <a:p>
            <a:pPr lvl="1"/>
            <a:endParaRPr lang="en-US" sz="3200" dirty="0">
              <a:solidFill>
                <a:schemeClr val="accent1">
                  <a:lumMod val="50000"/>
                </a:schemeClr>
              </a:solidFill>
            </a:endParaRPr>
          </a:p>
          <a:p>
            <a:pPr lvl="1"/>
            <a:r>
              <a:rPr lang="en-US" sz="3200" dirty="0" smtClean="0">
                <a:solidFill>
                  <a:schemeClr val="accent1">
                    <a:lumMod val="50000"/>
                  </a:schemeClr>
                </a:solidFill>
              </a:rPr>
              <a:t>Visual </a:t>
            </a:r>
            <a:r>
              <a:rPr lang="en-US" sz="3200" dirty="0">
                <a:solidFill>
                  <a:schemeClr val="accent1">
                    <a:lumMod val="50000"/>
                  </a:schemeClr>
                </a:solidFill>
              </a:rPr>
              <a:t>question answering (VQA) is a new field that combines both computer vision and NLP to provide answers to simple questions using common human syntax. This project is an implementation of a state-of-the-art VQA model (Pythia) in a web app. Over time, this type of service will become more common throughout all smart devices such as Alexa, Siri, and others. </a:t>
            </a:r>
            <a:r>
              <a:rPr lang="en-US" sz="3200" dirty="0" err="1">
                <a:solidFill>
                  <a:schemeClr val="accent1">
                    <a:lumMod val="50000"/>
                  </a:schemeClr>
                </a:solidFill>
              </a:rPr>
              <a:t>Tiki</a:t>
            </a:r>
            <a:r>
              <a:rPr lang="en-US" sz="3200" dirty="0">
                <a:solidFill>
                  <a:schemeClr val="accent1">
                    <a:lumMod val="50000"/>
                  </a:schemeClr>
                </a:solidFill>
              </a:rPr>
              <a:t> demonstrates the potential for this rollout to be imminent. Here we demonstrate the capacity to use a voice query to provide answers for any </a:t>
            </a:r>
            <a:r>
              <a:rPr lang="en-US" sz="3200" dirty="0" smtClean="0">
                <a:solidFill>
                  <a:schemeClr val="accent1">
                    <a:lumMod val="50000"/>
                  </a:schemeClr>
                </a:solidFill>
              </a:rPr>
              <a:t>image </a:t>
            </a:r>
            <a:r>
              <a:rPr lang="en-US" sz="3200" dirty="0">
                <a:solidFill>
                  <a:schemeClr val="accent1">
                    <a:lumMod val="50000"/>
                  </a:schemeClr>
                </a:solidFill>
              </a:rPr>
              <a:t>on a remote camera.</a:t>
            </a:r>
            <a:endParaRPr lang="en-US" sz="3200" dirty="0" smtClean="0">
              <a:solidFill>
                <a:schemeClr val="accent1">
                  <a:lumMod val="50000"/>
                </a:schemeClr>
              </a:solidFill>
            </a:endParaRPr>
          </a:p>
          <a:p>
            <a:endParaRPr lang="en-US" sz="3600" dirty="0">
              <a:solidFill>
                <a:schemeClr val="accent1">
                  <a:lumMod val="50000"/>
                </a:schemeClr>
              </a:solidFill>
            </a:endParaRPr>
          </a:p>
          <a:p>
            <a:endParaRPr lang="en-US" sz="3600" dirty="0"/>
          </a:p>
        </p:txBody>
      </p:sp>
      <p:sp>
        <p:nvSpPr>
          <p:cNvPr id="10" name="Rectangle 9"/>
          <p:cNvSpPr/>
          <p:nvPr/>
        </p:nvSpPr>
        <p:spPr>
          <a:xfrm>
            <a:off x="13920462" y="15670206"/>
            <a:ext cx="25625916" cy="8053945"/>
          </a:xfrm>
          <a:prstGeom prst="rect">
            <a:avLst/>
          </a:prstGeom>
          <a:noFill/>
          <a:ln w="1016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Ins="14630400" numCol="1" rtlCol="0" anchor="t"/>
          <a:lstStyle/>
          <a:p>
            <a:r>
              <a:rPr lang="en-US" sz="7200" dirty="0" smtClean="0">
                <a:solidFill>
                  <a:schemeClr val="tx1"/>
                </a:solidFill>
              </a:rPr>
              <a:t>	</a:t>
            </a:r>
            <a:r>
              <a:rPr lang="en-US" sz="7200" u="sng" dirty="0" smtClean="0">
                <a:solidFill>
                  <a:schemeClr val="accent1">
                    <a:lumMod val="50000"/>
                  </a:schemeClr>
                </a:solidFill>
              </a:rPr>
              <a:t>Pythia Model Details</a:t>
            </a:r>
          </a:p>
          <a:p>
            <a:pPr marL="857250" indent="-857250">
              <a:buFont typeface="Arial" panose="020B0604020202020204" pitchFamily="34" charset="0"/>
              <a:buChar char="•"/>
            </a:pPr>
            <a:endParaRPr lang="en-US" sz="3200" dirty="0" smtClean="0">
              <a:solidFill>
                <a:schemeClr val="accent1">
                  <a:lumMod val="50000"/>
                </a:schemeClr>
              </a:solidFill>
            </a:endParaRPr>
          </a:p>
          <a:p>
            <a:pPr marL="501650" indent="-501650">
              <a:buFont typeface="Arial" panose="020B0604020202020204" pitchFamily="34" charset="0"/>
              <a:buChar char="•"/>
            </a:pPr>
            <a:r>
              <a:rPr lang="en-US" sz="3200" dirty="0" smtClean="0">
                <a:solidFill>
                  <a:schemeClr val="accent1">
                    <a:lumMod val="50000"/>
                  </a:schemeClr>
                </a:solidFill>
              </a:rPr>
              <a:t>Built on open-source </a:t>
            </a:r>
            <a:r>
              <a:rPr lang="en-US" sz="3200" dirty="0" err="1" smtClean="0">
                <a:solidFill>
                  <a:schemeClr val="accent1">
                    <a:lumMod val="50000"/>
                  </a:schemeClr>
                </a:solidFill>
              </a:rPr>
              <a:t>PyTorch</a:t>
            </a:r>
            <a:r>
              <a:rPr lang="en-US" sz="3200" dirty="0" smtClean="0">
                <a:solidFill>
                  <a:schemeClr val="accent1">
                    <a:lumMod val="50000"/>
                  </a:schemeClr>
                </a:solidFill>
              </a:rPr>
              <a:t> framework</a:t>
            </a:r>
          </a:p>
          <a:p>
            <a:pPr marL="501650" indent="-501650">
              <a:buFont typeface="Arial" panose="020B0604020202020204" pitchFamily="34" charset="0"/>
              <a:buChar char="•"/>
            </a:pPr>
            <a:r>
              <a:rPr lang="en-US" sz="3200" dirty="0" smtClean="0">
                <a:solidFill>
                  <a:schemeClr val="accent1">
                    <a:lumMod val="50000"/>
                  </a:schemeClr>
                </a:solidFill>
              </a:rPr>
              <a:t>Used object detector   to extract image features with bottom-up attention.</a:t>
            </a:r>
          </a:p>
          <a:p>
            <a:pPr marL="501650" indent="-501650">
              <a:buFont typeface="Arial" panose="020B0604020202020204" pitchFamily="34" charset="0"/>
              <a:buChar char="•"/>
            </a:pPr>
            <a:r>
              <a:rPr lang="en-US" sz="3200" dirty="0" smtClean="0">
                <a:solidFill>
                  <a:schemeClr val="accent1">
                    <a:lumMod val="50000"/>
                  </a:schemeClr>
                </a:solidFill>
              </a:rPr>
              <a:t>ResNet-101 for backbone network.</a:t>
            </a:r>
          </a:p>
          <a:p>
            <a:pPr marL="501650" indent="-501650">
              <a:buFont typeface="Arial" panose="020B0604020202020204" pitchFamily="34" charset="0"/>
              <a:buChar char="•"/>
            </a:pPr>
            <a:r>
              <a:rPr lang="en-US" sz="3200" dirty="0" smtClean="0">
                <a:solidFill>
                  <a:schemeClr val="accent1">
                    <a:lumMod val="50000"/>
                  </a:schemeClr>
                </a:solidFill>
              </a:rPr>
              <a:t>Uses Visual Genome, knowledge base to connect structured image concept to language.</a:t>
            </a:r>
          </a:p>
          <a:p>
            <a:pPr marL="501650" indent="-501650">
              <a:buFont typeface="Arial" panose="020B0604020202020204" pitchFamily="34" charset="0"/>
              <a:buChar char="•"/>
            </a:pPr>
            <a:r>
              <a:rPr lang="en-US" sz="3200" dirty="0" smtClean="0">
                <a:solidFill>
                  <a:schemeClr val="accent1">
                    <a:lumMod val="50000"/>
                  </a:schemeClr>
                </a:solidFill>
              </a:rPr>
              <a:t>The question text is then used to compute the top-down attention</a:t>
            </a:r>
          </a:p>
          <a:p>
            <a:pPr marL="501650" indent="-501650">
              <a:buFont typeface="Arial" panose="020B0604020202020204" pitchFamily="34" charset="0"/>
              <a:buChar char="•"/>
            </a:pPr>
            <a:r>
              <a:rPr lang="en-US" sz="3200" dirty="0" smtClean="0">
                <a:solidFill>
                  <a:schemeClr val="accent1">
                    <a:lumMod val="50000"/>
                  </a:schemeClr>
                </a:solidFill>
              </a:rPr>
              <a:t>Uses </a:t>
            </a:r>
            <a:r>
              <a:rPr lang="en-US" sz="3200" dirty="0" err="1" smtClean="0">
                <a:solidFill>
                  <a:schemeClr val="accent1">
                    <a:lumMod val="50000"/>
                  </a:schemeClr>
                </a:solidFill>
              </a:rPr>
              <a:t>GloVe</a:t>
            </a:r>
            <a:r>
              <a:rPr lang="en-US" sz="3200" dirty="0" smtClean="0">
                <a:solidFill>
                  <a:schemeClr val="accent1">
                    <a:lumMod val="50000"/>
                  </a:schemeClr>
                </a:solidFill>
              </a:rPr>
              <a:t> (Global Vectors) word </a:t>
            </a:r>
            <a:r>
              <a:rPr lang="en-US" sz="3200" dirty="0" err="1" smtClean="0">
                <a:solidFill>
                  <a:schemeClr val="accent1">
                    <a:lumMod val="50000"/>
                  </a:schemeClr>
                </a:solidFill>
              </a:rPr>
              <a:t>embeddings</a:t>
            </a:r>
            <a:r>
              <a:rPr lang="en-US" sz="3200" dirty="0" smtClean="0">
                <a:solidFill>
                  <a:schemeClr val="accent1">
                    <a:lumMod val="50000"/>
                  </a:schemeClr>
                </a:solidFill>
              </a:rPr>
              <a:t> -&gt; GRU network and a question attention module to extract text features</a:t>
            </a:r>
          </a:p>
          <a:p>
            <a:pPr marL="501650" indent="-501650">
              <a:buFont typeface="Arial" panose="020B0604020202020204" pitchFamily="34" charset="0"/>
              <a:buChar char="•"/>
            </a:pPr>
            <a:r>
              <a:rPr lang="en-US" sz="3200" dirty="0" smtClean="0">
                <a:solidFill>
                  <a:schemeClr val="accent1">
                    <a:lumMod val="50000"/>
                  </a:schemeClr>
                </a:solidFill>
              </a:rPr>
              <a:t>Reached 70.34% on VQA 2.0 with an ensemble of 30 models.</a:t>
            </a:r>
            <a:endParaRPr lang="en-US" sz="3200" dirty="0">
              <a:solidFill>
                <a:schemeClr val="accent1">
                  <a:lumMod val="50000"/>
                </a:schemeClr>
              </a:solidFill>
            </a:endParaRPr>
          </a:p>
        </p:txBody>
      </p:sp>
      <p:sp>
        <p:nvSpPr>
          <p:cNvPr id="13" name="Rectangle 12"/>
          <p:cNvSpPr/>
          <p:nvPr/>
        </p:nvSpPr>
        <p:spPr>
          <a:xfrm>
            <a:off x="874642" y="15670206"/>
            <a:ext cx="12523307" cy="15697690"/>
          </a:xfrm>
          <a:prstGeom prst="rect">
            <a:avLst/>
          </a:prstGeom>
          <a:noFill/>
          <a:ln w="1016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smtClean="0">
                <a:solidFill>
                  <a:schemeClr val="tx1"/>
                </a:solidFill>
              </a:rPr>
              <a:t>	</a:t>
            </a:r>
            <a:r>
              <a:rPr lang="en-US" sz="7200" u="sng" dirty="0" smtClean="0">
                <a:solidFill>
                  <a:schemeClr val="accent1">
                    <a:lumMod val="50000"/>
                  </a:schemeClr>
                </a:solidFill>
              </a:rPr>
              <a:t>Application Architecture</a:t>
            </a:r>
          </a:p>
          <a:p>
            <a:endParaRPr lang="en-US" sz="3200" dirty="0" smtClean="0">
              <a:solidFill>
                <a:schemeClr val="accent1">
                  <a:lumMod val="50000"/>
                </a:schemeClr>
              </a:solidFill>
            </a:endParaRPr>
          </a:p>
          <a:p>
            <a:pPr lvl="1"/>
            <a:r>
              <a:rPr lang="en-US" sz="3200" dirty="0" smtClean="0">
                <a:solidFill>
                  <a:schemeClr val="accent1">
                    <a:lumMod val="50000"/>
                  </a:schemeClr>
                </a:solidFill>
              </a:rPr>
              <a:t>This project demonstrates an end-to-end implementation of VQA using a mobile phone, or any device capable of rending HTML 5 in browser.  </a:t>
            </a:r>
          </a:p>
          <a:p>
            <a:pPr lvl="1"/>
            <a:endParaRPr lang="en-US" sz="3200" dirty="0">
              <a:solidFill>
                <a:schemeClr val="accent1">
                  <a:lumMod val="50000"/>
                </a:schemeClr>
              </a:solidFill>
            </a:endParaRPr>
          </a:p>
          <a:p>
            <a:pPr lvl="1"/>
            <a:r>
              <a:rPr lang="en-US" sz="3200" u="sng" dirty="0" smtClean="0">
                <a:solidFill>
                  <a:schemeClr val="accent1">
                    <a:lumMod val="50000"/>
                  </a:schemeClr>
                </a:solidFill>
              </a:rPr>
              <a:t>Front End Design:</a:t>
            </a:r>
          </a:p>
          <a:p>
            <a:pPr marL="914400" lvl="1" indent="-457200">
              <a:buFont typeface="Arial" panose="020B0604020202020204" pitchFamily="34" charset="0"/>
              <a:buChar char="•"/>
            </a:pPr>
            <a:r>
              <a:rPr lang="en-US" sz="3200" dirty="0" smtClean="0">
                <a:solidFill>
                  <a:schemeClr val="accent1">
                    <a:lumMod val="50000"/>
                  </a:schemeClr>
                </a:solidFill>
              </a:rPr>
              <a:t>Meteor – Full-stack JavaScript App that assembles all the pieces needed to build either websites or mobile apps.  It automatically manages the data flow between cloud and client applications, client UI and rendering, regardless of the framework being used.</a:t>
            </a:r>
          </a:p>
          <a:p>
            <a:pPr marL="914400" lvl="1" indent="-457200">
              <a:buFont typeface="Arial" panose="020B0604020202020204" pitchFamily="34" charset="0"/>
              <a:buChar char="•"/>
            </a:pPr>
            <a:r>
              <a:rPr lang="en-US" sz="3200" dirty="0" smtClean="0">
                <a:solidFill>
                  <a:schemeClr val="accent1">
                    <a:lumMod val="50000"/>
                  </a:schemeClr>
                </a:solidFill>
              </a:rPr>
              <a:t>React – React is a declarative, efficient, and </a:t>
            </a:r>
            <a:r>
              <a:rPr lang="en-US" sz="3200" dirty="0" err="1" smtClean="0">
                <a:solidFill>
                  <a:schemeClr val="accent1">
                    <a:lumMod val="50000"/>
                  </a:schemeClr>
                </a:solidFill>
              </a:rPr>
              <a:t>flexibile</a:t>
            </a:r>
            <a:r>
              <a:rPr lang="en-US" sz="3200" dirty="0" smtClean="0">
                <a:solidFill>
                  <a:schemeClr val="accent1">
                    <a:lumMod val="50000"/>
                  </a:schemeClr>
                </a:solidFill>
              </a:rPr>
              <a:t> JavaScript library for building user interfaces by using a modular framework of components.</a:t>
            </a:r>
          </a:p>
          <a:p>
            <a:pPr marL="914400" lvl="1" indent="-457200">
              <a:buFont typeface="Arial" panose="020B0604020202020204" pitchFamily="34" charset="0"/>
              <a:buChar char="•"/>
            </a:pPr>
            <a:r>
              <a:rPr lang="en-US" sz="3200" dirty="0" smtClean="0">
                <a:solidFill>
                  <a:schemeClr val="accent1">
                    <a:lumMod val="50000"/>
                  </a:schemeClr>
                </a:solidFill>
              </a:rPr>
              <a:t>Material Design – Open-source design system developed by Google.</a:t>
            </a:r>
          </a:p>
          <a:p>
            <a:pPr lvl="1"/>
            <a:r>
              <a:rPr lang="en-US" sz="3200" dirty="0" smtClean="0">
                <a:solidFill>
                  <a:schemeClr val="accent1">
                    <a:lumMod val="50000"/>
                  </a:schemeClr>
                </a:solidFill>
              </a:rPr>
              <a:t/>
            </a:r>
            <a:br>
              <a:rPr lang="en-US" sz="3200" dirty="0" smtClean="0">
                <a:solidFill>
                  <a:schemeClr val="accent1">
                    <a:lumMod val="50000"/>
                  </a:schemeClr>
                </a:solidFill>
              </a:rPr>
            </a:br>
            <a:r>
              <a:rPr lang="en-US" sz="3200" u="sng" dirty="0" smtClean="0">
                <a:solidFill>
                  <a:schemeClr val="accent1">
                    <a:lumMod val="50000"/>
                  </a:schemeClr>
                </a:solidFill>
              </a:rPr>
              <a:t>Back End Design:</a:t>
            </a:r>
            <a:endParaRPr lang="en-US" sz="3200" u="sng" dirty="0">
              <a:solidFill>
                <a:schemeClr val="accent1">
                  <a:lumMod val="50000"/>
                </a:schemeClr>
              </a:solidFill>
            </a:endParaRPr>
          </a:p>
          <a:p>
            <a:pPr marL="914400" lvl="1" indent="-457200">
              <a:buFont typeface="Arial" panose="020B0604020202020204" pitchFamily="34" charset="0"/>
              <a:buChar char="•"/>
            </a:pPr>
            <a:r>
              <a:rPr lang="en-US" sz="3200" dirty="0" smtClean="0">
                <a:solidFill>
                  <a:schemeClr val="accent1">
                    <a:lumMod val="50000"/>
                  </a:schemeClr>
                </a:solidFill>
              </a:rPr>
              <a:t>Flask – Python based lightweight web application framework.  This was used to process the image requests sent for VQA inference.</a:t>
            </a:r>
          </a:p>
          <a:p>
            <a:pPr marL="914400" lvl="1" indent="-457200">
              <a:buFont typeface="Arial" panose="020B0604020202020204" pitchFamily="34" charset="0"/>
              <a:buChar char="•"/>
            </a:pPr>
            <a:r>
              <a:rPr lang="en-US" sz="3200" dirty="0" smtClean="0">
                <a:solidFill>
                  <a:schemeClr val="accent1">
                    <a:lumMod val="50000"/>
                  </a:schemeClr>
                </a:solidFill>
              </a:rPr>
              <a:t>Docker-compose – Tool developed by Docker to run several containerized pieces simultaneously.</a:t>
            </a:r>
          </a:p>
          <a:p>
            <a:pPr marL="914400" lvl="1" indent="-457200">
              <a:buFont typeface="Arial" panose="020B0604020202020204" pitchFamily="34" charset="0"/>
              <a:buChar char="•"/>
            </a:pPr>
            <a:r>
              <a:rPr lang="en-US" sz="3200" dirty="0" smtClean="0">
                <a:solidFill>
                  <a:schemeClr val="accent1">
                    <a:lumMod val="50000"/>
                  </a:schemeClr>
                </a:solidFill>
              </a:rPr>
              <a:t>Pythia – Model designed by Facebook AI research for VQA.  This model was containerized and hosted via a flask API.</a:t>
            </a:r>
          </a:p>
          <a:p>
            <a:pPr marL="914400" lvl="1" indent="-457200">
              <a:buFont typeface="Arial" panose="020B0604020202020204" pitchFamily="34" charset="0"/>
              <a:buChar char="•"/>
            </a:pPr>
            <a:r>
              <a:rPr lang="en-US" sz="3200" dirty="0" smtClean="0">
                <a:solidFill>
                  <a:schemeClr val="accent1">
                    <a:lumMod val="50000"/>
                  </a:schemeClr>
                </a:solidFill>
              </a:rPr>
              <a:t>Google Speech-Text: Google Cloud based API based on an RNN-T transducer that can parse real-time streaming or prerecorded audio.</a:t>
            </a:r>
          </a:p>
        </p:txBody>
      </p:sp>
      <p:sp>
        <p:nvSpPr>
          <p:cNvPr id="14" name="Rectangle 13"/>
          <p:cNvSpPr/>
          <p:nvPr/>
        </p:nvSpPr>
        <p:spPr>
          <a:xfrm>
            <a:off x="13920462" y="24092452"/>
            <a:ext cx="12551703" cy="7275444"/>
          </a:xfrm>
          <a:prstGeom prst="rect">
            <a:avLst/>
          </a:prstGeom>
          <a:noFill/>
          <a:ln w="1016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smtClean="0">
                <a:solidFill>
                  <a:schemeClr val="tx1"/>
                </a:solidFill>
              </a:rPr>
              <a:t>	</a:t>
            </a:r>
            <a:r>
              <a:rPr lang="en-US" sz="7200" u="sng" dirty="0" smtClean="0">
                <a:solidFill>
                  <a:schemeClr val="accent1">
                    <a:lumMod val="50000"/>
                  </a:schemeClr>
                </a:solidFill>
              </a:rPr>
              <a:t>Application and Future Work</a:t>
            </a:r>
          </a:p>
          <a:p>
            <a:pPr marL="457200" indent="-457200">
              <a:buFont typeface="Arial" panose="020B0604020202020204" pitchFamily="34" charset="0"/>
              <a:buChar char="•"/>
            </a:pPr>
            <a:endParaRPr lang="en-US" sz="3200" dirty="0" smtClean="0">
              <a:solidFill>
                <a:schemeClr val="accent1">
                  <a:lumMod val="50000"/>
                </a:schemeClr>
              </a:solidFill>
            </a:endParaRPr>
          </a:p>
          <a:p>
            <a:pPr marL="457200" indent="-457200">
              <a:buFont typeface="Arial" panose="020B0604020202020204" pitchFamily="34" charset="0"/>
              <a:buChar char="•"/>
            </a:pPr>
            <a:r>
              <a:rPr lang="en-US" sz="3200" dirty="0" smtClean="0">
                <a:solidFill>
                  <a:schemeClr val="accent1">
                    <a:lumMod val="50000"/>
                  </a:schemeClr>
                </a:solidFill>
              </a:rPr>
              <a:t>Integration </a:t>
            </a:r>
            <a:r>
              <a:rPr lang="en-US" sz="3200" dirty="0">
                <a:solidFill>
                  <a:schemeClr val="accent1">
                    <a:lumMod val="50000"/>
                  </a:schemeClr>
                </a:solidFill>
              </a:rPr>
              <a:t>with smart home </a:t>
            </a:r>
            <a:r>
              <a:rPr lang="en-US" sz="3200" dirty="0" smtClean="0">
                <a:solidFill>
                  <a:schemeClr val="accent1">
                    <a:lumMod val="50000"/>
                  </a:schemeClr>
                </a:solidFill>
              </a:rPr>
              <a:t>devices</a:t>
            </a:r>
          </a:p>
          <a:p>
            <a:pPr marL="914400" lvl="1" indent="-457200">
              <a:buFont typeface="Arial" panose="020B0604020202020204" pitchFamily="34" charset="0"/>
              <a:buChar char="•"/>
            </a:pPr>
            <a:r>
              <a:rPr lang="en-US" sz="3200" dirty="0" smtClean="0">
                <a:solidFill>
                  <a:schemeClr val="accent1">
                    <a:lumMod val="50000"/>
                  </a:schemeClr>
                </a:solidFill>
              </a:rPr>
              <a:t>Alexa</a:t>
            </a:r>
          </a:p>
          <a:p>
            <a:pPr marL="914400" lvl="1" indent="-457200">
              <a:buFont typeface="Arial" panose="020B0604020202020204" pitchFamily="34" charset="0"/>
              <a:buChar char="•"/>
            </a:pPr>
            <a:r>
              <a:rPr lang="en-US" sz="3200" dirty="0" smtClean="0">
                <a:solidFill>
                  <a:schemeClr val="accent1">
                    <a:lumMod val="50000"/>
                  </a:schemeClr>
                </a:solidFill>
              </a:rPr>
              <a:t>Siri</a:t>
            </a:r>
          </a:p>
          <a:p>
            <a:pPr marL="914400" lvl="1" indent="-457200">
              <a:buFont typeface="Arial" panose="020B0604020202020204" pitchFamily="34" charset="0"/>
              <a:buChar char="•"/>
            </a:pPr>
            <a:r>
              <a:rPr lang="en-US" sz="3200" dirty="0" smtClean="0">
                <a:solidFill>
                  <a:schemeClr val="accent1">
                    <a:lumMod val="50000"/>
                  </a:schemeClr>
                </a:solidFill>
              </a:rPr>
              <a:t>Nest Cameras</a:t>
            </a:r>
          </a:p>
          <a:p>
            <a:pPr marL="914400" lvl="1" indent="-457200">
              <a:buFont typeface="Arial" panose="020B0604020202020204" pitchFamily="34" charset="0"/>
              <a:buChar char="•"/>
            </a:pPr>
            <a:r>
              <a:rPr lang="en-US" sz="3200" dirty="0" smtClean="0">
                <a:solidFill>
                  <a:schemeClr val="accent1">
                    <a:lumMod val="50000"/>
                  </a:schemeClr>
                </a:solidFill>
              </a:rPr>
              <a:t>Ring</a:t>
            </a:r>
          </a:p>
          <a:p>
            <a:pPr marL="457200" indent="-457200">
              <a:buFont typeface="Arial" panose="020B0604020202020204" pitchFamily="34" charset="0"/>
              <a:buChar char="•"/>
            </a:pPr>
            <a:r>
              <a:rPr lang="en-US" sz="3200" dirty="0" smtClean="0">
                <a:solidFill>
                  <a:schemeClr val="accent1">
                    <a:lumMod val="50000"/>
                  </a:schemeClr>
                </a:solidFill>
              </a:rPr>
              <a:t>Industry-specific </a:t>
            </a:r>
            <a:r>
              <a:rPr lang="en-US" sz="3200" dirty="0">
                <a:solidFill>
                  <a:schemeClr val="accent1">
                    <a:lumMod val="50000"/>
                  </a:schemeClr>
                </a:solidFill>
              </a:rPr>
              <a:t>training: </a:t>
            </a:r>
            <a:endParaRPr lang="en-US" sz="3200" dirty="0" smtClean="0">
              <a:solidFill>
                <a:schemeClr val="accent1">
                  <a:lumMod val="50000"/>
                </a:schemeClr>
              </a:solidFill>
            </a:endParaRPr>
          </a:p>
          <a:p>
            <a:pPr marL="914400" lvl="1" indent="-457200">
              <a:buFont typeface="Arial" panose="020B0604020202020204" pitchFamily="34" charset="0"/>
              <a:buChar char="•"/>
            </a:pPr>
            <a:r>
              <a:rPr lang="en-US" sz="3200" dirty="0" smtClean="0">
                <a:solidFill>
                  <a:schemeClr val="accent1">
                    <a:lumMod val="50000"/>
                  </a:schemeClr>
                </a:solidFill>
              </a:rPr>
              <a:t>Healthcare triage</a:t>
            </a:r>
          </a:p>
          <a:p>
            <a:pPr marL="914400" lvl="1" indent="-457200">
              <a:buFont typeface="Arial" panose="020B0604020202020204" pitchFamily="34" charset="0"/>
              <a:buChar char="•"/>
            </a:pPr>
            <a:r>
              <a:rPr lang="en-US" sz="3200" dirty="0" smtClean="0">
                <a:solidFill>
                  <a:schemeClr val="accent1">
                    <a:lumMod val="50000"/>
                  </a:schemeClr>
                </a:solidFill>
              </a:rPr>
              <a:t>Home surveillance</a:t>
            </a:r>
          </a:p>
          <a:p>
            <a:pPr marL="914400" lvl="1" indent="-457200">
              <a:buFont typeface="Arial" panose="020B0604020202020204" pitchFamily="34" charset="0"/>
              <a:buChar char="•"/>
            </a:pPr>
            <a:endParaRPr lang="en-US" sz="3200" dirty="0">
              <a:solidFill>
                <a:schemeClr val="accent1">
                  <a:lumMod val="50000"/>
                </a:schemeClr>
              </a:solidFill>
            </a:endParaRPr>
          </a:p>
          <a:p>
            <a:pPr lvl="1"/>
            <a:r>
              <a:rPr lang="en-US" sz="3200" dirty="0" smtClean="0">
                <a:solidFill>
                  <a:schemeClr val="accent1">
                    <a:lumMod val="50000"/>
                  </a:schemeClr>
                </a:solidFill>
              </a:rPr>
              <a:t>As the initial Pythia model was trained using general VQA datasets, the model would be refined by training on domain specific datasets.</a:t>
            </a:r>
            <a:endParaRPr lang="en-US" sz="3200" dirty="0">
              <a:solidFill>
                <a:schemeClr val="accent1">
                  <a:lumMod val="50000"/>
                </a:schemeClr>
              </a:solidFill>
            </a:endParaRPr>
          </a:p>
          <a:p>
            <a:endParaRPr lang="en-US" sz="7200" u="sng" dirty="0">
              <a:solidFill>
                <a:schemeClr val="accent1">
                  <a:lumMod val="50000"/>
                </a:schemeClr>
              </a:solidFill>
            </a:endParaRPr>
          </a:p>
        </p:txBody>
      </p:sp>
      <p:sp>
        <p:nvSpPr>
          <p:cNvPr id="15" name="Rectangle 14"/>
          <p:cNvSpPr/>
          <p:nvPr/>
        </p:nvSpPr>
        <p:spPr>
          <a:xfrm>
            <a:off x="26994678" y="24092452"/>
            <a:ext cx="12551700" cy="7275444"/>
          </a:xfrm>
          <a:prstGeom prst="rect">
            <a:avLst/>
          </a:prstGeom>
          <a:noFill/>
          <a:ln w="1016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smtClean="0">
                <a:solidFill>
                  <a:schemeClr val="tx1"/>
                </a:solidFill>
              </a:rPr>
              <a:t>	</a:t>
            </a:r>
            <a:r>
              <a:rPr lang="en-US" sz="7200" u="sng" dirty="0" smtClean="0">
                <a:solidFill>
                  <a:schemeClr val="accent1">
                    <a:lumMod val="50000"/>
                  </a:schemeClr>
                </a:solidFill>
              </a:rPr>
              <a:t>References</a:t>
            </a:r>
            <a:endParaRPr lang="en-US" sz="7200" u="sng" dirty="0">
              <a:solidFill>
                <a:schemeClr val="accent1">
                  <a:lumMod val="50000"/>
                </a:schemeClr>
              </a:solidFill>
            </a:endParaRPr>
          </a:p>
          <a:p>
            <a:pPr marL="914400" lvl="1" indent="-457200">
              <a:buFont typeface="Arial" panose="020B0604020202020204" pitchFamily="34" charset="0"/>
              <a:buChar char="•"/>
            </a:pPr>
            <a:endParaRPr lang="en-US" sz="2800" u="sng" dirty="0" smtClean="0">
              <a:solidFill>
                <a:schemeClr val="accent1">
                  <a:lumMod val="50000"/>
                </a:schemeClr>
              </a:solidFill>
            </a:endParaRPr>
          </a:p>
          <a:p>
            <a:pPr marL="971550" lvl="1" indent="-514350">
              <a:buFont typeface="+mj-lt"/>
              <a:buAutoNum type="arabicPeriod"/>
            </a:pPr>
            <a:r>
              <a:rPr lang="en-US" sz="2400" dirty="0" smtClean="0">
                <a:solidFill>
                  <a:schemeClr val="accent1">
                    <a:lumMod val="50000"/>
                  </a:schemeClr>
                </a:solidFill>
              </a:rPr>
              <a:t>Google  </a:t>
            </a:r>
            <a:r>
              <a:rPr lang="en-US" sz="2400" dirty="0">
                <a:solidFill>
                  <a:schemeClr val="accent1">
                    <a:lumMod val="50000"/>
                  </a:schemeClr>
                </a:solidFill>
              </a:rPr>
              <a:t>AI.    An  all-neural  on-device  speech  recognizer,  Mar  2019.    </a:t>
            </a:r>
            <a:r>
              <a:rPr lang="en-US" sz="2400" dirty="0" smtClean="0">
                <a:solidFill>
                  <a:schemeClr val="accent1">
                    <a:lumMod val="50000"/>
                  </a:schemeClr>
                </a:solidFill>
              </a:rPr>
              <a:t>URL  </a:t>
            </a:r>
            <a:r>
              <a:rPr lang="en-US" sz="2400" dirty="0" smtClean="0">
                <a:solidFill>
                  <a:schemeClr val="accent1">
                    <a:lumMod val="50000"/>
                  </a:schemeClr>
                </a:solidFill>
                <a:hlinkClick r:id="rId7"/>
              </a:rPr>
              <a:t>https</a:t>
            </a:r>
            <a:r>
              <a:rPr lang="en-US" sz="2400" dirty="0">
                <a:solidFill>
                  <a:schemeClr val="accent1">
                    <a:lumMod val="50000"/>
                  </a:schemeClr>
                </a:solidFill>
                <a:hlinkClick r:id="rId7"/>
              </a:rPr>
              <a:t>://</a:t>
            </a:r>
            <a:r>
              <a:rPr lang="en-US" sz="2400" dirty="0" smtClean="0">
                <a:solidFill>
                  <a:schemeClr val="accent1">
                    <a:lumMod val="50000"/>
                  </a:schemeClr>
                </a:solidFill>
                <a:hlinkClick r:id="rId7"/>
              </a:rPr>
              <a:t>ai.googleblog.com/2019/03/an-all-neural-on-device-speech.html</a:t>
            </a:r>
            <a:endParaRPr lang="en-US" sz="2400" dirty="0">
              <a:solidFill>
                <a:schemeClr val="accent1">
                  <a:lumMod val="50000"/>
                </a:schemeClr>
              </a:solidFill>
            </a:endParaRPr>
          </a:p>
          <a:p>
            <a:pPr marL="971550" lvl="1" indent="-514350">
              <a:buFont typeface="+mj-lt"/>
              <a:buAutoNum type="arabicPeriod"/>
            </a:pPr>
            <a:r>
              <a:rPr lang="en-US" sz="2400" dirty="0" smtClean="0">
                <a:solidFill>
                  <a:schemeClr val="accent1">
                    <a:lumMod val="50000"/>
                  </a:schemeClr>
                </a:solidFill>
              </a:rPr>
              <a:t>Docker.  Overview  </a:t>
            </a:r>
            <a:r>
              <a:rPr lang="en-US" sz="2400" dirty="0">
                <a:solidFill>
                  <a:schemeClr val="accent1">
                    <a:lumMod val="50000"/>
                  </a:schemeClr>
                </a:solidFill>
              </a:rPr>
              <a:t>of  </a:t>
            </a:r>
            <a:r>
              <a:rPr lang="en-US" sz="2400" dirty="0" err="1">
                <a:solidFill>
                  <a:schemeClr val="accent1">
                    <a:lumMod val="50000"/>
                  </a:schemeClr>
                </a:solidFill>
              </a:rPr>
              <a:t>docker</a:t>
            </a:r>
            <a:r>
              <a:rPr lang="en-US" sz="2400" dirty="0">
                <a:solidFill>
                  <a:schemeClr val="accent1">
                    <a:lumMod val="50000"/>
                  </a:schemeClr>
                </a:solidFill>
              </a:rPr>
              <a:t>  compose,  Aug  </a:t>
            </a:r>
            <a:r>
              <a:rPr lang="en-US" sz="2400" dirty="0" smtClean="0">
                <a:solidFill>
                  <a:schemeClr val="accent1">
                    <a:lumMod val="50000"/>
                  </a:schemeClr>
                </a:solidFill>
              </a:rPr>
              <a:t>2019. URL </a:t>
            </a:r>
            <a:r>
              <a:rPr lang="en-US" sz="2400" dirty="0" smtClean="0">
                <a:solidFill>
                  <a:schemeClr val="accent1">
                    <a:lumMod val="50000"/>
                  </a:schemeClr>
                </a:solidFill>
                <a:hlinkClick r:id="rId8"/>
              </a:rPr>
              <a:t>https</a:t>
            </a:r>
            <a:r>
              <a:rPr lang="en-US" sz="2400" dirty="0">
                <a:solidFill>
                  <a:schemeClr val="accent1">
                    <a:lumMod val="50000"/>
                  </a:schemeClr>
                </a:solidFill>
                <a:hlinkClick r:id="rId8"/>
              </a:rPr>
              <a:t>://</a:t>
            </a:r>
            <a:r>
              <a:rPr lang="en-US" sz="2400" dirty="0" smtClean="0">
                <a:solidFill>
                  <a:schemeClr val="accent1">
                    <a:lumMod val="50000"/>
                  </a:schemeClr>
                </a:solidFill>
                <a:hlinkClick r:id="rId8"/>
              </a:rPr>
              <a:t>docs.docker.com/compose/</a:t>
            </a:r>
            <a:endParaRPr lang="en-US" sz="2400" dirty="0" smtClean="0">
              <a:solidFill>
                <a:schemeClr val="accent1">
                  <a:lumMod val="50000"/>
                </a:schemeClr>
              </a:solidFill>
            </a:endParaRPr>
          </a:p>
          <a:p>
            <a:pPr marL="971550" lvl="1" indent="-514350">
              <a:buFont typeface="+mj-lt"/>
              <a:buAutoNum type="arabicPeriod"/>
            </a:pPr>
            <a:r>
              <a:rPr lang="en-US" sz="2400" dirty="0" smtClean="0">
                <a:solidFill>
                  <a:schemeClr val="accent1">
                    <a:lumMod val="50000"/>
                  </a:schemeClr>
                </a:solidFill>
              </a:rPr>
              <a:t>Google. Getting started, 2018. URL </a:t>
            </a:r>
            <a:r>
              <a:rPr lang="en-US" sz="2400" dirty="0" smtClean="0">
                <a:solidFill>
                  <a:schemeClr val="accent1">
                    <a:lumMod val="50000"/>
                  </a:schemeClr>
                </a:solidFill>
                <a:hlinkClick r:id="rId9"/>
              </a:rPr>
              <a:t>https</a:t>
            </a:r>
            <a:r>
              <a:rPr lang="en-US" sz="2400" dirty="0">
                <a:solidFill>
                  <a:schemeClr val="accent1">
                    <a:lumMod val="50000"/>
                  </a:schemeClr>
                </a:solidFill>
                <a:hlinkClick r:id="rId9"/>
              </a:rPr>
              <a:t>://</a:t>
            </a:r>
            <a:r>
              <a:rPr lang="en-US" sz="2400" dirty="0" smtClean="0">
                <a:solidFill>
                  <a:schemeClr val="accent1">
                    <a:lumMod val="50000"/>
                  </a:schemeClr>
                </a:solidFill>
                <a:hlinkClick r:id="rId9"/>
              </a:rPr>
              <a:t>material.io/collections/getting-started</a:t>
            </a:r>
            <a:r>
              <a:rPr lang="en-US" sz="2400" dirty="0">
                <a:solidFill>
                  <a:schemeClr val="accent1">
                    <a:lumMod val="50000"/>
                  </a:schemeClr>
                </a:solidFill>
                <a:hlinkClick r:id="rId9"/>
              </a:rPr>
              <a:t>/#</a:t>
            </a:r>
            <a:r>
              <a:rPr lang="en-US" sz="2400" dirty="0" smtClean="0">
                <a:solidFill>
                  <a:schemeClr val="accent1">
                    <a:lumMod val="50000"/>
                  </a:schemeClr>
                </a:solidFill>
                <a:hlinkClick r:id="rId9"/>
              </a:rPr>
              <a:t>01</a:t>
            </a:r>
            <a:endParaRPr lang="en-US" sz="2400" dirty="0" smtClean="0">
              <a:solidFill>
                <a:schemeClr val="accent1">
                  <a:lumMod val="50000"/>
                </a:schemeClr>
              </a:solidFill>
            </a:endParaRPr>
          </a:p>
          <a:p>
            <a:pPr marL="971550" lvl="1" indent="-514350">
              <a:buFont typeface="+mj-lt"/>
              <a:buAutoNum type="arabicPeriod"/>
            </a:pPr>
            <a:r>
              <a:rPr lang="en-US" sz="2400" dirty="0" smtClean="0">
                <a:solidFill>
                  <a:schemeClr val="accent1">
                    <a:lumMod val="50000"/>
                  </a:schemeClr>
                </a:solidFill>
              </a:rPr>
              <a:t>Meteor</a:t>
            </a:r>
            <a:r>
              <a:rPr lang="en-US" sz="2400" dirty="0">
                <a:solidFill>
                  <a:schemeClr val="accent1">
                    <a:lumMod val="50000"/>
                  </a:schemeClr>
                </a:solidFill>
              </a:rPr>
              <a:t>. Meteor, 2018. </a:t>
            </a:r>
            <a:r>
              <a:rPr lang="en-US" sz="2400" dirty="0" smtClean="0">
                <a:solidFill>
                  <a:schemeClr val="accent1">
                    <a:lumMod val="50000"/>
                  </a:schemeClr>
                </a:solidFill>
              </a:rPr>
              <a:t>URL </a:t>
            </a:r>
            <a:r>
              <a:rPr lang="en-US" sz="2400" dirty="0" smtClean="0">
                <a:solidFill>
                  <a:schemeClr val="accent1">
                    <a:lumMod val="50000"/>
                  </a:schemeClr>
                </a:solidFill>
                <a:hlinkClick r:id="rId10"/>
              </a:rPr>
              <a:t>https</a:t>
            </a:r>
            <a:r>
              <a:rPr lang="en-US" sz="2400" dirty="0">
                <a:solidFill>
                  <a:schemeClr val="accent1">
                    <a:lumMod val="50000"/>
                  </a:schemeClr>
                </a:solidFill>
                <a:hlinkClick r:id="rId10"/>
              </a:rPr>
              <a:t>://</a:t>
            </a:r>
            <a:r>
              <a:rPr lang="en-US" sz="2400" dirty="0" smtClean="0">
                <a:solidFill>
                  <a:schemeClr val="accent1">
                    <a:lumMod val="50000"/>
                  </a:schemeClr>
                </a:solidFill>
                <a:hlinkClick r:id="rId10"/>
              </a:rPr>
              <a:t>www.meteor.com/meteor-faq</a:t>
            </a:r>
            <a:endParaRPr lang="en-US" sz="2400" dirty="0" smtClean="0">
              <a:solidFill>
                <a:schemeClr val="accent1">
                  <a:lumMod val="50000"/>
                </a:schemeClr>
              </a:solidFill>
            </a:endParaRPr>
          </a:p>
          <a:p>
            <a:pPr marL="971550" lvl="1" indent="-514350">
              <a:buFont typeface="+mj-lt"/>
              <a:buAutoNum type="arabicPeriod"/>
            </a:pPr>
            <a:r>
              <a:rPr lang="en-US" sz="2400" dirty="0" smtClean="0">
                <a:solidFill>
                  <a:schemeClr val="accent1">
                    <a:lumMod val="50000"/>
                  </a:schemeClr>
                </a:solidFill>
              </a:rPr>
              <a:t>Pallets</a:t>
            </a:r>
            <a:r>
              <a:rPr lang="en-US" sz="2400" dirty="0">
                <a:solidFill>
                  <a:schemeClr val="accent1">
                    <a:lumMod val="50000"/>
                  </a:schemeClr>
                </a:solidFill>
              </a:rPr>
              <a:t>. Flask, 2010. </a:t>
            </a:r>
            <a:r>
              <a:rPr lang="en-US" sz="2400" dirty="0" smtClean="0">
                <a:solidFill>
                  <a:schemeClr val="accent1">
                    <a:lumMod val="50000"/>
                  </a:schemeClr>
                </a:solidFill>
              </a:rPr>
              <a:t>URL </a:t>
            </a:r>
            <a:r>
              <a:rPr lang="en-US" sz="2400" dirty="0" smtClean="0">
                <a:solidFill>
                  <a:schemeClr val="accent1">
                    <a:lumMod val="50000"/>
                  </a:schemeClr>
                </a:solidFill>
                <a:hlinkClick r:id="rId11"/>
              </a:rPr>
              <a:t>https</a:t>
            </a:r>
            <a:r>
              <a:rPr lang="en-US" sz="2400" dirty="0">
                <a:solidFill>
                  <a:schemeClr val="accent1">
                    <a:lumMod val="50000"/>
                  </a:schemeClr>
                </a:solidFill>
                <a:hlinkClick r:id="rId11"/>
              </a:rPr>
              <a:t>://</a:t>
            </a:r>
            <a:r>
              <a:rPr lang="en-US" sz="2400" dirty="0" smtClean="0">
                <a:solidFill>
                  <a:schemeClr val="accent1">
                    <a:lumMod val="50000"/>
                  </a:schemeClr>
                </a:solidFill>
                <a:hlinkClick r:id="rId11"/>
              </a:rPr>
              <a:t>palletsprojects.com/p/flask/</a:t>
            </a:r>
            <a:endParaRPr lang="en-US" sz="2400" dirty="0" smtClean="0">
              <a:solidFill>
                <a:schemeClr val="accent1">
                  <a:lumMod val="50000"/>
                </a:schemeClr>
              </a:solidFill>
            </a:endParaRPr>
          </a:p>
          <a:p>
            <a:pPr marL="971550" lvl="1" indent="-514350">
              <a:buFont typeface="+mj-lt"/>
              <a:buAutoNum type="arabicPeriod"/>
            </a:pPr>
            <a:r>
              <a:rPr lang="en-US" sz="2400" dirty="0" smtClean="0">
                <a:solidFill>
                  <a:schemeClr val="accent1">
                    <a:lumMod val="50000"/>
                  </a:schemeClr>
                </a:solidFill>
              </a:rPr>
              <a:t>React</a:t>
            </a:r>
            <a:r>
              <a:rPr lang="en-US" sz="2400" dirty="0">
                <a:solidFill>
                  <a:schemeClr val="accent1">
                    <a:lumMod val="50000"/>
                  </a:schemeClr>
                </a:solidFill>
              </a:rPr>
              <a:t>.  Tutorial:  Intro to react, 2019.  </a:t>
            </a:r>
            <a:r>
              <a:rPr lang="en-US" sz="2400" dirty="0" smtClean="0">
                <a:solidFill>
                  <a:schemeClr val="accent1">
                    <a:lumMod val="50000"/>
                  </a:schemeClr>
                </a:solidFill>
              </a:rPr>
              <a:t>URL </a:t>
            </a:r>
            <a:r>
              <a:rPr lang="en-US" sz="2400" dirty="0" smtClean="0">
                <a:solidFill>
                  <a:schemeClr val="accent1">
                    <a:lumMod val="50000"/>
                  </a:schemeClr>
                </a:solidFill>
                <a:hlinkClick r:id="rId12"/>
              </a:rPr>
              <a:t>https</a:t>
            </a:r>
            <a:r>
              <a:rPr lang="en-US" sz="2400" dirty="0">
                <a:solidFill>
                  <a:schemeClr val="accent1">
                    <a:lumMod val="50000"/>
                  </a:schemeClr>
                </a:solidFill>
                <a:hlinkClick r:id="rId12"/>
              </a:rPr>
              <a:t>://</a:t>
            </a:r>
            <a:r>
              <a:rPr lang="en-US" sz="2400" dirty="0" smtClean="0">
                <a:solidFill>
                  <a:schemeClr val="accent1">
                    <a:lumMod val="50000"/>
                  </a:schemeClr>
                </a:solidFill>
                <a:hlinkClick r:id="rId12"/>
              </a:rPr>
              <a:t>reactjs.org/tutorial/tutorial.html</a:t>
            </a:r>
            <a:endParaRPr lang="en-US" sz="2400" dirty="0" smtClean="0">
              <a:solidFill>
                <a:schemeClr val="accent1">
                  <a:lumMod val="50000"/>
                </a:schemeClr>
              </a:solidFill>
            </a:endParaRPr>
          </a:p>
          <a:p>
            <a:pPr marL="971550" lvl="1" indent="-514350">
              <a:buFont typeface="+mj-lt"/>
              <a:buAutoNum type="arabicPeriod"/>
            </a:pPr>
            <a:r>
              <a:rPr lang="en-US" sz="2400" dirty="0" smtClean="0">
                <a:solidFill>
                  <a:schemeClr val="accent1">
                    <a:lumMod val="50000"/>
                  </a:schemeClr>
                </a:solidFill>
              </a:rPr>
              <a:t>Towards </a:t>
            </a:r>
            <a:r>
              <a:rPr lang="en-US" sz="2400" dirty="0">
                <a:solidFill>
                  <a:schemeClr val="accent1">
                    <a:lumMod val="50000"/>
                  </a:schemeClr>
                </a:solidFill>
              </a:rPr>
              <a:t>VQA Models That Can Read. Singh, </a:t>
            </a:r>
            <a:r>
              <a:rPr lang="en-US" sz="2400" dirty="0" err="1">
                <a:solidFill>
                  <a:schemeClr val="accent1">
                    <a:lumMod val="50000"/>
                  </a:schemeClr>
                </a:solidFill>
              </a:rPr>
              <a:t>Amanpreet</a:t>
            </a:r>
            <a:r>
              <a:rPr lang="en-US" sz="2400" dirty="0">
                <a:solidFill>
                  <a:schemeClr val="accent1">
                    <a:lumMod val="50000"/>
                  </a:schemeClr>
                </a:solidFill>
              </a:rPr>
              <a:t> and Natarajan, </a:t>
            </a:r>
            <a:r>
              <a:rPr lang="en-US" sz="2400" dirty="0" err="1">
                <a:solidFill>
                  <a:schemeClr val="accent1">
                    <a:lumMod val="50000"/>
                  </a:schemeClr>
                </a:solidFill>
              </a:rPr>
              <a:t>Vivek</a:t>
            </a:r>
            <a:r>
              <a:rPr lang="en-US" sz="2400" dirty="0">
                <a:solidFill>
                  <a:schemeClr val="accent1">
                    <a:lumMod val="50000"/>
                  </a:schemeClr>
                </a:solidFill>
              </a:rPr>
              <a:t> and Shah, Meet and Jiang, Yu and Chen, </a:t>
            </a:r>
            <a:r>
              <a:rPr lang="en-US" sz="2400" dirty="0" err="1">
                <a:solidFill>
                  <a:schemeClr val="accent1">
                    <a:lumMod val="50000"/>
                  </a:schemeClr>
                </a:solidFill>
              </a:rPr>
              <a:t>Xinlei</a:t>
            </a:r>
            <a:r>
              <a:rPr lang="en-US" sz="2400" dirty="0">
                <a:solidFill>
                  <a:schemeClr val="accent1">
                    <a:lumMod val="50000"/>
                  </a:schemeClr>
                </a:solidFill>
              </a:rPr>
              <a:t> and </a:t>
            </a:r>
            <a:r>
              <a:rPr lang="en-US" sz="2400" dirty="0" err="1">
                <a:solidFill>
                  <a:schemeClr val="accent1">
                    <a:lumMod val="50000"/>
                  </a:schemeClr>
                </a:solidFill>
              </a:rPr>
              <a:t>Batra</a:t>
            </a:r>
            <a:r>
              <a:rPr lang="en-US" sz="2400" dirty="0">
                <a:solidFill>
                  <a:schemeClr val="accent1">
                    <a:lumMod val="50000"/>
                  </a:schemeClr>
                </a:solidFill>
              </a:rPr>
              <a:t>, </a:t>
            </a:r>
            <a:r>
              <a:rPr lang="en-US" sz="2400" dirty="0" err="1">
                <a:solidFill>
                  <a:schemeClr val="accent1">
                    <a:lumMod val="50000"/>
                  </a:schemeClr>
                </a:solidFill>
              </a:rPr>
              <a:t>Dhruv</a:t>
            </a:r>
            <a:r>
              <a:rPr lang="en-US" sz="2400" dirty="0">
                <a:solidFill>
                  <a:schemeClr val="accent1">
                    <a:lumMod val="50000"/>
                  </a:schemeClr>
                </a:solidFill>
              </a:rPr>
              <a:t> and Parikh, Devi and </a:t>
            </a:r>
            <a:r>
              <a:rPr lang="en-US" sz="2400" dirty="0" err="1">
                <a:solidFill>
                  <a:schemeClr val="accent1">
                    <a:lumMod val="50000"/>
                  </a:schemeClr>
                </a:solidFill>
              </a:rPr>
              <a:t>Rohrbach</a:t>
            </a:r>
            <a:r>
              <a:rPr lang="en-US" sz="2400" dirty="0">
                <a:solidFill>
                  <a:schemeClr val="accent1">
                    <a:lumMod val="50000"/>
                  </a:schemeClr>
                </a:solidFill>
              </a:rPr>
              <a:t>, Marcus. Proceedings of the IEEE Conference on Computer Vision and Pattern Recognition. 2019. [https://github.com/facebookresearch/pythia]</a:t>
            </a:r>
            <a:endParaRPr lang="en-US" sz="2400" dirty="0" smtClean="0">
              <a:solidFill>
                <a:schemeClr val="accent1">
                  <a:lumMod val="50000"/>
                </a:schemeClr>
              </a:solidFill>
            </a:endParaRPr>
          </a:p>
          <a:p>
            <a:endParaRPr lang="en-US" sz="7200" dirty="0">
              <a:solidFill>
                <a:schemeClr val="accent1">
                  <a:lumMod val="50000"/>
                </a:schemeClr>
              </a:solidFill>
            </a:endParaRPr>
          </a:p>
        </p:txBody>
      </p:sp>
      <p:sp>
        <p:nvSpPr>
          <p:cNvPr id="18" name="Rectangle 17"/>
          <p:cNvSpPr/>
          <p:nvPr/>
        </p:nvSpPr>
        <p:spPr>
          <a:xfrm>
            <a:off x="13920462" y="4105552"/>
            <a:ext cx="25625916" cy="10906544"/>
          </a:xfrm>
          <a:prstGeom prst="rect">
            <a:avLst/>
          </a:prstGeom>
          <a:noFill/>
          <a:ln w="1016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smtClean="0">
                <a:solidFill>
                  <a:schemeClr val="tx1"/>
                </a:solidFill>
              </a:rPr>
              <a:t>	</a:t>
            </a:r>
            <a:r>
              <a:rPr lang="en-US" sz="7200" u="sng" dirty="0" smtClean="0">
                <a:solidFill>
                  <a:schemeClr val="accent1">
                    <a:lumMod val="50000"/>
                  </a:schemeClr>
                </a:solidFill>
              </a:rPr>
              <a:t>Virtual Assistant Overview</a:t>
            </a:r>
          </a:p>
          <a:p>
            <a:pPr marL="457200" indent="-457200">
              <a:buFont typeface="Arial" panose="020B0604020202020204" pitchFamily="34" charset="0"/>
              <a:buChar char="•"/>
            </a:pPr>
            <a:r>
              <a:rPr lang="en-US" sz="3200" dirty="0" err="1" smtClean="0">
                <a:solidFill>
                  <a:schemeClr val="accent1">
                    <a:lumMod val="50000"/>
                  </a:schemeClr>
                </a:solidFill>
              </a:rPr>
              <a:t>Tiki</a:t>
            </a:r>
            <a:r>
              <a:rPr lang="en-US" sz="3200" dirty="0" smtClean="0">
                <a:solidFill>
                  <a:schemeClr val="accent1">
                    <a:lumMod val="50000"/>
                  </a:schemeClr>
                </a:solidFill>
              </a:rPr>
              <a:t> is a virtual assistant prototype</a:t>
            </a:r>
          </a:p>
          <a:p>
            <a:pPr marL="457200" indent="-457200">
              <a:buFont typeface="Arial" panose="020B0604020202020204" pitchFamily="34" charset="0"/>
              <a:buChar char="•"/>
            </a:pPr>
            <a:r>
              <a:rPr lang="en-US" sz="3200" dirty="0" smtClean="0">
                <a:solidFill>
                  <a:schemeClr val="accent1">
                    <a:lumMod val="50000"/>
                  </a:schemeClr>
                </a:solidFill>
              </a:rPr>
              <a:t>Performs inference in cloud on CUDA device</a:t>
            </a:r>
          </a:p>
          <a:p>
            <a:pPr marL="457200" indent="-457200">
              <a:buFont typeface="Arial" panose="020B0604020202020204" pitchFamily="34" charset="0"/>
              <a:buChar char="•"/>
            </a:pPr>
            <a:r>
              <a:rPr lang="en-US" sz="3200" dirty="0" smtClean="0">
                <a:solidFill>
                  <a:schemeClr val="accent1">
                    <a:lumMod val="50000"/>
                  </a:schemeClr>
                </a:solidFill>
              </a:rPr>
              <a:t>1.5 second latency for inference on GPU (V100)</a:t>
            </a:r>
          </a:p>
          <a:p>
            <a:pPr marL="457200" indent="-457200">
              <a:buFont typeface="Arial" panose="020B0604020202020204" pitchFamily="34" charset="0"/>
              <a:buChar char="•"/>
            </a:pPr>
            <a:r>
              <a:rPr lang="en-US" sz="3200" dirty="0" smtClean="0">
                <a:solidFill>
                  <a:schemeClr val="accent1">
                    <a:lumMod val="50000"/>
                  </a:schemeClr>
                </a:solidFill>
              </a:rPr>
              <a:t>6 second latency for inference on CPU (V100)</a:t>
            </a:r>
            <a:endParaRPr lang="en-US" sz="3200" dirty="0">
              <a:solidFill>
                <a:schemeClr val="accent1">
                  <a:lumMod val="50000"/>
                </a:schemeClr>
              </a:solidFill>
            </a:endParaRPr>
          </a:p>
          <a:p>
            <a:endParaRPr lang="en-US" sz="7200" u="sng" dirty="0">
              <a:solidFill>
                <a:schemeClr val="accent1">
                  <a:lumMod val="50000"/>
                </a:schemeClr>
              </a:solidFill>
            </a:endParaRPr>
          </a:p>
        </p:txBody>
      </p:sp>
      <p:pic>
        <p:nvPicPr>
          <p:cNvPr id="19" name="Picture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190408" y="12504615"/>
            <a:ext cx="11795531" cy="2147335"/>
          </a:xfrm>
          <a:prstGeom prst="rect">
            <a:avLst/>
          </a:prstGeom>
        </p:spPr>
      </p:pic>
    </p:spTree>
    <p:extLst>
      <p:ext uri="{BB962C8B-B14F-4D97-AF65-F5344CB8AC3E}">
        <p14:creationId xmlns:p14="http://schemas.microsoft.com/office/powerpoint/2010/main" val="29615916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1534</TotalTime>
  <Words>29</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Tiki: A Prototype Virtual Assistant for VQA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Biseda</dc:creator>
  <cp:lastModifiedBy>Brent Biseda</cp:lastModifiedBy>
  <cp:revision>26</cp:revision>
  <dcterms:created xsi:type="dcterms:W3CDTF">2019-09-18T19:25:47Z</dcterms:created>
  <dcterms:modified xsi:type="dcterms:W3CDTF">2019-09-20T14:42:12Z</dcterms:modified>
</cp:coreProperties>
</file>