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60" r:id="rId3"/>
    <p:sldId id="261" r:id="rId4"/>
    <p:sldId id="263" r:id="rId5"/>
    <p:sldId id="265" r:id="rId6"/>
    <p:sldId id="256" r:id="rId7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DC4D7-D763-45BC-BB7A-8FABF79D3168}" type="datetimeFigureOut">
              <a:rPr lang="en-AU" smtClean="0"/>
              <a:t>30/08/2022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0355B-54CD-46AE-BBDF-110E394955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391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 PowerShell command is like a factory in that it takes in input (or raw materials). </a:t>
            </a:r>
          </a:p>
          <a:p>
            <a:r>
              <a:rPr lang="en-AU" dirty="0"/>
              <a:t>The input is sent to the Command, which we are likening to a factory</a:t>
            </a:r>
          </a:p>
          <a:p>
            <a:r>
              <a:rPr lang="en-AU" dirty="0"/>
              <a:t>The factory then uses those inputs to produce a Resulting object, we might liken that to a car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4A88B-B415-4E51-99FE-9338DB8C888A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7728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There are key PowerShell commands that can assist you in: </a:t>
            </a:r>
          </a:p>
          <a:p>
            <a:r>
              <a:rPr lang="en-AU" dirty="0"/>
              <a:t>Get-Command - helps find the correct command</a:t>
            </a:r>
          </a:p>
          <a:p>
            <a:r>
              <a:rPr lang="en-AU" dirty="0"/>
              <a:t>Get-Help - Discovers what inputs are needed, that are used by the command</a:t>
            </a:r>
          </a:p>
          <a:p>
            <a:r>
              <a:rPr lang="en-AU" dirty="0"/>
              <a:t>Get-Member - Shows what object </a:t>
            </a:r>
            <a:r>
              <a:rPr lang="en-AU"/>
              <a:t>the command has </a:t>
            </a:r>
            <a:r>
              <a:rPr lang="en-AU" dirty="0"/>
              <a:t>created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A4A88B-B415-4E51-99FE-9338DB8C888A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2681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890C1-E976-403E-997B-B8D94A649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FB9B1-72F0-4CFA-90F5-21BBC4C23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553E1-EAFD-4676-9745-5D653A19C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70D0-7BDD-4471-986A-24E63E531445}" type="datetimeFigureOut">
              <a:rPr lang="en-AU" smtClean="0"/>
              <a:t>30/08/2022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C0718-57A9-49B3-BD23-04D98537E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359BD-6FB1-4EAF-BFDB-5B9014218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3514-2473-4FA6-B6BC-0C93D6C50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055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01616-5C7E-4BF8-978F-84CCCAAE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97128-6455-4520-ABE1-DCA488F45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83012-A2C7-4275-B5E8-B3F60DE4C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70D0-7BDD-4471-986A-24E63E531445}" type="datetimeFigureOut">
              <a:rPr lang="en-AU" smtClean="0"/>
              <a:t>30/08/2022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6AE6B-31DD-4327-B6E3-3C87A68A0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0EA15-2384-4708-BF21-AFC1C11A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3514-2473-4FA6-B6BC-0C93D6C50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7117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8E0275-E096-44B0-9138-A61956E285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6B3227-791D-450D-B9B7-22CF42302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FD01C-0106-4A38-B651-06E4E062E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70D0-7BDD-4471-986A-24E63E531445}" type="datetimeFigureOut">
              <a:rPr lang="en-AU" smtClean="0"/>
              <a:t>30/08/2022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9E625-2EE4-4603-BBB0-F12B88BD2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DC7C6-95E8-41B1-AA5C-B18253A0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3514-2473-4FA6-B6BC-0C93D6C50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4806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85000">
              <a:schemeClr val="accent1">
                <a:lumMod val="45000"/>
                <a:lumOff val="55000"/>
              </a:schemeClr>
            </a:gs>
            <a:gs pos="9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D3DD4-E7C9-46AE-8361-955FF57EF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03E4C-C246-4572-936D-B4BF019AE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7CA20-4F83-448E-8BA7-ED349D09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70D0-7BDD-4471-986A-24E63E531445}" type="datetimeFigureOut">
              <a:rPr lang="en-AU" smtClean="0"/>
              <a:t>30/08/2022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AD74C-2C2E-4CEA-B3F8-50B0A7CD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7CB21-3612-48DF-BE82-637B0CA65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3514-2473-4FA6-B6BC-0C93D6C50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435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CF344-BAB7-44BD-89A1-CD0C637CB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92F6C-3C3E-4F45-80DA-DD4F25C3B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6496C-0E1A-4CB8-99F3-3AB796006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70D0-7BDD-4471-986A-24E63E531445}" type="datetimeFigureOut">
              <a:rPr lang="en-AU" smtClean="0"/>
              <a:t>30/08/2022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091BC-3F9A-4B8D-9D24-E677EE2ED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99DB5-4521-4D8E-B072-BA6C13911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3514-2473-4FA6-B6BC-0C93D6C50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024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39F26-B818-4F5C-95A3-AD7209698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DA1DF-AD44-49C5-9679-97D6B5A49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5A7E8-5296-4435-B140-581F92ED3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D0DBB-8FA8-4526-AC1E-A10DFFE27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70D0-7BDD-4471-986A-24E63E531445}" type="datetimeFigureOut">
              <a:rPr lang="en-AU" smtClean="0"/>
              <a:t>30/08/2022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411AE-0DAB-4FA0-947E-3B8740C5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47F0D-FD3B-4422-880F-9AE099F9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3514-2473-4FA6-B6BC-0C93D6C50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850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3B66-88F4-4734-8FDF-BB236DACD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6F391-03C6-4FC6-9217-660E96B69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A7CD4-1D75-4C55-905B-8851A4581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31691B-DE56-4D44-9F32-6A5241DC5F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68EE4E-98B9-47B1-ADF6-4114B8851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7A6024-7450-4CD3-944D-6AD2883BC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70D0-7BDD-4471-986A-24E63E531445}" type="datetimeFigureOut">
              <a:rPr lang="en-AU" smtClean="0"/>
              <a:t>30/08/2022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34B1A3-2C13-485E-8BB8-8A5B6804C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A7A431-2DB7-4BF6-B63D-E8F89266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3514-2473-4FA6-B6BC-0C93D6C50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2287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AF452-2336-4482-9634-061D5B396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C9AD50-1CA6-418A-8A17-148D319F9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70D0-7BDD-4471-986A-24E63E531445}" type="datetimeFigureOut">
              <a:rPr lang="en-AU" smtClean="0"/>
              <a:t>30/08/2022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DFA2E-7527-4565-BC1C-73DC45AC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51D60-0453-4076-9EDB-359701B47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3514-2473-4FA6-B6BC-0C93D6C50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8640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C2F8E-7265-4C34-A02E-43C15B153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70D0-7BDD-4471-986A-24E63E531445}" type="datetimeFigureOut">
              <a:rPr lang="en-AU" smtClean="0"/>
              <a:t>30/08/2022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1641D-C0C4-4255-A5E2-9738460F2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1A063-B6E0-46D5-ACEB-12731BAAE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3514-2473-4FA6-B6BC-0C93D6C50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121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ACFAF-DA06-460D-B69A-1AF8E567E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1D3E7-4286-4138-BBC6-6471D452C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E22E6-6B86-4319-AEC9-F951C1D5E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89E91B-9077-4A72-A5E8-FB0BB66B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70D0-7BDD-4471-986A-24E63E531445}" type="datetimeFigureOut">
              <a:rPr lang="en-AU" smtClean="0"/>
              <a:t>30/08/2022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1D2818-1FDE-455B-B0D1-0F74D29CC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8D752-E195-45A2-89E7-C2360239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3514-2473-4FA6-B6BC-0C93D6C50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229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596FE-0E96-40FA-983E-8458CB45A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B4D161-8696-4E80-802C-B82420555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44F2B-B1D6-41C2-AFA6-BD21397D4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36888-2E28-4E61-9487-787C3054D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E70D0-7BDD-4471-986A-24E63E531445}" type="datetimeFigureOut">
              <a:rPr lang="en-AU" smtClean="0"/>
              <a:t>30/08/2022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168DF-7F7D-47EB-9E4D-A9C63CC7C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BB6D0-BDC2-41DC-AE94-78AF532A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3514-2473-4FA6-B6BC-0C93D6C50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0508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5EACE8-69A8-443E-BFA2-42C7C70DD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4C551-4CC4-4004-B06A-78BA72C87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28277-FB78-4AC8-8CC4-F6BC10534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E70D0-7BDD-4471-986A-24E63E531445}" type="datetimeFigureOut">
              <a:rPr lang="en-AU" smtClean="0"/>
              <a:t>30/08/2022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A1E1A-ED9D-4777-846F-404BAD38C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8E2E5-2024-48C7-8B0C-EF80A052E8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93514-2473-4FA6-B6BC-0C93D6C50DE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959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openclipart.org/detail/4454/beetle-car" TargetMode="External"/><Relationship Id="rId7" Type="http://schemas.openxmlformats.org/officeDocument/2006/relationships/hyperlink" Target="https://pixabay.com/en/engine-motor-combustion-automobile-16023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www.publicdomainfiles.com/show_file.php?id=13504596613288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freesvg.org/spark-plug-vector-image8100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clipart.org/detail/68953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hyperlink" Target="https://www.pngall.com/sedan-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lipart.org/detail/20277/metal-icon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hyperlink" Target="https://pixabay.com/en/brush-paint-blue-can-color-293943/" TargetMode="External"/><Relationship Id="rId4" Type="http://schemas.openxmlformats.org/officeDocument/2006/relationships/hyperlink" Target="https://www.pngall.com/manufacture-png/download/42591" TargetMode="Externa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clipart.org/detail/68953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hyperlink" Target="https://www.pngall.com/sedan-p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clipart.org/detail/20277/metal-icon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hyperlink" Target="https://pixabay.com/en/brush-paint-blue-can-color-293943/" TargetMode="External"/><Relationship Id="rId4" Type="http://schemas.openxmlformats.org/officeDocument/2006/relationships/hyperlink" Target="https://www.pngall.com/manufacture-png/download/42591" TargetMode="Externa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factory-building-vector-clipart-2325079/" TargetMode="External"/><Relationship Id="rId3" Type="http://schemas.openxmlformats.org/officeDocument/2006/relationships/hyperlink" Target="https://openclipart.org/detail/4454/beetle-car" TargetMode="External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ublicdomainfiles.com/show_file.php?id=13504596613288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://www.pngall.com/steering-wheel-png" TargetMode="External"/><Relationship Id="rId3" Type="http://schemas.openxmlformats.org/officeDocument/2006/relationships/hyperlink" Target="https://www.flickr.com/photos/yamahawatercraft/48578802436/in/album-72157710422210156/" TargetMode="External"/><Relationship Id="rId7" Type="http://schemas.openxmlformats.org/officeDocument/2006/relationships/hyperlink" Target="http://www.publicdomainfiles.com/show_file.php?id=13504596613288" TargetMode="External"/><Relationship Id="rId12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hyperlink" Target="https://pixabay.com/en/engine-motor-combustion-automobile-160230/" TargetMode="External"/><Relationship Id="rId5" Type="http://schemas.openxmlformats.org/officeDocument/2006/relationships/hyperlink" Target="https://openclipart.org/detail/4454/beetle-car" TargetMode="External"/><Relationship Id="rId10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hyperlink" Target="https://pixabay.com/en/factory-building-vector-clipart-2325079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498F5-F3A8-4746-BD97-06B5990F00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PowerShell Objects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0E7D87-CAE9-4789-B4C5-C7CA5FEF9D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Pictorial description of </a:t>
            </a:r>
            <a:br>
              <a:rPr lang="en-AU" dirty="0"/>
            </a:br>
            <a:r>
              <a:rPr lang="en-AU" dirty="0"/>
              <a:t>Objects, Properties and Methods</a:t>
            </a:r>
          </a:p>
        </p:txBody>
      </p:sp>
    </p:spTree>
    <p:extLst>
      <p:ext uri="{BB962C8B-B14F-4D97-AF65-F5344CB8AC3E}">
        <p14:creationId xmlns:p14="http://schemas.microsoft.com/office/powerpoint/2010/main" val="280620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77A32DE-73E8-4377-8EE8-1D497175AE5B}"/>
              </a:ext>
            </a:extLst>
          </p:cNvPr>
          <p:cNvSpPr/>
          <p:nvPr/>
        </p:nvSpPr>
        <p:spPr>
          <a:xfrm>
            <a:off x="3779751" y="1690688"/>
            <a:ext cx="2536208" cy="386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AC649B-9C95-4DF9-A47E-3324C81E8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Objects contain Properties and Methods</a:t>
            </a:r>
          </a:p>
        </p:txBody>
      </p:sp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FF8397E6-A835-4063-BD6C-741B93D1B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45025" y="2628418"/>
            <a:ext cx="1975265" cy="978579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0BAB3A25-8C5F-434A-8354-12008FC0F3E8}"/>
              </a:ext>
            </a:extLst>
          </p:cNvPr>
          <p:cNvSpPr/>
          <p:nvPr/>
        </p:nvSpPr>
        <p:spPr>
          <a:xfrm>
            <a:off x="2383837" y="2858470"/>
            <a:ext cx="1842193" cy="518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674DF8F-C0EC-413F-99CB-B442CA2B8E32}"/>
              </a:ext>
            </a:extLst>
          </p:cNvPr>
          <p:cNvGrpSpPr/>
          <p:nvPr/>
        </p:nvGrpSpPr>
        <p:grpSpPr>
          <a:xfrm>
            <a:off x="642749" y="2107096"/>
            <a:ext cx="1624242" cy="2088367"/>
            <a:chOff x="642749" y="2107096"/>
            <a:chExt cx="1624242" cy="2088367"/>
          </a:xfrm>
        </p:grpSpPr>
        <p:pic>
          <p:nvPicPr>
            <p:cNvPr id="8" name="Picture 7" descr="A picture containing text, toy&#10;&#10;Description automatically generated">
              <a:extLst>
                <a:ext uri="{FF2B5EF4-FFF2-40B4-BE49-F238E27FC236}">
                  <a16:creationId xmlns:a16="http://schemas.microsoft.com/office/drawing/2014/main" id="{78266958-454C-41CE-99C3-E459B0C28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763567" y="2107096"/>
              <a:ext cx="1503424" cy="172940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1AC7F2-5124-4388-AA5F-ADE9099A95B1}"/>
                </a:ext>
              </a:extLst>
            </p:cNvPr>
            <p:cNvSpPr txBox="1"/>
            <p:nvPr/>
          </p:nvSpPr>
          <p:spPr>
            <a:xfrm>
              <a:off x="642749" y="3826131"/>
              <a:ext cx="1495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Car Assembly </a:t>
              </a:r>
            </a:p>
          </p:txBody>
        </p:sp>
      </p:grp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D6EB46B9-40DA-4700-9AE0-73E8E175B5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106548" y="2397220"/>
            <a:ext cx="1149434" cy="905462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E66FCD87-986C-48AB-AA31-5E5620A825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9810595" y="2167068"/>
            <a:ext cx="1149434" cy="11494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75A41D7-5CD8-4011-B55B-DE77F03F3158}"/>
              </a:ext>
            </a:extLst>
          </p:cNvPr>
          <p:cNvSpPr txBox="1"/>
          <p:nvPr/>
        </p:nvSpPr>
        <p:spPr>
          <a:xfrm>
            <a:off x="3779751" y="3429000"/>
            <a:ext cx="12382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/>
              <a:t>Properties:</a:t>
            </a:r>
          </a:p>
          <a:p>
            <a:r>
              <a:rPr lang="en-AU" dirty="0"/>
              <a:t>Engine</a:t>
            </a:r>
          </a:p>
          <a:p>
            <a:r>
              <a:rPr lang="en-AU" dirty="0"/>
              <a:t>Door</a:t>
            </a:r>
          </a:p>
          <a:p>
            <a:r>
              <a:rPr lang="en-AU" dirty="0"/>
              <a:t>Wheel</a:t>
            </a:r>
          </a:p>
          <a:p>
            <a:r>
              <a:rPr lang="en-AU" dirty="0"/>
              <a:t>Tyre</a:t>
            </a:r>
          </a:p>
          <a:p>
            <a:r>
              <a:rPr lang="en-AU" dirty="0"/>
              <a:t>Make</a:t>
            </a:r>
          </a:p>
          <a:p>
            <a:r>
              <a:rPr lang="en-AU" dirty="0"/>
              <a:t>Model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7AF354-06BB-4B21-B583-E83DCF8F0BFB}"/>
              </a:ext>
            </a:extLst>
          </p:cNvPr>
          <p:cNvSpPr txBox="1"/>
          <p:nvPr/>
        </p:nvSpPr>
        <p:spPr>
          <a:xfrm>
            <a:off x="5066190" y="3429000"/>
            <a:ext cx="117077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/>
              <a:t>Methods:</a:t>
            </a:r>
          </a:p>
          <a:p>
            <a:r>
              <a:rPr lang="en-AU" dirty="0"/>
              <a:t>Start</a:t>
            </a:r>
          </a:p>
          <a:p>
            <a:r>
              <a:rPr lang="en-AU" dirty="0"/>
              <a:t>Stop</a:t>
            </a:r>
          </a:p>
          <a:p>
            <a:r>
              <a:rPr lang="en-AU" dirty="0"/>
              <a:t>Turn</a:t>
            </a:r>
          </a:p>
          <a:p>
            <a:r>
              <a:rPr lang="en-AU" dirty="0"/>
              <a:t>Accelerate</a:t>
            </a:r>
          </a:p>
          <a:p>
            <a:r>
              <a:rPr lang="en-AU" dirty="0"/>
              <a:t>Brake</a:t>
            </a:r>
          </a:p>
          <a:p>
            <a:r>
              <a:rPr lang="en-AU" dirty="0"/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E8EC3B-5C0C-4E09-B088-BCA3DD14C102}"/>
              </a:ext>
            </a:extLst>
          </p:cNvPr>
          <p:cNvSpPr txBox="1"/>
          <p:nvPr/>
        </p:nvSpPr>
        <p:spPr>
          <a:xfrm>
            <a:off x="6583049" y="3439059"/>
            <a:ext cx="123822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/>
              <a:t>Properties:</a:t>
            </a:r>
          </a:p>
          <a:p>
            <a:r>
              <a:rPr lang="en-AU" dirty="0"/>
              <a:t>Piston</a:t>
            </a:r>
          </a:p>
          <a:p>
            <a:r>
              <a:rPr lang="en-AU" dirty="0"/>
              <a:t>Sparkplug</a:t>
            </a:r>
          </a:p>
          <a:p>
            <a:r>
              <a:rPr lang="en-AU" dirty="0"/>
              <a:t>Fan</a:t>
            </a:r>
          </a:p>
          <a:p>
            <a:r>
              <a:rPr lang="en-AU" dirty="0"/>
              <a:t>Crank</a:t>
            </a:r>
          </a:p>
          <a:p>
            <a:r>
              <a:rPr lang="en-AU" dirty="0"/>
              <a:t>Size</a:t>
            </a:r>
          </a:p>
          <a:p>
            <a:r>
              <a:rPr lang="en-AU" dirty="0"/>
              <a:t>Type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DF9A2C-EEC9-467B-8AD9-6A362B9CD6BF}"/>
              </a:ext>
            </a:extLst>
          </p:cNvPr>
          <p:cNvSpPr txBox="1"/>
          <p:nvPr/>
        </p:nvSpPr>
        <p:spPr>
          <a:xfrm>
            <a:off x="7869488" y="3439059"/>
            <a:ext cx="12754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/>
              <a:t>Methods:</a:t>
            </a:r>
          </a:p>
          <a:p>
            <a:r>
              <a:rPr lang="en-AU" dirty="0"/>
              <a:t>Start motor</a:t>
            </a:r>
          </a:p>
          <a:p>
            <a:r>
              <a:rPr lang="en-AU" dirty="0"/>
              <a:t>Stop motor</a:t>
            </a:r>
          </a:p>
          <a:p>
            <a:r>
              <a:rPr lang="en-AU" dirty="0"/>
              <a:t>Pump fuel</a:t>
            </a:r>
          </a:p>
          <a:p>
            <a:r>
              <a:rPr lang="en-AU" dirty="0"/>
              <a:t>Ignite spark</a:t>
            </a:r>
          </a:p>
          <a:p>
            <a:r>
              <a:rPr lang="en-AU" dirty="0"/>
              <a:t>…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38FC158-5C2F-4CEB-BE50-3873EE22FD21}"/>
              </a:ext>
            </a:extLst>
          </p:cNvPr>
          <p:cNvSpPr/>
          <p:nvPr/>
        </p:nvSpPr>
        <p:spPr>
          <a:xfrm>
            <a:off x="3662905" y="2167068"/>
            <a:ext cx="3661575" cy="1714650"/>
          </a:xfrm>
          <a:custGeom>
            <a:avLst/>
            <a:gdLst>
              <a:gd name="connsiteX0" fmla="*/ 200883 w 3921236"/>
              <a:gd name="connsiteY0" fmla="*/ 1604226 h 1604226"/>
              <a:gd name="connsiteX1" fmla="*/ 416036 w 3921236"/>
              <a:gd name="connsiteY1" fmla="*/ 80226 h 1604226"/>
              <a:gd name="connsiteX2" fmla="*/ 3921236 w 3921236"/>
              <a:gd name="connsiteY2" fmla="*/ 349167 h 1604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1236" h="1604226">
                <a:moveTo>
                  <a:pt x="200883" y="1604226"/>
                </a:moveTo>
                <a:cubicBezTo>
                  <a:pt x="-1570" y="946814"/>
                  <a:pt x="-204023" y="289402"/>
                  <a:pt x="416036" y="80226"/>
                </a:cubicBezTo>
                <a:cubicBezTo>
                  <a:pt x="1036095" y="-128950"/>
                  <a:pt x="2478665" y="110108"/>
                  <a:pt x="3921236" y="349167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A6CDC72-9DCA-47C4-ACF4-4158C91CD8D3}"/>
              </a:ext>
            </a:extLst>
          </p:cNvPr>
          <p:cNvSpPr/>
          <p:nvPr/>
        </p:nvSpPr>
        <p:spPr>
          <a:xfrm>
            <a:off x="7544895" y="2936411"/>
            <a:ext cx="2663737" cy="1178790"/>
          </a:xfrm>
          <a:custGeom>
            <a:avLst/>
            <a:gdLst>
              <a:gd name="connsiteX0" fmla="*/ 0 w 1904214"/>
              <a:gd name="connsiteY0" fmla="*/ 1178790 h 1178790"/>
              <a:gd name="connsiteX1" fmla="*/ 801278 w 1904214"/>
              <a:gd name="connsiteY1" fmla="*/ 170122 h 1178790"/>
              <a:gd name="connsiteX2" fmla="*/ 1904214 w 1904214"/>
              <a:gd name="connsiteY2" fmla="*/ 9866 h 117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4214" h="1178790">
                <a:moveTo>
                  <a:pt x="0" y="1178790"/>
                </a:moveTo>
                <a:cubicBezTo>
                  <a:pt x="241954" y="771866"/>
                  <a:pt x="483909" y="364943"/>
                  <a:pt x="801278" y="170122"/>
                </a:cubicBezTo>
                <a:cubicBezTo>
                  <a:pt x="1118647" y="-24699"/>
                  <a:pt x="1511430" y="-7417"/>
                  <a:pt x="1904214" y="9866"/>
                </a:cubicBezTo>
              </a:path>
            </a:pathLst>
          </a:custGeom>
          <a:noFill/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D9C4402-5305-486B-8B29-6E781D8BE6AF}"/>
              </a:ext>
            </a:extLst>
          </p:cNvPr>
          <p:cNvSpPr/>
          <p:nvPr/>
        </p:nvSpPr>
        <p:spPr>
          <a:xfrm>
            <a:off x="6608694" y="1705229"/>
            <a:ext cx="2536208" cy="386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C5E7B0-2A54-425B-885A-3C779B324DFD}"/>
              </a:ext>
            </a:extLst>
          </p:cNvPr>
          <p:cNvSpPr txBox="1"/>
          <p:nvPr/>
        </p:nvSpPr>
        <p:spPr>
          <a:xfrm>
            <a:off x="4547400" y="1785253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Car Object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7DB4F4-9A52-41B2-B0A7-6951517B4284}"/>
              </a:ext>
            </a:extLst>
          </p:cNvPr>
          <p:cNvSpPr txBox="1"/>
          <p:nvPr/>
        </p:nvSpPr>
        <p:spPr>
          <a:xfrm>
            <a:off x="7132043" y="1803381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Engine Object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12E5C9-5881-4E21-8C83-01D975E99909}"/>
              </a:ext>
            </a:extLst>
          </p:cNvPr>
          <p:cNvSpPr/>
          <p:nvPr/>
        </p:nvSpPr>
        <p:spPr>
          <a:xfrm>
            <a:off x="9365317" y="1690688"/>
            <a:ext cx="2036698" cy="3861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7E403D-59A0-4F26-945B-0B6B963681DD}"/>
              </a:ext>
            </a:extLst>
          </p:cNvPr>
          <p:cNvSpPr txBox="1"/>
          <p:nvPr/>
        </p:nvSpPr>
        <p:spPr>
          <a:xfrm>
            <a:off x="9754726" y="3441736"/>
            <a:ext cx="12382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/>
              <a:t>Properties:</a:t>
            </a:r>
          </a:p>
          <a:p>
            <a:r>
              <a:rPr lang="en-AU" dirty="0"/>
              <a:t>Make</a:t>
            </a:r>
          </a:p>
          <a:p>
            <a:r>
              <a:rPr lang="en-AU" dirty="0"/>
              <a:t>Model</a:t>
            </a:r>
          </a:p>
          <a:p>
            <a:r>
              <a:rPr lang="en-AU" dirty="0"/>
              <a:t>Gap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0AEF39-4FD3-4079-8381-83365ACF484C}"/>
              </a:ext>
            </a:extLst>
          </p:cNvPr>
          <p:cNvSpPr txBox="1"/>
          <p:nvPr/>
        </p:nvSpPr>
        <p:spPr>
          <a:xfrm>
            <a:off x="9781948" y="4655710"/>
            <a:ext cx="1106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u="sng" dirty="0"/>
              <a:t>Methods:</a:t>
            </a:r>
          </a:p>
          <a:p>
            <a:r>
              <a:rPr lang="en-AU" dirty="0"/>
              <a:t>Spark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34813A-A411-4ABA-AF94-3DFACD7AFCE2}"/>
              </a:ext>
            </a:extLst>
          </p:cNvPr>
          <p:cNvSpPr txBox="1"/>
          <p:nvPr/>
        </p:nvSpPr>
        <p:spPr>
          <a:xfrm>
            <a:off x="9510253" y="1777667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Sparkplug Object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E417C5-7518-4516-9545-EB7E9756F6BA}"/>
              </a:ext>
            </a:extLst>
          </p:cNvPr>
          <p:cNvSpPr txBox="1"/>
          <p:nvPr/>
        </p:nvSpPr>
        <p:spPr>
          <a:xfrm>
            <a:off x="380075" y="4988337"/>
            <a:ext cx="3106941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/>
              <a:t>Properties are also objects </a:t>
            </a:r>
            <a:br>
              <a:rPr lang="en-AU" dirty="0"/>
            </a:br>
            <a:r>
              <a:rPr lang="en-AU" dirty="0"/>
              <a:t>that have their own properties </a:t>
            </a:r>
          </a:p>
          <a:p>
            <a:r>
              <a:rPr lang="en-AU" dirty="0"/>
              <a:t>and methods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D914B2-71E2-4F84-99D8-CC7FE0390C04}"/>
              </a:ext>
            </a:extLst>
          </p:cNvPr>
          <p:cNvCxnSpPr>
            <a:stCxn id="3" idx="0"/>
          </p:cNvCxnSpPr>
          <p:nvPr/>
        </p:nvCxnSpPr>
        <p:spPr>
          <a:xfrm flipV="1">
            <a:off x="1933546" y="4316222"/>
            <a:ext cx="1729359" cy="6721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77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AE5A1-E475-8ED2-4CFE-6C5DABB8C3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Understanding Commands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B00BD-EBC7-603E-5CD4-8C7C51364C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Key commands to make PowerShell easier</a:t>
            </a:r>
          </a:p>
        </p:txBody>
      </p:sp>
    </p:spTree>
    <p:extLst>
      <p:ext uri="{BB962C8B-B14F-4D97-AF65-F5344CB8AC3E}">
        <p14:creationId xmlns:p14="http://schemas.microsoft.com/office/powerpoint/2010/main" val="75668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F4DED-1E8C-B686-83BD-02228B34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A PowerShell Command is like a factory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2BDCAA-CA9E-DD56-3D00-044277B69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018504" y="1919229"/>
            <a:ext cx="4041607" cy="2705122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E6AF214E-82F2-1627-A026-6306A1B6A8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360507" y="2374834"/>
            <a:ext cx="1295393" cy="971545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20601170-3D92-FA56-DBEF-F36AE20184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764195" y="3753923"/>
            <a:ext cx="1161898" cy="1234420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B6BC1013-5F61-CCF1-873B-367F037B53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04712" y="3372886"/>
            <a:ext cx="1161899" cy="1071149"/>
          </a:xfrm>
          <a:prstGeom prst="rect">
            <a:avLst/>
          </a:prstGeom>
        </p:spPr>
      </p:pic>
      <p:pic>
        <p:nvPicPr>
          <p:cNvPr id="14" name="Picture 13" descr="A blue car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94FA21-2E5D-39CC-FAE0-F2DAFC5C350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 flipH="1">
            <a:off x="9170103" y="2463502"/>
            <a:ext cx="2804987" cy="2231723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0477A1BF-17E2-8C40-F9B8-677E973423EF}"/>
              </a:ext>
            </a:extLst>
          </p:cNvPr>
          <p:cNvSpPr/>
          <p:nvPr/>
        </p:nvSpPr>
        <p:spPr>
          <a:xfrm>
            <a:off x="2959984" y="3429000"/>
            <a:ext cx="1106802" cy="3902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B9C93AD-D5CD-FBDD-8F83-5DCF905F6694}"/>
              </a:ext>
            </a:extLst>
          </p:cNvPr>
          <p:cNvSpPr/>
          <p:nvPr/>
        </p:nvSpPr>
        <p:spPr>
          <a:xfrm>
            <a:off x="7995518" y="3429000"/>
            <a:ext cx="1106802" cy="3902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17F573-FB36-DB24-9407-2C12EBD52D29}"/>
              </a:ext>
            </a:extLst>
          </p:cNvPr>
          <p:cNvSpPr txBox="1"/>
          <p:nvPr/>
        </p:nvSpPr>
        <p:spPr>
          <a:xfrm>
            <a:off x="5464508" y="1612592"/>
            <a:ext cx="1165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u="sng" dirty="0"/>
              <a:t>Command</a:t>
            </a:r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4ADD4C-1D34-D1F8-BF42-DE7681C03482}"/>
              </a:ext>
            </a:extLst>
          </p:cNvPr>
          <p:cNvSpPr txBox="1"/>
          <p:nvPr/>
        </p:nvSpPr>
        <p:spPr>
          <a:xfrm>
            <a:off x="1571884" y="1612592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u="sng" dirty="0"/>
              <a:t>Input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686D24-7933-B78B-6904-F7E627F479D0}"/>
              </a:ext>
            </a:extLst>
          </p:cNvPr>
          <p:cNvSpPr txBox="1"/>
          <p:nvPr/>
        </p:nvSpPr>
        <p:spPr>
          <a:xfrm>
            <a:off x="10336088" y="1612592"/>
            <a:ext cx="777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u="sng" dirty="0"/>
              <a:t>Result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721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2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F4DED-1E8C-B686-83BD-02228B34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Key PowerShell Commands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2BDCAA-CA9E-DD56-3D00-044277B69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018504" y="1919229"/>
            <a:ext cx="4041607" cy="2705122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E6AF214E-82F2-1627-A026-6306A1B6A8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360507" y="2374834"/>
            <a:ext cx="1295393" cy="971545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20601170-3D92-FA56-DBEF-F36AE20184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764195" y="3753923"/>
            <a:ext cx="1161898" cy="1234420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B6BC1013-5F61-CCF1-873B-367F037B53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04712" y="3372886"/>
            <a:ext cx="1161899" cy="1071149"/>
          </a:xfrm>
          <a:prstGeom prst="rect">
            <a:avLst/>
          </a:prstGeom>
        </p:spPr>
      </p:pic>
      <p:pic>
        <p:nvPicPr>
          <p:cNvPr id="14" name="Picture 13" descr="A blue car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FA94FA21-2E5D-39CC-FAE0-F2DAFC5C350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 flipH="1">
            <a:off x="9170103" y="2463502"/>
            <a:ext cx="2804987" cy="2231723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0477A1BF-17E2-8C40-F9B8-677E973423EF}"/>
              </a:ext>
            </a:extLst>
          </p:cNvPr>
          <p:cNvSpPr/>
          <p:nvPr/>
        </p:nvSpPr>
        <p:spPr>
          <a:xfrm>
            <a:off x="2959984" y="3429000"/>
            <a:ext cx="1106802" cy="3902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B9C93AD-D5CD-FBDD-8F83-5DCF905F6694}"/>
              </a:ext>
            </a:extLst>
          </p:cNvPr>
          <p:cNvSpPr/>
          <p:nvPr/>
        </p:nvSpPr>
        <p:spPr>
          <a:xfrm>
            <a:off x="7995518" y="3429000"/>
            <a:ext cx="1106802" cy="3902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724EAC-824D-D442-85EC-66941B18A5A4}"/>
              </a:ext>
            </a:extLst>
          </p:cNvPr>
          <p:cNvSpPr txBox="1"/>
          <p:nvPr/>
        </p:nvSpPr>
        <p:spPr>
          <a:xfrm>
            <a:off x="4037950" y="5128181"/>
            <a:ext cx="32835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u="sng" dirty="0"/>
              <a:t>Get-Command</a:t>
            </a:r>
            <a:br>
              <a:rPr lang="en-AU" dirty="0"/>
            </a:br>
            <a:r>
              <a:rPr lang="en-AU" dirty="0"/>
              <a:t>Finds the right factory for the job</a:t>
            </a:r>
            <a:br>
              <a:rPr lang="en-AU" dirty="0"/>
            </a:br>
            <a:r>
              <a:rPr lang="en-AU" dirty="0"/>
              <a:t>Example: Car manufacturing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1EE026-9729-EC6A-60F2-88F9A31DDB5B}"/>
              </a:ext>
            </a:extLst>
          </p:cNvPr>
          <p:cNvSpPr txBox="1"/>
          <p:nvPr/>
        </p:nvSpPr>
        <p:spPr>
          <a:xfrm>
            <a:off x="86529" y="5128181"/>
            <a:ext cx="2931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u="sng" dirty="0"/>
              <a:t>Get-Help</a:t>
            </a:r>
          </a:p>
          <a:p>
            <a:pPr algn="ctr"/>
            <a:r>
              <a:rPr lang="en-AU" dirty="0"/>
              <a:t>Discovers the inputs required</a:t>
            </a:r>
            <a:br>
              <a:rPr lang="en-AU" dirty="0"/>
            </a:br>
            <a:r>
              <a:rPr lang="en-AU" dirty="0"/>
              <a:t>Leather, Metal, Paint, etc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4BDA6C-D5C9-19B0-EADF-823E9B147025}"/>
              </a:ext>
            </a:extLst>
          </p:cNvPr>
          <p:cNvSpPr txBox="1"/>
          <p:nvPr/>
        </p:nvSpPr>
        <p:spPr>
          <a:xfrm>
            <a:off x="8548919" y="5128181"/>
            <a:ext cx="36166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u="sng" dirty="0"/>
              <a:t>Get-Member</a:t>
            </a:r>
            <a:br>
              <a:rPr lang="en-AU" dirty="0"/>
            </a:br>
            <a:r>
              <a:rPr lang="en-AU" dirty="0"/>
              <a:t>Shows the resulting object produced</a:t>
            </a:r>
            <a:br>
              <a:rPr lang="en-AU" dirty="0"/>
            </a:br>
            <a:r>
              <a:rPr lang="en-AU" dirty="0"/>
              <a:t>by the factory </a:t>
            </a:r>
          </a:p>
        </p:txBody>
      </p:sp>
    </p:spTree>
    <p:extLst>
      <p:ext uri="{BB962C8B-B14F-4D97-AF65-F5344CB8AC3E}">
        <p14:creationId xmlns:p14="http://schemas.microsoft.com/office/powerpoint/2010/main" val="278789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F6D35-7C04-43F3-A015-D35750F61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90705"/>
            <a:ext cx="9144000" cy="2387600"/>
          </a:xfrm>
        </p:spPr>
        <p:txBody>
          <a:bodyPr/>
          <a:lstStyle/>
          <a:p>
            <a:r>
              <a:rPr lang="en-AU" dirty="0"/>
              <a:t>Pipelines in PowerShell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A8A30-95B8-4C17-89B8-502078807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66180"/>
            <a:ext cx="9144000" cy="1655762"/>
          </a:xfrm>
        </p:spPr>
        <p:txBody>
          <a:bodyPr/>
          <a:lstStyle/>
          <a:p>
            <a:r>
              <a:rPr lang="en-AU" dirty="0"/>
              <a:t>Pictorial Explanation</a:t>
            </a:r>
            <a:br>
              <a:rPr lang="en-AU" dirty="0"/>
            </a:br>
            <a:r>
              <a:rPr lang="en-AU" dirty="0"/>
              <a:t>ByValue vs ByPropertyName </a:t>
            </a:r>
          </a:p>
        </p:txBody>
      </p:sp>
    </p:spTree>
    <p:extLst>
      <p:ext uri="{BB962C8B-B14F-4D97-AF65-F5344CB8AC3E}">
        <p14:creationId xmlns:p14="http://schemas.microsoft.com/office/powerpoint/2010/main" val="2528053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2D45F7A-3974-4012-AC83-B35364DCC2D8}"/>
              </a:ext>
            </a:extLst>
          </p:cNvPr>
          <p:cNvSpPr/>
          <p:nvPr/>
        </p:nvSpPr>
        <p:spPr>
          <a:xfrm>
            <a:off x="216816" y="1847654"/>
            <a:ext cx="11576116" cy="2743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EE23F-284D-4C70-B939-B02B10C6E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ByValue Pipeline</a:t>
            </a:r>
          </a:p>
        </p:txBody>
      </p:sp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6012CAB7-E022-412F-8D5F-3C9ED7E76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82300" y="2844939"/>
            <a:ext cx="1975265" cy="978579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DF79AC99-4372-48A8-AB91-CC2B45F553DC}"/>
              </a:ext>
            </a:extLst>
          </p:cNvPr>
          <p:cNvSpPr/>
          <p:nvPr/>
        </p:nvSpPr>
        <p:spPr>
          <a:xfrm>
            <a:off x="2519780" y="2858471"/>
            <a:ext cx="945068" cy="518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9676986-ABAE-48CC-B325-F2BC47BCABC6}"/>
              </a:ext>
            </a:extLst>
          </p:cNvPr>
          <p:cNvSpPr/>
          <p:nvPr/>
        </p:nvSpPr>
        <p:spPr>
          <a:xfrm>
            <a:off x="5399253" y="2844939"/>
            <a:ext cx="1007439" cy="518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61AC4C-D596-48B8-9F01-2F93A3D8F5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2590" y="2825866"/>
            <a:ext cx="1975266" cy="97133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95EE36F-065E-48DD-A760-8FAAFA74A257}"/>
              </a:ext>
            </a:extLst>
          </p:cNvPr>
          <p:cNvGrpSpPr/>
          <p:nvPr/>
        </p:nvGrpSpPr>
        <p:grpSpPr>
          <a:xfrm>
            <a:off x="642749" y="2107096"/>
            <a:ext cx="1624242" cy="2088367"/>
            <a:chOff x="642749" y="2107096"/>
            <a:chExt cx="1624242" cy="2088367"/>
          </a:xfrm>
        </p:grpSpPr>
        <p:pic>
          <p:nvPicPr>
            <p:cNvPr id="7" name="Picture 6" descr="A picture containing text, toy&#10;&#10;Description automatically generated">
              <a:extLst>
                <a:ext uri="{FF2B5EF4-FFF2-40B4-BE49-F238E27FC236}">
                  <a16:creationId xmlns:a16="http://schemas.microsoft.com/office/drawing/2014/main" id="{02FD1569-EC86-4421-8DFD-B3E9D283B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763567" y="2107096"/>
              <a:ext cx="1503424" cy="172940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D34ABC7-A8C0-4BF2-93ED-87C8331B1BB9}"/>
                </a:ext>
              </a:extLst>
            </p:cNvPr>
            <p:cNvSpPr txBox="1"/>
            <p:nvPr/>
          </p:nvSpPr>
          <p:spPr>
            <a:xfrm>
              <a:off x="642749" y="3826131"/>
              <a:ext cx="1495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Car Assembly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24CA0D4-3230-4B9C-9BC6-B0A26245D866}"/>
              </a:ext>
            </a:extLst>
          </p:cNvPr>
          <p:cNvGrpSpPr/>
          <p:nvPr/>
        </p:nvGrpSpPr>
        <p:grpSpPr>
          <a:xfrm>
            <a:off x="6448380" y="2092544"/>
            <a:ext cx="1824087" cy="2112796"/>
            <a:chOff x="6448380" y="2092544"/>
            <a:chExt cx="1824087" cy="2112796"/>
          </a:xfrm>
        </p:grpSpPr>
        <p:pic>
          <p:nvPicPr>
            <p:cNvPr id="5" name="Picture 4" descr="Logo&#10;&#10;Description automatically generated">
              <a:extLst>
                <a:ext uri="{FF2B5EF4-FFF2-40B4-BE49-F238E27FC236}">
                  <a16:creationId xmlns:a16="http://schemas.microsoft.com/office/drawing/2014/main" id="{11E8E591-233E-465F-BC8A-7DFB52D1B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6448380" y="2092544"/>
              <a:ext cx="1824087" cy="1824087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341C8B-9CF5-4818-A8F8-E090453842FD}"/>
                </a:ext>
              </a:extLst>
            </p:cNvPr>
            <p:cNvSpPr txBox="1"/>
            <p:nvPr/>
          </p:nvSpPr>
          <p:spPr>
            <a:xfrm>
              <a:off x="6748475" y="3836008"/>
              <a:ext cx="147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Spray Painter 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59A7C99-D06A-4EFE-AD69-AC3F698114CA}"/>
              </a:ext>
            </a:extLst>
          </p:cNvPr>
          <p:cNvSpPr txBox="1"/>
          <p:nvPr/>
        </p:nvSpPr>
        <p:spPr>
          <a:xfrm>
            <a:off x="1842638" y="4747716"/>
            <a:ext cx="7774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The output of the Car Assembly Plant (Entire Car) can be used by the Spay Painter</a:t>
            </a:r>
          </a:p>
          <a:p>
            <a:pPr algn="ctr"/>
            <a:r>
              <a:rPr lang="en-AU" dirty="0"/>
              <a:t>Similar to ByValue Pipe lines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68399CF-DC77-4058-9428-6A9C14E45DC9}"/>
              </a:ext>
            </a:extLst>
          </p:cNvPr>
          <p:cNvSpPr/>
          <p:nvPr/>
        </p:nvSpPr>
        <p:spPr>
          <a:xfrm>
            <a:off x="8393285" y="2858471"/>
            <a:ext cx="759305" cy="518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985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847ECCF-0BA7-485D-B435-0AB6039104E5}"/>
              </a:ext>
            </a:extLst>
          </p:cNvPr>
          <p:cNvSpPr/>
          <p:nvPr/>
        </p:nvSpPr>
        <p:spPr>
          <a:xfrm>
            <a:off x="216815" y="1847653"/>
            <a:ext cx="11763241" cy="33465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9" name="Picture 28" descr="A blue and white boat&#10;&#10;Description automatically generated with medium confidence">
            <a:extLst>
              <a:ext uri="{FF2B5EF4-FFF2-40B4-BE49-F238E27FC236}">
                <a16:creationId xmlns:a16="http://schemas.microsoft.com/office/drawing/2014/main" id="{1EFA30F4-FEAD-4B16-982D-4C05B6973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054946" y="2428399"/>
            <a:ext cx="2925110" cy="14539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AEE23F-284D-4C70-B939-B02B10C6E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ByPropertyName Pipeline</a:t>
            </a:r>
          </a:p>
        </p:txBody>
      </p:sp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6012CAB7-E022-412F-8D5F-3C9ED7E760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382300" y="2844939"/>
            <a:ext cx="1975265" cy="978579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DF79AC99-4372-48A8-AB91-CC2B45F553DC}"/>
              </a:ext>
            </a:extLst>
          </p:cNvPr>
          <p:cNvSpPr/>
          <p:nvPr/>
        </p:nvSpPr>
        <p:spPr>
          <a:xfrm>
            <a:off x="2519780" y="2858471"/>
            <a:ext cx="945068" cy="518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9676986-ABAE-48CC-B325-F2BC47BCABC6}"/>
              </a:ext>
            </a:extLst>
          </p:cNvPr>
          <p:cNvSpPr/>
          <p:nvPr/>
        </p:nvSpPr>
        <p:spPr>
          <a:xfrm>
            <a:off x="5399253" y="2844939"/>
            <a:ext cx="1007439" cy="518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68399CF-DC77-4058-9428-6A9C14E45DC9}"/>
              </a:ext>
            </a:extLst>
          </p:cNvPr>
          <p:cNvSpPr/>
          <p:nvPr/>
        </p:nvSpPr>
        <p:spPr>
          <a:xfrm>
            <a:off x="8393285" y="2858471"/>
            <a:ext cx="759305" cy="518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95EE36F-065E-48DD-A760-8FAAFA74A257}"/>
              </a:ext>
            </a:extLst>
          </p:cNvPr>
          <p:cNvGrpSpPr/>
          <p:nvPr/>
        </p:nvGrpSpPr>
        <p:grpSpPr>
          <a:xfrm>
            <a:off x="642749" y="2107096"/>
            <a:ext cx="1624242" cy="2088367"/>
            <a:chOff x="642749" y="2107096"/>
            <a:chExt cx="1624242" cy="2088367"/>
          </a:xfrm>
        </p:grpSpPr>
        <p:pic>
          <p:nvPicPr>
            <p:cNvPr id="7" name="Picture 6" descr="A picture containing text, toy&#10;&#10;Description automatically generated">
              <a:extLst>
                <a:ext uri="{FF2B5EF4-FFF2-40B4-BE49-F238E27FC236}">
                  <a16:creationId xmlns:a16="http://schemas.microsoft.com/office/drawing/2014/main" id="{02FD1569-EC86-4421-8DFD-B3E9D283B6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763567" y="2107096"/>
              <a:ext cx="1503424" cy="172940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D34ABC7-A8C0-4BF2-93ED-87C8331B1BB9}"/>
                </a:ext>
              </a:extLst>
            </p:cNvPr>
            <p:cNvSpPr txBox="1"/>
            <p:nvPr/>
          </p:nvSpPr>
          <p:spPr>
            <a:xfrm>
              <a:off x="642749" y="3826131"/>
              <a:ext cx="1495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Car Assembly 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24CA0D4-3230-4B9C-9BC6-B0A26245D866}"/>
              </a:ext>
            </a:extLst>
          </p:cNvPr>
          <p:cNvGrpSpPr/>
          <p:nvPr/>
        </p:nvGrpSpPr>
        <p:grpSpPr>
          <a:xfrm>
            <a:off x="6448380" y="2092544"/>
            <a:ext cx="1824087" cy="2091323"/>
            <a:chOff x="6448380" y="2092544"/>
            <a:chExt cx="1824087" cy="2091323"/>
          </a:xfrm>
        </p:grpSpPr>
        <p:pic>
          <p:nvPicPr>
            <p:cNvPr id="5" name="Picture 4" descr="Logo&#10;&#10;Description automatically generated">
              <a:extLst>
                <a:ext uri="{FF2B5EF4-FFF2-40B4-BE49-F238E27FC236}">
                  <a16:creationId xmlns:a16="http://schemas.microsoft.com/office/drawing/2014/main" id="{11E8E591-233E-465F-BC8A-7DFB52D1B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6448380" y="2092544"/>
              <a:ext cx="1824087" cy="1824087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7341C8B-9CF5-4818-A8F8-E090453842FD}"/>
                </a:ext>
              </a:extLst>
            </p:cNvPr>
            <p:cNvSpPr txBox="1"/>
            <p:nvPr/>
          </p:nvSpPr>
          <p:spPr>
            <a:xfrm>
              <a:off x="6767868" y="3814535"/>
              <a:ext cx="13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Boat Builder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59A7C99-D06A-4EFE-AD69-AC3F698114CA}"/>
              </a:ext>
            </a:extLst>
          </p:cNvPr>
          <p:cNvSpPr txBox="1"/>
          <p:nvPr/>
        </p:nvSpPr>
        <p:spPr>
          <a:xfrm>
            <a:off x="1226782" y="5395235"/>
            <a:ext cx="94422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dirty="0"/>
              <a:t>1. The output of the Car Assembly Plant (Entire Car) cannot be used by the boat builder</a:t>
            </a:r>
          </a:p>
          <a:p>
            <a:pPr algn="ctr"/>
            <a:r>
              <a:rPr lang="en-AU" dirty="0"/>
              <a:t>2. But, if we chopped up the car we could use the engine and steering wheel to help build the boat</a:t>
            </a:r>
          </a:p>
          <a:p>
            <a:pPr algn="ctr"/>
            <a:r>
              <a:rPr lang="en-AU" dirty="0"/>
              <a:t>Similar to ByPropertyName Pipelines</a:t>
            </a:r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26C75787-8455-4077-AA83-E1F0BD4633AA}"/>
              </a:ext>
            </a:extLst>
          </p:cNvPr>
          <p:cNvSpPr/>
          <p:nvPr/>
        </p:nvSpPr>
        <p:spPr>
          <a:xfrm rot="18764418">
            <a:off x="5415785" y="2772141"/>
            <a:ext cx="731988" cy="694276"/>
          </a:xfrm>
          <a:prstGeom prst="plus">
            <a:avLst>
              <a:gd name="adj" fmla="val 36553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0EEB6B6C-FFCB-4F01-997F-64A62A3F0C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4289505" y="4072307"/>
            <a:ext cx="1149434" cy="905462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3AFD8E85-D232-4D97-A503-C54A80B9DB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3307217" y="4224309"/>
            <a:ext cx="774400" cy="759993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068ECAD3-EFAC-42E9-8D8A-15921AC272D6}"/>
              </a:ext>
            </a:extLst>
          </p:cNvPr>
          <p:cNvSpPr/>
          <p:nvPr/>
        </p:nvSpPr>
        <p:spPr>
          <a:xfrm rot="19930508">
            <a:off x="5444191" y="3824248"/>
            <a:ext cx="1007439" cy="518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8509F5-D7DF-4BEE-A725-6F842CC5CB70}"/>
              </a:ext>
            </a:extLst>
          </p:cNvPr>
          <p:cNvSpPr/>
          <p:nvPr/>
        </p:nvSpPr>
        <p:spPr>
          <a:xfrm>
            <a:off x="5507286" y="262817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1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9084C4-3925-4B4A-AB79-480FD5D175B4}"/>
              </a:ext>
            </a:extLst>
          </p:cNvPr>
          <p:cNvSpPr/>
          <p:nvPr/>
        </p:nvSpPr>
        <p:spPr>
          <a:xfrm>
            <a:off x="5495073" y="3650897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89ED0C0E-E07E-4FDA-9E29-24C3D48502A8}"/>
              </a:ext>
            </a:extLst>
          </p:cNvPr>
          <p:cNvSpPr/>
          <p:nvPr/>
        </p:nvSpPr>
        <p:spPr>
          <a:xfrm rot="5400000">
            <a:off x="3800030" y="3594355"/>
            <a:ext cx="945068" cy="518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2E1DD5A-C7A8-40C3-9301-02409DB09B64}"/>
              </a:ext>
            </a:extLst>
          </p:cNvPr>
          <p:cNvSpPr/>
          <p:nvPr/>
        </p:nvSpPr>
        <p:spPr>
          <a:xfrm>
            <a:off x="4021643" y="318118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2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59397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327</Words>
  <Application>Microsoft Office PowerPoint</Application>
  <PresentationFormat>Widescreen</PresentationFormat>
  <Paragraphs>78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PowerShell Objects</vt:lpstr>
      <vt:lpstr>Objects contain Properties and Methods</vt:lpstr>
      <vt:lpstr>Understanding Commands</vt:lpstr>
      <vt:lpstr>A PowerShell Command is like a factory</vt:lpstr>
      <vt:lpstr>Key PowerShell Commands</vt:lpstr>
      <vt:lpstr>Pipelines in PowerShell</vt:lpstr>
      <vt:lpstr>ByValue Pipeline</vt:lpstr>
      <vt:lpstr>ByPropertyName 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Pipelines in PowerShell</dc:title>
  <dc:creator>Brent Denny</dc:creator>
  <cp:lastModifiedBy>Brent Denny</cp:lastModifiedBy>
  <cp:revision>4</cp:revision>
  <dcterms:created xsi:type="dcterms:W3CDTF">2022-04-04T01:04:19Z</dcterms:created>
  <dcterms:modified xsi:type="dcterms:W3CDTF">2022-08-30T12:18:36Z</dcterms:modified>
</cp:coreProperties>
</file>