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77" r:id="rId2"/>
    <p:sldId id="356" r:id="rId3"/>
    <p:sldId id="357" r:id="rId4"/>
    <p:sldId id="358" r:id="rId5"/>
    <p:sldId id="376" r:id="rId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8" autoAdjust="0"/>
    <p:restoredTop sz="88723" autoAdjust="0"/>
  </p:normalViewPr>
  <p:slideViewPr>
    <p:cSldViewPr snapToGrid="0">
      <p:cViewPr varScale="1">
        <p:scale>
          <a:sx n="83" d="100"/>
          <a:sy n="83"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196E337-91C8-4DE5-A222-9561EB53EEDD}" type="datetimeFigureOut">
              <a:rPr lang="en-US" smtClean="0"/>
              <a:t>5/14/2019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DADE56F-0EB1-4C4A-BE8D-5EBB47735836}" type="slidenum">
              <a:rPr lang="en-US" smtClean="0"/>
              <a:t>‹#›</a:t>
            </a:fld>
            <a:endParaRPr lang="en-US"/>
          </a:p>
        </p:txBody>
      </p:sp>
    </p:spTree>
    <p:extLst>
      <p:ext uri="{BB962C8B-B14F-4D97-AF65-F5344CB8AC3E}">
        <p14:creationId xmlns:p14="http://schemas.microsoft.com/office/powerpoint/2010/main" val="241311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431800" y="708025"/>
            <a:ext cx="6302375" cy="3544888"/>
          </a:xfrm>
          <a:prstGeom prst="rect">
            <a:avLst/>
          </a:prstGeom>
        </p:spPr>
        <p:txBody>
          <a:bodyPr/>
          <a:lstStyle/>
          <a:p>
            <a:endParaRPr/>
          </a:p>
        </p:txBody>
      </p:sp>
      <p:sp>
        <p:nvSpPr>
          <p:cNvPr id="69" name="Shape 69"/>
          <p:cNvSpPr>
            <a:spLocks noGrp="1"/>
          </p:cNvSpPr>
          <p:nvPr>
            <p:ph type="body" sz="quarter" idx="1"/>
          </p:nvPr>
        </p:nvSpPr>
        <p:spPr>
          <a:prstGeom prst="rect">
            <a:avLst/>
          </a:prstGeom>
        </p:spPr>
        <p:txBody>
          <a:bodyPr/>
          <a:lstStyle>
            <a:lvl1pPr marL="381000" indent="-381000" defTabSz="825500">
              <a:spcBef>
                <a:spcPts val="1000"/>
              </a:spcBef>
              <a:buClr>
                <a:srgbClr val="535353"/>
              </a:buClr>
              <a:buSzPct val="75000"/>
              <a:buChar char="-"/>
              <a:defRPr sz="4000">
                <a:latin typeface="Noto Sans CJK JP Bold"/>
                <a:ea typeface="Noto Sans CJK JP Bold"/>
                <a:cs typeface="Noto Sans CJK JP Bold"/>
                <a:sym typeface="Noto Sans CJK JP Bold"/>
              </a:defRPr>
            </a:lvl1pPr>
          </a:lstStyle>
          <a:p>
            <a:pPr marL="0" indent="0">
              <a:buNone/>
            </a:pPr>
            <a:endParaRPr dirty="0"/>
          </a:p>
        </p:txBody>
      </p:sp>
    </p:spTree>
    <p:extLst>
      <p:ext uri="{BB962C8B-B14F-4D97-AF65-F5344CB8AC3E}">
        <p14:creationId xmlns:p14="http://schemas.microsoft.com/office/powerpoint/2010/main" val="211464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9445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15377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43572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53276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9159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60373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273471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lvl1pPr>
              <a:defRPr>
                <a:solidFill>
                  <a:srgbClr val="F99325"/>
                </a:solidFill>
              </a:defRPr>
            </a:lvl1pPr>
          </a:lstStyle>
          <a:p>
            <a:r>
              <a:rPr lang="en-US" smtClean="0">
                <a:effectLst/>
              </a:rPr>
              <a:t>Click to edit Master title style</a:t>
            </a:r>
            <a:endParaRPr lang="fr-FR" dirty="0">
              <a:effectLst/>
            </a:endParaRPr>
          </a:p>
        </p:txBody>
      </p:sp>
      <p:sp>
        <p:nvSpPr>
          <p:cNvPr id="6" name="Text Placeholder 10"/>
          <p:cNvSpPr>
            <a:spLocks noGrp="1"/>
          </p:cNvSpPr>
          <p:nvPr>
            <p:ph idx="1"/>
            <p:custDataLst>
              <p:tags r:id="rId2"/>
            </p:custDataLst>
          </p:nvPr>
        </p:nvSpPr>
        <p:spPr>
          <a:xfrm>
            <a:off x="362071" y="1287063"/>
            <a:ext cx="11334985" cy="5095600"/>
          </a:xfrm>
          <a:prstGeom prst="rect">
            <a:avLst/>
          </a:prstGeom>
          <a:effectLst/>
        </p:spPr>
        <p:txBody>
          <a:bodyPr vert="horz" lIns="91440" tIns="45720" rIns="91440" bIns="45720" rtlCol="0">
            <a:normAutofit/>
          </a:bodyPr>
          <a:lstStyle/>
          <a:p>
            <a:pPr lvl="0"/>
            <a:r>
              <a:rPr lang="en-US" dirty="0" smtClean="0">
                <a:effectLst/>
              </a:rPr>
              <a:t>Click to edit Master text styles</a:t>
            </a:r>
          </a:p>
          <a:p>
            <a:pPr lvl="1"/>
            <a:r>
              <a:rPr lang="en-US" dirty="0" smtClean="0">
                <a:effectLst/>
              </a:rPr>
              <a:t>Second level</a:t>
            </a:r>
          </a:p>
          <a:p>
            <a:pPr lvl="2"/>
            <a:r>
              <a:rPr lang="en-US" dirty="0" smtClean="0">
                <a:effectLst/>
              </a:rPr>
              <a:t>Third level</a:t>
            </a:r>
          </a:p>
          <a:p>
            <a:pPr lvl="3"/>
            <a:r>
              <a:rPr lang="en-US" dirty="0" smtClean="0">
                <a:effectLst/>
              </a:rPr>
              <a:t>Fourth level</a:t>
            </a:r>
          </a:p>
        </p:txBody>
      </p:sp>
    </p:spTree>
    <p:custDataLst>
      <p:tags r:id="rId1"/>
    </p:custDataLst>
    <p:extLst>
      <p:ext uri="{BB962C8B-B14F-4D97-AF65-F5344CB8AC3E}">
        <p14:creationId xmlns:p14="http://schemas.microsoft.com/office/powerpoint/2010/main" val="35913549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White">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57970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98800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76491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04586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CC5A8-9797-4E19-8021-15F5C19EA032}"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9689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CC5A8-9797-4E19-8021-15F5C19EA032}"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115381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CC5A8-9797-4E19-8021-15F5C19EA032}"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39844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458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9610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CC5A8-9797-4E19-8021-15F5C19EA032}" type="datetimeFigureOut">
              <a:rPr lang="en-US" smtClean="0"/>
              <a:t>5/14/2019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7E09A-F119-427C-BD8C-6E351B1C02A0}" type="slidenum">
              <a:rPr lang="en-US" smtClean="0"/>
              <a:t>‹#›</a:t>
            </a:fld>
            <a:endParaRPr lang="en-US"/>
          </a:p>
        </p:txBody>
      </p:sp>
    </p:spTree>
    <p:extLst>
      <p:ext uri="{BB962C8B-B14F-4D97-AF65-F5344CB8AC3E}">
        <p14:creationId xmlns:p14="http://schemas.microsoft.com/office/powerpoint/2010/main" val="196601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asted-image-filtered.jpeg"/>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65" name="Shape 65"/>
          <p:cNvSpPr/>
          <p:nvPr/>
        </p:nvSpPr>
        <p:spPr>
          <a:xfrm>
            <a:off x="2089656" y="1930452"/>
            <a:ext cx="8012687" cy="4206280"/>
          </a:xfrm>
          <a:prstGeom prst="rect">
            <a:avLst/>
          </a:prstGeom>
          <a:ln w="3175">
            <a:miter lim="400000"/>
          </a:ln>
          <a:effectLst>
            <a:outerShdw blurRad="38100" dist="82294" dir="3293667" rotWithShape="0">
              <a:srgbClr val="000000">
                <a:alpha val="14619"/>
              </a:srgbClr>
            </a:outerShdw>
          </a:effectLst>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defTabSz="825500">
              <a:defRPr sz="5400" b="1" cap="all" spc="1080">
                <a:solidFill>
                  <a:srgbClr val="003659"/>
                </a:solidFill>
                <a:latin typeface="Montserrat-SemiBold"/>
                <a:ea typeface="Montserrat-SemiBold"/>
                <a:cs typeface="Montserrat-SemiBold"/>
                <a:sym typeface="Montserrat-SemiBold"/>
              </a:defRPr>
            </a:lvl1pPr>
          </a:lstStyle>
          <a:p>
            <a:r>
              <a:rPr lang="en-US" sz="2400" dirty="0" smtClean="0">
                <a:solidFill>
                  <a:srgbClr val="0070C0"/>
                </a:solidFill>
              </a:rPr>
              <a:t>How to Create a DECILE ANALYSIS</a:t>
            </a:r>
          </a:p>
          <a:p>
            <a:endParaRPr lang="en-US" sz="2400" dirty="0">
              <a:solidFill>
                <a:srgbClr val="0070C0"/>
              </a:solidFill>
            </a:endParaRPr>
          </a:p>
          <a:p>
            <a:endParaRPr lang="en-US" sz="2400" dirty="0" smtClean="0">
              <a:solidFill>
                <a:srgbClr val="0070C0"/>
              </a:solidFill>
            </a:endParaRPr>
          </a:p>
          <a:p>
            <a:endParaRPr lang="en-US" sz="2400" dirty="0">
              <a:solidFill>
                <a:srgbClr val="0070C0"/>
              </a:solidFill>
            </a:endParaRPr>
          </a:p>
          <a:p>
            <a:endParaRPr lang="en-US" sz="1800" dirty="0" smtClean="0">
              <a:solidFill>
                <a:schemeClr val="accent1">
                  <a:lumMod val="50000"/>
                </a:schemeClr>
              </a:solidFill>
            </a:endParaRPr>
          </a:p>
          <a:p>
            <a:endParaRPr lang="en-US" sz="1800" dirty="0">
              <a:solidFill>
                <a:schemeClr val="accent1">
                  <a:lumMod val="50000"/>
                </a:schemeClr>
              </a:solidFill>
            </a:endParaRPr>
          </a:p>
          <a:p>
            <a:endParaRPr lang="en-US" sz="1800" dirty="0">
              <a:solidFill>
                <a:schemeClr val="accent1">
                  <a:lumMod val="50000"/>
                </a:schemeClr>
              </a:solidFill>
            </a:endParaRPr>
          </a:p>
          <a:p>
            <a:endParaRPr lang="en-US" sz="1800" dirty="0" smtClean="0">
              <a:solidFill>
                <a:schemeClr val="accent1">
                  <a:lumMod val="50000"/>
                </a:schemeClr>
              </a:solidFill>
            </a:endParaRPr>
          </a:p>
          <a:p>
            <a:r>
              <a:rPr lang="en-US" sz="1800" dirty="0" smtClean="0">
                <a:solidFill>
                  <a:schemeClr val="accent1">
                    <a:lumMod val="50000"/>
                  </a:schemeClr>
                </a:solidFill>
              </a:rPr>
              <a:t>Brent </a:t>
            </a:r>
            <a:r>
              <a:rPr lang="en-US" sz="1800" dirty="0" smtClean="0">
                <a:solidFill>
                  <a:schemeClr val="accent1">
                    <a:lumMod val="50000"/>
                  </a:schemeClr>
                </a:solidFill>
              </a:rPr>
              <a:t>Young</a:t>
            </a:r>
          </a:p>
          <a:p>
            <a:endParaRPr lang="en-US" sz="1800" dirty="0" smtClean="0">
              <a:solidFill>
                <a:schemeClr val="accent1">
                  <a:lumMod val="50000"/>
                </a:schemeClr>
              </a:solidFill>
            </a:endParaRPr>
          </a:p>
          <a:p>
            <a:r>
              <a:rPr lang="en-US" sz="1400" dirty="0" smtClean="0">
                <a:solidFill>
                  <a:schemeClr val="accent1">
                    <a:lumMod val="50000"/>
                  </a:schemeClr>
                </a:solidFill>
              </a:rPr>
              <a:t>Spring 2019</a:t>
            </a:r>
          </a:p>
          <a:p>
            <a:r>
              <a:rPr lang="en-US" sz="1400" dirty="0" smtClean="0">
                <a:solidFill>
                  <a:schemeClr val="accent1">
                    <a:lumMod val="50000"/>
                  </a:schemeClr>
                </a:solidFill>
              </a:rPr>
              <a:t>MSDS 498</a:t>
            </a:r>
            <a:endParaRPr lang="en-US" sz="1400" dirty="0">
              <a:solidFill>
                <a:schemeClr val="accent1">
                  <a:lumMod val="50000"/>
                </a:schemeClr>
              </a:solidFill>
            </a:endParaRPr>
          </a:p>
          <a:p>
            <a:r>
              <a:rPr lang="en-US" sz="1400" dirty="0" smtClean="0">
                <a:solidFill>
                  <a:schemeClr val="accent1">
                    <a:lumMod val="50000"/>
                  </a:schemeClr>
                </a:solidFill>
              </a:rPr>
              <a:t>05/14/19</a:t>
            </a: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a:p>
        </p:txBody>
      </p:sp>
      <p:pic>
        <p:nvPicPr>
          <p:cNvPr id="1026" name="Picture 2" descr="https://lh4.googleusercontent.com/IgpmtW64lMTRHyfV_wcx2m6RA-pG4tA_RXAPyP0b_Rel7cm4rQJ0lKHQCS5ne6iyDVvR30trmTx55ELaD1eoPThphisIg_Pa_b7olpYIF6DgjI6v5fggip6RH35R-C1J2dEfOo3go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656" y="3242740"/>
            <a:ext cx="8074025" cy="124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6" name="Rectangle 5"/>
          <p:cNvSpPr/>
          <p:nvPr/>
        </p:nvSpPr>
        <p:spPr>
          <a:xfrm>
            <a:off x="826478" y="787246"/>
            <a:ext cx="8089062" cy="5909310"/>
          </a:xfrm>
          <a:prstGeom prst="rect">
            <a:avLst/>
          </a:prstGeom>
        </p:spPr>
        <p:txBody>
          <a:bodyPr wrap="square">
            <a:spAutoFit/>
          </a:bodyPr>
          <a:lstStyle/>
          <a:p>
            <a:pPr fontAlgn="base"/>
            <a:r>
              <a:rPr lang="en-US" b="1" dirty="0" smtClean="0">
                <a:solidFill>
                  <a:srgbClr val="111921"/>
                </a:solidFill>
              </a:rPr>
              <a:t>How the Decile Analysis is Calculated</a:t>
            </a:r>
            <a:endParaRPr lang="en-US" dirty="0" smtClean="0">
              <a:solidFill>
                <a:srgbClr val="111921"/>
              </a:solidFill>
            </a:endParaRPr>
          </a:p>
          <a:p>
            <a:pPr marL="342900" indent="-342900" fontAlgn="base">
              <a:buAutoNum type="arabicPeriod"/>
            </a:pPr>
            <a:r>
              <a:rPr lang="en-US" dirty="0" smtClean="0">
                <a:solidFill>
                  <a:srgbClr val="111921"/>
                </a:solidFill>
              </a:rPr>
              <a:t>The hold-out or validation sample is scored according to the model being tested.</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2. The records are sorted by their predicted scores in descending order and divided into ten equal-sized bins or deciles. The top decile contains the 10% of the population most likely to respond and the bottom decile contains the 10% of the population least likely to respond, based on the model scores.</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3. The deciles and their actual response rates are graphed on the x and y axes, respectively.</a:t>
            </a:r>
          </a:p>
          <a:p>
            <a:pPr fontAlgn="base"/>
            <a:r>
              <a:rPr lang="en-US" dirty="0" smtClean="0">
                <a:solidFill>
                  <a:srgbClr val="111921"/>
                </a:solidFill>
              </a:rPr>
              <a:t>After the decile analysis is built, you’ll want to take a look at the height of the bars in relation to one another. Deciding whether a model is worth moving forward with depends on the pattern you see when viewing the decile analysis.</a:t>
            </a:r>
          </a:p>
          <a:p>
            <a:pPr fontAlgn="base"/>
            <a:r>
              <a:rPr lang="en-US" dirty="0">
                <a:solidFill>
                  <a:srgbClr val="111921"/>
                </a:solidFill>
              </a:rPr>
              <a:t/>
            </a:r>
            <a:br>
              <a:rPr lang="en-US" dirty="0">
                <a:solidFill>
                  <a:srgbClr val="111921"/>
                </a:solidFill>
              </a:rPr>
            </a:br>
            <a:r>
              <a:rPr lang="en-US" b="1" dirty="0">
                <a:solidFill>
                  <a:srgbClr val="111921"/>
                </a:solidFill>
              </a:rPr>
              <a:t>Ideal Situation: The Staircase </a:t>
            </a:r>
            <a:r>
              <a:rPr lang="en-US" b="1" dirty="0" smtClean="0">
                <a:solidFill>
                  <a:srgbClr val="111921"/>
                </a:solidFill>
              </a:rPr>
              <a:t>Effect</a:t>
            </a:r>
          </a:p>
          <a:p>
            <a:pPr fontAlgn="base"/>
            <a:endParaRPr lang="en-US" b="1" i="0" dirty="0">
              <a:solidFill>
                <a:srgbClr val="111921"/>
              </a:solidFill>
              <a:effectLst/>
            </a:endParaRPr>
          </a:p>
          <a:p>
            <a:pPr fontAlgn="base"/>
            <a:r>
              <a:rPr lang="en-US" dirty="0"/>
              <a:t>When you’re looking at a decile analysis, you want to see a staircase effect; that is, you’ll want the bars to descend in order from left to right, as </a:t>
            </a:r>
            <a:r>
              <a:rPr lang="en-US" dirty="0" smtClean="0"/>
              <a:t>shown on the right. </a:t>
            </a:r>
            <a:r>
              <a:rPr lang="en-US" dirty="0"/>
              <a:t>This is telling you that the model is “binning” your constituents correctly from most likely to respond to least likely to respond. A model exhibiting a good staircase decile analysis is one you can consider moving forward with.</a:t>
            </a:r>
            <a:endParaRPr lang="en-US" b="0" i="0" dirty="0">
              <a:solidFill>
                <a:srgbClr val="111921"/>
              </a:solidFill>
              <a:effectLst/>
            </a:endParaRPr>
          </a:p>
        </p:txBody>
      </p:sp>
      <p:pic>
        <p:nvPicPr>
          <p:cNvPr id="8" name="Picture 7"/>
          <p:cNvPicPr>
            <a:picLocks noChangeAspect="1"/>
          </p:cNvPicPr>
          <p:nvPr/>
        </p:nvPicPr>
        <p:blipFill>
          <a:blip r:embed="rId3"/>
          <a:stretch>
            <a:fillRect/>
          </a:stretch>
        </p:blipFill>
        <p:spPr>
          <a:xfrm>
            <a:off x="9085385" y="4578309"/>
            <a:ext cx="2755062" cy="2118247"/>
          </a:xfrm>
          <a:prstGeom prst="rect">
            <a:avLst/>
          </a:prstGeom>
        </p:spPr>
      </p:pic>
    </p:spTree>
    <p:extLst>
      <p:ext uri="{BB962C8B-B14F-4D97-AF65-F5344CB8AC3E}">
        <p14:creationId xmlns:p14="http://schemas.microsoft.com/office/powerpoint/2010/main" val="2446614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5" name="Rectangle 4"/>
          <p:cNvSpPr/>
          <p:nvPr/>
        </p:nvSpPr>
        <p:spPr>
          <a:xfrm>
            <a:off x="826478" y="1156578"/>
            <a:ext cx="8089062" cy="1477328"/>
          </a:xfrm>
          <a:prstGeom prst="rect">
            <a:avLst/>
          </a:prstGeom>
        </p:spPr>
        <p:txBody>
          <a:bodyPr wrap="square">
            <a:spAutoFit/>
          </a:bodyPr>
          <a:lstStyle/>
          <a:p>
            <a:pPr fontAlgn="base"/>
            <a:r>
              <a:rPr lang="en-US" b="1" dirty="0"/>
              <a:t>Not-So-Ideal Situations</a:t>
            </a:r>
            <a:endParaRPr lang="en-US" dirty="0">
              <a:solidFill>
                <a:srgbClr val="111921"/>
              </a:solidFill>
            </a:endParaRPr>
          </a:p>
          <a:p>
            <a:pPr fontAlgn="base"/>
            <a:endParaRPr lang="en-US" dirty="0" smtClean="0"/>
          </a:p>
          <a:p>
            <a:pPr fontAlgn="base"/>
            <a:r>
              <a:rPr lang="en-US" dirty="0" smtClean="0"/>
              <a:t>In </a:t>
            </a:r>
            <a:r>
              <a:rPr lang="en-US" dirty="0"/>
              <a:t>contrast, if the bars seem to be out of order (as shown below), the decile analysis is telling you that the model is not doing a very good job of predicting actual responses</a:t>
            </a:r>
            <a:r>
              <a:rPr lang="en-US" dirty="0" smtClean="0"/>
              <a:t>.</a:t>
            </a:r>
            <a:endParaRPr lang="en-US" b="0" i="0" dirty="0">
              <a:solidFill>
                <a:srgbClr val="111921"/>
              </a:solidFill>
              <a:effectLst/>
            </a:endParaRPr>
          </a:p>
        </p:txBody>
      </p:sp>
      <p:pic>
        <p:nvPicPr>
          <p:cNvPr id="1026" name="Picture 2" descr="http://1.bp.blogspot.com/-_290j5C2BOo/UKK22JXigOI/AAAAAAAAAQg/uVTmQrVqneg/s1600/bad+deci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928" y="2633906"/>
            <a:ext cx="3217174" cy="2512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3082" y="5312867"/>
            <a:ext cx="10641379" cy="923330"/>
          </a:xfrm>
          <a:prstGeom prst="rect">
            <a:avLst/>
          </a:prstGeom>
        </p:spPr>
        <p:txBody>
          <a:bodyPr wrap="square">
            <a:spAutoFit/>
          </a:bodyPr>
          <a:lstStyle/>
          <a:p>
            <a:r>
              <a:rPr lang="en-US" dirty="0">
                <a:solidFill>
                  <a:srgbClr val="111921"/>
                </a:solidFill>
              </a:rPr>
              <a:t>If the bars seem to be the same height, or the decile analysis looks “flat”, the decile analysis is telling you that the model isn’t performing any better than randomly binning people into deciles would. In both cases, your model should be improved before moving forward with it.</a:t>
            </a:r>
            <a:endParaRPr lang="en-US" dirty="0"/>
          </a:p>
        </p:txBody>
      </p:sp>
    </p:spTree>
    <p:extLst>
      <p:ext uri="{BB962C8B-B14F-4D97-AF65-F5344CB8AC3E}">
        <p14:creationId xmlns:p14="http://schemas.microsoft.com/office/powerpoint/2010/main" val="34607253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7039707" cy="6463308"/>
          </a:xfrm>
          <a:prstGeom prst="rect">
            <a:avLst/>
          </a:prstGeom>
          <a:noFill/>
        </p:spPr>
        <p:txBody>
          <a:bodyPr wrap="square" rtlCol="0">
            <a:spAutoFit/>
          </a:bodyPr>
          <a:lstStyle/>
          <a:p>
            <a:r>
              <a:rPr lang="en-US" b="1" dirty="0" smtClean="0">
                <a:solidFill>
                  <a:srgbClr val="111921"/>
                </a:solidFill>
              </a:rPr>
              <a:t>How to Create </a:t>
            </a:r>
            <a:r>
              <a:rPr lang="en-US" b="1" dirty="0">
                <a:solidFill>
                  <a:srgbClr val="111921"/>
                </a:solidFill>
              </a:rPr>
              <a:t>a Decile Analysis in </a:t>
            </a:r>
            <a:r>
              <a:rPr lang="en-US" b="1" dirty="0" smtClean="0">
                <a:solidFill>
                  <a:srgbClr val="111921"/>
                </a:solidFill>
              </a:rPr>
              <a:t>Excel</a:t>
            </a:r>
            <a:endParaRPr lang="en-US" dirty="0" smtClean="0"/>
          </a:p>
          <a:p>
            <a:r>
              <a:rPr lang="en-US" b="1" dirty="0" smtClean="0"/>
              <a:t>Steps:</a:t>
            </a:r>
            <a:endParaRPr lang="en-US" b="1" dirty="0"/>
          </a:p>
          <a:p>
            <a:r>
              <a:rPr lang="en-US" dirty="0"/>
              <a:t>Add actual </a:t>
            </a:r>
            <a:r>
              <a:rPr lang="en-US" dirty="0" smtClean="0"/>
              <a:t>TARGET_FLAG counts to the test dataset</a:t>
            </a:r>
            <a:endParaRPr lang="en-US" dirty="0"/>
          </a:p>
          <a:p>
            <a:r>
              <a:rPr lang="en-US" dirty="0"/>
              <a:t> </a:t>
            </a:r>
          </a:p>
          <a:p>
            <a:r>
              <a:rPr lang="en-US" dirty="0"/>
              <a:t>Sort P_TARGET FLAG </a:t>
            </a:r>
            <a:r>
              <a:rPr lang="en-US" dirty="0" smtClean="0"/>
              <a:t>from largest </a:t>
            </a:r>
            <a:r>
              <a:rPr lang="en-US" dirty="0"/>
              <a:t>to smallest</a:t>
            </a:r>
          </a:p>
          <a:p>
            <a:r>
              <a:rPr lang="en-US" dirty="0"/>
              <a:t>Create a new variable called DECILE in the scored file</a:t>
            </a:r>
          </a:p>
          <a:p>
            <a:r>
              <a:rPr lang="en-US" dirty="0"/>
              <a:t>Find the ‘Count of test data set divided by 10’</a:t>
            </a:r>
          </a:p>
          <a:p>
            <a:r>
              <a:rPr lang="en-US" dirty="0"/>
              <a:t>Use that number to drag downwards </a:t>
            </a:r>
            <a:r>
              <a:rPr lang="en-US" dirty="0" smtClean="0"/>
              <a:t>1,2,3…10 </a:t>
            </a:r>
            <a:r>
              <a:rPr lang="en-US" dirty="0"/>
              <a:t>using the number above to </a:t>
            </a:r>
            <a:r>
              <a:rPr lang="en-US" dirty="0" smtClean="0"/>
              <a:t>group.</a:t>
            </a:r>
            <a:endParaRPr lang="en-US" dirty="0"/>
          </a:p>
          <a:p>
            <a:r>
              <a:rPr lang="en-US" dirty="0"/>
              <a:t> </a:t>
            </a:r>
          </a:p>
          <a:p>
            <a:r>
              <a:rPr lang="en-US" b="1" dirty="0"/>
              <a:t>Create Pivot Table</a:t>
            </a:r>
            <a:endParaRPr lang="en-US" dirty="0"/>
          </a:p>
          <a:p>
            <a:r>
              <a:rPr lang="en-US" dirty="0"/>
              <a:t>Drag DECILE under rows</a:t>
            </a:r>
          </a:p>
          <a:p>
            <a:r>
              <a:rPr lang="en-US" dirty="0"/>
              <a:t>Drag TARGET_FLAG under rows</a:t>
            </a:r>
          </a:p>
          <a:p>
            <a:r>
              <a:rPr lang="en-US" dirty="0"/>
              <a:t>Drag TARGET_FLAG under values and change it to </a:t>
            </a:r>
            <a:r>
              <a:rPr lang="en-US" dirty="0" smtClean="0"/>
              <a:t>AVERAGE</a:t>
            </a:r>
          </a:p>
          <a:p>
            <a:endParaRPr lang="en-US" dirty="0"/>
          </a:p>
          <a:p>
            <a:r>
              <a:rPr lang="en-US" b="1" dirty="0"/>
              <a:t>Graph</a:t>
            </a:r>
            <a:endParaRPr lang="en-US" dirty="0"/>
          </a:p>
          <a:p>
            <a:r>
              <a:rPr lang="en-US" dirty="0"/>
              <a:t>Graph DECILES (bolded)</a:t>
            </a:r>
          </a:p>
          <a:p>
            <a:r>
              <a:rPr lang="en-US" dirty="0"/>
              <a:t>1 to 10 (bar graph</a:t>
            </a:r>
            <a:r>
              <a:rPr lang="en-US" dirty="0" smtClean="0"/>
              <a:t>)</a:t>
            </a:r>
          </a:p>
          <a:p>
            <a:endParaRPr lang="en-US" dirty="0" smtClean="0"/>
          </a:p>
          <a:p>
            <a:r>
              <a:rPr lang="en-US" b="1" dirty="0" smtClean="0"/>
              <a:t>Interpretation</a:t>
            </a:r>
          </a:p>
          <a:p>
            <a:r>
              <a:rPr lang="en-US" dirty="0" smtClean="0"/>
              <a:t>Decile 1 = Within 90</a:t>
            </a:r>
            <a:r>
              <a:rPr lang="en-US" baseline="30000" dirty="0" smtClean="0"/>
              <a:t>th</a:t>
            </a:r>
            <a:r>
              <a:rPr lang="en-US" dirty="0" smtClean="0"/>
              <a:t> percentile; top 10% of dataset predicting for</a:t>
            </a:r>
          </a:p>
          <a:p>
            <a:r>
              <a:rPr lang="en-US" dirty="0" smtClean="0"/>
              <a:t>Decile 2 to 5 = 60</a:t>
            </a:r>
            <a:r>
              <a:rPr lang="en-US" baseline="30000" dirty="0" smtClean="0"/>
              <a:t>th</a:t>
            </a:r>
            <a:r>
              <a:rPr lang="en-US" dirty="0" smtClean="0"/>
              <a:t> to 90</a:t>
            </a:r>
            <a:r>
              <a:rPr lang="en-US" baseline="30000" dirty="0" smtClean="0"/>
              <a:t>th</a:t>
            </a:r>
            <a:r>
              <a:rPr lang="en-US" dirty="0" smtClean="0"/>
              <a:t> percentile; top 20-50%</a:t>
            </a:r>
          </a:p>
          <a:p>
            <a:r>
              <a:rPr lang="en-US" dirty="0" smtClean="0"/>
              <a:t>Decile 6 to 10 = bottom 50</a:t>
            </a:r>
            <a:r>
              <a:rPr lang="en-US" baseline="30000" dirty="0" smtClean="0"/>
              <a:t>th</a:t>
            </a:r>
            <a:r>
              <a:rPr lang="en-US" dirty="0" smtClean="0"/>
              <a:t> percentile; bottom 50%</a:t>
            </a:r>
            <a:endParaRPr lang="en-US" dirty="0"/>
          </a:p>
        </p:txBody>
      </p:sp>
      <p:pic>
        <p:nvPicPr>
          <p:cNvPr id="7" name="Picture 6"/>
          <p:cNvPicPr/>
          <p:nvPr/>
        </p:nvPicPr>
        <p:blipFill>
          <a:blip r:embed="rId3"/>
          <a:stretch>
            <a:fillRect/>
          </a:stretch>
        </p:blipFill>
        <p:spPr>
          <a:xfrm>
            <a:off x="8311662" y="4202232"/>
            <a:ext cx="3475893" cy="2327521"/>
          </a:xfrm>
          <a:prstGeom prst="rect">
            <a:avLst/>
          </a:prstGeom>
        </p:spPr>
      </p:pic>
    </p:spTree>
    <p:extLst>
      <p:ext uri="{BB962C8B-B14F-4D97-AF65-F5344CB8AC3E}">
        <p14:creationId xmlns:p14="http://schemas.microsoft.com/office/powerpoint/2010/main" val="36702330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11144249" cy="6001643"/>
          </a:xfrm>
          <a:prstGeom prst="rect">
            <a:avLst/>
          </a:prstGeom>
          <a:noFill/>
        </p:spPr>
        <p:txBody>
          <a:bodyPr wrap="square" rtlCol="0">
            <a:spAutoFit/>
          </a:bodyPr>
          <a:lstStyle/>
          <a:p>
            <a:r>
              <a:rPr lang="en-US" sz="1200" b="1" dirty="0" smtClean="0">
                <a:solidFill>
                  <a:srgbClr val="111921"/>
                </a:solidFill>
              </a:rPr>
              <a:t>How to Create </a:t>
            </a:r>
            <a:r>
              <a:rPr lang="en-US" sz="1200" b="1" dirty="0">
                <a:solidFill>
                  <a:srgbClr val="111921"/>
                </a:solidFill>
              </a:rPr>
              <a:t>a Decile Analysis in </a:t>
            </a:r>
            <a:r>
              <a:rPr lang="en-US" sz="1200" b="1" dirty="0" smtClean="0">
                <a:solidFill>
                  <a:srgbClr val="111921"/>
                </a:solidFill>
              </a:rPr>
              <a:t>R. See Code below:</a:t>
            </a:r>
          </a:p>
          <a:p>
            <a:endParaRPr lang="en-US" sz="1200" b="1" dirty="0">
              <a:solidFill>
                <a:srgbClr val="111921"/>
              </a:solidFill>
            </a:endParaRPr>
          </a:p>
          <a:p>
            <a:r>
              <a:rPr lang="en-US" sz="1200" dirty="0" err="1"/>
              <a:t>decile_chart</a:t>
            </a:r>
            <a:r>
              <a:rPr lang="en-US" sz="1200" dirty="0"/>
              <a:t> &lt;- function(x, y){ #input the field of probability score for x and input the field of actual classification for y</a:t>
            </a:r>
          </a:p>
          <a:p>
            <a:r>
              <a:rPr lang="en-US" sz="1200" dirty="0"/>
              <a:t>  deciles &lt;- </a:t>
            </a:r>
            <a:r>
              <a:rPr lang="en-US" sz="1200" dirty="0" err="1"/>
              <a:t>ntile</a:t>
            </a:r>
            <a:r>
              <a:rPr lang="en-US" sz="1200" dirty="0"/>
              <a:t>(x, 10)</a:t>
            </a:r>
          </a:p>
          <a:p>
            <a:r>
              <a:rPr lang="en-US" sz="1200" dirty="0"/>
              <a:t>  </a:t>
            </a:r>
            <a:r>
              <a:rPr lang="en-US" sz="1200" dirty="0" err="1"/>
              <a:t>decile_reverse</a:t>
            </a:r>
            <a:r>
              <a:rPr lang="en-US" sz="1200" dirty="0"/>
              <a:t> &lt;- </a:t>
            </a:r>
          </a:p>
          <a:p>
            <a:r>
              <a:rPr lang="en-US" sz="1200" dirty="0"/>
              <a:t>    actuals &lt;- </a:t>
            </a:r>
            <a:r>
              <a:rPr lang="en-US" sz="1200" dirty="0" err="1"/>
              <a:t>as.numeric</a:t>
            </a:r>
            <a:r>
              <a:rPr lang="en-US" sz="1200" dirty="0"/>
              <a:t>(y) - 1</a:t>
            </a:r>
          </a:p>
          <a:p>
            <a:r>
              <a:rPr lang="en-US" sz="1200" dirty="0"/>
              <a:t>  </a:t>
            </a:r>
            <a:r>
              <a:rPr lang="en-US" sz="1200" dirty="0" err="1"/>
              <a:t>decile_vars</a:t>
            </a:r>
            <a:r>
              <a:rPr lang="en-US" sz="1200" dirty="0"/>
              <a:t> &lt;- </a:t>
            </a:r>
            <a:r>
              <a:rPr lang="en-US" sz="1200" dirty="0" err="1"/>
              <a:t>data.frame</a:t>
            </a:r>
            <a:r>
              <a:rPr lang="en-US" sz="1200" dirty="0"/>
              <a:t>(</a:t>
            </a:r>
          </a:p>
          <a:p>
            <a:r>
              <a:rPr lang="en-US" sz="1200" dirty="0"/>
              <a:t>    Decile = deciles,</a:t>
            </a:r>
          </a:p>
          <a:p>
            <a:r>
              <a:rPr lang="en-US" sz="1200" dirty="0"/>
              <a:t>    Actuals = actuals</a:t>
            </a:r>
          </a:p>
          <a:p>
            <a:r>
              <a:rPr lang="en-US" sz="1200" dirty="0"/>
              <a:t>  )</a:t>
            </a:r>
          </a:p>
          <a:p>
            <a:r>
              <a:rPr lang="en-US" sz="1200" dirty="0"/>
              <a:t>  </a:t>
            </a:r>
            <a:r>
              <a:rPr lang="en-US" sz="1200" dirty="0" err="1"/>
              <a:t>decile_vars</a:t>
            </a:r>
            <a:r>
              <a:rPr lang="en-US" sz="1200" dirty="0"/>
              <a:t> %&gt;%</a:t>
            </a:r>
          </a:p>
          <a:p>
            <a:r>
              <a:rPr lang="en-US" sz="1200" dirty="0"/>
              <a:t>    mutate(</a:t>
            </a:r>
          </a:p>
          <a:p>
            <a:r>
              <a:rPr lang="en-US" sz="1200" dirty="0"/>
              <a:t>      Decile = </a:t>
            </a:r>
            <a:r>
              <a:rPr lang="en-US" sz="1200" dirty="0" err="1"/>
              <a:t>case_when</a:t>
            </a:r>
            <a:r>
              <a:rPr lang="en-US" sz="1200" dirty="0"/>
              <a:t>(Decile == 1 ~ 10,</a:t>
            </a:r>
          </a:p>
          <a:p>
            <a:r>
              <a:rPr lang="en-US" sz="1200" dirty="0"/>
              <a:t>                         Decile == 2 ~ 9,</a:t>
            </a:r>
          </a:p>
          <a:p>
            <a:r>
              <a:rPr lang="en-US" sz="1200" dirty="0"/>
              <a:t>                         Decile == 3 ~ 8,</a:t>
            </a:r>
          </a:p>
          <a:p>
            <a:r>
              <a:rPr lang="en-US" sz="1200" dirty="0"/>
              <a:t>                         Decile == 4 ~ 7,</a:t>
            </a:r>
          </a:p>
          <a:p>
            <a:r>
              <a:rPr lang="en-US" sz="1200" dirty="0"/>
              <a:t>                         Decile == 5 ~ 6,</a:t>
            </a:r>
          </a:p>
          <a:p>
            <a:r>
              <a:rPr lang="en-US" sz="1200" dirty="0"/>
              <a:t>                         Decile == 6 ~ 5,</a:t>
            </a:r>
          </a:p>
          <a:p>
            <a:r>
              <a:rPr lang="en-US" sz="1200" dirty="0"/>
              <a:t>                         Decile == 7 ~ 4,</a:t>
            </a:r>
          </a:p>
          <a:p>
            <a:r>
              <a:rPr lang="en-US" sz="1200" dirty="0"/>
              <a:t>                         Decile == 8 ~ 3,</a:t>
            </a:r>
          </a:p>
          <a:p>
            <a:r>
              <a:rPr lang="en-US" sz="1200" dirty="0"/>
              <a:t>                         Decile == 9 ~ 2,</a:t>
            </a:r>
          </a:p>
          <a:p>
            <a:r>
              <a:rPr lang="en-US" sz="1200" dirty="0"/>
              <a:t>                         Decile == 10 ~ 1)</a:t>
            </a:r>
          </a:p>
          <a:p>
            <a:r>
              <a:rPr lang="en-US" sz="1200" dirty="0"/>
              <a:t>    ) %&gt;%</a:t>
            </a:r>
          </a:p>
          <a:p>
            <a:r>
              <a:rPr lang="en-US" sz="1200" dirty="0"/>
              <a:t>    </a:t>
            </a:r>
            <a:r>
              <a:rPr lang="en-US" sz="1200" dirty="0" err="1"/>
              <a:t>group_by</a:t>
            </a:r>
            <a:r>
              <a:rPr lang="en-US" sz="1200" dirty="0"/>
              <a:t>(Decile) %&gt;%</a:t>
            </a:r>
          </a:p>
          <a:p>
            <a:r>
              <a:rPr lang="en-US" sz="1200" dirty="0"/>
              <a:t>    </a:t>
            </a:r>
            <a:r>
              <a:rPr lang="en-US" sz="1200" dirty="0" err="1"/>
              <a:t>summarise</a:t>
            </a:r>
            <a:r>
              <a:rPr lang="en-US" sz="1200" dirty="0"/>
              <a:t>(</a:t>
            </a:r>
          </a:p>
          <a:p>
            <a:r>
              <a:rPr lang="en-US" sz="1200" dirty="0"/>
              <a:t>      Total = sum(Actuals)</a:t>
            </a:r>
          </a:p>
          <a:p>
            <a:r>
              <a:rPr lang="en-US" sz="1200" dirty="0"/>
              <a:t>    ) %&gt;%</a:t>
            </a:r>
          </a:p>
          <a:p>
            <a:r>
              <a:rPr lang="en-US" sz="1200" dirty="0"/>
              <a:t>    </a:t>
            </a:r>
            <a:r>
              <a:rPr lang="en-US" sz="1200" dirty="0" err="1"/>
              <a:t>ggplot</a:t>
            </a:r>
            <a:r>
              <a:rPr lang="en-US" sz="1200" dirty="0"/>
              <a:t>() +</a:t>
            </a:r>
          </a:p>
          <a:p>
            <a:r>
              <a:rPr lang="en-US" sz="1200" dirty="0"/>
              <a:t>    </a:t>
            </a:r>
            <a:r>
              <a:rPr lang="en-US" sz="1200" dirty="0" err="1"/>
              <a:t>geom_bar</a:t>
            </a:r>
            <a:r>
              <a:rPr lang="en-US" sz="1200" dirty="0"/>
              <a:t>(</a:t>
            </a:r>
            <a:r>
              <a:rPr lang="en-US" sz="1200" dirty="0" err="1"/>
              <a:t>aes</a:t>
            </a:r>
            <a:r>
              <a:rPr lang="en-US" sz="1200" dirty="0"/>
              <a:t>(x = Decile, y = Total), stat = 'identity') +</a:t>
            </a:r>
          </a:p>
          <a:p>
            <a:r>
              <a:rPr lang="en-US" sz="1200" dirty="0"/>
              <a:t>    </a:t>
            </a:r>
            <a:r>
              <a:rPr lang="en-US" sz="1200" dirty="0" err="1"/>
              <a:t>geom_label</a:t>
            </a:r>
            <a:r>
              <a:rPr lang="en-US" sz="1200" dirty="0"/>
              <a:t>(</a:t>
            </a:r>
            <a:r>
              <a:rPr lang="en-US" sz="1200" dirty="0" err="1"/>
              <a:t>aes</a:t>
            </a:r>
            <a:r>
              <a:rPr lang="en-US" sz="1200" dirty="0"/>
              <a:t>(Decile, Total, label = Total), </a:t>
            </a:r>
            <a:r>
              <a:rPr lang="en-US" sz="1200" dirty="0" err="1"/>
              <a:t>vjust</a:t>
            </a:r>
            <a:r>
              <a:rPr lang="en-US" sz="1200" dirty="0"/>
              <a:t> = -0.4) + </a:t>
            </a:r>
          </a:p>
          <a:p>
            <a:r>
              <a:rPr lang="en-US" sz="1200" dirty="0"/>
              <a:t>    </a:t>
            </a:r>
            <a:r>
              <a:rPr lang="en-US" sz="1200" dirty="0" err="1"/>
              <a:t>theme_classic</a:t>
            </a:r>
            <a:r>
              <a:rPr lang="en-US" sz="1200" dirty="0"/>
              <a:t>()</a:t>
            </a:r>
          </a:p>
          <a:p>
            <a:r>
              <a:rPr lang="en-US" sz="1200" dirty="0" smtClean="0"/>
              <a:t>}</a:t>
            </a:r>
            <a:endParaRPr lang="en-US" sz="1200" dirty="0"/>
          </a:p>
        </p:txBody>
      </p:sp>
    </p:spTree>
    <p:extLst>
      <p:ext uri="{BB962C8B-B14F-4D97-AF65-F5344CB8AC3E}">
        <p14:creationId xmlns:p14="http://schemas.microsoft.com/office/powerpoint/2010/main" val="36187893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9208</TotalTime>
  <Words>365</Words>
  <Application>Microsoft Office PowerPoint</Application>
  <PresentationFormat>Widescreen</PresentationFormat>
  <Paragraphs>88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Gill Sans MT</vt:lpstr>
      <vt:lpstr>Montserrat-SemiBold</vt:lpstr>
      <vt:lpstr>Noto Sans CJK JP Bold</vt:lpstr>
      <vt:lpstr>Noto Sans CJK JP Regular</vt:lpstr>
      <vt:lpstr>Office Theme</vt:lpstr>
      <vt:lpstr>PowerPoint Presentation</vt:lpstr>
      <vt:lpstr>Decile Analysis Chart</vt:lpstr>
      <vt:lpstr>Decile Analysis Chart</vt:lpstr>
      <vt:lpstr>Decile Analysis Chart</vt:lpstr>
      <vt:lpstr>Decile Analysis Chart</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Brent D.</dc:creator>
  <cp:lastModifiedBy>Young, Brent D.</cp:lastModifiedBy>
  <cp:revision>856</cp:revision>
  <cp:lastPrinted>2019-04-04T21:33:41Z</cp:lastPrinted>
  <dcterms:created xsi:type="dcterms:W3CDTF">2018-10-08T17:33:30Z</dcterms:created>
  <dcterms:modified xsi:type="dcterms:W3CDTF">2019-05-14T19:24:13Z</dcterms:modified>
</cp:coreProperties>
</file>