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34" r:id="rId3"/>
    <p:sldId id="333" r:id="rId4"/>
    <p:sldId id="320" r:id="rId5"/>
    <p:sldId id="303" r:id="rId6"/>
    <p:sldId id="304" r:id="rId7"/>
    <p:sldId id="332" r:id="rId8"/>
    <p:sldId id="336" r:id="rId9"/>
    <p:sldId id="328" r:id="rId10"/>
    <p:sldId id="327" r:id="rId11"/>
    <p:sldId id="329" r:id="rId12"/>
    <p:sldId id="268" r:id="rId13"/>
    <p:sldId id="269" r:id="rId14"/>
    <p:sldId id="270" r:id="rId15"/>
    <p:sldId id="311" r:id="rId16"/>
    <p:sldId id="312" r:id="rId17"/>
    <p:sldId id="318" r:id="rId18"/>
    <p:sldId id="319" r:id="rId19"/>
    <p:sldId id="316" r:id="rId20"/>
    <p:sldId id="285" r:id="rId21"/>
    <p:sldId id="293" r:id="rId22"/>
    <p:sldId id="277" r:id="rId23"/>
    <p:sldId id="331" r:id="rId24"/>
    <p:sldId id="302" r:id="rId25"/>
    <p:sldId id="278" r:id="rId26"/>
    <p:sldId id="335" r:id="rId27"/>
    <p:sldId id="314" r:id="rId28"/>
    <p:sldId id="271" r:id="rId29"/>
    <p:sldId id="289" r:id="rId30"/>
    <p:sldId id="296" r:id="rId31"/>
    <p:sldId id="294" r:id="rId32"/>
    <p:sldId id="330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082AA-4D4B-4ADE-8AA7-11F2063A3298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D573A-6B33-446A-B4C6-2B29D77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1039" y="4415624"/>
            <a:ext cx="5607995" cy="40998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3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81A5-D68E-4AF9-A1D3-D9F12625655F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AB75-8C73-4B30-8019-D6390380A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828800"/>
            <a:ext cx="6052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Marketing Analytics – 450 Section 55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Solo 2 Deep Dive - Sync Session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Feb 6,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1" y="305129"/>
            <a:ext cx="6404616" cy="45517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2358" b="1" dirty="0">
                <a:solidFill>
                  <a:srgbClr val="FF0000"/>
                </a:solidFill>
              </a:rPr>
              <a:t>Estimating the betas using Bayesian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905000"/>
            <a:ext cx="8084627" cy="1982069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en-US" sz="1814" b="1" dirty="0"/>
              <a:t>Multinomial Logistic </a:t>
            </a:r>
            <a:r>
              <a:rPr lang="en-US" b="1" dirty="0"/>
              <a:t>Model is: 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r>
              <a:rPr lang="en-US" b="1" dirty="0"/>
              <a:t>E(Y) = log(p/(1-p)) = </a:t>
            </a:r>
            <a:r>
              <a:rPr lang="en-US" b="1" dirty="0">
                <a:latin typeface="Symbol" panose="05050102010706020507" pitchFamily="18" charset="2"/>
              </a:rPr>
              <a:t>b</a:t>
            </a:r>
            <a:r>
              <a:rPr lang="en-US" b="1" dirty="0"/>
              <a:t>1X1 + </a:t>
            </a:r>
            <a:r>
              <a:rPr lang="en-US" b="1" dirty="0">
                <a:latin typeface="Symbol" panose="05050102010706020507" pitchFamily="18" charset="2"/>
              </a:rPr>
              <a:t>b</a:t>
            </a:r>
            <a:r>
              <a:rPr lang="en-US" b="1" dirty="0"/>
              <a:t>2X2 +… + </a:t>
            </a:r>
            <a:r>
              <a:rPr lang="en-US" b="1" dirty="0">
                <a:latin typeface="Symbol" panose="05050102010706020507" pitchFamily="18" charset="2"/>
              </a:rPr>
              <a:t>b</a:t>
            </a:r>
            <a:r>
              <a:rPr lang="en-US" b="1" dirty="0"/>
              <a:t>14X14, where X’s are dummy variables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MCMC is a general approach to simulate from posterior distributions of all the </a:t>
            </a:r>
            <a:r>
              <a:rPr lang="en-US" b="1" dirty="0">
                <a:latin typeface="Symbol" panose="05050102010706020507" pitchFamily="18" charset="2"/>
              </a:rPr>
              <a:t>b</a:t>
            </a:r>
            <a:r>
              <a:rPr lang="en-US" b="1" dirty="0"/>
              <a:t>’s</a:t>
            </a:r>
          </a:p>
          <a:p>
            <a:endParaRPr lang="en-US" sz="1633" b="1" dirty="0"/>
          </a:p>
          <a:p>
            <a:pPr>
              <a:buFont typeface="Arial" pitchFamily="34" charset="0"/>
              <a:buChar char="•"/>
            </a:pPr>
            <a:endParaRPr lang="en-US" sz="1633" b="1" dirty="0"/>
          </a:p>
        </p:txBody>
      </p:sp>
    </p:spTree>
    <p:extLst>
      <p:ext uri="{BB962C8B-B14F-4D97-AF65-F5344CB8AC3E}">
        <p14:creationId xmlns:p14="http://schemas.microsoft.com/office/powerpoint/2010/main" val="39147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32DC5C-5F9B-455E-9FFB-0E4FCDB6CE82}" type="slidenum">
              <a:rPr/>
              <a:pPr lvl="0"/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8498" y="102738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Prediction of Preferences -2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7440" y="1258083"/>
            <a:ext cx="8570879" cy="528131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Let us say, we compute the means of each beta</a:t>
            </a:r>
          </a:p>
          <a:p>
            <a:pPr lvl="0"/>
            <a:r>
              <a:rPr lang="en-US" dirty="0">
                <a:latin typeface="+mn-lt"/>
              </a:rPr>
              <a:t>In our model, we can use the means as estimates of the betas</a:t>
            </a:r>
          </a:p>
          <a:p>
            <a:pPr lvl="0"/>
            <a:r>
              <a:rPr lang="en-US" dirty="0">
                <a:latin typeface="+mn-lt"/>
              </a:rPr>
              <a:t>Model is: </a:t>
            </a:r>
            <a:r>
              <a:rPr lang="en-US" dirty="0" err="1">
                <a:latin typeface="+mn-lt"/>
              </a:rPr>
              <a:t>Y</a:t>
            </a:r>
            <a:r>
              <a:rPr lang="en-US" baseline="-25000" dirty="0" err="1">
                <a:latin typeface="+mn-lt"/>
              </a:rPr>
              <a:t>ij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X</a:t>
            </a:r>
            <a:r>
              <a:rPr lang="en-US" baseline="-25000" dirty="0" err="1">
                <a:latin typeface="+mn-lt"/>
              </a:rPr>
              <a:t>ij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>
                <a:latin typeface="+mn-lt"/>
              </a:rPr>
              <a:t> + </a:t>
            </a:r>
            <a:r>
              <a:rPr lang="en-US" dirty="0" err="1">
                <a:latin typeface="Symbol" panose="05050102010706020507" pitchFamily="18" charset="2"/>
              </a:rPr>
              <a:t>e</a:t>
            </a:r>
            <a:r>
              <a:rPr lang="en-US" baseline="-25000" dirty="0" err="1">
                <a:latin typeface="+mn-lt"/>
              </a:rPr>
              <a:t>ij</a:t>
            </a:r>
            <a:r>
              <a:rPr lang="en-US" baseline="-25000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lvl="0"/>
            <a:r>
              <a:rPr lang="en-US" dirty="0">
                <a:latin typeface="+mn-lt"/>
              </a:rPr>
              <a:t>Now we substitute the beta’s with our means</a:t>
            </a:r>
          </a:p>
          <a:p>
            <a:pPr lvl="0"/>
            <a:r>
              <a:rPr lang="en-US" dirty="0">
                <a:latin typeface="+mn-lt"/>
              </a:rPr>
              <a:t>Then we can convert the log(odds) to probabilities of preferences</a:t>
            </a:r>
          </a:p>
          <a:p>
            <a:pPr lvl="0"/>
            <a:r>
              <a:rPr lang="en-US" dirty="0">
                <a:latin typeface="+mn-lt"/>
              </a:rPr>
              <a:t>P(Yi = j) = </a:t>
            </a:r>
            <a:r>
              <a:rPr lang="en-US" dirty="0" err="1">
                <a:latin typeface="+mn-lt"/>
              </a:rPr>
              <a:t>exp</a:t>
            </a:r>
            <a:r>
              <a:rPr lang="en-US" dirty="0">
                <a:latin typeface="+mn-lt"/>
              </a:rPr>
              <a:t>(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>
                <a:latin typeface="+mn-lt"/>
              </a:rPr>
              <a:t>) / 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>
                <a:latin typeface="+mn-lt"/>
              </a:rPr>
              <a:t>j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 err="1">
                <a:latin typeface="+mn-lt"/>
              </a:rPr>
              <a:t>exp</a:t>
            </a:r>
            <a:r>
              <a:rPr lang="en-US" dirty="0">
                <a:latin typeface="+mn-lt"/>
              </a:rPr>
              <a:t>(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4" name="Freeform 3"/>
          <p:cNvSpPr/>
          <p:nvPr/>
        </p:nvSpPr>
        <p:spPr>
          <a:xfrm>
            <a:off x="271463" y="5386388"/>
            <a:ext cx="6815137" cy="1314450"/>
          </a:xfrm>
          <a:custGeom>
            <a:avLst/>
            <a:gdLst>
              <a:gd name="connsiteX0" fmla="*/ 6815137 w 6815137"/>
              <a:gd name="connsiteY0" fmla="*/ 728662 h 1314450"/>
              <a:gd name="connsiteX1" fmla="*/ 6743700 w 6815137"/>
              <a:gd name="connsiteY1" fmla="*/ 600075 h 1314450"/>
              <a:gd name="connsiteX2" fmla="*/ 6686550 w 6815137"/>
              <a:gd name="connsiteY2" fmla="*/ 542925 h 1314450"/>
              <a:gd name="connsiteX3" fmla="*/ 6586537 w 6815137"/>
              <a:gd name="connsiteY3" fmla="*/ 485775 h 1314450"/>
              <a:gd name="connsiteX4" fmla="*/ 6486525 w 6815137"/>
              <a:gd name="connsiteY4" fmla="*/ 414337 h 1314450"/>
              <a:gd name="connsiteX5" fmla="*/ 6429375 w 6815137"/>
              <a:gd name="connsiteY5" fmla="*/ 400050 h 1314450"/>
              <a:gd name="connsiteX6" fmla="*/ 6329362 w 6815137"/>
              <a:gd name="connsiteY6" fmla="*/ 357187 h 1314450"/>
              <a:gd name="connsiteX7" fmla="*/ 6243637 w 6815137"/>
              <a:gd name="connsiteY7" fmla="*/ 342900 h 1314450"/>
              <a:gd name="connsiteX8" fmla="*/ 6029325 w 6815137"/>
              <a:gd name="connsiteY8" fmla="*/ 285750 h 1314450"/>
              <a:gd name="connsiteX9" fmla="*/ 5986462 w 6815137"/>
              <a:gd name="connsiteY9" fmla="*/ 271462 h 1314450"/>
              <a:gd name="connsiteX10" fmla="*/ 5843587 w 6815137"/>
              <a:gd name="connsiteY10" fmla="*/ 242887 h 1314450"/>
              <a:gd name="connsiteX11" fmla="*/ 5643562 w 6815137"/>
              <a:gd name="connsiteY11" fmla="*/ 228600 h 1314450"/>
              <a:gd name="connsiteX12" fmla="*/ 5572125 w 6815137"/>
              <a:gd name="connsiteY12" fmla="*/ 214312 h 1314450"/>
              <a:gd name="connsiteX13" fmla="*/ 5514975 w 6815137"/>
              <a:gd name="connsiteY13" fmla="*/ 200025 h 1314450"/>
              <a:gd name="connsiteX14" fmla="*/ 5429250 w 6815137"/>
              <a:gd name="connsiteY14" fmla="*/ 185737 h 1314450"/>
              <a:gd name="connsiteX15" fmla="*/ 5386387 w 6815137"/>
              <a:gd name="connsiteY15" fmla="*/ 171450 h 1314450"/>
              <a:gd name="connsiteX16" fmla="*/ 5272087 w 6815137"/>
              <a:gd name="connsiteY16" fmla="*/ 157162 h 1314450"/>
              <a:gd name="connsiteX17" fmla="*/ 5200650 w 6815137"/>
              <a:gd name="connsiteY17" fmla="*/ 142875 h 1314450"/>
              <a:gd name="connsiteX18" fmla="*/ 5072062 w 6815137"/>
              <a:gd name="connsiteY18" fmla="*/ 128587 h 1314450"/>
              <a:gd name="connsiteX19" fmla="*/ 4829175 w 6815137"/>
              <a:gd name="connsiteY19" fmla="*/ 85725 h 1314450"/>
              <a:gd name="connsiteX20" fmla="*/ 4557712 w 6815137"/>
              <a:gd name="connsiteY20" fmla="*/ 57150 h 1314450"/>
              <a:gd name="connsiteX21" fmla="*/ 4371975 w 6815137"/>
              <a:gd name="connsiteY21" fmla="*/ 28575 h 1314450"/>
              <a:gd name="connsiteX22" fmla="*/ 3829050 w 6815137"/>
              <a:gd name="connsiteY22" fmla="*/ 0 h 1314450"/>
              <a:gd name="connsiteX23" fmla="*/ 2914650 w 6815137"/>
              <a:gd name="connsiteY23" fmla="*/ 14287 h 1314450"/>
              <a:gd name="connsiteX24" fmla="*/ 2757487 w 6815137"/>
              <a:gd name="connsiteY24" fmla="*/ 28575 h 1314450"/>
              <a:gd name="connsiteX25" fmla="*/ 2428875 w 6815137"/>
              <a:gd name="connsiteY25" fmla="*/ 42862 h 1314450"/>
              <a:gd name="connsiteX26" fmla="*/ 1600200 w 6815137"/>
              <a:gd name="connsiteY26" fmla="*/ 71437 h 1314450"/>
              <a:gd name="connsiteX27" fmla="*/ 1371600 w 6815137"/>
              <a:gd name="connsiteY27" fmla="*/ 85725 h 1314450"/>
              <a:gd name="connsiteX28" fmla="*/ 1300162 w 6815137"/>
              <a:gd name="connsiteY28" fmla="*/ 100012 h 1314450"/>
              <a:gd name="connsiteX29" fmla="*/ 428625 w 6815137"/>
              <a:gd name="connsiteY29" fmla="*/ 128587 h 1314450"/>
              <a:gd name="connsiteX30" fmla="*/ 385762 w 6815137"/>
              <a:gd name="connsiteY30" fmla="*/ 171450 h 1314450"/>
              <a:gd name="connsiteX31" fmla="*/ 300037 w 6815137"/>
              <a:gd name="connsiteY31" fmla="*/ 228600 h 1314450"/>
              <a:gd name="connsiteX32" fmla="*/ 214312 w 6815137"/>
              <a:gd name="connsiteY32" fmla="*/ 300037 h 1314450"/>
              <a:gd name="connsiteX33" fmla="*/ 185737 w 6815137"/>
              <a:gd name="connsiteY33" fmla="*/ 342900 h 1314450"/>
              <a:gd name="connsiteX34" fmla="*/ 85725 w 6815137"/>
              <a:gd name="connsiteY34" fmla="*/ 428625 h 1314450"/>
              <a:gd name="connsiteX35" fmla="*/ 28575 w 6815137"/>
              <a:gd name="connsiteY35" fmla="*/ 514350 h 1314450"/>
              <a:gd name="connsiteX36" fmla="*/ 0 w 6815137"/>
              <a:gd name="connsiteY36" fmla="*/ 685800 h 1314450"/>
              <a:gd name="connsiteX37" fmla="*/ 14287 w 6815137"/>
              <a:gd name="connsiteY37" fmla="*/ 800100 h 1314450"/>
              <a:gd name="connsiteX38" fmla="*/ 57150 w 6815137"/>
              <a:gd name="connsiteY38" fmla="*/ 885825 h 1314450"/>
              <a:gd name="connsiteX39" fmla="*/ 200025 w 6815137"/>
              <a:gd name="connsiteY39" fmla="*/ 1014412 h 1314450"/>
              <a:gd name="connsiteX40" fmla="*/ 242887 w 6815137"/>
              <a:gd name="connsiteY40" fmla="*/ 1042987 h 1314450"/>
              <a:gd name="connsiteX41" fmla="*/ 285750 w 6815137"/>
              <a:gd name="connsiteY41" fmla="*/ 1057275 h 1314450"/>
              <a:gd name="connsiteX42" fmla="*/ 385762 w 6815137"/>
              <a:gd name="connsiteY42" fmla="*/ 1114425 h 1314450"/>
              <a:gd name="connsiteX43" fmla="*/ 428625 w 6815137"/>
              <a:gd name="connsiteY43" fmla="*/ 1143000 h 1314450"/>
              <a:gd name="connsiteX44" fmla="*/ 471487 w 6815137"/>
              <a:gd name="connsiteY44" fmla="*/ 1157287 h 1314450"/>
              <a:gd name="connsiteX45" fmla="*/ 614362 w 6815137"/>
              <a:gd name="connsiteY45" fmla="*/ 1214437 h 1314450"/>
              <a:gd name="connsiteX46" fmla="*/ 800100 w 6815137"/>
              <a:gd name="connsiteY46" fmla="*/ 1243012 h 1314450"/>
              <a:gd name="connsiteX47" fmla="*/ 928687 w 6815137"/>
              <a:gd name="connsiteY47" fmla="*/ 1257300 h 1314450"/>
              <a:gd name="connsiteX48" fmla="*/ 1128712 w 6815137"/>
              <a:gd name="connsiteY48" fmla="*/ 1285875 h 1314450"/>
              <a:gd name="connsiteX49" fmla="*/ 1800225 w 6815137"/>
              <a:gd name="connsiteY49" fmla="*/ 1314450 h 1314450"/>
              <a:gd name="connsiteX50" fmla="*/ 3286125 w 6815137"/>
              <a:gd name="connsiteY50" fmla="*/ 1300162 h 1314450"/>
              <a:gd name="connsiteX51" fmla="*/ 3514725 w 6815137"/>
              <a:gd name="connsiteY51" fmla="*/ 1285875 h 1314450"/>
              <a:gd name="connsiteX52" fmla="*/ 3857625 w 6815137"/>
              <a:gd name="connsiteY52" fmla="*/ 1257300 h 1314450"/>
              <a:gd name="connsiteX53" fmla="*/ 4229100 w 6815137"/>
              <a:gd name="connsiteY53" fmla="*/ 1200150 h 1314450"/>
              <a:gd name="connsiteX54" fmla="*/ 4286250 w 6815137"/>
              <a:gd name="connsiteY54" fmla="*/ 1185862 h 1314450"/>
              <a:gd name="connsiteX55" fmla="*/ 4486275 w 6815137"/>
              <a:gd name="connsiteY55" fmla="*/ 1157287 h 1314450"/>
              <a:gd name="connsiteX56" fmla="*/ 4657725 w 6815137"/>
              <a:gd name="connsiteY56" fmla="*/ 1143000 h 1314450"/>
              <a:gd name="connsiteX57" fmla="*/ 4772025 w 6815137"/>
              <a:gd name="connsiteY57" fmla="*/ 1128712 h 1314450"/>
              <a:gd name="connsiteX58" fmla="*/ 4814887 w 6815137"/>
              <a:gd name="connsiteY58" fmla="*/ 1114425 h 1314450"/>
              <a:gd name="connsiteX59" fmla="*/ 4972050 w 6815137"/>
              <a:gd name="connsiteY59" fmla="*/ 1085850 h 1314450"/>
              <a:gd name="connsiteX60" fmla="*/ 5029200 w 6815137"/>
              <a:gd name="connsiteY60" fmla="*/ 1071562 h 1314450"/>
              <a:gd name="connsiteX61" fmla="*/ 5114925 w 6815137"/>
              <a:gd name="connsiteY61" fmla="*/ 1042987 h 1314450"/>
              <a:gd name="connsiteX62" fmla="*/ 5257800 w 6815137"/>
              <a:gd name="connsiteY62" fmla="*/ 1028700 h 1314450"/>
              <a:gd name="connsiteX63" fmla="*/ 5214937 w 6815137"/>
              <a:gd name="connsiteY63" fmla="*/ 1028700 h 1314450"/>
              <a:gd name="connsiteX64" fmla="*/ 5086350 w 6815137"/>
              <a:gd name="connsiteY64" fmla="*/ 1085850 h 1314450"/>
              <a:gd name="connsiteX65" fmla="*/ 4957762 w 6815137"/>
              <a:gd name="connsiteY65" fmla="*/ 1171575 h 1314450"/>
              <a:gd name="connsiteX66" fmla="*/ 4729162 w 6815137"/>
              <a:gd name="connsiteY66" fmla="*/ 1271587 h 1314450"/>
              <a:gd name="connsiteX67" fmla="*/ 4772025 w 6815137"/>
              <a:gd name="connsiteY67" fmla="*/ 1285875 h 1314450"/>
              <a:gd name="connsiteX68" fmla="*/ 4829175 w 6815137"/>
              <a:gd name="connsiteY68" fmla="*/ 1257300 h 1314450"/>
              <a:gd name="connsiteX69" fmla="*/ 4929187 w 6815137"/>
              <a:gd name="connsiteY69" fmla="*/ 1228725 h 1314450"/>
              <a:gd name="connsiteX70" fmla="*/ 5072062 w 6815137"/>
              <a:gd name="connsiteY70" fmla="*/ 1200150 h 1314450"/>
              <a:gd name="connsiteX71" fmla="*/ 5129212 w 6815137"/>
              <a:gd name="connsiteY71" fmla="*/ 1185862 h 1314450"/>
              <a:gd name="connsiteX72" fmla="*/ 5186362 w 6815137"/>
              <a:gd name="connsiteY72" fmla="*/ 1157287 h 1314450"/>
              <a:gd name="connsiteX73" fmla="*/ 5286375 w 6815137"/>
              <a:gd name="connsiteY73" fmla="*/ 1128712 h 1314450"/>
              <a:gd name="connsiteX74" fmla="*/ 5386387 w 6815137"/>
              <a:gd name="connsiteY74" fmla="*/ 1085850 h 1314450"/>
              <a:gd name="connsiteX75" fmla="*/ 5514975 w 6815137"/>
              <a:gd name="connsiteY75" fmla="*/ 1057275 h 1314450"/>
              <a:gd name="connsiteX76" fmla="*/ 5572125 w 6815137"/>
              <a:gd name="connsiteY76" fmla="*/ 1042987 h 1314450"/>
              <a:gd name="connsiteX77" fmla="*/ 5614987 w 6815137"/>
              <a:gd name="connsiteY77" fmla="*/ 1014412 h 1314450"/>
              <a:gd name="connsiteX78" fmla="*/ 5715000 w 6815137"/>
              <a:gd name="connsiteY78" fmla="*/ 985837 h 1314450"/>
              <a:gd name="connsiteX79" fmla="*/ 5800725 w 6815137"/>
              <a:gd name="connsiteY79" fmla="*/ 942975 h 1314450"/>
              <a:gd name="connsiteX80" fmla="*/ 5900737 w 6815137"/>
              <a:gd name="connsiteY80" fmla="*/ 900112 h 1314450"/>
              <a:gd name="connsiteX81" fmla="*/ 5957887 w 6815137"/>
              <a:gd name="connsiteY81" fmla="*/ 871537 h 1314450"/>
              <a:gd name="connsiteX82" fmla="*/ 6000750 w 6815137"/>
              <a:gd name="connsiteY82" fmla="*/ 857250 h 1314450"/>
              <a:gd name="connsiteX83" fmla="*/ 6129337 w 6815137"/>
              <a:gd name="connsiteY83" fmla="*/ 785812 h 1314450"/>
              <a:gd name="connsiteX84" fmla="*/ 6257925 w 6815137"/>
              <a:gd name="connsiteY84" fmla="*/ 714375 h 1314450"/>
              <a:gd name="connsiteX85" fmla="*/ 6300787 w 6815137"/>
              <a:gd name="connsiteY85" fmla="*/ 671512 h 1314450"/>
              <a:gd name="connsiteX86" fmla="*/ 6386512 w 6815137"/>
              <a:gd name="connsiteY86" fmla="*/ 614362 h 1314450"/>
              <a:gd name="connsiteX87" fmla="*/ 6457950 w 6815137"/>
              <a:gd name="connsiteY87" fmla="*/ 557212 h 1314450"/>
              <a:gd name="connsiteX88" fmla="*/ 6486525 w 6815137"/>
              <a:gd name="connsiteY88" fmla="*/ 514350 h 1314450"/>
              <a:gd name="connsiteX89" fmla="*/ 6529387 w 6815137"/>
              <a:gd name="connsiteY89" fmla="*/ 485775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815137" h="1314450">
                <a:moveTo>
                  <a:pt x="6815137" y="728662"/>
                </a:moveTo>
                <a:cubicBezTo>
                  <a:pt x="6799048" y="696483"/>
                  <a:pt x="6771479" y="632484"/>
                  <a:pt x="6743700" y="600075"/>
                </a:cubicBezTo>
                <a:cubicBezTo>
                  <a:pt x="6726167" y="579620"/>
                  <a:pt x="6707005" y="560458"/>
                  <a:pt x="6686550" y="542925"/>
                </a:cubicBezTo>
                <a:cubicBezTo>
                  <a:pt x="6644198" y="506624"/>
                  <a:pt x="6636431" y="516959"/>
                  <a:pt x="6586537" y="485775"/>
                </a:cubicBezTo>
                <a:cubicBezTo>
                  <a:pt x="6575894" y="479123"/>
                  <a:pt x="6505758" y="422580"/>
                  <a:pt x="6486525" y="414337"/>
                </a:cubicBezTo>
                <a:cubicBezTo>
                  <a:pt x="6468476" y="406602"/>
                  <a:pt x="6448425" y="404812"/>
                  <a:pt x="6429375" y="400050"/>
                </a:cubicBezTo>
                <a:cubicBezTo>
                  <a:pt x="6394434" y="382579"/>
                  <a:pt x="6367201" y="365596"/>
                  <a:pt x="6329362" y="357187"/>
                </a:cubicBezTo>
                <a:cubicBezTo>
                  <a:pt x="6301083" y="350903"/>
                  <a:pt x="6272212" y="347662"/>
                  <a:pt x="6243637" y="342900"/>
                </a:cubicBezTo>
                <a:cubicBezTo>
                  <a:pt x="6075642" y="270901"/>
                  <a:pt x="6214222" y="319368"/>
                  <a:pt x="6029325" y="285750"/>
                </a:cubicBezTo>
                <a:cubicBezTo>
                  <a:pt x="6014507" y="283056"/>
                  <a:pt x="6001137" y="274849"/>
                  <a:pt x="5986462" y="271462"/>
                </a:cubicBezTo>
                <a:cubicBezTo>
                  <a:pt x="5939138" y="260541"/>
                  <a:pt x="5892032" y="246347"/>
                  <a:pt x="5843587" y="242887"/>
                </a:cubicBezTo>
                <a:lnTo>
                  <a:pt x="5643562" y="228600"/>
                </a:lnTo>
                <a:cubicBezTo>
                  <a:pt x="5619750" y="223837"/>
                  <a:pt x="5595831" y="219580"/>
                  <a:pt x="5572125" y="214312"/>
                </a:cubicBezTo>
                <a:cubicBezTo>
                  <a:pt x="5552956" y="210052"/>
                  <a:pt x="5534230" y="203876"/>
                  <a:pt x="5514975" y="200025"/>
                </a:cubicBezTo>
                <a:cubicBezTo>
                  <a:pt x="5486568" y="194344"/>
                  <a:pt x="5457529" y="192021"/>
                  <a:pt x="5429250" y="185737"/>
                </a:cubicBezTo>
                <a:cubicBezTo>
                  <a:pt x="5414548" y="182470"/>
                  <a:pt x="5401205" y="174144"/>
                  <a:pt x="5386387" y="171450"/>
                </a:cubicBezTo>
                <a:cubicBezTo>
                  <a:pt x="5348610" y="164581"/>
                  <a:pt x="5310037" y="163000"/>
                  <a:pt x="5272087" y="157162"/>
                </a:cubicBezTo>
                <a:cubicBezTo>
                  <a:pt x="5248085" y="153469"/>
                  <a:pt x="5224690" y="146309"/>
                  <a:pt x="5200650" y="142875"/>
                </a:cubicBezTo>
                <a:cubicBezTo>
                  <a:pt x="5157957" y="136776"/>
                  <a:pt x="5114925" y="133350"/>
                  <a:pt x="5072062" y="128587"/>
                </a:cubicBezTo>
                <a:cubicBezTo>
                  <a:pt x="4974131" y="95944"/>
                  <a:pt x="5004632" y="103271"/>
                  <a:pt x="4829175" y="85725"/>
                </a:cubicBezTo>
                <a:cubicBezTo>
                  <a:pt x="4643388" y="67146"/>
                  <a:pt x="4733870" y="76722"/>
                  <a:pt x="4557712" y="57150"/>
                </a:cubicBezTo>
                <a:cubicBezTo>
                  <a:pt x="4465638" y="34131"/>
                  <a:pt x="4504892" y="41234"/>
                  <a:pt x="4371975" y="28575"/>
                </a:cubicBezTo>
                <a:cubicBezTo>
                  <a:pt x="4138862" y="6374"/>
                  <a:pt x="4124239" y="11353"/>
                  <a:pt x="3829050" y="0"/>
                </a:cubicBezTo>
                <a:lnTo>
                  <a:pt x="2914650" y="14287"/>
                </a:lnTo>
                <a:cubicBezTo>
                  <a:pt x="2862065" y="15689"/>
                  <a:pt x="2810000" y="25486"/>
                  <a:pt x="2757487" y="28575"/>
                </a:cubicBezTo>
                <a:cubicBezTo>
                  <a:pt x="2648035" y="35013"/>
                  <a:pt x="2538412" y="38100"/>
                  <a:pt x="2428875" y="42862"/>
                </a:cubicBezTo>
                <a:cubicBezTo>
                  <a:pt x="2018636" y="80158"/>
                  <a:pt x="2452443" y="44382"/>
                  <a:pt x="1600200" y="71437"/>
                </a:cubicBezTo>
                <a:cubicBezTo>
                  <a:pt x="1523890" y="73860"/>
                  <a:pt x="1447800" y="80962"/>
                  <a:pt x="1371600" y="85725"/>
                </a:cubicBezTo>
                <a:cubicBezTo>
                  <a:pt x="1347787" y="90487"/>
                  <a:pt x="1324434" y="99241"/>
                  <a:pt x="1300162" y="100012"/>
                </a:cubicBezTo>
                <a:cubicBezTo>
                  <a:pt x="415851" y="128085"/>
                  <a:pt x="735789" y="26202"/>
                  <a:pt x="428625" y="128587"/>
                </a:cubicBezTo>
                <a:cubicBezTo>
                  <a:pt x="414337" y="142875"/>
                  <a:pt x="401711" y="159045"/>
                  <a:pt x="385762" y="171450"/>
                </a:cubicBezTo>
                <a:cubicBezTo>
                  <a:pt x="358653" y="192535"/>
                  <a:pt x="324321" y="204316"/>
                  <a:pt x="300037" y="228600"/>
                </a:cubicBezTo>
                <a:cubicBezTo>
                  <a:pt x="245033" y="283604"/>
                  <a:pt x="273987" y="260254"/>
                  <a:pt x="214312" y="300037"/>
                </a:cubicBezTo>
                <a:cubicBezTo>
                  <a:pt x="204787" y="314325"/>
                  <a:pt x="197879" y="330758"/>
                  <a:pt x="185737" y="342900"/>
                </a:cubicBezTo>
                <a:cubicBezTo>
                  <a:pt x="118623" y="410014"/>
                  <a:pt x="140163" y="358633"/>
                  <a:pt x="85725" y="428625"/>
                </a:cubicBezTo>
                <a:cubicBezTo>
                  <a:pt x="64641" y="455734"/>
                  <a:pt x="28575" y="514350"/>
                  <a:pt x="28575" y="514350"/>
                </a:cubicBezTo>
                <a:cubicBezTo>
                  <a:pt x="20461" y="554918"/>
                  <a:pt x="0" y="650349"/>
                  <a:pt x="0" y="685800"/>
                </a:cubicBezTo>
                <a:cubicBezTo>
                  <a:pt x="0" y="724196"/>
                  <a:pt x="7418" y="762323"/>
                  <a:pt x="14287" y="800100"/>
                </a:cubicBezTo>
                <a:cubicBezTo>
                  <a:pt x="19961" y="831306"/>
                  <a:pt x="36235" y="862295"/>
                  <a:pt x="57150" y="885825"/>
                </a:cubicBezTo>
                <a:cubicBezTo>
                  <a:pt x="115296" y="951239"/>
                  <a:pt x="136719" y="969193"/>
                  <a:pt x="200025" y="1014412"/>
                </a:cubicBezTo>
                <a:cubicBezTo>
                  <a:pt x="213998" y="1024393"/>
                  <a:pt x="227529" y="1035308"/>
                  <a:pt x="242887" y="1042987"/>
                </a:cubicBezTo>
                <a:cubicBezTo>
                  <a:pt x="256358" y="1049722"/>
                  <a:pt x="271462" y="1052512"/>
                  <a:pt x="285750" y="1057275"/>
                </a:cubicBezTo>
                <a:cubicBezTo>
                  <a:pt x="367176" y="1138701"/>
                  <a:pt x="285026" y="1071252"/>
                  <a:pt x="385762" y="1114425"/>
                </a:cubicBezTo>
                <a:cubicBezTo>
                  <a:pt x="401545" y="1121189"/>
                  <a:pt x="413266" y="1135321"/>
                  <a:pt x="428625" y="1143000"/>
                </a:cubicBezTo>
                <a:cubicBezTo>
                  <a:pt x="442095" y="1149735"/>
                  <a:pt x="457431" y="1151881"/>
                  <a:pt x="471487" y="1157287"/>
                </a:cubicBezTo>
                <a:cubicBezTo>
                  <a:pt x="519362" y="1175700"/>
                  <a:pt x="563766" y="1206004"/>
                  <a:pt x="614362" y="1214437"/>
                </a:cubicBezTo>
                <a:cubicBezTo>
                  <a:pt x="685882" y="1226357"/>
                  <a:pt x="726537" y="1233817"/>
                  <a:pt x="800100" y="1243012"/>
                </a:cubicBezTo>
                <a:cubicBezTo>
                  <a:pt x="842893" y="1248361"/>
                  <a:pt x="885825" y="1252537"/>
                  <a:pt x="928687" y="1257300"/>
                </a:cubicBezTo>
                <a:cubicBezTo>
                  <a:pt x="1016277" y="1279197"/>
                  <a:pt x="1005282" y="1279379"/>
                  <a:pt x="1128712" y="1285875"/>
                </a:cubicBezTo>
                <a:cubicBezTo>
                  <a:pt x="1352443" y="1297650"/>
                  <a:pt x="1800225" y="1314450"/>
                  <a:pt x="1800225" y="1314450"/>
                </a:cubicBezTo>
                <a:lnTo>
                  <a:pt x="3286125" y="1300162"/>
                </a:lnTo>
                <a:cubicBezTo>
                  <a:pt x="3362463" y="1298890"/>
                  <a:pt x="3438590" y="1291585"/>
                  <a:pt x="3514725" y="1285875"/>
                </a:cubicBezTo>
                <a:lnTo>
                  <a:pt x="3857625" y="1257300"/>
                </a:lnTo>
                <a:cubicBezTo>
                  <a:pt x="4152674" y="1208125"/>
                  <a:pt x="4028564" y="1225216"/>
                  <a:pt x="4229100" y="1200150"/>
                </a:cubicBezTo>
                <a:cubicBezTo>
                  <a:pt x="4248150" y="1195387"/>
                  <a:pt x="4266995" y="1189713"/>
                  <a:pt x="4286250" y="1185862"/>
                </a:cubicBezTo>
                <a:cubicBezTo>
                  <a:pt x="4341657" y="1174781"/>
                  <a:pt x="4433614" y="1162553"/>
                  <a:pt x="4486275" y="1157287"/>
                </a:cubicBezTo>
                <a:cubicBezTo>
                  <a:pt x="4543338" y="1151581"/>
                  <a:pt x="4600662" y="1148706"/>
                  <a:pt x="4657725" y="1143000"/>
                </a:cubicBezTo>
                <a:cubicBezTo>
                  <a:pt x="4695931" y="1139179"/>
                  <a:pt x="4733925" y="1133475"/>
                  <a:pt x="4772025" y="1128712"/>
                </a:cubicBezTo>
                <a:cubicBezTo>
                  <a:pt x="4786312" y="1123950"/>
                  <a:pt x="4800277" y="1118078"/>
                  <a:pt x="4814887" y="1114425"/>
                </a:cubicBezTo>
                <a:cubicBezTo>
                  <a:pt x="4876203" y="1099096"/>
                  <a:pt x="4908332" y="1098594"/>
                  <a:pt x="4972050" y="1085850"/>
                </a:cubicBezTo>
                <a:cubicBezTo>
                  <a:pt x="4991305" y="1081999"/>
                  <a:pt x="5010392" y="1077205"/>
                  <a:pt x="5029200" y="1071562"/>
                </a:cubicBezTo>
                <a:cubicBezTo>
                  <a:pt x="5058050" y="1062907"/>
                  <a:pt x="5084954" y="1045984"/>
                  <a:pt x="5114925" y="1042987"/>
                </a:cubicBezTo>
                <a:lnTo>
                  <a:pt x="5257800" y="1028700"/>
                </a:lnTo>
                <a:cubicBezTo>
                  <a:pt x="5385180" y="986240"/>
                  <a:pt x="5372928" y="993591"/>
                  <a:pt x="5214937" y="1028700"/>
                </a:cubicBezTo>
                <a:cubicBezTo>
                  <a:pt x="5172075" y="1047750"/>
                  <a:pt x="5127352" y="1063071"/>
                  <a:pt x="5086350" y="1085850"/>
                </a:cubicBezTo>
                <a:cubicBezTo>
                  <a:pt x="5041318" y="1110868"/>
                  <a:pt x="5002344" y="1145764"/>
                  <a:pt x="4957762" y="1171575"/>
                </a:cubicBezTo>
                <a:cubicBezTo>
                  <a:pt x="4842531" y="1238287"/>
                  <a:pt x="4834523" y="1236467"/>
                  <a:pt x="4729162" y="1271587"/>
                </a:cubicBezTo>
                <a:cubicBezTo>
                  <a:pt x="4743450" y="1276350"/>
                  <a:pt x="4757116" y="1288005"/>
                  <a:pt x="4772025" y="1285875"/>
                </a:cubicBezTo>
                <a:cubicBezTo>
                  <a:pt x="4793110" y="1282863"/>
                  <a:pt x="4809159" y="1264579"/>
                  <a:pt x="4829175" y="1257300"/>
                </a:cubicBezTo>
                <a:cubicBezTo>
                  <a:pt x="4861759" y="1245451"/>
                  <a:pt x="4895437" y="1236666"/>
                  <a:pt x="4929187" y="1228725"/>
                </a:cubicBezTo>
                <a:cubicBezTo>
                  <a:pt x="4976464" y="1217601"/>
                  <a:pt x="5024944" y="1211930"/>
                  <a:pt x="5072062" y="1200150"/>
                </a:cubicBezTo>
                <a:cubicBezTo>
                  <a:pt x="5091112" y="1195387"/>
                  <a:pt x="5110826" y="1192757"/>
                  <a:pt x="5129212" y="1185862"/>
                </a:cubicBezTo>
                <a:cubicBezTo>
                  <a:pt x="5149154" y="1178384"/>
                  <a:pt x="5166785" y="1165677"/>
                  <a:pt x="5186362" y="1157287"/>
                </a:cubicBezTo>
                <a:cubicBezTo>
                  <a:pt x="5266948" y="1122751"/>
                  <a:pt x="5189719" y="1164958"/>
                  <a:pt x="5286375" y="1128712"/>
                </a:cubicBezTo>
                <a:cubicBezTo>
                  <a:pt x="5408298" y="1082990"/>
                  <a:pt x="5287043" y="1114234"/>
                  <a:pt x="5386387" y="1085850"/>
                </a:cubicBezTo>
                <a:cubicBezTo>
                  <a:pt x="5447383" y="1068422"/>
                  <a:pt x="5448661" y="1072011"/>
                  <a:pt x="5514975" y="1057275"/>
                </a:cubicBezTo>
                <a:cubicBezTo>
                  <a:pt x="5534144" y="1053015"/>
                  <a:pt x="5553075" y="1047750"/>
                  <a:pt x="5572125" y="1042987"/>
                </a:cubicBezTo>
                <a:cubicBezTo>
                  <a:pt x="5586412" y="1033462"/>
                  <a:pt x="5599204" y="1021176"/>
                  <a:pt x="5614987" y="1014412"/>
                </a:cubicBezTo>
                <a:cubicBezTo>
                  <a:pt x="5679087" y="986941"/>
                  <a:pt x="5659384" y="1013645"/>
                  <a:pt x="5715000" y="985837"/>
                </a:cubicBezTo>
                <a:cubicBezTo>
                  <a:pt x="5825780" y="930447"/>
                  <a:pt x="5692994" y="978884"/>
                  <a:pt x="5800725" y="942975"/>
                </a:cubicBezTo>
                <a:cubicBezTo>
                  <a:pt x="5887585" y="885067"/>
                  <a:pt x="5795298" y="939652"/>
                  <a:pt x="5900737" y="900112"/>
                </a:cubicBezTo>
                <a:cubicBezTo>
                  <a:pt x="5920679" y="892634"/>
                  <a:pt x="5938310" y="879927"/>
                  <a:pt x="5957887" y="871537"/>
                </a:cubicBezTo>
                <a:cubicBezTo>
                  <a:pt x="5971730" y="865604"/>
                  <a:pt x="5986462" y="862012"/>
                  <a:pt x="6000750" y="857250"/>
                </a:cubicBezTo>
                <a:cubicBezTo>
                  <a:pt x="6135270" y="722727"/>
                  <a:pt x="5919557" y="925665"/>
                  <a:pt x="6129337" y="785812"/>
                </a:cubicBezTo>
                <a:cubicBezTo>
                  <a:pt x="6227593" y="720308"/>
                  <a:pt x="6182481" y="739522"/>
                  <a:pt x="6257925" y="714375"/>
                </a:cubicBezTo>
                <a:cubicBezTo>
                  <a:pt x="6272212" y="700087"/>
                  <a:pt x="6284838" y="683917"/>
                  <a:pt x="6300787" y="671512"/>
                </a:cubicBezTo>
                <a:cubicBezTo>
                  <a:pt x="6327896" y="650427"/>
                  <a:pt x="6386512" y="614362"/>
                  <a:pt x="6386512" y="614362"/>
                </a:cubicBezTo>
                <a:cubicBezTo>
                  <a:pt x="6468403" y="491527"/>
                  <a:pt x="6359362" y="636082"/>
                  <a:pt x="6457950" y="557212"/>
                </a:cubicBezTo>
                <a:cubicBezTo>
                  <a:pt x="6471359" y="546485"/>
                  <a:pt x="6474383" y="526492"/>
                  <a:pt x="6486525" y="514350"/>
                </a:cubicBezTo>
                <a:cubicBezTo>
                  <a:pt x="6498667" y="502208"/>
                  <a:pt x="6529387" y="485775"/>
                  <a:pt x="6529387" y="4857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Solo 2 Choice Probabilities:  (Quick &amp; Dirty)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738008"/>
            <a:ext cx="88773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000" b="1" dirty="0"/>
              <a:t>You have your design matrix </a:t>
            </a:r>
            <a:r>
              <a:rPr lang="en-US" sz="2000" b="1" dirty="0" err="1"/>
              <a:t>X.matrix</a:t>
            </a:r>
            <a:r>
              <a:rPr lang="en-US" sz="2000" b="1" dirty="0"/>
              <a:t>…….. 108 X 14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 This beta vector is 14 X 1.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Suppose you calculate posterior means for each </a:t>
            </a:r>
            <a:r>
              <a:rPr lang="en-US" sz="2000" b="1" dirty="0">
                <a:latin typeface="Symbol" pitchFamily="18" charset="2"/>
              </a:rPr>
              <a:t>b</a:t>
            </a:r>
            <a:r>
              <a:rPr lang="en-US" sz="2000" b="1" dirty="0"/>
              <a:t> &amp; for each subject</a:t>
            </a:r>
          </a:p>
          <a:p>
            <a:r>
              <a:rPr lang="en-US" sz="2000" b="1" dirty="0"/>
              <a:t> &gt; </a:t>
            </a:r>
            <a:r>
              <a:rPr lang="en-US" sz="2000" dirty="0" err="1"/>
              <a:t>betameans</a:t>
            </a:r>
            <a:r>
              <a:rPr lang="en-US" sz="2000" dirty="0"/>
              <a:t>=apply(testrun2$betadraw[,,701:1000],c(1,2),mean)      424x14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This matrix is 424 X 14 (424 people, each person has 14 betas)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Remember the model Y = log (odds) = X </a:t>
            </a:r>
            <a:r>
              <a:rPr lang="en-US" sz="2000" b="1" dirty="0">
                <a:latin typeface="Symbol" panose="05050102010706020507" pitchFamily="18" charset="2"/>
              </a:rPr>
              <a:t>b</a:t>
            </a:r>
            <a:endParaRPr lang="en-US" sz="2000" b="1" dirty="0"/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Next, we are going to calculate X times the means for every subject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xbeta</a:t>
            </a:r>
            <a:r>
              <a:rPr lang="en-US" sz="2000" dirty="0"/>
              <a:t>=</a:t>
            </a:r>
            <a:r>
              <a:rPr lang="en-US" sz="2000" dirty="0" err="1"/>
              <a:t>X.matrix</a:t>
            </a:r>
            <a:r>
              <a:rPr lang="en-US" sz="2000" dirty="0"/>
              <a:t>%*%t(</a:t>
            </a:r>
            <a:r>
              <a:rPr lang="en-US" sz="2000" dirty="0" err="1"/>
              <a:t>betameans</a:t>
            </a:r>
            <a:r>
              <a:rPr lang="en-US" sz="2000" dirty="0"/>
              <a:t>)          remember the model: E(Y) = X*beta</a:t>
            </a:r>
          </a:p>
          <a:p>
            <a:r>
              <a:rPr lang="en-US" sz="2000" dirty="0"/>
              <a:t>                  108X14               14X424  -&gt; 108X424</a:t>
            </a:r>
          </a:p>
          <a:p>
            <a:pPr>
              <a:buFont typeface="Wingdings"/>
              <a:buChar char="Ø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This is 108 rows of X by 1 column for 424 subjects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%*% means matrix multiplication. t() means transpose 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 &amp; D Quick choice probabilities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763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000" b="1" dirty="0"/>
              <a:t>Putting subjects in rows with choice sets “stacked” within subjects</a:t>
            </a:r>
          </a:p>
          <a:p>
            <a:r>
              <a:rPr lang="en-US" sz="2000" dirty="0"/>
              <a:t> &gt; xbeta2=matrix(</a:t>
            </a:r>
            <a:r>
              <a:rPr lang="en-US" sz="2000" dirty="0" err="1"/>
              <a:t>xbeta,ncol</a:t>
            </a:r>
            <a:r>
              <a:rPr lang="en-US" sz="2000" dirty="0"/>
              <a:t>=3,byrow=TRUE) -&gt; 108X424 matrix -&gt; 3 column matrix</a:t>
            </a:r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xbeta2 is 15,264 X 3 is  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Exponentiating</a:t>
            </a:r>
            <a:r>
              <a:rPr lang="en-US" sz="2000" b="1" dirty="0"/>
              <a:t> xbeta2:</a:t>
            </a:r>
          </a:p>
          <a:p>
            <a:r>
              <a:rPr lang="en-US" sz="2000" dirty="0"/>
              <a:t>&gt; expxbeta2=exp(xbeta2)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This is still 15,264 X 3, but is now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5762" y="2635052"/>
            <a:ext cx="1514475" cy="45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0490" y="4124989"/>
            <a:ext cx="77251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25684" y="26350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424*36 = 15,264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5401" y="3425676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Log(OR) = Y = </a:t>
            </a:r>
            <a:r>
              <a:rPr lang="en-US" b="1" dirty="0" err="1">
                <a:solidFill>
                  <a:srgbClr val="FF0000"/>
                </a:solidFill>
              </a:rPr>
              <a:t>xbeta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OR = </a:t>
            </a: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xbeta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 &amp; D Quick choice probabilities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000" b="1" dirty="0"/>
              <a:t>Next, we are going to divide each row in expbeta2 by its sum to get predicted choice probabilities:</a:t>
            </a:r>
          </a:p>
          <a:p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dirty="0"/>
              <a:t>&gt; </a:t>
            </a:r>
            <a:r>
              <a:rPr lang="en-US" sz="2000" dirty="0" err="1"/>
              <a:t>rsumvec</a:t>
            </a:r>
            <a:r>
              <a:rPr lang="en-US" sz="2000" dirty="0"/>
              <a:t>=</a:t>
            </a:r>
            <a:r>
              <a:rPr lang="en-US" sz="2000" dirty="0" err="1"/>
              <a:t>rowSums</a:t>
            </a:r>
            <a:r>
              <a:rPr lang="en-US" sz="2000" dirty="0"/>
              <a:t>(expxbeta2)  --- remember the denominator</a:t>
            </a:r>
          </a:p>
          <a:p>
            <a:endParaRPr lang="en-US" sz="2000" dirty="0"/>
          </a:p>
          <a:p>
            <a:r>
              <a:rPr lang="en-US" sz="2000" dirty="0"/>
              <a:t>&gt; </a:t>
            </a:r>
            <a:r>
              <a:rPr lang="en-US" sz="2000" dirty="0" err="1"/>
              <a:t>pchoicemat</a:t>
            </a:r>
            <a:r>
              <a:rPr lang="en-US" sz="2000" dirty="0"/>
              <a:t>=expxbeta2/</a:t>
            </a:r>
            <a:r>
              <a:rPr lang="en-US" sz="2000" dirty="0" err="1"/>
              <a:t>rsumvec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 Use </a:t>
            </a:r>
            <a:r>
              <a:rPr lang="en-US" sz="2000" b="1" dirty="0" err="1"/>
              <a:t>max.col</a:t>
            </a:r>
            <a:r>
              <a:rPr lang="en-US" sz="2000" b="1" dirty="0"/>
              <a:t>() to find predicted choices</a:t>
            </a:r>
          </a:p>
          <a:p>
            <a:r>
              <a:rPr lang="en-US" sz="2000" b="1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You can use these results to calculate GOF metrics such as AUC, and other useful measures</a:t>
            </a:r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A question: how would you generate predicted probabilities that reflect model parameter uncertainty, </a:t>
            </a:r>
            <a:r>
              <a:rPr lang="en-US" sz="2000" b="1" dirty="0" err="1"/>
              <a:t>eg</a:t>
            </a:r>
            <a:r>
              <a:rPr lang="en-US" sz="2000" b="1" dirty="0"/>
              <a:t>. Of the </a:t>
            </a:r>
            <a:r>
              <a:rPr lang="en-US" sz="2000" b="1" dirty="0">
                <a:latin typeface="Symbol" pitchFamily="18" charset="2"/>
              </a:rPr>
              <a:t>b</a:t>
            </a:r>
            <a:r>
              <a:rPr lang="en-US" sz="2000" b="1" baseline="-25000" dirty="0"/>
              <a:t>i</a:t>
            </a:r>
            <a:r>
              <a:rPr lang="en-US" sz="2000" b="1" dirty="0"/>
              <a:t>’s?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87046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xbeta</a:t>
            </a:r>
            <a:r>
              <a:rPr lang="en-US" dirty="0"/>
              <a:t>=</a:t>
            </a:r>
            <a:r>
              <a:rPr lang="en-US" dirty="0" err="1"/>
              <a:t>X.matrix</a:t>
            </a:r>
            <a:r>
              <a:rPr lang="en-US" dirty="0"/>
              <a:t>%*%t(</a:t>
            </a:r>
            <a:r>
              <a:rPr lang="en-US" dirty="0" err="1"/>
              <a:t>betameans</a:t>
            </a:r>
            <a:r>
              <a:rPr lang="en-US" dirty="0"/>
              <a:t>)</a:t>
            </a:r>
          </a:p>
          <a:p>
            <a:r>
              <a:rPr lang="en-US" dirty="0"/>
              <a:t> 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betameans</a:t>
            </a:r>
            <a:r>
              <a:rPr lang="en-US" dirty="0"/>
              <a:t>)  </a:t>
            </a:r>
            <a:r>
              <a:rPr lang="en-US" dirty="0" err="1"/>
              <a:t>num</a:t>
            </a:r>
            <a:r>
              <a:rPr lang="en-US" dirty="0"/>
              <a:t> [1:424, 1:14] </a:t>
            </a:r>
          </a:p>
          <a:p>
            <a:r>
              <a:rPr lang="en-US" dirty="0"/>
              <a:t>&gt; dim(</a:t>
            </a:r>
            <a:r>
              <a:rPr lang="en-US" dirty="0" err="1"/>
              <a:t>xbeta</a:t>
            </a:r>
            <a:r>
              <a:rPr lang="en-US" dirty="0"/>
              <a:t>)</a:t>
            </a:r>
          </a:p>
          <a:p>
            <a:r>
              <a:rPr lang="en-US" dirty="0"/>
              <a:t>[1] 108 424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6882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 E(Y) = </a:t>
            </a:r>
            <a:r>
              <a:rPr lang="en-US" dirty="0" err="1"/>
              <a:t>X.Beta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43688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for each of 424 individuals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725" y="1826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xbeta2=matrix(</a:t>
            </a:r>
            <a:r>
              <a:rPr lang="en-US" dirty="0" err="1"/>
              <a:t>xbeta,ncol</a:t>
            </a:r>
            <a:r>
              <a:rPr lang="en-US" dirty="0"/>
              <a:t>=3,byrow=TRUE)</a:t>
            </a:r>
          </a:p>
          <a:p>
            <a:r>
              <a:rPr lang="en-US" dirty="0"/>
              <a:t>&gt; dim(xbeta2)</a:t>
            </a:r>
          </a:p>
          <a:p>
            <a:r>
              <a:rPr lang="en-US" dirty="0"/>
              <a:t>[1] 15264 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6550" y="120573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424*108 = 45,792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796" y="2047539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15,264 * 3 = 45,792</a:t>
            </a:r>
          </a:p>
          <a:p>
            <a:r>
              <a:rPr lang="en-US" dirty="0"/>
              <a:t>424 * 36 = 15,264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845198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expxbeta2=</a:t>
            </a:r>
            <a:r>
              <a:rPr lang="en-US" dirty="0" err="1"/>
              <a:t>exp</a:t>
            </a:r>
            <a:r>
              <a:rPr lang="en-US" dirty="0"/>
              <a:t>(xbeta2)</a:t>
            </a:r>
          </a:p>
          <a:p>
            <a:r>
              <a:rPr lang="en-US" dirty="0"/>
              <a:t>&gt; </a:t>
            </a:r>
            <a:r>
              <a:rPr lang="en-US" dirty="0" err="1"/>
              <a:t>rsumvec</a:t>
            </a:r>
            <a:r>
              <a:rPr lang="en-US" dirty="0"/>
              <a:t>=</a:t>
            </a:r>
            <a:r>
              <a:rPr lang="en-US" dirty="0" err="1"/>
              <a:t>rowSums</a:t>
            </a:r>
            <a:r>
              <a:rPr lang="en-US" dirty="0"/>
              <a:t>(expxbeta2)</a:t>
            </a:r>
          </a:p>
          <a:p>
            <a:r>
              <a:rPr lang="en-US" dirty="0"/>
              <a:t>&gt; </a:t>
            </a:r>
            <a:r>
              <a:rPr lang="en-US" dirty="0" err="1"/>
              <a:t>pchoicemat</a:t>
            </a:r>
            <a:r>
              <a:rPr lang="en-US" dirty="0"/>
              <a:t>=expxbeta2/</a:t>
            </a:r>
            <a:r>
              <a:rPr lang="en-US" dirty="0" err="1"/>
              <a:t>rsumvec</a:t>
            </a:r>
            <a:endParaRPr lang="en-US" dirty="0"/>
          </a:p>
          <a:p>
            <a:r>
              <a:rPr lang="en-US" dirty="0"/>
              <a:t>&gt; head(</a:t>
            </a:r>
            <a:r>
              <a:rPr lang="en-US" dirty="0" err="1"/>
              <a:t>pchoicemat</a:t>
            </a:r>
            <a:r>
              <a:rPr lang="en-US" dirty="0"/>
              <a:t>)</a:t>
            </a:r>
          </a:p>
          <a:p>
            <a:r>
              <a:rPr lang="en-US" dirty="0"/>
              <a:t>             [,1]         [,2]         [,3]</a:t>
            </a:r>
          </a:p>
          <a:p>
            <a:r>
              <a:rPr lang="en-US" dirty="0"/>
              <a:t>[1,] 1.571796e-05 0.8064158410 0.1935684410</a:t>
            </a:r>
          </a:p>
          <a:p>
            <a:r>
              <a:rPr lang="en-US" dirty="0"/>
              <a:t>[2,] 9.919306e-01 0.0002950036 0.0077744385</a:t>
            </a:r>
          </a:p>
          <a:p>
            <a:r>
              <a:rPr lang="en-US" dirty="0"/>
              <a:t>[3,] 8.659727e-01 0.1338871906 0.0001400617</a:t>
            </a:r>
          </a:p>
          <a:p>
            <a:r>
              <a:rPr lang="en-US" dirty="0"/>
              <a:t>[4,] 3.527156e-03 0.0005338628 0.9959389816</a:t>
            </a:r>
          </a:p>
          <a:p>
            <a:r>
              <a:rPr lang="en-US" dirty="0"/>
              <a:t>[5,] 9.233043e-01 0.0763489595 0.0003467619</a:t>
            </a:r>
          </a:p>
          <a:p>
            <a:r>
              <a:rPr lang="en-US" dirty="0"/>
              <a:t>[6,] 1.259898e-02 0.7173308872 0.2700701365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dim(</a:t>
            </a:r>
            <a:r>
              <a:rPr lang="en-US" dirty="0" err="1"/>
              <a:t>pchoicemat</a:t>
            </a:r>
            <a:r>
              <a:rPr lang="en-US" dirty="0"/>
              <a:t>)</a:t>
            </a:r>
          </a:p>
          <a:p>
            <a:r>
              <a:rPr lang="en-US" dirty="0"/>
              <a:t>[1] 15264    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3177" y="4801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108x14 * 14x424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100294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Choice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20375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custchoice</a:t>
            </a:r>
            <a:r>
              <a:rPr lang="en-US" dirty="0"/>
              <a:t> &lt;- </a:t>
            </a:r>
            <a:r>
              <a:rPr lang="en-US" dirty="0" err="1"/>
              <a:t>max.col</a:t>
            </a:r>
            <a:r>
              <a:rPr lang="en-US" dirty="0"/>
              <a:t>(</a:t>
            </a:r>
            <a:r>
              <a:rPr lang="en-US" dirty="0" err="1"/>
              <a:t>pchoicemat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custchoice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[1:15264] 2 1 1 3 1 2 2 3 1 2 ...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/>
              <a:t>ydatavec</a:t>
            </a:r>
            <a:r>
              <a:rPr lang="en-US" dirty="0"/>
              <a:t> &lt;- </a:t>
            </a:r>
            <a:r>
              <a:rPr lang="en-US" dirty="0" err="1"/>
              <a:t>as.vector</a:t>
            </a:r>
            <a:r>
              <a:rPr lang="en-US" dirty="0"/>
              <a:t>(t(</a:t>
            </a:r>
            <a:r>
              <a:rPr lang="en-US" dirty="0" err="1"/>
              <a:t>ydata</a:t>
            </a:r>
            <a:r>
              <a:rPr lang="en-US" dirty="0"/>
              <a:t>))</a:t>
            </a:r>
          </a:p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ydatavec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[1:15264] 2 1 1 3 1 2 2 3 1 2 ...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table(</a:t>
            </a:r>
            <a:r>
              <a:rPr lang="en-US" dirty="0" err="1"/>
              <a:t>custchoice,ydatavec</a:t>
            </a:r>
            <a:r>
              <a:rPr lang="en-US" dirty="0"/>
              <a:t>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ydatavec</a:t>
            </a:r>
            <a:endParaRPr lang="en-US" dirty="0"/>
          </a:p>
          <a:p>
            <a:r>
              <a:rPr lang="en-US" dirty="0" err="1"/>
              <a:t>custchoice</a:t>
            </a:r>
            <a:r>
              <a:rPr lang="en-US" dirty="0"/>
              <a:t>    1    2    3</a:t>
            </a:r>
          </a:p>
          <a:p>
            <a:r>
              <a:rPr lang="en-US" dirty="0"/>
              <a:t>         1 3667  432  219</a:t>
            </a:r>
          </a:p>
          <a:p>
            <a:r>
              <a:rPr lang="en-US" dirty="0"/>
              <a:t>         2  224 3736  224</a:t>
            </a:r>
          </a:p>
          <a:p>
            <a:r>
              <a:rPr lang="en-US" dirty="0"/>
              <a:t>         3  313  421 6028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require("</a:t>
            </a:r>
            <a:r>
              <a:rPr lang="en-US" dirty="0" err="1"/>
              <a:t>pROC</a:t>
            </a:r>
            <a:r>
              <a:rPr lang="en-US" dirty="0"/>
              <a:t>")</a:t>
            </a:r>
          </a:p>
          <a:p>
            <a:r>
              <a:rPr lang="en-US" dirty="0"/>
              <a:t>&gt; </a:t>
            </a:r>
            <a:r>
              <a:rPr lang="en-US" dirty="0" err="1"/>
              <a:t>roctest</a:t>
            </a:r>
            <a:r>
              <a:rPr lang="en-US" dirty="0"/>
              <a:t> &lt;- roc(</a:t>
            </a:r>
            <a:r>
              <a:rPr lang="en-US" dirty="0" err="1"/>
              <a:t>ydatavec</a:t>
            </a:r>
            <a:r>
              <a:rPr lang="en-US" dirty="0"/>
              <a:t>, </a:t>
            </a:r>
            <a:r>
              <a:rPr lang="en-US" dirty="0" err="1"/>
              <a:t>custchoice</a:t>
            </a:r>
            <a:r>
              <a:rPr lang="en-US" dirty="0"/>
              <a:t>, plot=TRUE)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/>
              <a:t>auc</a:t>
            </a:r>
            <a:r>
              <a:rPr lang="en-US" dirty="0"/>
              <a:t>(</a:t>
            </a:r>
            <a:r>
              <a:rPr lang="en-US" dirty="0" err="1"/>
              <a:t>roctest</a:t>
            </a:r>
            <a:r>
              <a:rPr lang="en-US" dirty="0"/>
              <a:t>)</a:t>
            </a:r>
          </a:p>
          <a:p>
            <a:r>
              <a:rPr lang="en-US" dirty="0"/>
              <a:t>Area under the curve: 0.8612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3" y="3471863"/>
            <a:ext cx="3394067" cy="3386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886" y="2548533"/>
            <a:ext cx="589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is ‘correct’ classification: 3650+3716+6044 = 13,410</a:t>
            </a:r>
          </a:p>
          <a:p>
            <a:r>
              <a:rPr lang="en-US" dirty="0"/>
              <a:t>Total  Number= 424*36 choice sets = 15,264</a:t>
            </a:r>
          </a:p>
          <a:p>
            <a:r>
              <a:rPr lang="en-US" dirty="0"/>
              <a:t>Accuracy % = 13,410/15,264 = 87.8%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86000" y="2168843"/>
            <a:ext cx="3581400" cy="110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1938993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2391" y="17264"/>
            <a:ext cx="444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Choice Prediction – </a:t>
            </a:r>
            <a:r>
              <a:rPr lang="en-US" sz="2000" b="1" dirty="0" err="1">
                <a:solidFill>
                  <a:srgbClr val="FF0000"/>
                </a:solidFill>
              </a:rPr>
              <a:t>max.col</a:t>
            </a:r>
            <a:r>
              <a:rPr lang="en-US" sz="2000" b="1" dirty="0">
                <a:solidFill>
                  <a:srgbClr val="FF0000"/>
                </a:solidFill>
              </a:rPr>
              <a:t> option, GOF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1600" y="1447800"/>
            <a:ext cx="2971800" cy="12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5732" y="1187887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choice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6000" y="1372553"/>
            <a:ext cx="4191000" cy="13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9264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choice</a:t>
            </a:r>
          </a:p>
        </p:txBody>
      </p:sp>
    </p:spTree>
    <p:extLst>
      <p:ext uri="{BB962C8B-B14F-4D97-AF65-F5344CB8AC3E}">
        <p14:creationId xmlns:p14="http://schemas.microsoft.com/office/powerpoint/2010/main" val="312951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59080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[,1] [,2] [,3] [,4] [,5] [,6] [,7] [,8] [,9] [,10] [,11] [,12] [,13] [,14]</a:t>
            </a:r>
          </a:p>
          <a:p>
            <a:r>
              <a:rPr lang="en-US" dirty="0"/>
              <a:t>[1,]   86  343  235  108  188   69   71   59  105    30   301   197    60   177</a:t>
            </a:r>
          </a:p>
          <a:p>
            <a:r>
              <a:rPr lang="en-US" dirty="0"/>
              <a:t>[2,]  246   30  167   15  110   55  189   71   12   307    91   214    68   129</a:t>
            </a:r>
          </a:p>
          <a:p>
            <a:r>
              <a:rPr lang="en-US" dirty="0"/>
              <a:t>[3,]   92   51   22  301  126  300  164  294  307    87    32    13   296   118</a:t>
            </a:r>
          </a:p>
          <a:p>
            <a:endParaRPr lang="en-US" dirty="0"/>
          </a:p>
          <a:p>
            <a:r>
              <a:rPr lang="en-US" dirty="0"/>
              <a:t>     [,15] [,16] [,17] [,18] [,19] [,20] [,21] [,22] [,23] [,24] [,25] [,26]</a:t>
            </a:r>
          </a:p>
          <a:p>
            <a:r>
              <a:rPr lang="en-US" dirty="0"/>
              <a:t>[1,]    18    50    21    57    36   325   263   103   208    28    56    35</a:t>
            </a:r>
          </a:p>
          <a:p>
            <a:r>
              <a:rPr lang="en-US" dirty="0"/>
              <a:t>[2,]   117   219   116    61   278    31   114    13    59    71   185    83</a:t>
            </a:r>
          </a:p>
          <a:p>
            <a:r>
              <a:rPr lang="en-US" dirty="0"/>
              <a:t>[3,]   289   155   287   306   110    68    47   308   157   325   183   306</a:t>
            </a:r>
          </a:p>
          <a:p>
            <a:endParaRPr lang="en-US" dirty="0"/>
          </a:p>
          <a:p>
            <a:r>
              <a:rPr lang="en-US" dirty="0"/>
              <a:t>     [,27] [,28] [,29] [,30] [,31] [,32] [,33] [,34] [,35] [,36]</a:t>
            </a:r>
          </a:p>
          <a:p>
            <a:r>
              <a:rPr lang="en-US" dirty="0"/>
              <a:t>[1,]    94    35   326   218    78   177    22    33    25    67</a:t>
            </a:r>
          </a:p>
          <a:p>
            <a:r>
              <a:rPr lang="en-US" dirty="0"/>
              <a:t>[2,]     8   309    56   185    34   104    90   219    99    27</a:t>
            </a:r>
          </a:p>
          <a:p>
            <a:r>
              <a:rPr lang="en-US" dirty="0"/>
              <a:t>[3,]   322    80    42    21   312   143   312   172   300   330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78368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Prediction for 36 choice sets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Using Individual Respondent’s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2954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&lt;- matrix(</a:t>
            </a:r>
            <a:r>
              <a:rPr lang="en-US" dirty="0" err="1"/>
              <a:t>custchoice</a:t>
            </a:r>
            <a:r>
              <a:rPr lang="en-US" dirty="0"/>
              <a:t>, </a:t>
            </a:r>
            <a:r>
              <a:rPr lang="en-US" dirty="0" err="1"/>
              <a:t>nrow</a:t>
            </a:r>
            <a:r>
              <a:rPr lang="en-US" dirty="0"/>
              <a:t> =36,  </a:t>
            </a:r>
            <a:r>
              <a:rPr lang="en-US" dirty="0" err="1"/>
              <a:t>byrow</a:t>
            </a:r>
            <a:r>
              <a:rPr lang="en-US" dirty="0"/>
              <a:t>=F) -&gt; 15,264X1 -&gt; 36X424</a:t>
            </a:r>
          </a:p>
          <a:p>
            <a:r>
              <a:rPr lang="en-US" dirty="0"/>
              <a:t>m2 &lt;- t(m)</a:t>
            </a:r>
          </a:p>
          <a:p>
            <a:r>
              <a:rPr lang="en-US" dirty="0"/>
              <a:t>apply(m2, 2, function(x){tabulate(</a:t>
            </a:r>
            <a:r>
              <a:rPr lang="en-US" dirty="0" err="1"/>
              <a:t>na.omit</a:t>
            </a:r>
            <a:r>
              <a:rPr lang="en-US" dirty="0"/>
              <a:t>(x))})</a:t>
            </a:r>
          </a:p>
        </p:txBody>
      </p:sp>
      <p:sp>
        <p:nvSpPr>
          <p:cNvPr id="5" name="Freeform 4"/>
          <p:cNvSpPr/>
          <p:nvPr/>
        </p:nvSpPr>
        <p:spPr>
          <a:xfrm>
            <a:off x="2085975" y="2857500"/>
            <a:ext cx="528936" cy="414338"/>
          </a:xfrm>
          <a:custGeom>
            <a:avLst/>
            <a:gdLst>
              <a:gd name="connsiteX0" fmla="*/ 428625 w 528936"/>
              <a:gd name="connsiteY0" fmla="*/ 285750 h 414338"/>
              <a:gd name="connsiteX1" fmla="*/ 485775 w 528936"/>
              <a:gd name="connsiteY1" fmla="*/ 171450 h 414338"/>
              <a:gd name="connsiteX2" fmla="*/ 471488 w 528936"/>
              <a:gd name="connsiteY2" fmla="*/ 100013 h 414338"/>
              <a:gd name="connsiteX3" fmla="*/ 400050 w 528936"/>
              <a:gd name="connsiteY3" fmla="*/ 28575 h 414338"/>
              <a:gd name="connsiteX4" fmla="*/ 314325 w 528936"/>
              <a:gd name="connsiteY4" fmla="*/ 0 h 414338"/>
              <a:gd name="connsiteX5" fmla="*/ 85725 w 528936"/>
              <a:gd name="connsiteY5" fmla="*/ 14288 h 414338"/>
              <a:gd name="connsiteX6" fmla="*/ 42863 w 528936"/>
              <a:gd name="connsiteY6" fmla="*/ 57150 h 414338"/>
              <a:gd name="connsiteX7" fmla="*/ 0 w 528936"/>
              <a:gd name="connsiteY7" fmla="*/ 142875 h 414338"/>
              <a:gd name="connsiteX8" fmla="*/ 14288 w 528936"/>
              <a:gd name="connsiteY8" fmla="*/ 357188 h 414338"/>
              <a:gd name="connsiteX9" fmla="*/ 28575 w 528936"/>
              <a:gd name="connsiteY9" fmla="*/ 400050 h 414338"/>
              <a:gd name="connsiteX10" fmla="*/ 71438 w 528936"/>
              <a:gd name="connsiteY10" fmla="*/ 414338 h 414338"/>
              <a:gd name="connsiteX11" fmla="*/ 385763 w 528936"/>
              <a:gd name="connsiteY11" fmla="*/ 400050 h 414338"/>
              <a:gd name="connsiteX12" fmla="*/ 428625 w 528936"/>
              <a:gd name="connsiteY12" fmla="*/ 385763 h 414338"/>
              <a:gd name="connsiteX13" fmla="*/ 471488 w 528936"/>
              <a:gd name="connsiteY13" fmla="*/ 357188 h 414338"/>
              <a:gd name="connsiteX14" fmla="*/ 528638 w 528936"/>
              <a:gd name="connsiteY14" fmla="*/ 271463 h 414338"/>
              <a:gd name="connsiteX15" fmla="*/ 485775 w 528936"/>
              <a:gd name="connsiteY15" fmla="*/ 114300 h 414338"/>
              <a:gd name="connsiteX16" fmla="*/ 471488 w 528936"/>
              <a:gd name="connsiteY16" fmla="*/ 100013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8936" h="414338">
                <a:moveTo>
                  <a:pt x="428625" y="285750"/>
                </a:moveTo>
                <a:cubicBezTo>
                  <a:pt x="436701" y="272290"/>
                  <a:pt x="485775" y="202212"/>
                  <a:pt x="485775" y="171450"/>
                </a:cubicBezTo>
                <a:cubicBezTo>
                  <a:pt x="485775" y="147166"/>
                  <a:pt x="480015" y="122751"/>
                  <a:pt x="471488" y="100013"/>
                </a:cubicBezTo>
                <a:cubicBezTo>
                  <a:pt x="459105" y="66992"/>
                  <a:pt x="431483" y="42545"/>
                  <a:pt x="400050" y="28575"/>
                </a:cubicBezTo>
                <a:cubicBezTo>
                  <a:pt x="372525" y="16342"/>
                  <a:pt x="314325" y="0"/>
                  <a:pt x="314325" y="0"/>
                </a:cubicBezTo>
                <a:cubicBezTo>
                  <a:pt x="238125" y="4763"/>
                  <a:pt x="160436" y="-1441"/>
                  <a:pt x="85725" y="14288"/>
                </a:cubicBezTo>
                <a:cubicBezTo>
                  <a:pt x="65953" y="18451"/>
                  <a:pt x="55798" y="41628"/>
                  <a:pt x="42863" y="57150"/>
                </a:cubicBezTo>
                <a:cubicBezTo>
                  <a:pt x="12090" y="94078"/>
                  <a:pt x="14320" y="99918"/>
                  <a:pt x="0" y="142875"/>
                </a:cubicBezTo>
                <a:cubicBezTo>
                  <a:pt x="4763" y="214313"/>
                  <a:pt x="6382" y="286030"/>
                  <a:pt x="14288" y="357188"/>
                </a:cubicBezTo>
                <a:cubicBezTo>
                  <a:pt x="15951" y="372156"/>
                  <a:pt x="17926" y="389401"/>
                  <a:pt x="28575" y="400050"/>
                </a:cubicBezTo>
                <a:cubicBezTo>
                  <a:pt x="39224" y="410699"/>
                  <a:pt x="57150" y="409575"/>
                  <a:pt x="71438" y="414338"/>
                </a:cubicBezTo>
                <a:cubicBezTo>
                  <a:pt x="176213" y="409575"/>
                  <a:pt x="281214" y="408414"/>
                  <a:pt x="385763" y="400050"/>
                </a:cubicBezTo>
                <a:cubicBezTo>
                  <a:pt x="400775" y="398849"/>
                  <a:pt x="415155" y="392498"/>
                  <a:pt x="428625" y="385763"/>
                </a:cubicBezTo>
                <a:cubicBezTo>
                  <a:pt x="443984" y="378084"/>
                  <a:pt x="457200" y="366713"/>
                  <a:pt x="471488" y="357188"/>
                </a:cubicBezTo>
                <a:cubicBezTo>
                  <a:pt x="490538" y="328613"/>
                  <a:pt x="532898" y="305541"/>
                  <a:pt x="528638" y="271463"/>
                </a:cubicBezTo>
                <a:cubicBezTo>
                  <a:pt x="515008" y="162428"/>
                  <a:pt x="534401" y="179136"/>
                  <a:pt x="485775" y="114300"/>
                </a:cubicBezTo>
                <a:cubicBezTo>
                  <a:pt x="481734" y="108912"/>
                  <a:pt x="476250" y="104775"/>
                  <a:pt x="471488" y="1000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043613" y="6115050"/>
            <a:ext cx="500062" cy="471488"/>
          </a:xfrm>
          <a:custGeom>
            <a:avLst/>
            <a:gdLst>
              <a:gd name="connsiteX0" fmla="*/ 485775 w 500062"/>
              <a:gd name="connsiteY0" fmla="*/ 385763 h 471488"/>
              <a:gd name="connsiteX1" fmla="*/ 442912 w 500062"/>
              <a:gd name="connsiteY1" fmla="*/ 157163 h 471488"/>
              <a:gd name="connsiteX2" fmla="*/ 400050 w 500062"/>
              <a:gd name="connsiteY2" fmla="*/ 71438 h 471488"/>
              <a:gd name="connsiteX3" fmla="*/ 271462 w 500062"/>
              <a:gd name="connsiteY3" fmla="*/ 0 h 471488"/>
              <a:gd name="connsiteX4" fmla="*/ 128587 w 500062"/>
              <a:gd name="connsiteY4" fmla="*/ 14288 h 471488"/>
              <a:gd name="connsiteX5" fmla="*/ 42862 w 500062"/>
              <a:gd name="connsiteY5" fmla="*/ 42863 h 471488"/>
              <a:gd name="connsiteX6" fmla="*/ 14287 w 500062"/>
              <a:gd name="connsiteY6" fmla="*/ 128588 h 471488"/>
              <a:gd name="connsiteX7" fmla="*/ 0 w 500062"/>
              <a:gd name="connsiteY7" fmla="*/ 171450 h 471488"/>
              <a:gd name="connsiteX8" fmla="*/ 28575 w 500062"/>
              <a:gd name="connsiteY8" fmla="*/ 371475 h 471488"/>
              <a:gd name="connsiteX9" fmla="*/ 85725 w 500062"/>
              <a:gd name="connsiteY9" fmla="*/ 457200 h 471488"/>
              <a:gd name="connsiteX10" fmla="*/ 128587 w 500062"/>
              <a:gd name="connsiteY10" fmla="*/ 471488 h 471488"/>
              <a:gd name="connsiteX11" fmla="*/ 228600 w 500062"/>
              <a:gd name="connsiteY11" fmla="*/ 457200 h 471488"/>
              <a:gd name="connsiteX12" fmla="*/ 314325 w 500062"/>
              <a:gd name="connsiteY12" fmla="*/ 428625 h 471488"/>
              <a:gd name="connsiteX13" fmla="*/ 385762 w 500062"/>
              <a:gd name="connsiteY13" fmla="*/ 357188 h 471488"/>
              <a:gd name="connsiteX14" fmla="*/ 428625 w 500062"/>
              <a:gd name="connsiteY14" fmla="*/ 314325 h 471488"/>
              <a:gd name="connsiteX15" fmla="*/ 500062 w 500062"/>
              <a:gd name="connsiteY15" fmla="*/ 300038 h 47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0062" h="471488">
                <a:moveTo>
                  <a:pt x="485775" y="385763"/>
                </a:moveTo>
                <a:cubicBezTo>
                  <a:pt x="474024" y="291756"/>
                  <a:pt x="473222" y="248099"/>
                  <a:pt x="442912" y="157163"/>
                </a:cubicBezTo>
                <a:cubicBezTo>
                  <a:pt x="432721" y="126588"/>
                  <a:pt x="426119" y="94248"/>
                  <a:pt x="400050" y="71438"/>
                </a:cubicBezTo>
                <a:cubicBezTo>
                  <a:pt x="339585" y="18531"/>
                  <a:pt x="330333" y="19624"/>
                  <a:pt x="271462" y="0"/>
                </a:cubicBezTo>
                <a:cubicBezTo>
                  <a:pt x="223837" y="4763"/>
                  <a:pt x="175630" y="5467"/>
                  <a:pt x="128587" y="14288"/>
                </a:cubicBezTo>
                <a:cubicBezTo>
                  <a:pt x="98982" y="19839"/>
                  <a:pt x="42862" y="42863"/>
                  <a:pt x="42862" y="42863"/>
                </a:cubicBezTo>
                <a:lnTo>
                  <a:pt x="14287" y="128588"/>
                </a:lnTo>
                <a:lnTo>
                  <a:pt x="0" y="171450"/>
                </a:lnTo>
                <a:cubicBezTo>
                  <a:pt x="1564" y="188655"/>
                  <a:pt x="1684" y="323073"/>
                  <a:pt x="28575" y="371475"/>
                </a:cubicBezTo>
                <a:cubicBezTo>
                  <a:pt x="45254" y="401496"/>
                  <a:pt x="53145" y="446339"/>
                  <a:pt x="85725" y="457200"/>
                </a:cubicBezTo>
                <a:lnTo>
                  <a:pt x="128587" y="471488"/>
                </a:lnTo>
                <a:cubicBezTo>
                  <a:pt x="161925" y="466725"/>
                  <a:pt x="195786" y="464772"/>
                  <a:pt x="228600" y="457200"/>
                </a:cubicBezTo>
                <a:cubicBezTo>
                  <a:pt x="257949" y="450427"/>
                  <a:pt x="314325" y="428625"/>
                  <a:pt x="314325" y="428625"/>
                </a:cubicBezTo>
                <a:cubicBezTo>
                  <a:pt x="366713" y="350044"/>
                  <a:pt x="314325" y="416719"/>
                  <a:pt x="385762" y="357188"/>
                </a:cubicBezTo>
                <a:cubicBezTo>
                  <a:pt x="401284" y="344253"/>
                  <a:pt x="411813" y="325533"/>
                  <a:pt x="428625" y="314325"/>
                </a:cubicBezTo>
                <a:cubicBezTo>
                  <a:pt x="454574" y="297026"/>
                  <a:pt x="472839" y="300038"/>
                  <a:pt x="500062" y="3000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15038" y="4814888"/>
            <a:ext cx="557212" cy="371475"/>
          </a:xfrm>
          <a:custGeom>
            <a:avLst/>
            <a:gdLst>
              <a:gd name="connsiteX0" fmla="*/ 557212 w 557212"/>
              <a:gd name="connsiteY0" fmla="*/ 371475 h 371475"/>
              <a:gd name="connsiteX1" fmla="*/ 542925 w 557212"/>
              <a:gd name="connsiteY1" fmla="*/ 200025 h 371475"/>
              <a:gd name="connsiteX2" fmla="*/ 514350 w 557212"/>
              <a:gd name="connsiteY2" fmla="*/ 85725 h 371475"/>
              <a:gd name="connsiteX3" fmla="*/ 428625 w 557212"/>
              <a:gd name="connsiteY3" fmla="*/ 28575 h 371475"/>
              <a:gd name="connsiteX4" fmla="*/ 214312 w 557212"/>
              <a:gd name="connsiteY4" fmla="*/ 14287 h 371475"/>
              <a:gd name="connsiteX5" fmla="*/ 100012 w 557212"/>
              <a:gd name="connsiteY5" fmla="*/ 0 h 371475"/>
              <a:gd name="connsiteX6" fmla="*/ 42862 w 557212"/>
              <a:gd name="connsiteY6" fmla="*/ 14287 h 371475"/>
              <a:gd name="connsiteX7" fmla="*/ 0 w 557212"/>
              <a:gd name="connsiteY7" fmla="*/ 100012 h 371475"/>
              <a:gd name="connsiteX8" fmla="*/ 42862 w 557212"/>
              <a:gd name="connsiteY8" fmla="*/ 271462 h 371475"/>
              <a:gd name="connsiteX9" fmla="*/ 128587 w 557212"/>
              <a:gd name="connsiteY9" fmla="*/ 300037 h 371475"/>
              <a:gd name="connsiteX10" fmla="*/ 171450 w 557212"/>
              <a:gd name="connsiteY10" fmla="*/ 328612 h 371475"/>
              <a:gd name="connsiteX11" fmla="*/ 500062 w 557212"/>
              <a:gd name="connsiteY11" fmla="*/ 314325 h 371475"/>
              <a:gd name="connsiteX12" fmla="*/ 542925 w 557212"/>
              <a:gd name="connsiteY12" fmla="*/ 3143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7212" h="371475">
                <a:moveTo>
                  <a:pt x="557212" y="371475"/>
                </a:moveTo>
                <a:cubicBezTo>
                  <a:pt x="552450" y="314325"/>
                  <a:pt x="549626" y="256980"/>
                  <a:pt x="542925" y="200025"/>
                </a:cubicBezTo>
                <a:cubicBezTo>
                  <a:pt x="541895" y="191269"/>
                  <a:pt x="526262" y="103594"/>
                  <a:pt x="514350" y="85725"/>
                </a:cubicBezTo>
                <a:cubicBezTo>
                  <a:pt x="493418" y="54327"/>
                  <a:pt x="466373" y="32769"/>
                  <a:pt x="428625" y="28575"/>
                </a:cubicBezTo>
                <a:cubicBezTo>
                  <a:pt x="357467" y="20669"/>
                  <a:pt x="285639" y="20489"/>
                  <a:pt x="214312" y="14287"/>
                </a:cubicBezTo>
                <a:cubicBezTo>
                  <a:pt x="176060" y="10961"/>
                  <a:pt x="138112" y="4762"/>
                  <a:pt x="100012" y="0"/>
                </a:cubicBezTo>
                <a:cubicBezTo>
                  <a:pt x="80962" y="4762"/>
                  <a:pt x="59200" y="3395"/>
                  <a:pt x="42862" y="14287"/>
                </a:cubicBezTo>
                <a:cubicBezTo>
                  <a:pt x="19122" y="30114"/>
                  <a:pt x="8150" y="75561"/>
                  <a:pt x="0" y="100012"/>
                </a:cubicBezTo>
                <a:cubicBezTo>
                  <a:pt x="2409" y="121691"/>
                  <a:pt x="-4151" y="242079"/>
                  <a:pt x="42862" y="271462"/>
                </a:cubicBezTo>
                <a:cubicBezTo>
                  <a:pt x="68404" y="287426"/>
                  <a:pt x="128587" y="300037"/>
                  <a:pt x="128587" y="300037"/>
                </a:cubicBezTo>
                <a:cubicBezTo>
                  <a:pt x="142875" y="309562"/>
                  <a:pt x="154291" y="327952"/>
                  <a:pt x="171450" y="328612"/>
                </a:cubicBezTo>
                <a:lnTo>
                  <a:pt x="500062" y="314325"/>
                </a:lnTo>
                <a:cubicBezTo>
                  <a:pt x="514339" y="313776"/>
                  <a:pt x="528637" y="314325"/>
                  <a:pt x="542925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643063" y="6215063"/>
            <a:ext cx="614362" cy="410620"/>
          </a:xfrm>
          <a:custGeom>
            <a:avLst/>
            <a:gdLst>
              <a:gd name="connsiteX0" fmla="*/ 485775 w 614362"/>
              <a:gd name="connsiteY0" fmla="*/ 371475 h 410620"/>
              <a:gd name="connsiteX1" fmla="*/ 557212 w 614362"/>
              <a:gd name="connsiteY1" fmla="*/ 300037 h 410620"/>
              <a:gd name="connsiteX2" fmla="*/ 614362 w 614362"/>
              <a:gd name="connsiteY2" fmla="*/ 214312 h 410620"/>
              <a:gd name="connsiteX3" fmla="*/ 600075 w 614362"/>
              <a:gd name="connsiteY3" fmla="*/ 85725 h 410620"/>
              <a:gd name="connsiteX4" fmla="*/ 585787 w 614362"/>
              <a:gd name="connsiteY4" fmla="*/ 42862 h 410620"/>
              <a:gd name="connsiteX5" fmla="*/ 500062 w 614362"/>
              <a:gd name="connsiteY5" fmla="*/ 14287 h 410620"/>
              <a:gd name="connsiteX6" fmla="*/ 457200 w 614362"/>
              <a:gd name="connsiteY6" fmla="*/ 0 h 410620"/>
              <a:gd name="connsiteX7" fmla="*/ 71437 w 614362"/>
              <a:gd name="connsiteY7" fmla="*/ 14287 h 410620"/>
              <a:gd name="connsiteX8" fmla="*/ 57150 w 614362"/>
              <a:gd name="connsiteY8" fmla="*/ 57150 h 410620"/>
              <a:gd name="connsiteX9" fmla="*/ 28575 w 614362"/>
              <a:gd name="connsiteY9" fmla="*/ 114300 h 410620"/>
              <a:gd name="connsiteX10" fmla="*/ 0 w 614362"/>
              <a:gd name="connsiteY10" fmla="*/ 257175 h 410620"/>
              <a:gd name="connsiteX11" fmla="*/ 14287 w 614362"/>
              <a:gd name="connsiteY11" fmla="*/ 371475 h 410620"/>
              <a:gd name="connsiteX12" fmla="*/ 71437 w 614362"/>
              <a:gd name="connsiteY12" fmla="*/ 385762 h 410620"/>
              <a:gd name="connsiteX13" fmla="*/ 114300 w 614362"/>
              <a:gd name="connsiteY13" fmla="*/ 400050 h 410620"/>
              <a:gd name="connsiteX14" fmla="*/ 485775 w 614362"/>
              <a:gd name="connsiteY14" fmla="*/ 357187 h 410620"/>
              <a:gd name="connsiteX15" fmla="*/ 528637 w 614362"/>
              <a:gd name="connsiteY15" fmla="*/ 285750 h 41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4362" h="410620">
                <a:moveTo>
                  <a:pt x="485775" y="371475"/>
                </a:moveTo>
                <a:cubicBezTo>
                  <a:pt x="509587" y="347662"/>
                  <a:pt x="535887" y="326101"/>
                  <a:pt x="557212" y="300037"/>
                </a:cubicBezTo>
                <a:cubicBezTo>
                  <a:pt x="578959" y="273457"/>
                  <a:pt x="614362" y="214312"/>
                  <a:pt x="614362" y="214312"/>
                </a:cubicBezTo>
                <a:cubicBezTo>
                  <a:pt x="609600" y="171450"/>
                  <a:pt x="607165" y="128264"/>
                  <a:pt x="600075" y="85725"/>
                </a:cubicBezTo>
                <a:cubicBezTo>
                  <a:pt x="597599" y="70869"/>
                  <a:pt x="598042" y="51616"/>
                  <a:pt x="585787" y="42862"/>
                </a:cubicBezTo>
                <a:cubicBezTo>
                  <a:pt x="561277" y="25355"/>
                  <a:pt x="528637" y="23812"/>
                  <a:pt x="500062" y="14287"/>
                </a:cubicBezTo>
                <a:lnTo>
                  <a:pt x="457200" y="0"/>
                </a:lnTo>
                <a:cubicBezTo>
                  <a:pt x="328612" y="4762"/>
                  <a:pt x="198820" y="-3911"/>
                  <a:pt x="71437" y="14287"/>
                </a:cubicBezTo>
                <a:cubicBezTo>
                  <a:pt x="56528" y="16417"/>
                  <a:pt x="63083" y="43307"/>
                  <a:pt x="57150" y="57150"/>
                </a:cubicBezTo>
                <a:cubicBezTo>
                  <a:pt x="48760" y="76727"/>
                  <a:pt x="36053" y="94358"/>
                  <a:pt x="28575" y="114300"/>
                </a:cubicBezTo>
                <a:cubicBezTo>
                  <a:pt x="15785" y="148406"/>
                  <a:pt x="4939" y="227539"/>
                  <a:pt x="0" y="257175"/>
                </a:cubicBezTo>
                <a:cubicBezTo>
                  <a:pt x="4762" y="295275"/>
                  <a:pt x="-4360" y="337910"/>
                  <a:pt x="14287" y="371475"/>
                </a:cubicBezTo>
                <a:cubicBezTo>
                  <a:pt x="23823" y="388640"/>
                  <a:pt x="52556" y="380368"/>
                  <a:pt x="71437" y="385762"/>
                </a:cubicBezTo>
                <a:cubicBezTo>
                  <a:pt x="85918" y="389899"/>
                  <a:pt x="100012" y="395287"/>
                  <a:pt x="114300" y="400050"/>
                </a:cubicBezTo>
                <a:cubicBezTo>
                  <a:pt x="161707" y="397989"/>
                  <a:pt x="398413" y="444548"/>
                  <a:pt x="485775" y="357187"/>
                </a:cubicBezTo>
                <a:cubicBezTo>
                  <a:pt x="503018" y="339945"/>
                  <a:pt x="517362" y="308300"/>
                  <a:pt x="528637" y="285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2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1600" y="994973"/>
            <a:ext cx="2057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[,1] [,2] [,3]</a:t>
            </a:r>
          </a:p>
          <a:p>
            <a:r>
              <a:rPr lang="en-US" dirty="0"/>
              <a:t> [1,]   10  407    8</a:t>
            </a:r>
          </a:p>
          <a:p>
            <a:r>
              <a:rPr lang="en-US" dirty="0"/>
              <a:t> [2,]  421    2    0</a:t>
            </a:r>
          </a:p>
          <a:p>
            <a:r>
              <a:rPr lang="en-US" dirty="0"/>
              <a:t> [3,]  322  102    0</a:t>
            </a:r>
          </a:p>
          <a:p>
            <a:r>
              <a:rPr lang="en-US" dirty="0"/>
              <a:t> [4,]   35    2  387</a:t>
            </a:r>
          </a:p>
          <a:p>
            <a:r>
              <a:rPr lang="en-US" dirty="0"/>
              <a:t> [5,]  275   83   66</a:t>
            </a:r>
          </a:p>
          <a:p>
            <a:r>
              <a:rPr lang="en-US" dirty="0"/>
              <a:t> [6,]    3   23  398</a:t>
            </a:r>
          </a:p>
          <a:p>
            <a:r>
              <a:rPr lang="en-US" dirty="0"/>
              <a:t> [7,]   59  188  177</a:t>
            </a:r>
          </a:p>
          <a:p>
            <a:r>
              <a:rPr lang="en-US" dirty="0"/>
              <a:t> [8,]    2   17  405</a:t>
            </a:r>
          </a:p>
          <a:p>
            <a:r>
              <a:rPr lang="en-US" dirty="0"/>
              <a:t> [9,]   22    0  402</a:t>
            </a:r>
          </a:p>
          <a:p>
            <a:r>
              <a:rPr lang="en-US" dirty="0"/>
              <a:t>[10,]    2  420    2</a:t>
            </a:r>
          </a:p>
          <a:p>
            <a:r>
              <a:rPr lang="en-US" dirty="0"/>
              <a:t>[11,]  412   12    1</a:t>
            </a:r>
          </a:p>
          <a:p>
            <a:r>
              <a:rPr lang="en-US" dirty="0"/>
              <a:t>[12,]  160  264    0</a:t>
            </a:r>
          </a:p>
          <a:p>
            <a:r>
              <a:rPr lang="en-US" dirty="0"/>
              <a:t>[13,]   29    6  389</a:t>
            </a:r>
          </a:p>
          <a:p>
            <a:r>
              <a:rPr lang="en-US" dirty="0"/>
              <a:t>[14,]  182  189   53</a:t>
            </a:r>
          </a:p>
          <a:p>
            <a:r>
              <a:rPr lang="en-US" dirty="0"/>
              <a:t>[15,]    2   59  362</a:t>
            </a:r>
          </a:p>
          <a:p>
            <a:r>
              <a:rPr lang="en-US" dirty="0"/>
              <a:t>[16,]   39  276  109</a:t>
            </a:r>
          </a:p>
          <a:p>
            <a:r>
              <a:rPr lang="en-US" dirty="0"/>
              <a:t>[17,]    2   38  384</a:t>
            </a:r>
          </a:p>
          <a:p>
            <a:r>
              <a:rPr lang="en-US" dirty="0"/>
              <a:t>[18,]   24    1  400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1837" y="1133472"/>
            <a:ext cx="20621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[19,]    5  412    7</a:t>
            </a:r>
          </a:p>
          <a:p>
            <a:r>
              <a:rPr lang="en-US" dirty="0"/>
              <a:t>[20,]  419    4    1</a:t>
            </a:r>
          </a:p>
          <a:p>
            <a:r>
              <a:rPr lang="en-US" dirty="0"/>
              <a:t>[21,]  265  159    0</a:t>
            </a:r>
          </a:p>
          <a:p>
            <a:r>
              <a:rPr lang="en-US" dirty="0"/>
              <a:t>[22,]   17    1  406</a:t>
            </a:r>
          </a:p>
          <a:p>
            <a:r>
              <a:rPr lang="en-US" dirty="0"/>
              <a:t>[23,]  213   97  114</a:t>
            </a:r>
          </a:p>
          <a:p>
            <a:r>
              <a:rPr lang="en-US" dirty="0"/>
              <a:t>[24,]    1   16  407</a:t>
            </a:r>
          </a:p>
          <a:p>
            <a:r>
              <a:rPr lang="en-US" dirty="0"/>
              <a:t>[25,]   48  181  195</a:t>
            </a:r>
          </a:p>
          <a:p>
            <a:r>
              <a:rPr lang="en-US" dirty="0"/>
              <a:t>[26,]    2   15  408</a:t>
            </a:r>
          </a:p>
          <a:p>
            <a:r>
              <a:rPr lang="en-US" dirty="0"/>
              <a:t>[27,]   16    0  407</a:t>
            </a:r>
          </a:p>
          <a:p>
            <a:r>
              <a:rPr lang="en-US" dirty="0"/>
              <a:t>[28,]    3  417    4</a:t>
            </a:r>
          </a:p>
          <a:p>
            <a:r>
              <a:rPr lang="en-US" dirty="0"/>
              <a:t>[29,]  415    8    1</a:t>
            </a:r>
          </a:p>
          <a:p>
            <a:r>
              <a:rPr lang="en-US" dirty="0"/>
              <a:t>[30,]  202  222    0</a:t>
            </a:r>
          </a:p>
          <a:p>
            <a:r>
              <a:rPr lang="en-US" dirty="0"/>
              <a:t>[31,]   24    4  397</a:t>
            </a:r>
          </a:p>
          <a:p>
            <a:r>
              <a:rPr lang="en-US" dirty="0"/>
              <a:t>[32,]  187  167   70</a:t>
            </a:r>
          </a:p>
          <a:p>
            <a:r>
              <a:rPr lang="en-US" dirty="0"/>
              <a:t>[33,]    2   42  380</a:t>
            </a:r>
          </a:p>
          <a:p>
            <a:r>
              <a:rPr lang="en-US" dirty="0"/>
              <a:t>[34,]   34  267  123</a:t>
            </a:r>
          </a:p>
          <a:p>
            <a:r>
              <a:rPr lang="en-US" dirty="0"/>
              <a:t>[35,]    2   33  389</a:t>
            </a:r>
          </a:p>
          <a:p>
            <a:r>
              <a:rPr lang="en-US" dirty="0"/>
              <a:t>[36,]   18    0  405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617" y="150418"/>
            <a:ext cx="878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Predictions based on overall beta means, for 36 choice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" y="14478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betavec</a:t>
            </a:r>
            <a:r>
              <a:rPr lang="en-US" sz="1400" dirty="0"/>
              <a:t>=matrix(</a:t>
            </a:r>
            <a:r>
              <a:rPr lang="en-US" sz="1400" dirty="0" err="1"/>
              <a:t>betameansoverall,ncol</a:t>
            </a:r>
            <a:r>
              <a:rPr lang="en-US" sz="1400" dirty="0"/>
              <a:t>=1,byrow=TRUE)</a:t>
            </a:r>
          </a:p>
          <a:p>
            <a:r>
              <a:rPr lang="en-US" sz="1400" dirty="0" err="1"/>
              <a:t>xbeta</a:t>
            </a:r>
            <a:r>
              <a:rPr lang="en-US" sz="1400" dirty="0"/>
              <a:t>=</a:t>
            </a:r>
            <a:r>
              <a:rPr lang="en-US" sz="1400" dirty="0" err="1"/>
              <a:t>X.matrix</a:t>
            </a:r>
            <a:r>
              <a:rPr lang="en-US" sz="1400" dirty="0"/>
              <a:t>%*%(</a:t>
            </a:r>
            <a:r>
              <a:rPr lang="en-US" sz="1400" dirty="0" err="1"/>
              <a:t>betavec</a:t>
            </a:r>
            <a:r>
              <a:rPr lang="en-US" sz="1400" dirty="0"/>
              <a:t>)</a:t>
            </a:r>
          </a:p>
          <a:p>
            <a:r>
              <a:rPr lang="en-US" sz="1400" dirty="0"/>
              <a:t>dim(</a:t>
            </a:r>
            <a:r>
              <a:rPr lang="en-US" sz="1400" dirty="0" err="1"/>
              <a:t>xbeta</a:t>
            </a:r>
            <a:r>
              <a:rPr lang="en-US" sz="1400" dirty="0"/>
              <a:t>)</a:t>
            </a:r>
          </a:p>
          <a:p>
            <a:r>
              <a:rPr lang="en-US" sz="1400" dirty="0"/>
              <a:t>xbeta2=matrix(</a:t>
            </a:r>
            <a:r>
              <a:rPr lang="en-US" sz="1400" dirty="0" err="1"/>
              <a:t>xbeta,ncol</a:t>
            </a:r>
            <a:r>
              <a:rPr lang="en-US" sz="1400" dirty="0"/>
              <a:t>=3,byrow=TRUE)</a:t>
            </a:r>
          </a:p>
          <a:p>
            <a:r>
              <a:rPr lang="en-US" sz="1400" dirty="0"/>
              <a:t>dim(xbeta2)</a:t>
            </a:r>
          </a:p>
          <a:p>
            <a:r>
              <a:rPr lang="en-US" sz="1400" dirty="0"/>
              <a:t>expxbeta2=</a:t>
            </a:r>
            <a:r>
              <a:rPr lang="en-US" sz="1400" dirty="0" err="1"/>
              <a:t>exp</a:t>
            </a:r>
            <a:r>
              <a:rPr lang="en-US" sz="1400" dirty="0"/>
              <a:t>(xbeta2)</a:t>
            </a:r>
          </a:p>
          <a:p>
            <a:r>
              <a:rPr lang="en-US" sz="1400" dirty="0" err="1"/>
              <a:t>rsumvec</a:t>
            </a:r>
            <a:r>
              <a:rPr lang="en-US" sz="1400" dirty="0"/>
              <a:t>=</a:t>
            </a:r>
            <a:r>
              <a:rPr lang="en-US" sz="1400" dirty="0" err="1"/>
              <a:t>rowSums</a:t>
            </a:r>
            <a:r>
              <a:rPr lang="en-US" sz="1400" dirty="0"/>
              <a:t>(expxbeta2)</a:t>
            </a:r>
          </a:p>
          <a:p>
            <a:r>
              <a:rPr lang="en-US" sz="1400" dirty="0" err="1"/>
              <a:t>pchoicemat</a:t>
            </a:r>
            <a:r>
              <a:rPr lang="en-US" sz="1400" dirty="0"/>
              <a:t>=expxbeta2/</a:t>
            </a:r>
            <a:r>
              <a:rPr lang="en-US" sz="1400" dirty="0" err="1"/>
              <a:t>rsumvec</a:t>
            </a:r>
            <a:endParaRPr lang="en-US" sz="1400" dirty="0"/>
          </a:p>
          <a:p>
            <a:r>
              <a:rPr lang="en-US" sz="1400" dirty="0" err="1"/>
              <a:t>pchoicemat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pchoicemat2 &lt;- round(</a:t>
            </a:r>
            <a:r>
              <a:rPr lang="en-US" sz="1400" dirty="0" err="1"/>
              <a:t>pchoicemat</a:t>
            </a:r>
            <a:r>
              <a:rPr lang="en-US" sz="1400" dirty="0"/>
              <a:t>*424,digits=0)</a:t>
            </a:r>
          </a:p>
          <a:p>
            <a:r>
              <a:rPr lang="en-US" sz="1400" dirty="0"/>
              <a:t>pchoicemat2</a:t>
            </a:r>
          </a:p>
        </p:txBody>
      </p:sp>
      <p:sp>
        <p:nvSpPr>
          <p:cNvPr id="8" name="Freeform 7"/>
          <p:cNvSpPr/>
          <p:nvPr/>
        </p:nvSpPr>
        <p:spPr>
          <a:xfrm>
            <a:off x="5627115" y="1557338"/>
            <a:ext cx="545085" cy="357187"/>
          </a:xfrm>
          <a:custGeom>
            <a:avLst/>
            <a:gdLst>
              <a:gd name="connsiteX0" fmla="*/ 473648 w 545085"/>
              <a:gd name="connsiteY0" fmla="*/ 285750 h 357187"/>
              <a:gd name="connsiteX1" fmla="*/ 402210 w 545085"/>
              <a:gd name="connsiteY1" fmla="*/ 328612 h 357187"/>
              <a:gd name="connsiteX2" fmla="*/ 316485 w 545085"/>
              <a:gd name="connsiteY2" fmla="*/ 357187 h 357187"/>
              <a:gd name="connsiteX3" fmla="*/ 145035 w 545085"/>
              <a:gd name="connsiteY3" fmla="*/ 328612 h 357187"/>
              <a:gd name="connsiteX4" fmla="*/ 59310 w 545085"/>
              <a:gd name="connsiteY4" fmla="*/ 300037 h 357187"/>
              <a:gd name="connsiteX5" fmla="*/ 16448 w 545085"/>
              <a:gd name="connsiteY5" fmla="*/ 257175 h 357187"/>
              <a:gd name="connsiteX6" fmla="*/ 16448 w 545085"/>
              <a:gd name="connsiteY6" fmla="*/ 85725 h 357187"/>
              <a:gd name="connsiteX7" fmla="*/ 102173 w 545085"/>
              <a:gd name="connsiteY7" fmla="*/ 28575 h 357187"/>
              <a:gd name="connsiteX8" fmla="*/ 187898 w 545085"/>
              <a:gd name="connsiteY8" fmla="*/ 0 h 357187"/>
              <a:gd name="connsiteX9" fmla="*/ 373635 w 545085"/>
              <a:gd name="connsiteY9" fmla="*/ 14287 h 357187"/>
              <a:gd name="connsiteX10" fmla="*/ 445073 w 545085"/>
              <a:gd name="connsiteY10" fmla="*/ 85725 h 357187"/>
              <a:gd name="connsiteX11" fmla="*/ 487935 w 545085"/>
              <a:gd name="connsiteY11" fmla="*/ 114300 h 357187"/>
              <a:gd name="connsiteX12" fmla="*/ 530798 w 545085"/>
              <a:gd name="connsiteY12" fmla="*/ 200025 h 357187"/>
              <a:gd name="connsiteX13" fmla="*/ 545085 w 545085"/>
              <a:gd name="connsiteY13" fmla="*/ 242887 h 357187"/>
              <a:gd name="connsiteX14" fmla="*/ 502223 w 545085"/>
              <a:gd name="connsiteY14" fmla="*/ 285750 h 357187"/>
              <a:gd name="connsiteX15" fmla="*/ 402210 w 545085"/>
              <a:gd name="connsiteY15" fmla="*/ 3286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085" h="357187">
                <a:moveTo>
                  <a:pt x="473648" y="285750"/>
                </a:moveTo>
                <a:cubicBezTo>
                  <a:pt x="449835" y="300037"/>
                  <a:pt x="427491" y="317121"/>
                  <a:pt x="402210" y="328612"/>
                </a:cubicBezTo>
                <a:cubicBezTo>
                  <a:pt x="374789" y="341076"/>
                  <a:pt x="316485" y="357187"/>
                  <a:pt x="316485" y="357187"/>
                </a:cubicBezTo>
                <a:cubicBezTo>
                  <a:pt x="235432" y="347056"/>
                  <a:pt x="212468" y="348842"/>
                  <a:pt x="145035" y="328612"/>
                </a:cubicBezTo>
                <a:cubicBezTo>
                  <a:pt x="116185" y="319957"/>
                  <a:pt x="59310" y="300037"/>
                  <a:pt x="59310" y="300037"/>
                </a:cubicBezTo>
                <a:cubicBezTo>
                  <a:pt x="45023" y="285750"/>
                  <a:pt x="27656" y="273987"/>
                  <a:pt x="16448" y="257175"/>
                </a:cubicBezTo>
                <a:cubicBezTo>
                  <a:pt x="-12103" y="214348"/>
                  <a:pt x="2288" y="112023"/>
                  <a:pt x="16448" y="85725"/>
                </a:cubicBezTo>
                <a:cubicBezTo>
                  <a:pt x="32730" y="55487"/>
                  <a:pt x="69592" y="39435"/>
                  <a:pt x="102173" y="28575"/>
                </a:cubicBezTo>
                <a:lnTo>
                  <a:pt x="187898" y="0"/>
                </a:lnTo>
                <a:cubicBezTo>
                  <a:pt x="249810" y="4762"/>
                  <a:pt x="312603" y="2844"/>
                  <a:pt x="373635" y="14287"/>
                </a:cubicBezTo>
                <a:cubicBezTo>
                  <a:pt x="420528" y="23079"/>
                  <a:pt x="417230" y="57882"/>
                  <a:pt x="445073" y="85725"/>
                </a:cubicBezTo>
                <a:cubicBezTo>
                  <a:pt x="457215" y="97867"/>
                  <a:pt x="473648" y="104775"/>
                  <a:pt x="487935" y="114300"/>
                </a:cubicBezTo>
                <a:cubicBezTo>
                  <a:pt x="523850" y="222041"/>
                  <a:pt x="475401" y="89231"/>
                  <a:pt x="530798" y="200025"/>
                </a:cubicBezTo>
                <a:cubicBezTo>
                  <a:pt x="537533" y="213495"/>
                  <a:pt x="540323" y="228600"/>
                  <a:pt x="545085" y="242887"/>
                </a:cubicBezTo>
                <a:cubicBezTo>
                  <a:pt x="530798" y="257175"/>
                  <a:pt x="519886" y="275937"/>
                  <a:pt x="502223" y="285750"/>
                </a:cubicBezTo>
                <a:cubicBezTo>
                  <a:pt x="364042" y="362518"/>
                  <a:pt x="448098" y="282727"/>
                  <a:pt x="402210" y="328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686675" y="1385888"/>
            <a:ext cx="428625" cy="400050"/>
          </a:xfrm>
          <a:custGeom>
            <a:avLst/>
            <a:gdLst>
              <a:gd name="connsiteX0" fmla="*/ 414338 w 428625"/>
              <a:gd name="connsiteY0" fmla="*/ 328612 h 400050"/>
              <a:gd name="connsiteX1" fmla="*/ 400050 w 428625"/>
              <a:gd name="connsiteY1" fmla="*/ 114300 h 400050"/>
              <a:gd name="connsiteX2" fmla="*/ 357188 w 428625"/>
              <a:gd name="connsiteY2" fmla="*/ 71437 h 400050"/>
              <a:gd name="connsiteX3" fmla="*/ 228600 w 428625"/>
              <a:gd name="connsiteY3" fmla="*/ 0 h 400050"/>
              <a:gd name="connsiteX4" fmla="*/ 157163 w 428625"/>
              <a:gd name="connsiteY4" fmla="*/ 14287 h 400050"/>
              <a:gd name="connsiteX5" fmla="*/ 85725 w 428625"/>
              <a:gd name="connsiteY5" fmla="*/ 85725 h 400050"/>
              <a:gd name="connsiteX6" fmla="*/ 42863 w 428625"/>
              <a:gd name="connsiteY6" fmla="*/ 128587 h 400050"/>
              <a:gd name="connsiteX7" fmla="*/ 0 w 428625"/>
              <a:gd name="connsiteY7" fmla="*/ 214312 h 400050"/>
              <a:gd name="connsiteX8" fmla="*/ 14288 w 428625"/>
              <a:gd name="connsiteY8" fmla="*/ 385762 h 400050"/>
              <a:gd name="connsiteX9" fmla="*/ 57150 w 428625"/>
              <a:gd name="connsiteY9" fmla="*/ 400050 h 400050"/>
              <a:gd name="connsiteX10" fmla="*/ 271463 w 428625"/>
              <a:gd name="connsiteY10" fmla="*/ 385762 h 400050"/>
              <a:gd name="connsiteX11" fmla="*/ 357188 w 428625"/>
              <a:gd name="connsiteY11" fmla="*/ 328612 h 400050"/>
              <a:gd name="connsiteX12" fmla="*/ 371475 w 428625"/>
              <a:gd name="connsiteY12" fmla="*/ 285750 h 400050"/>
              <a:gd name="connsiteX13" fmla="*/ 428625 w 428625"/>
              <a:gd name="connsiteY13" fmla="*/ 21431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625" h="400050">
                <a:moveTo>
                  <a:pt x="414338" y="328612"/>
                </a:moveTo>
                <a:cubicBezTo>
                  <a:pt x="409575" y="257175"/>
                  <a:pt x="415581" y="184191"/>
                  <a:pt x="400050" y="114300"/>
                </a:cubicBezTo>
                <a:cubicBezTo>
                  <a:pt x="395667" y="94576"/>
                  <a:pt x="373137" y="83842"/>
                  <a:pt x="357188" y="71437"/>
                </a:cubicBezTo>
                <a:cubicBezTo>
                  <a:pt x="283496" y="14121"/>
                  <a:pt x="293271" y="21556"/>
                  <a:pt x="228600" y="0"/>
                </a:cubicBezTo>
                <a:cubicBezTo>
                  <a:pt x="204788" y="4762"/>
                  <a:pt x="179901" y="5760"/>
                  <a:pt x="157163" y="14287"/>
                </a:cubicBezTo>
                <a:cubicBezTo>
                  <a:pt x="106362" y="33337"/>
                  <a:pt x="117476" y="47624"/>
                  <a:pt x="85725" y="85725"/>
                </a:cubicBezTo>
                <a:cubicBezTo>
                  <a:pt x="72790" y="101247"/>
                  <a:pt x="55798" y="113065"/>
                  <a:pt x="42863" y="128587"/>
                </a:cubicBezTo>
                <a:cubicBezTo>
                  <a:pt x="12090" y="165515"/>
                  <a:pt x="14320" y="171355"/>
                  <a:pt x="0" y="214312"/>
                </a:cubicBezTo>
                <a:cubicBezTo>
                  <a:pt x="4763" y="271462"/>
                  <a:pt x="-2577" y="330950"/>
                  <a:pt x="14288" y="385762"/>
                </a:cubicBezTo>
                <a:cubicBezTo>
                  <a:pt x="18717" y="400156"/>
                  <a:pt x="42090" y="400050"/>
                  <a:pt x="57150" y="400050"/>
                </a:cubicBezTo>
                <a:cubicBezTo>
                  <a:pt x="128746" y="400050"/>
                  <a:pt x="200025" y="390525"/>
                  <a:pt x="271463" y="385762"/>
                </a:cubicBezTo>
                <a:cubicBezTo>
                  <a:pt x="300038" y="366712"/>
                  <a:pt x="346328" y="361193"/>
                  <a:pt x="357188" y="328612"/>
                </a:cubicBezTo>
                <a:cubicBezTo>
                  <a:pt x="361950" y="314325"/>
                  <a:pt x="364740" y="299220"/>
                  <a:pt x="371475" y="285750"/>
                </a:cubicBezTo>
                <a:cubicBezTo>
                  <a:pt x="389499" y="249702"/>
                  <a:pt x="402046" y="240891"/>
                  <a:pt x="428625" y="2143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99698" y="1090613"/>
            <a:ext cx="545085" cy="357187"/>
          </a:xfrm>
          <a:custGeom>
            <a:avLst/>
            <a:gdLst>
              <a:gd name="connsiteX0" fmla="*/ 473648 w 545085"/>
              <a:gd name="connsiteY0" fmla="*/ 285750 h 357187"/>
              <a:gd name="connsiteX1" fmla="*/ 402210 w 545085"/>
              <a:gd name="connsiteY1" fmla="*/ 328612 h 357187"/>
              <a:gd name="connsiteX2" fmla="*/ 316485 w 545085"/>
              <a:gd name="connsiteY2" fmla="*/ 357187 h 357187"/>
              <a:gd name="connsiteX3" fmla="*/ 145035 w 545085"/>
              <a:gd name="connsiteY3" fmla="*/ 328612 h 357187"/>
              <a:gd name="connsiteX4" fmla="*/ 59310 w 545085"/>
              <a:gd name="connsiteY4" fmla="*/ 300037 h 357187"/>
              <a:gd name="connsiteX5" fmla="*/ 16448 w 545085"/>
              <a:gd name="connsiteY5" fmla="*/ 257175 h 357187"/>
              <a:gd name="connsiteX6" fmla="*/ 16448 w 545085"/>
              <a:gd name="connsiteY6" fmla="*/ 85725 h 357187"/>
              <a:gd name="connsiteX7" fmla="*/ 102173 w 545085"/>
              <a:gd name="connsiteY7" fmla="*/ 28575 h 357187"/>
              <a:gd name="connsiteX8" fmla="*/ 187898 w 545085"/>
              <a:gd name="connsiteY8" fmla="*/ 0 h 357187"/>
              <a:gd name="connsiteX9" fmla="*/ 373635 w 545085"/>
              <a:gd name="connsiteY9" fmla="*/ 14287 h 357187"/>
              <a:gd name="connsiteX10" fmla="*/ 445073 w 545085"/>
              <a:gd name="connsiteY10" fmla="*/ 85725 h 357187"/>
              <a:gd name="connsiteX11" fmla="*/ 487935 w 545085"/>
              <a:gd name="connsiteY11" fmla="*/ 114300 h 357187"/>
              <a:gd name="connsiteX12" fmla="*/ 530798 w 545085"/>
              <a:gd name="connsiteY12" fmla="*/ 200025 h 357187"/>
              <a:gd name="connsiteX13" fmla="*/ 545085 w 545085"/>
              <a:gd name="connsiteY13" fmla="*/ 242887 h 357187"/>
              <a:gd name="connsiteX14" fmla="*/ 502223 w 545085"/>
              <a:gd name="connsiteY14" fmla="*/ 285750 h 357187"/>
              <a:gd name="connsiteX15" fmla="*/ 402210 w 545085"/>
              <a:gd name="connsiteY15" fmla="*/ 3286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085" h="357187">
                <a:moveTo>
                  <a:pt x="473648" y="285750"/>
                </a:moveTo>
                <a:cubicBezTo>
                  <a:pt x="449835" y="300037"/>
                  <a:pt x="427491" y="317121"/>
                  <a:pt x="402210" y="328612"/>
                </a:cubicBezTo>
                <a:cubicBezTo>
                  <a:pt x="374789" y="341076"/>
                  <a:pt x="316485" y="357187"/>
                  <a:pt x="316485" y="357187"/>
                </a:cubicBezTo>
                <a:cubicBezTo>
                  <a:pt x="235432" y="347056"/>
                  <a:pt x="212468" y="348842"/>
                  <a:pt x="145035" y="328612"/>
                </a:cubicBezTo>
                <a:cubicBezTo>
                  <a:pt x="116185" y="319957"/>
                  <a:pt x="59310" y="300037"/>
                  <a:pt x="59310" y="300037"/>
                </a:cubicBezTo>
                <a:cubicBezTo>
                  <a:pt x="45023" y="285750"/>
                  <a:pt x="27656" y="273987"/>
                  <a:pt x="16448" y="257175"/>
                </a:cubicBezTo>
                <a:cubicBezTo>
                  <a:pt x="-12103" y="214348"/>
                  <a:pt x="2288" y="112023"/>
                  <a:pt x="16448" y="85725"/>
                </a:cubicBezTo>
                <a:cubicBezTo>
                  <a:pt x="32730" y="55487"/>
                  <a:pt x="69592" y="39435"/>
                  <a:pt x="102173" y="28575"/>
                </a:cubicBezTo>
                <a:lnTo>
                  <a:pt x="187898" y="0"/>
                </a:lnTo>
                <a:cubicBezTo>
                  <a:pt x="249810" y="4762"/>
                  <a:pt x="312603" y="2844"/>
                  <a:pt x="373635" y="14287"/>
                </a:cubicBezTo>
                <a:cubicBezTo>
                  <a:pt x="420528" y="23079"/>
                  <a:pt x="417230" y="57882"/>
                  <a:pt x="445073" y="85725"/>
                </a:cubicBezTo>
                <a:cubicBezTo>
                  <a:pt x="457215" y="97867"/>
                  <a:pt x="473648" y="104775"/>
                  <a:pt x="487935" y="114300"/>
                </a:cubicBezTo>
                <a:cubicBezTo>
                  <a:pt x="523850" y="222041"/>
                  <a:pt x="475401" y="89231"/>
                  <a:pt x="530798" y="200025"/>
                </a:cubicBezTo>
                <a:cubicBezTo>
                  <a:pt x="537533" y="213495"/>
                  <a:pt x="540323" y="228600"/>
                  <a:pt x="545085" y="242887"/>
                </a:cubicBezTo>
                <a:cubicBezTo>
                  <a:pt x="530798" y="257175"/>
                  <a:pt x="519886" y="275937"/>
                  <a:pt x="502223" y="285750"/>
                </a:cubicBezTo>
                <a:cubicBezTo>
                  <a:pt x="364042" y="362518"/>
                  <a:pt x="448098" y="282727"/>
                  <a:pt x="402210" y="328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761766" y="4030011"/>
            <a:ext cx="545085" cy="357187"/>
          </a:xfrm>
          <a:custGeom>
            <a:avLst/>
            <a:gdLst>
              <a:gd name="connsiteX0" fmla="*/ 473648 w 545085"/>
              <a:gd name="connsiteY0" fmla="*/ 285750 h 357187"/>
              <a:gd name="connsiteX1" fmla="*/ 402210 w 545085"/>
              <a:gd name="connsiteY1" fmla="*/ 328612 h 357187"/>
              <a:gd name="connsiteX2" fmla="*/ 316485 w 545085"/>
              <a:gd name="connsiteY2" fmla="*/ 357187 h 357187"/>
              <a:gd name="connsiteX3" fmla="*/ 145035 w 545085"/>
              <a:gd name="connsiteY3" fmla="*/ 328612 h 357187"/>
              <a:gd name="connsiteX4" fmla="*/ 59310 w 545085"/>
              <a:gd name="connsiteY4" fmla="*/ 300037 h 357187"/>
              <a:gd name="connsiteX5" fmla="*/ 16448 w 545085"/>
              <a:gd name="connsiteY5" fmla="*/ 257175 h 357187"/>
              <a:gd name="connsiteX6" fmla="*/ 16448 w 545085"/>
              <a:gd name="connsiteY6" fmla="*/ 85725 h 357187"/>
              <a:gd name="connsiteX7" fmla="*/ 102173 w 545085"/>
              <a:gd name="connsiteY7" fmla="*/ 28575 h 357187"/>
              <a:gd name="connsiteX8" fmla="*/ 187898 w 545085"/>
              <a:gd name="connsiteY8" fmla="*/ 0 h 357187"/>
              <a:gd name="connsiteX9" fmla="*/ 373635 w 545085"/>
              <a:gd name="connsiteY9" fmla="*/ 14287 h 357187"/>
              <a:gd name="connsiteX10" fmla="*/ 445073 w 545085"/>
              <a:gd name="connsiteY10" fmla="*/ 85725 h 357187"/>
              <a:gd name="connsiteX11" fmla="*/ 487935 w 545085"/>
              <a:gd name="connsiteY11" fmla="*/ 114300 h 357187"/>
              <a:gd name="connsiteX12" fmla="*/ 530798 w 545085"/>
              <a:gd name="connsiteY12" fmla="*/ 200025 h 357187"/>
              <a:gd name="connsiteX13" fmla="*/ 545085 w 545085"/>
              <a:gd name="connsiteY13" fmla="*/ 242887 h 357187"/>
              <a:gd name="connsiteX14" fmla="*/ 502223 w 545085"/>
              <a:gd name="connsiteY14" fmla="*/ 285750 h 357187"/>
              <a:gd name="connsiteX15" fmla="*/ 402210 w 545085"/>
              <a:gd name="connsiteY15" fmla="*/ 3286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085" h="357187">
                <a:moveTo>
                  <a:pt x="473648" y="285750"/>
                </a:moveTo>
                <a:cubicBezTo>
                  <a:pt x="449835" y="300037"/>
                  <a:pt x="427491" y="317121"/>
                  <a:pt x="402210" y="328612"/>
                </a:cubicBezTo>
                <a:cubicBezTo>
                  <a:pt x="374789" y="341076"/>
                  <a:pt x="316485" y="357187"/>
                  <a:pt x="316485" y="357187"/>
                </a:cubicBezTo>
                <a:cubicBezTo>
                  <a:pt x="235432" y="347056"/>
                  <a:pt x="212468" y="348842"/>
                  <a:pt x="145035" y="328612"/>
                </a:cubicBezTo>
                <a:cubicBezTo>
                  <a:pt x="116185" y="319957"/>
                  <a:pt x="59310" y="300037"/>
                  <a:pt x="59310" y="300037"/>
                </a:cubicBezTo>
                <a:cubicBezTo>
                  <a:pt x="45023" y="285750"/>
                  <a:pt x="27656" y="273987"/>
                  <a:pt x="16448" y="257175"/>
                </a:cubicBezTo>
                <a:cubicBezTo>
                  <a:pt x="-12103" y="214348"/>
                  <a:pt x="2288" y="112023"/>
                  <a:pt x="16448" y="85725"/>
                </a:cubicBezTo>
                <a:cubicBezTo>
                  <a:pt x="32730" y="55487"/>
                  <a:pt x="69592" y="39435"/>
                  <a:pt x="102173" y="28575"/>
                </a:cubicBezTo>
                <a:lnTo>
                  <a:pt x="187898" y="0"/>
                </a:lnTo>
                <a:cubicBezTo>
                  <a:pt x="249810" y="4762"/>
                  <a:pt x="312603" y="2844"/>
                  <a:pt x="373635" y="14287"/>
                </a:cubicBezTo>
                <a:cubicBezTo>
                  <a:pt x="420528" y="23079"/>
                  <a:pt x="417230" y="57882"/>
                  <a:pt x="445073" y="85725"/>
                </a:cubicBezTo>
                <a:cubicBezTo>
                  <a:pt x="457215" y="97867"/>
                  <a:pt x="473648" y="104775"/>
                  <a:pt x="487935" y="114300"/>
                </a:cubicBezTo>
                <a:cubicBezTo>
                  <a:pt x="523850" y="222041"/>
                  <a:pt x="475401" y="89231"/>
                  <a:pt x="530798" y="200025"/>
                </a:cubicBezTo>
                <a:cubicBezTo>
                  <a:pt x="537533" y="213495"/>
                  <a:pt x="540323" y="228600"/>
                  <a:pt x="545085" y="242887"/>
                </a:cubicBezTo>
                <a:cubicBezTo>
                  <a:pt x="530798" y="257175"/>
                  <a:pt x="519886" y="275937"/>
                  <a:pt x="502223" y="285750"/>
                </a:cubicBezTo>
                <a:cubicBezTo>
                  <a:pt x="364042" y="362518"/>
                  <a:pt x="448098" y="282727"/>
                  <a:pt x="402210" y="328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betameansoverall</a:t>
            </a:r>
            <a:r>
              <a:rPr lang="en-US" dirty="0"/>
              <a:t> &lt;- apply(betadraw1[,,701:1000],c(2),mean)</a:t>
            </a:r>
          </a:p>
          <a:p>
            <a:r>
              <a:rPr lang="en-US" dirty="0"/>
              <a:t>&gt; </a:t>
            </a:r>
            <a:r>
              <a:rPr lang="en-US" dirty="0" err="1"/>
              <a:t>betameansoverall</a:t>
            </a:r>
            <a:endParaRPr lang="en-US" dirty="0"/>
          </a:p>
          <a:p>
            <a:r>
              <a:rPr lang="en-US" dirty="0"/>
              <a:t> [1] -0.187655146  0.451968506  0.102008303  0.632065094  0.980891644</a:t>
            </a:r>
          </a:p>
          <a:p>
            <a:r>
              <a:rPr lang="en-US" dirty="0"/>
              <a:t> [6]  1.288111324  0.320807921 -2.986922923 -0.143338333  0.085888744</a:t>
            </a:r>
          </a:p>
          <a:p>
            <a:r>
              <a:rPr lang="en-US" dirty="0"/>
              <a:t>[11] -0.270692993  0.122192499  0.054248306  0.002582457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304800"/>
            <a:ext cx="4834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Pooling the betas from ALL the respondents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694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Apply command is used to compute summary information for matrices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575" y="4953000"/>
            <a:ext cx="822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Y  = log(OR) =  log(p/(1-p)) = -0.1876*X1 + 0.4519*X2 + 0.1020*X3 + 0.6320*X4 + 0.9808*X5 + 1.2881*X6 + 0.3208*X7 – 2.9869*X8 – 0.1433*X9 +  0.0858*X10 - 0.2760*X11 + 0.1221*X12 + 0.0542*X13 + 0.0025*X14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Model based on all the respondents:</a:t>
            </a:r>
          </a:p>
        </p:txBody>
      </p:sp>
    </p:spTree>
    <p:extLst>
      <p:ext uri="{BB962C8B-B14F-4D97-AF65-F5344CB8AC3E}">
        <p14:creationId xmlns:p14="http://schemas.microsoft.com/office/powerpoint/2010/main" val="19436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81000"/>
            <a:ext cx="435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Some basics before we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116" y="1371600"/>
            <a:ext cx="84386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Memory-based utility vs Experience-based utility (Kahneman &amp; Thaler)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Choice architecture by Cass Sunstein/Richard Thaler (Nudge)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‘Predictably Irrational’ by Daniel </a:t>
            </a:r>
            <a:r>
              <a:rPr lang="en-US" sz="2000" b="1" dirty="0" err="1"/>
              <a:t>Ariely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Assume that the survey design is ‘correct’ and focus on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Not 3 fixed products, but 108 products were shown and needs</a:t>
            </a:r>
          </a:p>
          <a:p>
            <a:r>
              <a:rPr lang="en-US" sz="2000" b="1" dirty="0"/>
              <a:t>    to understand the preferences of all pairs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Free book ‘Urban Travel Demand’ by Daniel McFadden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We will use Chapter 5 for interpretation of multinomial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Understand detailed preferences of each individual person, rather</a:t>
            </a:r>
          </a:p>
          <a:p>
            <a:r>
              <a:rPr lang="en-US" sz="2000" b="1" dirty="0"/>
              <a:t>    than just identifying one specific tablet design – getting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Domain experts with marketing, psychology + data scientists</a:t>
            </a:r>
          </a:p>
          <a:p>
            <a:r>
              <a:rPr lang="en-US" sz="2000" b="1" dirty="0"/>
              <a:t>    need to discuss these topics ahead of designing the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will ensure the best possible survey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14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61665"/>
            <a:ext cx="5486400" cy="350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3820537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Model is:</a:t>
            </a:r>
          </a:p>
          <a:p>
            <a:r>
              <a:rPr lang="en-US" sz="1600" b="1" dirty="0"/>
              <a:t>Y  = log(p/(1-p)) = -0.1777*X1 + 0.4485*X2 + 0.1001*X3 + 0.6139*X4 + 0.9596*X5</a:t>
            </a:r>
          </a:p>
          <a:p>
            <a:r>
              <a:rPr lang="en-US" sz="1600" b="1" dirty="0"/>
              <a:t>+ 1.2522*X6 + 0.3083*X7 – 2.9369*X8 – 0.1748*X9 +  0.0487*X10 - 0.3160*X11 +</a:t>
            </a:r>
          </a:p>
          <a:p>
            <a:r>
              <a:rPr lang="en-US" sz="1600" b="1" dirty="0"/>
              <a:t>0.0997*X12 + 0.0307*X13 + 0.0050*X14</a:t>
            </a:r>
          </a:p>
          <a:p>
            <a:r>
              <a:rPr lang="en-US" sz="1600" b="1" dirty="0"/>
              <a:t>Interpretation:</a:t>
            </a:r>
          </a:p>
          <a:p>
            <a:r>
              <a:rPr lang="en-US" sz="1600" b="1" dirty="0"/>
              <a:t>Beta 1 = -0.1777</a:t>
            </a:r>
          </a:p>
          <a:p>
            <a:r>
              <a:rPr lang="en-US" sz="1600" b="1" dirty="0"/>
              <a:t>The odds of preference of a 2.5GHZ  processor is </a:t>
            </a:r>
            <a:r>
              <a:rPr lang="en-US" sz="1600" b="1" dirty="0" err="1"/>
              <a:t>exp</a:t>
            </a:r>
            <a:r>
              <a:rPr lang="en-US" sz="1600" b="1" dirty="0"/>
              <a:t>(1.2511) = 3.4943 times greater than that of NOT preference. For 2.5 GHZ processor, probability of preference is 249% higher than</a:t>
            </a:r>
          </a:p>
          <a:p>
            <a:r>
              <a:rPr lang="en-US" sz="1600" b="1" dirty="0"/>
              <a:t>that of non preference.</a:t>
            </a:r>
          </a:p>
          <a:p>
            <a:r>
              <a:rPr lang="en-US" sz="1600" b="1" dirty="0"/>
              <a:t>The odds of preference of a price $399 is </a:t>
            </a:r>
            <a:r>
              <a:rPr lang="en-US" sz="1600" b="1" dirty="0" err="1"/>
              <a:t>exp</a:t>
            </a:r>
            <a:r>
              <a:rPr lang="en-US" sz="1600" b="1" dirty="0"/>
              <a:t>(-2.9369) = 0.0530 times greater than that of NOT preference. (</a:t>
            </a:r>
            <a:r>
              <a:rPr lang="en-US" sz="1600" b="1" dirty="0" err="1"/>
              <a:t>ie</a:t>
            </a:r>
            <a:r>
              <a:rPr lang="en-US" sz="1600" b="1" dirty="0"/>
              <a:t>) The probability of preference of a price of $399 is 5% that of </a:t>
            </a:r>
          </a:p>
          <a:p>
            <a:r>
              <a:rPr lang="en-US" sz="1600" b="1" dirty="0"/>
              <a:t>that of Non preference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/>
              </a:rPr>
              <a:t>Model Interpretation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1600200"/>
            <a:ext cx="2133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858000" y="2224802"/>
            <a:ext cx="1371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2369" y="282600"/>
            <a:ext cx="6708083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How do we get the coefficients for the baselines?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80" y="1355182"/>
            <a:ext cx="586214" cy="76086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marL="414726" indent="-414726">
              <a:buAutoNum type="arabicParenR"/>
            </a:pPr>
            <a:endParaRPr lang="en-US" sz="2200" b="1" dirty="0"/>
          </a:p>
          <a:p>
            <a:endParaRPr lang="en-US" sz="2200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549" y="2469371"/>
            <a:ext cx="2635093" cy="110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733800" y="2644684"/>
            <a:ext cx="3332928" cy="914753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5-in screen is baseline (-1,-1)</a:t>
            </a:r>
          </a:p>
          <a:p>
            <a:r>
              <a:rPr lang="en-US" b="1" dirty="0">
                <a:solidFill>
                  <a:srgbClr val="FF0000"/>
                </a:solidFill>
              </a:rPr>
              <a:t>7-in screen corresponds to X1 = 1</a:t>
            </a:r>
          </a:p>
          <a:p>
            <a:r>
              <a:rPr lang="en-US" b="1" dirty="0">
                <a:solidFill>
                  <a:srgbClr val="FF0000"/>
                </a:solidFill>
              </a:rPr>
              <a:t>10-in screen corresponds to X2=1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175" y="1015831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Model is:</a:t>
            </a:r>
          </a:p>
          <a:p>
            <a:r>
              <a:rPr lang="en-US" sz="1600" b="1" dirty="0"/>
              <a:t>Y  = log(p/(1-p)) = -0.1777*X1 + 0.4485*X2 + 0.1001*X3 + 0.6139*X4 + 0.9596*X5</a:t>
            </a:r>
          </a:p>
          <a:p>
            <a:r>
              <a:rPr lang="en-US" sz="1600" b="1" dirty="0"/>
              <a:t>+ 1.2522*X6 + 0.3083*X7 – 2.9369*X8 – 0.1748*X9 +  0.0487*X10 - 0.3160*X11 +</a:t>
            </a:r>
          </a:p>
          <a:p>
            <a:r>
              <a:rPr lang="en-US" sz="1600" b="1" dirty="0"/>
              <a:t>0.0997*X12 + 0.0307*X13 + 0.0050*X14</a:t>
            </a:r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8787" y="4191000"/>
            <a:ext cx="796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baseline screen of 5”, how do we determine the coefficient?</a:t>
            </a:r>
          </a:p>
          <a:p>
            <a:endParaRPr lang="en-US" b="1" dirty="0"/>
          </a:p>
          <a:p>
            <a:r>
              <a:rPr lang="en-US" b="1" dirty="0"/>
              <a:t>In the equation, we need plug in X1 = -1, and X2 = -1 &amp; other X’s are zeros</a:t>
            </a:r>
          </a:p>
          <a:p>
            <a:r>
              <a:rPr lang="en-US" b="1" dirty="0"/>
              <a:t>(</a:t>
            </a:r>
            <a:r>
              <a:rPr lang="en-US" b="1" dirty="0" err="1"/>
              <a:t>ie</a:t>
            </a:r>
            <a:r>
              <a:rPr lang="en-US" b="1" dirty="0"/>
              <a:t>) log(OR) for 5 “ screen = -0.1777*(-1) + 0.4484*(-1) = 0.1777 – 0.4484 = -0.2708</a:t>
            </a:r>
          </a:p>
          <a:p>
            <a:r>
              <a:rPr lang="en-US" b="1" dirty="0"/>
              <a:t>(</a:t>
            </a:r>
            <a:r>
              <a:rPr lang="en-US" b="1" dirty="0" err="1"/>
              <a:t>ie</a:t>
            </a:r>
            <a:r>
              <a:rPr lang="en-US" b="1" dirty="0"/>
              <a:t>) -0.1777 + 0.4485 – 0.2708 = 0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912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The odds of preference of a price of $199 is 13.85  times greater than that of NOT preferring.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odds of preference of a price of $299 is 1.36 times greater than that of NOT preferring.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odds of preference of a price of $399 is 0.05 times greater than that of NOT preferring. 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0"/>
            <a:ext cx="339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‘Full’ Model – ALL the coefficients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457200"/>
            <a:ext cx="374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Log(OR)               Odds Ratio (</a:t>
            </a:r>
            <a:r>
              <a:rPr lang="en-US" sz="1600" b="1" dirty="0" err="1">
                <a:solidFill>
                  <a:srgbClr val="FF0000"/>
                </a:solidFill>
              </a:rPr>
              <a:t>Pref</a:t>
            </a:r>
            <a:r>
              <a:rPr lang="en-US" sz="1600" b="1" dirty="0">
                <a:solidFill>
                  <a:srgbClr val="FF0000"/>
                </a:solidFill>
              </a:rPr>
              <a:t>/No </a:t>
            </a:r>
            <a:r>
              <a:rPr lang="en-US" sz="1600" b="1" dirty="0" err="1">
                <a:solidFill>
                  <a:srgbClr val="FF0000"/>
                </a:solidFill>
              </a:rPr>
              <a:t>Pref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838200"/>
            <a:ext cx="5162550" cy="489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742591"/>
            <a:ext cx="459055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Main Effect Interpretation: (</a:t>
            </a:r>
            <a:r>
              <a:rPr lang="en-US" sz="1400" b="1" dirty="0" err="1">
                <a:solidFill>
                  <a:srgbClr val="FF0000"/>
                </a:solidFill>
              </a:rPr>
              <a:t>ie</a:t>
            </a:r>
            <a:r>
              <a:rPr lang="en-US" sz="1400" b="1" dirty="0">
                <a:solidFill>
                  <a:srgbClr val="FF0000"/>
                </a:solidFill>
              </a:rPr>
              <a:t>) Comparison of levels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of an attribute: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u="sng" dirty="0">
                <a:solidFill>
                  <a:srgbClr val="FF0000"/>
                </a:solidFill>
              </a:rPr>
              <a:t>Comparison of Screen 7 vs Screen 10: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/>
              <a:t>For Scr7, log(OR)1 = -0.1777</a:t>
            </a:r>
          </a:p>
          <a:p>
            <a:r>
              <a:rPr lang="en-US" sz="1400" b="1" dirty="0"/>
              <a:t>For Sc10, log(OR)2 = 0.4485</a:t>
            </a:r>
          </a:p>
          <a:p>
            <a:r>
              <a:rPr lang="en-US" sz="1400" b="1" dirty="0"/>
              <a:t>Scr10 – Scr7 = log(OR)1 – log(OR)2 = log(OR1/OR2) = 0.626</a:t>
            </a:r>
          </a:p>
          <a:p>
            <a:r>
              <a:rPr lang="en-US" sz="1400" b="1" dirty="0"/>
              <a:t>OR1/OR2 = </a:t>
            </a:r>
            <a:r>
              <a:rPr lang="en-US" sz="1400" b="1" dirty="0" err="1"/>
              <a:t>exp</a:t>
            </a:r>
            <a:r>
              <a:rPr lang="en-US" sz="1400" b="1" dirty="0"/>
              <a:t>(0.626) = 1.87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If everything else is same, the </a:t>
            </a:r>
            <a:r>
              <a:rPr lang="en-US" sz="1400" b="1" dirty="0" err="1">
                <a:solidFill>
                  <a:srgbClr val="FF0000"/>
                </a:solidFill>
              </a:rPr>
              <a:t>Scr</a:t>
            </a:r>
            <a:r>
              <a:rPr lang="en-US" sz="1400" b="1" dirty="0">
                <a:solidFill>
                  <a:srgbClr val="FF0000"/>
                </a:solidFill>
              </a:rPr>
              <a:t> 10 – </a:t>
            </a:r>
            <a:r>
              <a:rPr lang="en-US" sz="1400" b="1" dirty="0" err="1">
                <a:solidFill>
                  <a:srgbClr val="FF0000"/>
                </a:solidFill>
              </a:rPr>
              <a:t>Scr</a:t>
            </a:r>
            <a:r>
              <a:rPr lang="en-US" sz="1400" b="1" dirty="0">
                <a:solidFill>
                  <a:srgbClr val="FF0000"/>
                </a:solidFill>
              </a:rPr>
              <a:t> 7 = 0.44849 – (-0.17767) = 0.62616;  </a:t>
            </a:r>
            <a:r>
              <a:rPr lang="en-US" sz="1400" b="1" dirty="0" err="1">
                <a:solidFill>
                  <a:srgbClr val="FF0000"/>
                </a:solidFill>
              </a:rPr>
              <a:t>Exp</a:t>
            </a:r>
            <a:r>
              <a:rPr lang="en-US" sz="1400" b="1" dirty="0">
                <a:solidFill>
                  <a:srgbClr val="FF0000"/>
                </a:solidFill>
              </a:rPr>
              <a:t>(.62616) = 1.87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People prefer Screen 10, 1.87 times more than Screen 7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u="sng" dirty="0">
                <a:solidFill>
                  <a:srgbClr val="FF0000"/>
                </a:solidFill>
              </a:rPr>
              <a:t>Comparison of Screen 7 vs Screen 5: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/>
              <a:t>For Scr7, log(OR)1 = -0.1777</a:t>
            </a:r>
          </a:p>
          <a:p>
            <a:r>
              <a:rPr lang="en-US" sz="1400" b="1" dirty="0"/>
              <a:t>For Sc5, log(OR)2 = -0.2798</a:t>
            </a:r>
          </a:p>
          <a:p>
            <a:r>
              <a:rPr lang="en-US" sz="1400" b="1" dirty="0"/>
              <a:t>Scr7 – Scr5 = log(OR)1 – log(OR)2 = log(OR1/OR2) = 0.1021</a:t>
            </a:r>
          </a:p>
          <a:p>
            <a:r>
              <a:rPr lang="en-US" sz="1400" b="1" dirty="0"/>
              <a:t>OR1/OR2 = </a:t>
            </a:r>
            <a:r>
              <a:rPr lang="en-US" sz="1400" b="1" dirty="0" err="1"/>
              <a:t>exp</a:t>
            </a:r>
            <a:r>
              <a:rPr lang="en-US" sz="1400" b="1" dirty="0"/>
              <a:t>(0.1021) = 1.1075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If everything else is same,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People prefer Screen 7, 1.10 times more than Screen 5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OR They prefer Screen 7, 10% more than Screen 5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629" y="480059"/>
            <a:ext cx="344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‘Full’ Model – ALL the coefficients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720" y="1371600"/>
            <a:ext cx="37140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2362200" y="1676400"/>
            <a:ext cx="604589" cy="481331"/>
          </a:xfrm>
          <a:custGeom>
            <a:avLst/>
            <a:gdLst>
              <a:gd name="connsiteX0" fmla="*/ 661012 w 760163"/>
              <a:gd name="connsiteY0" fmla="*/ 406611 h 462306"/>
              <a:gd name="connsiteX1" fmla="*/ 683045 w 760163"/>
              <a:gd name="connsiteY1" fmla="*/ 373560 h 462306"/>
              <a:gd name="connsiteX2" fmla="*/ 716096 w 760163"/>
              <a:gd name="connsiteY2" fmla="*/ 340510 h 462306"/>
              <a:gd name="connsiteX3" fmla="*/ 738130 w 760163"/>
              <a:gd name="connsiteY3" fmla="*/ 274408 h 462306"/>
              <a:gd name="connsiteX4" fmla="*/ 749147 w 760163"/>
              <a:gd name="connsiteY4" fmla="*/ 241358 h 462306"/>
              <a:gd name="connsiteX5" fmla="*/ 760163 w 760163"/>
              <a:gd name="connsiteY5" fmla="*/ 208307 h 462306"/>
              <a:gd name="connsiteX6" fmla="*/ 749147 w 760163"/>
              <a:gd name="connsiteY6" fmla="*/ 120172 h 462306"/>
              <a:gd name="connsiteX7" fmla="*/ 738130 w 760163"/>
              <a:gd name="connsiteY7" fmla="*/ 87122 h 462306"/>
              <a:gd name="connsiteX8" fmla="*/ 672028 w 760163"/>
              <a:gd name="connsiteY8" fmla="*/ 54071 h 462306"/>
              <a:gd name="connsiteX9" fmla="*/ 341522 w 760163"/>
              <a:gd name="connsiteY9" fmla="*/ 43054 h 462306"/>
              <a:gd name="connsiteX10" fmla="*/ 297455 w 760163"/>
              <a:gd name="connsiteY10" fmla="*/ 32037 h 462306"/>
              <a:gd name="connsiteX11" fmla="*/ 264404 w 760163"/>
              <a:gd name="connsiteY11" fmla="*/ 21020 h 462306"/>
              <a:gd name="connsiteX12" fmla="*/ 198303 w 760163"/>
              <a:gd name="connsiteY12" fmla="*/ 10004 h 462306"/>
              <a:gd name="connsiteX13" fmla="*/ 33050 w 760163"/>
              <a:gd name="connsiteY13" fmla="*/ 21020 h 462306"/>
              <a:gd name="connsiteX14" fmla="*/ 11016 w 760163"/>
              <a:gd name="connsiteY14" fmla="*/ 87122 h 462306"/>
              <a:gd name="connsiteX15" fmla="*/ 0 w 760163"/>
              <a:gd name="connsiteY15" fmla="*/ 120172 h 462306"/>
              <a:gd name="connsiteX16" fmla="*/ 11016 w 760163"/>
              <a:gd name="connsiteY16" fmla="*/ 318476 h 462306"/>
              <a:gd name="connsiteX17" fmla="*/ 33050 w 760163"/>
              <a:gd name="connsiteY17" fmla="*/ 417628 h 462306"/>
              <a:gd name="connsiteX18" fmla="*/ 66101 w 760163"/>
              <a:gd name="connsiteY18" fmla="*/ 439661 h 462306"/>
              <a:gd name="connsiteX19" fmla="*/ 484742 w 760163"/>
              <a:gd name="connsiteY19" fmla="*/ 450678 h 462306"/>
              <a:gd name="connsiteX20" fmla="*/ 727113 w 760163"/>
              <a:gd name="connsiteY20" fmla="*/ 439661 h 462306"/>
              <a:gd name="connsiteX21" fmla="*/ 749147 w 760163"/>
              <a:gd name="connsiteY21" fmla="*/ 373560 h 462306"/>
              <a:gd name="connsiteX22" fmla="*/ 749147 w 760163"/>
              <a:gd name="connsiteY22" fmla="*/ 252375 h 4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0163" h="462306">
                <a:moveTo>
                  <a:pt x="661012" y="406611"/>
                </a:moveTo>
                <a:cubicBezTo>
                  <a:pt x="668356" y="395594"/>
                  <a:pt x="674569" y="383732"/>
                  <a:pt x="683045" y="373560"/>
                </a:cubicBezTo>
                <a:cubicBezTo>
                  <a:pt x="693019" y="361591"/>
                  <a:pt x="708530" y="354129"/>
                  <a:pt x="716096" y="340510"/>
                </a:cubicBezTo>
                <a:cubicBezTo>
                  <a:pt x="727376" y="320207"/>
                  <a:pt x="730785" y="296442"/>
                  <a:pt x="738130" y="274408"/>
                </a:cubicBezTo>
                <a:lnTo>
                  <a:pt x="749147" y="241358"/>
                </a:lnTo>
                <a:lnTo>
                  <a:pt x="760163" y="208307"/>
                </a:lnTo>
                <a:cubicBezTo>
                  <a:pt x="756491" y="178929"/>
                  <a:pt x="754443" y="149301"/>
                  <a:pt x="749147" y="120172"/>
                </a:cubicBezTo>
                <a:cubicBezTo>
                  <a:pt x="747070" y="108747"/>
                  <a:pt x="745384" y="96190"/>
                  <a:pt x="738130" y="87122"/>
                </a:cubicBezTo>
                <a:cubicBezTo>
                  <a:pt x="728290" y="74822"/>
                  <a:pt x="688808" y="55088"/>
                  <a:pt x="672028" y="54071"/>
                </a:cubicBezTo>
                <a:cubicBezTo>
                  <a:pt x="562000" y="47403"/>
                  <a:pt x="451691" y="46726"/>
                  <a:pt x="341522" y="43054"/>
                </a:cubicBezTo>
                <a:cubicBezTo>
                  <a:pt x="326833" y="39382"/>
                  <a:pt x="312014" y="36197"/>
                  <a:pt x="297455" y="32037"/>
                </a:cubicBezTo>
                <a:cubicBezTo>
                  <a:pt x="286289" y="28847"/>
                  <a:pt x="275740" y="23539"/>
                  <a:pt x="264404" y="21020"/>
                </a:cubicBezTo>
                <a:cubicBezTo>
                  <a:pt x="242598" y="16174"/>
                  <a:pt x="220337" y="13676"/>
                  <a:pt x="198303" y="10004"/>
                </a:cubicBezTo>
                <a:cubicBezTo>
                  <a:pt x="143219" y="13676"/>
                  <a:pt x="84098" y="0"/>
                  <a:pt x="33050" y="21020"/>
                </a:cubicBezTo>
                <a:cubicBezTo>
                  <a:pt x="11574" y="29863"/>
                  <a:pt x="18361" y="65088"/>
                  <a:pt x="11016" y="87122"/>
                </a:cubicBezTo>
                <a:lnTo>
                  <a:pt x="0" y="120172"/>
                </a:lnTo>
                <a:cubicBezTo>
                  <a:pt x="3672" y="186273"/>
                  <a:pt x="5518" y="252501"/>
                  <a:pt x="11016" y="318476"/>
                </a:cubicBezTo>
                <a:cubicBezTo>
                  <a:pt x="11066" y="319073"/>
                  <a:pt x="21663" y="403395"/>
                  <a:pt x="33050" y="417628"/>
                </a:cubicBezTo>
                <a:cubicBezTo>
                  <a:pt x="41321" y="427967"/>
                  <a:pt x="52896" y="438695"/>
                  <a:pt x="66101" y="439661"/>
                </a:cubicBezTo>
                <a:cubicBezTo>
                  <a:pt x="205324" y="449848"/>
                  <a:pt x="345195" y="447006"/>
                  <a:pt x="484742" y="450678"/>
                </a:cubicBezTo>
                <a:cubicBezTo>
                  <a:pt x="565532" y="447006"/>
                  <a:pt x="649474" y="462306"/>
                  <a:pt x="727113" y="439661"/>
                </a:cubicBezTo>
                <a:cubicBezTo>
                  <a:pt x="749410" y="433158"/>
                  <a:pt x="749147" y="396786"/>
                  <a:pt x="749147" y="373560"/>
                </a:cubicBezTo>
                <a:lnTo>
                  <a:pt x="749147" y="252375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0071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1683" y="469642"/>
            <a:ext cx="46073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Interaction Interpretation: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If everything else is same, at 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=-1, then BR1 – BR2=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0.44 – (-0.17) + {Br1*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 – Br2*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} 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0.6169 + { [(-0.135)-(0.099)]*-1} 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0.6169 + {0.2351} = 0.852; </a:t>
            </a:r>
            <a:r>
              <a:rPr lang="en-US" sz="1600" b="1" dirty="0" err="1">
                <a:solidFill>
                  <a:srgbClr val="FF0000"/>
                </a:solidFill>
              </a:rPr>
              <a:t>exp</a:t>
            </a:r>
            <a:r>
              <a:rPr lang="en-US" sz="1600" b="1" dirty="0">
                <a:solidFill>
                  <a:srgbClr val="FF0000"/>
                </a:solidFill>
              </a:rPr>
              <a:t>=2.34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If everything else is same, at pr=0, then BR1 –BR2=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0.44 – (-0.17) + {Br1*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 – Br2*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} 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0.6169 + { [(-0.135)-(0.099)]*0} = 0.6169; </a:t>
            </a:r>
            <a:r>
              <a:rPr lang="en-US" sz="1600" b="1" dirty="0" err="1">
                <a:solidFill>
                  <a:srgbClr val="FF0000"/>
                </a:solidFill>
              </a:rPr>
              <a:t>exp</a:t>
            </a:r>
            <a:r>
              <a:rPr lang="en-US" sz="1600" b="1" dirty="0">
                <a:solidFill>
                  <a:srgbClr val="FF0000"/>
                </a:solidFill>
              </a:rPr>
              <a:t>=1.853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If everything else is same, at pr=1, then BR1 – BR2=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0.44 – (-0.17)  + {Br1*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 – Br2*</a:t>
            </a:r>
            <a:r>
              <a:rPr lang="en-US" sz="1600" b="1" dirty="0" err="1">
                <a:solidFill>
                  <a:srgbClr val="FF0000"/>
                </a:solidFill>
              </a:rPr>
              <a:t>Pr</a:t>
            </a:r>
            <a:r>
              <a:rPr lang="en-US" sz="1600" b="1" dirty="0">
                <a:solidFill>
                  <a:srgbClr val="FF0000"/>
                </a:solidFill>
              </a:rPr>
              <a:t>}=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0.6169 + [(-0.135)-(0.099)]*1=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0.6169 - 0.2351 = 0.3818; </a:t>
            </a:r>
            <a:r>
              <a:rPr lang="en-US" sz="1600" b="1" dirty="0" err="1">
                <a:solidFill>
                  <a:srgbClr val="FF0000"/>
                </a:solidFill>
              </a:rPr>
              <a:t>exp</a:t>
            </a:r>
            <a:r>
              <a:rPr lang="en-US" sz="1600" b="1" dirty="0">
                <a:solidFill>
                  <a:srgbClr val="FF0000"/>
                </a:solidFill>
              </a:rPr>
              <a:t>=1.46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Brand 1 is always preferred than Brand 2. But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Brand 1 is ‘more’ preferred to Brand 2 when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 = $199 as opposed to Price=$299 or $399.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Which brand do people prefer? It depends on the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Price. Then we say there is an interaction between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 &amp; Brand. If all the interactions are 0, then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there is NO interaction between brand &amp; price.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0"/>
            <a:ext cx="339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‘Full’ Model – ALL the coefficients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433308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2533880" y="4495800"/>
            <a:ext cx="760163" cy="561553"/>
          </a:xfrm>
          <a:custGeom>
            <a:avLst/>
            <a:gdLst>
              <a:gd name="connsiteX0" fmla="*/ 661012 w 760163"/>
              <a:gd name="connsiteY0" fmla="*/ 406611 h 462306"/>
              <a:gd name="connsiteX1" fmla="*/ 683045 w 760163"/>
              <a:gd name="connsiteY1" fmla="*/ 373560 h 462306"/>
              <a:gd name="connsiteX2" fmla="*/ 716096 w 760163"/>
              <a:gd name="connsiteY2" fmla="*/ 340510 h 462306"/>
              <a:gd name="connsiteX3" fmla="*/ 738130 w 760163"/>
              <a:gd name="connsiteY3" fmla="*/ 274408 h 462306"/>
              <a:gd name="connsiteX4" fmla="*/ 749147 w 760163"/>
              <a:gd name="connsiteY4" fmla="*/ 241358 h 462306"/>
              <a:gd name="connsiteX5" fmla="*/ 760163 w 760163"/>
              <a:gd name="connsiteY5" fmla="*/ 208307 h 462306"/>
              <a:gd name="connsiteX6" fmla="*/ 749147 w 760163"/>
              <a:gd name="connsiteY6" fmla="*/ 120172 h 462306"/>
              <a:gd name="connsiteX7" fmla="*/ 738130 w 760163"/>
              <a:gd name="connsiteY7" fmla="*/ 87122 h 462306"/>
              <a:gd name="connsiteX8" fmla="*/ 672028 w 760163"/>
              <a:gd name="connsiteY8" fmla="*/ 54071 h 462306"/>
              <a:gd name="connsiteX9" fmla="*/ 341522 w 760163"/>
              <a:gd name="connsiteY9" fmla="*/ 43054 h 462306"/>
              <a:gd name="connsiteX10" fmla="*/ 297455 w 760163"/>
              <a:gd name="connsiteY10" fmla="*/ 32037 h 462306"/>
              <a:gd name="connsiteX11" fmla="*/ 264404 w 760163"/>
              <a:gd name="connsiteY11" fmla="*/ 21020 h 462306"/>
              <a:gd name="connsiteX12" fmla="*/ 198303 w 760163"/>
              <a:gd name="connsiteY12" fmla="*/ 10004 h 462306"/>
              <a:gd name="connsiteX13" fmla="*/ 33050 w 760163"/>
              <a:gd name="connsiteY13" fmla="*/ 21020 h 462306"/>
              <a:gd name="connsiteX14" fmla="*/ 11016 w 760163"/>
              <a:gd name="connsiteY14" fmla="*/ 87122 h 462306"/>
              <a:gd name="connsiteX15" fmla="*/ 0 w 760163"/>
              <a:gd name="connsiteY15" fmla="*/ 120172 h 462306"/>
              <a:gd name="connsiteX16" fmla="*/ 11016 w 760163"/>
              <a:gd name="connsiteY16" fmla="*/ 318476 h 462306"/>
              <a:gd name="connsiteX17" fmla="*/ 33050 w 760163"/>
              <a:gd name="connsiteY17" fmla="*/ 417628 h 462306"/>
              <a:gd name="connsiteX18" fmla="*/ 66101 w 760163"/>
              <a:gd name="connsiteY18" fmla="*/ 439661 h 462306"/>
              <a:gd name="connsiteX19" fmla="*/ 484742 w 760163"/>
              <a:gd name="connsiteY19" fmla="*/ 450678 h 462306"/>
              <a:gd name="connsiteX20" fmla="*/ 727113 w 760163"/>
              <a:gd name="connsiteY20" fmla="*/ 439661 h 462306"/>
              <a:gd name="connsiteX21" fmla="*/ 749147 w 760163"/>
              <a:gd name="connsiteY21" fmla="*/ 373560 h 462306"/>
              <a:gd name="connsiteX22" fmla="*/ 749147 w 760163"/>
              <a:gd name="connsiteY22" fmla="*/ 252375 h 4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0163" h="462306">
                <a:moveTo>
                  <a:pt x="661012" y="406611"/>
                </a:moveTo>
                <a:cubicBezTo>
                  <a:pt x="668356" y="395594"/>
                  <a:pt x="674569" y="383732"/>
                  <a:pt x="683045" y="373560"/>
                </a:cubicBezTo>
                <a:cubicBezTo>
                  <a:pt x="693019" y="361591"/>
                  <a:pt x="708530" y="354129"/>
                  <a:pt x="716096" y="340510"/>
                </a:cubicBezTo>
                <a:cubicBezTo>
                  <a:pt x="727376" y="320207"/>
                  <a:pt x="730785" y="296442"/>
                  <a:pt x="738130" y="274408"/>
                </a:cubicBezTo>
                <a:lnTo>
                  <a:pt x="749147" y="241358"/>
                </a:lnTo>
                <a:lnTo>
                  <a:pt x="760163" y="208307"/>
                </a:lnTo>
                <a:cubicBezTo>
                  <a:pt x="756491" y="178929"/>
                  <a:pt x="754443" y="149301"/>
                  <a:pt x="749147" y="120172"/>
                </a:cubicBezTo>
                <a:cubicBezTo>
                  <a:pt x="747070" y="108747"/>
                  <a:pt x="745384" y="96190"/>
                  <a:pt x="738130" y="87122"/>
                </a:cubicBezTo>
                <a:cubicBezTo>
                  <a:pt x="728290" y="74822"/>
                  <a:pt x="688808" y="55088"/>
                  <a:pt x="672028" y="54071"/>
                </a:cubicBezTo>
                <a:cubicBezTo>
                  <a:pt x="562000" y="47403"/>
                  <a:pt x="451691" y="46726"/>
                  <a:pt x="341522" y="43054"/>
                </a:cubicBezTo>
                <a:cubicBezTo>
                  <a:pt x="326833" y="39382"/>
                  <a:pt x="312014" y="36197"/>
                  <a:pt x="297455" y="32037"/>
                </a:cubicBezTo>
                <a:cubicBezTo>
                  <a:pt x="286289" y="28847"/>
                  <a:pt x="275740" y="23539"/>
                  <a:pt x="264404" y="21020"/>
                </a:cubicBezTo>
                <a:cubicBezTo>
                  <a:pt x="242598" y="16174"/>
                  <a:pt x="220337" y="13676"/>
                  <a:pt x="198303" y="10004"/>
                </a:cubicBezTo>
                <a:cubicBezTo>
                  <a:pt x="143219" y="13676"/>
                  <a:pt x="84098" y="0"/>
                  <a:pt x="33050" y="21020"/>
                </a:cubicBezTo>
                <a:cubicBezTo>
                  <a:pt x="11574" y="29863"/>
                  <a:pt x="18361" y="65088"/>
                  <a:pt x="11016" y="87122"/>
                </a:cubicBezTo>
                <a:lnTo>
                  <a:pt x="0" y="120172"/>
                </a:lnTo>
                <a:cubicBezTo>
                  <a:pt x="3672" y="186273"/>
                  <a:pt x="5518" y="252501"/>
                  <a:pt x="11016" y="318476"/>
                </a:cubicBezTo>
                <a:cubicBezTo>
                  <a:pt x="11066" y="319073"/>
                  <a:pt x="21663" y="403395"/>
                  <a:pt x="33050" y="417628"/>
                </a:cubicBezTo>
                <a:cubicBezTo>
                  <a:pt x="41321" y="427967"/>
                  <a:pt x="52896" y="438695"/>
                  <a:pt x="66101" y="439661"/>
                </a:cubicBezTo>
                <a:cubicBezTo>
                  <a:pt x="205324" y="449848"/>
                  <a:pt x="345195" y="447006"/>
                  <a:pt x="484742" y="450678"/>
                </a:cubicBezTo>
                <a:cubicBezTo>
                  <a:pt x="565532" y="447006"/>
                  <a:pt x="649474" y="462306"/>
                  <a:pt x="727113" y="439661"/>
                </a:cubicBezTo>
                <a:cubicBezTo>
                  <a:pt x="749410" y="433158"/>
                  <a:pt x="749147" y="396786"/>
                  <a:pt x="749147" y="373560"/>
                </a:cubicBezTo>
                <a:lnTo>
                  <a:pt x="749147" y="252375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14600" y="3581400"/>
            <a:ext cx="760163" cy="561553"/>
          </a:xfrm>
          <a:custGeom>
            <a:avLst/>
            <a:gdLst>
              <a:gd name="connsiteX0" fmla="*/ 661012 w 760163"/>
              <a:gd name="connsiteY0" fmla="*/ 406611 h 462306"/>
              <a:gd name="connsiteX1" fmla="*/ 683045 w 760163"/>
              <a:gd name="connsiteY1" fmla="*/ 373560 h 462306"/>
              <a:gd name="connsiteX2" fmla="*/ 716096 w 760163"/>
              <a:gd name="connsiteY2" fmla="*/ 340510 h 462306"/>
              <a:gd name="connsiteX3" fmla="*/ 738130 w 760163"/>
              <a:gd name="connsiteY3" fmla="*/ 274408 h 462306"/>
              <a:gd name="connsiteX4" fmla="*/ 749147 w 760163"/>
              <a:gd name="connsiteY4" fmla="*/ 241358 h 462306"/>
              <a:gd name="connsiteX5" fmla="*/ 760163 w 760163"/>
              <a:gd name="connsiteY5" fmla="*/ 208307 h 462306"/>
              <a:gd name="connsiteX6" fmla="*/ 749147 w 760163"/>
              <a:gd name="connsiteY6" fmla="*/ 120172 h 462306"/>
              <a:gd name="connsiteX7" fmla="*/ 738130 w 760163"/>
              <a:gd name="connsiteY7" fmla="*/ 87122 h 462306"/>
              <a:gd name="connsiteX8" fmla="*/ 672028 w 760163"/>
              <a:gd name="connsiteY8" fmla="*/ 54071 h 462306"/>
              <a:gd name="connsiteX9" fmla="*/ 341522 w 760163"/>
              <a:gd name="connsiteY9" fmla="*/ 43054 h 462306"/>
              <a:gd name="connsiteX10" fmla="*/ 297455 w 760163"/>
              <a:gd name="connsiteY10" fmla="*/ 32037 h 462306"/>
              <a:gd name="connsiteX11" fmla="*/ 264404 w 760163"/>
              <a:gd name="connsiteY11" fmla="*/ 21020 h 462306"/>
              <a:gd name="connsiteX12" fmla="*/ 198303 w 760163"/>
              <a:gd name="connsiteY12" fmla="*/ 10004 h 462306"/>
              <a:gd name="connsiteX13" fmla="*/ 33050 w 760163"/>
              <a:gd name="connsiteY13" fmla="*/ 21020 h 462306"/>
              <a:gd name="connsiteX14" fmla="*/ 11016 w 760163"/>
              <a:gd name="connsiteY14" fmla="*/ 87122 h 462306"/>
              <a:gd name="connsiteX15" fmla="*/ 0 w 760163"/>
              <a:gd name="connsiteY15" fmla="*/ 120172 h 462306"/>
              <a:gd name="connsiteX16" fmla="*/ 11016 w 760163"/>
              <a:gd name="connsiteY16" fmla="*/ 318476 h 462306"/>
              <a:gd name="connsiteX17" fmla="*/ 33050 w 760163"/>
              <a:gd name="connsiteY17" fmla="*/ 417628 h 462306"/>
              <a:gd name="connsiteX18" fmla="*/ 66101 w 760163"/>
              <a:gd name="connsiteY18" fmla="*/ 439661 h 462306"/>
              <a:gd name="connsiteX19" fmla="*/ 484742 w 760163"/>
              <a:gd name="connsiteY19" fmla="*/ 450678 h 462306"/>
              <a:gd name="connsiteX20" fmla="*/ 727113 w 760163"/>
              <a:gd name="connsiteY20" fmla="*/ 439661 h 462306"/>
              <a:gd name="connsiteX21" fmla="*/ 749147 w 760163"/>
              <a:gd name="connsiteY21" fmla="*/ 373560 h 462306"/>
              <a:gd name="connsiteX22" fmla="*/ 749147 w 760163"/>
              <a:gd name="connsiteY22" fmla="*/ 252375 h 4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0163" h="462306">
                <a:moveTo>
                  <a:pt x="661012" y="406611"/>
                </a:moveTo>
                <a:cubicBezTo>
                  <a:pt x="668356" y="395594"/>
                  <a:pt x="674569" y="383732"/>
                  <a:pt x="683045" y="373560"/>
                </a:cubicBezTo>
                <a:cubicBezTo>
                  <a:pt x="693019" y="361591"/>
                  <a:pt x="708530" y="354129"/>
                  <a:pt x="716096" y="340510"/>
                </a:cubicBezTo>
                <a:cubicBezTo>
                  <a:pt x="727376" y="320207"/>
                  <a:pt x="730785" y="296442"/>
                  <a:pt x="738130" y="274408"/>
                </a:cubicBezTo>
                <a:lnTo>
                  <a:pt x="749147" y="241358"/>
                </a:lnTo>
                <a:lnTo>
                  <a:pt x="760163" y="208307"/>
                </a:lnTo>
                <a:cubicBezTo>
                  <a:pt x="756491" y="178929"/>
                  <a:pt x="754443" y="149301"/>
                  <a:pt x="749147" y="120172"/>
                </a:cubicBezTo>
                <a:cubicBezTo>
                  <a:pt x="747070" y="108747"/>
                  <a:pt x="745384" y="96190"/>
                  <a:pt x="738130" y="87122"/>
                </a:cubicBezTo>
                <a:cubicBezTo>
                  <a:pt x="728290" y="74822"/>
                  <a:pt x="688808" y="55088"/>
                  <a:pt x="672028" y="54071"/>
                </a:cubicBezTo>
                <a:cubicBezTo>
                  <a:pt x="562000" y="47403"/>
                  <a:pt x="451691" y="46726"/>
                  <a:pt x="341522" y="43054"/>
                </a:cubicBezTo>
                <a:cubicBezTo>
                  <a:pt x="326833" y="39382"/>
                  <a:pt x="312014" y="36197"/>
                  <a:pt x="297455" y="32037"/>
                </a:cubicBezTo>
                <a:cubicBezTo>
                  <a:pt x="286289" y="28847"/>
                  <a:pt x="275740" y="23539"/>
                  <a:pt x="264404" y="21020"/>
                </a:cubicBezTo>
                <a:cubicBezTo>
                  <a:pt x="242598" y="16174"/>
                  <a:pt x="220337" y="13676"/>
                  <a:pt x="198303" y="10004"/>
                </a:cubicBezTo>
                <a:cubicBezTo>
                  <a:pt x="143219" y="13676"/>
                  <a:pt x="84098" y="0"/>
                  <a:pt x="33050" y="21020"/>
                </a:cubicBezTo>
                <a:cubicBezTo>
                  <a:pt x="11574" y="29863"/>
                  <a:pt x="18361" y="65088"/>
                  <a:pt x="11016" y="87122"/>
                </a:cubicBezTo>
                <a:lnTo>
                  <a:pt x="0" y="120172"/>
                </a:lnTo>
                <a:cubicBezTo>
                  <a:pt x="3672" y="186273"/>
                  <a:pt x="5518" y="252501"/>
                  <a:pt x="11016" y="318476"/>
                </a:cubicBezTo>
                <a:cubicBezTo>
                  <a:pt x="11066" y="319073"/>
                  <a:pt x="21663" y="403395"/>
                  <a:pt x="33050" y="417628"/>
                </a:cubicBezTo>
                <a:cubicBezTo>
                  <a:pt x="41321" y="427967"/>
                  <a:pt x="52896" y="438695"/>
                  <a:pt x="66101" y="439661"/>
                </a:cubicBezTo>
                <a:cubicBezTo>
                  <a:pt x="205324" y="449848"/>
                  <a:pt x="345195" y="447006"/>
                  <a:pt x="484742" y="450678"/>
                </a:cubicBezTo>
                <a:cubicBezTo>
                  <a:pt x="565532" y="447006"/>
                  <a:pt x="649474" y="462306"/>
                  <a:pt x="727113" y="439661"/>
                </a:cubicBezTo>
                <a:cubicBezTo>
                  <a:pt x="749410" y="433158"/>
                  <a:pt x="749147" y="396786"/>
                  <a:pt x="749147" y="373560"/>
                </a:cubicBezTo>
                <a:lnTo>
                  <a:pt x="749147" y="252375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4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998" y="5334000"/>
            <a:ext cx="8400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 Preferences (log odds) : </a:t>
            </a:r>
          </a:p>
          <a:p>
            <a:r>
              <a:rPr lang="en-US" b="1" dirty="0">
                <a:solidFill>
                  <a:srgbClr val="FF0000"/>
                </a:solidFill>
              </a:rPr>
              <a:t>Screen10, RAM 16, Processor 2, Price $199, Brand 1 – One possible tablet design</a:t>
            </a:r>
          </a:p>
          <a:p>
            <a:r>
              <a:rPr lang="en-US" b="1" dirty="0">
                <a:solidFill>
                  <a:srgbClr val="FF0000"/>
                </a:solidFill>
              </a:rPr>
              <a:t>Screen10, RAM 32, Processor 2.5, Price $299, Brand 1 – Another possible tablet design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06965" cy="47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301817" cy="26517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200" y="550460"/>
            <a:ext cx="2453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Extra Scenarios</a:t>
            </a:r>
          </a:p>
        </p:txBody>
      </p:sp>
    </p:spTree>
    <p:extLst>
      <p:ext uri="{BB962C8B-B14F-4D97-AF65-F5344CB8AC3E}">
        <p14:creationId xmlns:p14="http://schemas.microsoft.com/office/powerpoint/2010/main" val="7134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062" y="6858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ex_scen</a:t>
            </a:r>
            <a:r>
              <a:rPr lang="en-US" dirty="0"/>
              <a:t> &lt;- read.csv("extra-scenarios.csv")</a:t>
            </a:r>
          </a:p>
          <a:p>
            <a:r>
              <a:rPr lang="en-US" dirty="0"/>
              <a:t>&gt; </a:t>
            </a:r>
            <a:r>
              <a:rPr lang="en-US" dirty="0" err="1"/>
              <a:t>Xextra.matrix</a:t>
            </a:r>
            <a:r>
              <a:rPr lang="en-US" dirty="0"/>
              <a:t>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ex_scen</a:t>
            </a:r>
            <a:r>
              <a:rPr lang="en-US" dirty="0"/>
              <a:t>[,c</a:t>
            </a:r>
          </a:p>
          <a:p>
            <a:r>
              <a:rPr lang="en-US" dirty="0"/>
              <a:t>+ ("V1","V2","V3","V4","V5","V6","V7","V8","V9",</a:t>
            </a:r>
          </a:p>
          <a:p>
            <a:r>
              <a:rPr lang="en-US" dirty="0"/>
              <a:t>+ "V10","V11","V12","V13","V14")])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/>
              <a:t>betavec</a:t>
            </a:r>
            <a:r>
              <a:rPr lang="en-US" dirty="0"/>
              <a:t>=matrix(</a:t>
            </a:r>
            <a:r>
              <a:rPr lang="en-US" dirty="0" err="1"/>
              <a:t>betameansoverall,ncol</a:t>
            </a:r>
            <a:r>
              <a:rPr lang="en-US" dirty="0"/>
              <a:t>=1,byrow=TRUE)</a:t>
            </a:r>
          </a:p>
          <a:p>
            <a:r>
              <a:rPr lang="en-US" dirty="0"/>
              <a:t>&gt; </a:t>
            </a:r>
            <a:r>
              <a:rPr lang="en-US" dirty="0" err="1"/>
              <a:t>xextrabeta</a:t>
            </a:r>
            <a:r>
              <a:rPr lang="en-US" dirty="0"/>
              <a:t>=</a:t>
            </a:r>
            <a:r>
              <a:rPr lang="en-US" dirty="0" err="1"/>
              <a:t>Xextra.matrix</a:t>
            </a:r>
            <a:r>
              <a:rPr lang="en-US" dirty="0"/>
              <a:t>%*%(</a:t>
            </a:r>
            <a:r>
              <a:rPr lang="en-US" dirty="0" err="1"/>
              <a:t>betavec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xbetaextra</a:t>
            </a:r>
            <a:r>
              <a:rPr lang="en-US" dirty="0"/>
              <a:t>=matrix(</a:t>
            </a:r>
            <a:r>
              <a:rPr lang="en-US" dirty="0" err="1"/>
              <a:t>xextrabeta,ncol</a:t>
            </a:r>
            <a:r>
              <a:rPr lang="en-US" dirty="0"/>
              <a:t>=3,byrow=TRUE)</a:t>
            </a:r>
          </a:p>
          <a:p>
            <a:r>
              <a:rPr lang="en-US" dirty="0"/>
              <a:t>&gt; dim(</a:t>
            </a:r>
            <a:r>
              <a:rPr lang="en-US" dirty="0" err="1"/>
              <a:t>xbetaextra</a:t>
            </a:r>
            <a:r>
              <a:rPr lang="en-US" dirty="0"/>
              <a:t>)</a:t>
            </a:r>
          </a:p>
          <a:p>
            <a:r>
              <a:rPr lang="en-US" dirty="0"/>
              <a:t>[1] 2 3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/>
              <a:t>expxbetaextra</a:t>
            </a:r>
            <a:r>
              <a:rPr lang="en-US" dirty="0"/>
              <a:t>=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xbetaextra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rsumvec</a:t>
            </a:r>
            <a:r>
              <a:rPr lang="en-US" dirty="0"/>
              <a:t>=</a:t>
            </a:r>
            <a:r>
              <a:rPr lang="en-US" dirty="0" err="1"/>
              <a:t>rowSums</a:t>
            </a:r>
            <a:r>
              <a:rPr lang="en-US" dirty="0"/>
              <a:t>(</a:t>
            </a:r>
            <a:r>
              <a:rPr lang="en-US" dirty="0" err="1"/>
              <a:t>expxbetaextra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pchoicemat</a:t>
            </a:r>
            <a:r>
              <a:rPr lang="en-US" dirty="0"/>
              <a:t>=</a:t>
            </a:r>
            <a:r>
              <a:rPr lang="en-US" dirty="0" err="1"/>
              <a:t>expxbetaextra</a:t>
            </a:r>
            <a:r>
              <a:rPr lang="en-US" dirty="0"/>
              <a:t>/</a:t>
            </a:r>
            <a:r>
              <a:rPr lang="en-US" dirty="0" err="1"/>
              <a:t>rsumvec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pchoicemat</a:t>
            </a:r>
            <a:endParaRPr lang="en-US" dirty="0"/>
          </a:p>
          <a:p>
            <a:r>
              <a:rPr lang="en-US" dirty="0"/>
              <a:t>           [,1]      [,2]        [,3]</a:t>
            </a:r>
          </a:p>
          <a:p>
            <a:r>
              <a:rPr lang="en-US" dirty="0"/>
              <a:t>[1,] 0.07883056 0.6744385 0.246730916</a:t>
            </a:r>
          </a:p>
          <a:p>
            <a:r>
              <a:rPr lang="en-US" dirty="0"/>
              <a:t>[2,] 0.48466762 0.5123991 0.002933325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5105400"/>
            <a:ext cx="42005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500562" y="4800600"/>
            <a:ext cx="8001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24262" y="6172200"/>
            <a:ext cx="1447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5120" y="685800"/>
            <a:ext cx="348554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967162" y="657225"/>
            <a:ext cx="18669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470833"/>
            <a:ext cx="162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Coding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062" y="-2857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predict the response for a new product design? Remember, we need to have 3 options in the choice set, to be consistent with the data we already have.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3733800"/>
            <a:ext cx="33528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3858" y="3473916"/>
            <a:ext cx="227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 Scenario 1:</a:t>
            </a:r>
          </a:p>
          <a:p>
            <a:r>
              <a:rPr lang="en-US" dirty="0">
                <a:solidFill>
                  <a:srgbClr val="FF0000"/>
                </a:solidFill>
              </a:rPr>
              <a:t>Preference shares are:</a:t>
            </a:r>
          </a:p>
          <a:p>
            <a:r>
              <a:rPr lang="en-US" dirty="0">
                <a:solidFill>
                  <a:srgbClr val="FF0000"/>
                </a:solidFill>
              </a:rPr>
              <a:t>8%, 67%, 25%</a:t>
            </a:r>
          </a:p>
        </p:txBody>
      </p:sp>
    </p:spTree>
    <p:extLst>
      <p:ext uri="{BB962C8B-B14F-4D97-AF65-F5344CB8AC3E}">
        <p14:creationId xmlns:p14="http://schemas.microsoft.com/office/powerpoint/2010/main" val="415573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Choice Models &amp; Segmentation: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A Puzzler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Suppose you have HB choice model results: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Categorical predictors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respondent level </a:t>
            </a:r>
            <a:r>
              <a:rPr lang="en-US" sz="2400" b="1" dirty="0">
                <a:latin typeface="Symbol" pitchFamily="18" charset="2"/>
              </a:rPr>
              <a:t>b</a:t>
            </a:r>
            <a:r>
              <a:rPr lang="en-US" sz="2400" b="1" baseline="-25000" dirty="0"/>
              <a:t>i</a:t>
            </a:r>
            <a:r>
              <a:rPr lang="en-US" sz="2400" b="1" dirty="0"/>
              <a:t>’s, etc.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You would like to identify market segments based on differences in choice model results, </a:t>
            </a:r>
            <a:r>
              <a:rPr lang="en-US" sz="2400" b="1" dirty="0" err="1"/>
              <a:t>partworths</a:t>
            </a: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Question: Can you do this by clustering on the </a:t>
            </a:r>
            <a:r>
              <a:rPr lang="en-US" sz="2400" b="1" dirty="0">
                <a:latin typeface="Symbol" pitchFamily="18" charset="2"/>
              </a:rPr>
              <a:t>b</a:t>
            </a:r>
            <a:r>
              <a:rPr lang="en-US" sz="2400" b="1" baseline="-25000" dirty="0"/>
              <a:t>i</a:t>
            </a:r>
            <a:r>
              <a:rPr lang="en-US" sz="2400" b="1" dirty="0"/>
              <a:t>’s or </a:t>
            </a:r>
            <a:r>
              <a:rPr lang="en-US" sz="2400" b="1" dirty="0" err="1"/>
              <a:t>partworths</a:t>
            </a:r>
            <a:r>
              <a:rPr lang="en-US" sz="2400" b="1" dirty="0"/>
              <a:t>? Why or why not?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430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###########product ownership logic starts here ################</a:t>
            </a:r>
          </a:p>
          <a:p>
            <a:endParaRPr lang="en-US" dirty="0"/>
          </a:p>
          <a:p>
            <a:r>
              <a:rPr lang="en-US" dirty="0" err="1"/>
              <a:t>zownertest</a:t>
            </a:r>
            <a:r>
              <a:rPr lang="en-US" dirty="0"/>
              <a:t>=matrix(scale(</a:t>
            </a:r>
            <a:r>
              <a:rPr lang="en-US" dirty="0" err="1"/>
              <a:t>zowner,scale</a:t>
            </a:r>
            <a:r>
              <a:rPr lang="en-US" dirty="0"/>
              <a:t>=FALSE),</a:t>
            </a:r>
            <a:r>
              <a:rPr lang="en-US" dirty="0" err="1"/>
              <a:t>ncol</a:t>
            </a:r>
            <a:r>
              <a:rPr lang="en-US" dirty="0"/>
              <a:t>=1)</a:t>
            </a:r>
          </a:p>
          <a:p>
            <a:r>
              <a:rPr lang="en-US" dirty="0"/>
              <a:t>Data2=list(p=3,lgtdata=</a:t>
            </a:r>
            <a:r>
              <a:rPr lang="en-US" dirty="0" err="1"/>
              <a:t>lgtdata,Z</a:t>
            </a:r>
            <a:r>
              <a:rPr lang="en-US" dirty="0"/>
              <a:t>=</a:t>
            </a:r>
            <a:r>
              <a:rPr lang="en-US" dirty="0" err="1"/>
              <a:t>zownertest</a:t>
            </a:r>
            <a:r>
              <a:rPr lang="en-US" dirty="0"/>
              <a:t>)</a:t>
            </a:r>
          </a:p>
          <a:p>
            <a:r>
              <a:rPr lang="en-US" dirty="0"/>
              <a:t>testrun2=</a:t>
            </a:r>
            <a:r>
              <a:rPr lang="en-US" dirty="0" err="1"/>
              <a:t>rhierMnlDP</a:t>
            </a:r>
            <a:r>
              <a:rPr lang="en-US" dirty="0"/>
              <a:t>(Data=Data2,Mcmc=</a:t>
            </a:r>
            <a:r>
              <a:rPr lang="en-US" dirty="0" err="1"/>
              <a:t>mcmctest</a:t>
            </a:r>
            <a:r>
              <a:rPr lang="en-US" dirty="0"/>
              <a:t>)</a:t>
            </a:r>
          </a:p>
          <a:p>
            <a:r>
              <a:rPr lang="en-US" dirty="0"/>
              <a:t>dim(testrun2$Deltadraw)</a:t>
            </a:r>
          </a:p>
          <a:p>
            <a:endParaRPr lang="en-US" dirty="0"/>
          </a:p>
          <a:p>
            <a:r>
              <a:rPr lang="en-US" dirty="0"/>
              <a:t>apply(testrun2$Deltadraw[701:1000,],2,quantile,probs=c(0.10,0.25,0.5 ,0.75,0.90))</a:t>
            </a:r>
          </a:p>
          <a:p>
            <a:endParaRPr lang="en-US" dirty="0"/>
          </a:p>
          <a:p>
            <a:r>
              <a:rPr lang="en-US" dirty="0" err="1"/>
              <a:t>betameansoverall</a:t>
            </a:r>
            <a:r>
              <a:rPr lang="en-US" dirty="0"/>
              <a:t> &lt;- apply(testrun2$Deltadraw[701:1000,],2,mean)</a:t>
            </a:r>
          </a:p>
          <a:p>
            <a:r>
              <a:rPr lang="en-US" dirty="0" err="1"/>
              <a:t>betameans</a:t>
            </a:r>
            <a:r>
              <a:rPr lang="en-US" dirty="0"/>
              <a:t>=apply(testrun2$betadraw[,,701:1000],c(1,2),mean)</a:t>
            </a:r>
          </a:p>
          <a:p>
            <a:r>
              <a:rPr lang="en-US" dirty="0" err="1"/>
              <a:t>xbeta</a:t>
            </a:r>
            <a:r>
              <a:rPr lang="en-US" dirty="0"/>
              <a:t>=</a:t>
            </a:r>
            <a:r>
              <a:rPr lang="en-US" dirty="0" err="1"/>
              <a:t>X.matrix</a:t>
            </a:r>
            <a:r>
              <a:rPr lang="en-US" dirty="0"/>
              <a:t>%*%t(</a:t>
            </a:r>
            <a:r>
              <a:rPr lang="en-US" dirty="0" err="1"/>
              <a:t>betameans</a:t>
            </a:r>
            <a:r>
              <a:rPr lang="en-US" dirty="0"/>
              <a:t>)</a:t>
            </a:r>
          </a:p>
          <a:p>
            <a:r>
              <a:rPr lang="en-US" dirty="0"/>
              <a:t>xbeta2=matrix(</a:t>
            </a:r>
            <a:r>
              <a:rPr lang="en-US" dirty="0" err="1"/>
              <a:t>xbeta,ncol</a:t>
            </a:r>
            <a:r>
              <a:rPr lang="en-US" dirty="0"/>
              <a:t>=3,byrow=TRUE)</a:t>
            </a:r>
          </a:p>
          <a:p>
            <a:r>
              <a:rPr lang="en-US" dirty="0"/>
              <a:t>dim(xbeta2)</a:t>
            </a:r>
          </a:p>
          <a:p>
            <a:r>
              <a:rPr lang="en-US" dirty="0"/>
              <a:t>expxbeta2=exp(xbeta2)</a:t>
            </a:r>
          </a:p>
          <a:p>
            <a:r>
              <a:rPr lang="en-US" dirty="0" err="1"/>
              <a:t>rsumvec</a:t>
            </a:r>
            <a:r>
              <a:rPr lang="en-US" dirty="0"/>
              <a:t>=</a:t>
            </a:r>
            <a:r>
              <a:rPr lang="en-US" dirty="0" err="1"/>
              <a:t>rowSums</a:t>
            </a:r>
            <a:r>
              <a:rPr lang="en-US" dirty="0"/>
              <a:t>(expxbeta2)</a:t>
            </a:r>
          </a:p>
          <a:p>
            <a:r>
              <a:rPr lang="en-US" dirty="0" err="1"/>
              <a:t>pchoicemat</a:t>
            </a:r>
            <a:r>
              <a:rPr lang="en-US" dirty="0"/>
              <a:t>=expxbeta2/</a:t>
            </a:r>
            <a:r>
              <a:rPr lang="en-US" dirty="0" err="1"/>
              <a:t>rsumvec</a:t>
            </a:r>
            <a:endParaRPr lang="en-US" dirty="0"/>
          </a:p>
          <a:p>
            <a:r>
              <a:rPr lang="en-US" dirty="0"/>
              <a:t>head(</a:t>
            </a:r>
            <a:r>
              <a:rPr lang="en-US" dirty="0" err="1"/>
              <a:t>pchoicemat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228600"/>
            <a:ext cx="533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Product Ownership – only difference is 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15" y="441960"/>
            <a:ext cx="1504565" cy="1484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457200"/>
            <a:ext cx="406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Let us look at the ‘big picture’!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" y="1524000"/>
            <a:ext cx="901048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rgbClr val="0070C0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We showed different tablet designs with 5 distinct features with multiple levels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Imagine a 5 dimensional space with 324 nodal points, which is the ‘feature space’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We picked 108 nodal points and each node has ‘like/do not like’ response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Remember the task design so that we have only 36 choice sets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With MNLR model, the response became Odds Ratio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With dummy variables, we have 14 predictors with 11 main-effect factors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Imagine a ‘surface’ of Log Odds Ratio in this 12-dimensional space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This is the Model of the response, conceptually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‘Slope’ of the response surface with respect to every axis tells us the ‘impact’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The key is to evaluate the ‘impact’ which are the betas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Likelihood function is a function of betas, which can be written with the data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With MLE method, maximize the likelihood function to solve for betas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With Bayesian methods, we compute posterior = likelihood function*prior for the betas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(</a:t>
            </a:r>
            <a:r>
              <a:rPr lang="en-US" sz="1600" b="1" dirty="0" err="1">
                <a:solidFill>
                  <a:srgbClr val="0070C0"/>
                </a:solidFill>
              </a:rPr>
              <a:t>ie</a:t>
            </a:r>
            <a:r>
              <a:rPr lang="en-US" sz="1600" b="1" dirty="0">
                <a:solidFill>
                  <a:srgbClr val="0070C0"/>
                </a:solidFill>
              </a:rPr>
              <a:t>) We know the functional form of the posterior (</a:t>
            </a:r>
            <a:r>
              <a:rPr lang="en-US" sz="1600" b="1" dirty="0" err="1">
                <a:solidFill>
                  <a:srgbClr val="0070C0"/>
                </a:solidFill>
              </a:rPr>
              <a:t>ie</a:t>
            </a:r>
            <a:r>
              <a:rPr lang="en-US" sz="1600" b="1" dirty="0">
                <a:solidFill>
                  <a:srgbClr val="0070C0"/>
                </a:solidFill>
              </a:rPr>
              <a:t>) ‘bumpy’ surface – function of the betas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Using MCMC, we simulate the values of betas (Metropolis-Hastings)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If we take the average of betas as estimates, then we understand the ‘impact’ of every feature on 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We do extensive post processing, in order to get insights</a:t>
            </a:r>
          </a:p>
          <a:p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244" y="3271651"/>
            <a:ext cx="1788401" cy="1560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244" y="2102673"/>
            <a:ext cx="1657143" cy="9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 are centering the </a:t>
            </a:r>
            <a:r>
              <a:rPr lang="en-US" b="1" dirty="0" err="1"/>
              <a:t>zowner</a:t>
            </a:r>
            <a:r>
              <a:rPr lang="en-US" b="1" dirty="0"/>
              <a:t>. Let me explain. If you look at the '</a:t>
            </a:r>
            <a:r>
              <a:rPr lang="en-US" b="1" dirty="0" err="1"/>
              <a:t>zowner</a:t>
            </a:r>
            <a:r>
              <a:rPr lang="en-US" b="1" dirty="0"/>
              <a:t>' column from the original data set - total number rows = 424, Out of those, 68 of them have a value of 1, remaining 356 rows have a value of 0 (NA). Remember 1 means the person owns, 0 means the person does not own. Hence, if we calculate the mean of the </a:t>
            </a:r>
            <a:r>
              <a:rPr lang="en-US" b="1" dirty="0" err="1"/>
              <a:t>zowner</a:t>
            </a:r>
            <a:r>
              <a:rPr lang="en-US" b="1" dirty="0"/>
              <a:t> column, it is 68/424 = 0.1604. Print the '</a:t>
            </a:r>
            <a:r>
              <a:rPr lang="en-US" b="1" dirty="0" err="1"/>
              <a:t>zowner</a:t>
            </a:r>
            <a:r>
              <a:rPr lang="en-US" b="1" dirty="0"/>
              <a:t>' &amp; see this. Then we are centering z. This means we are transforming z to </a:t>
            </a:r>
            <a:r>
              <a:rPr lang="en-US" b="1" dirty="0" err="1"/>
              <a:t>zownertest</a:t>
            </a:r>
            <a:r>
              <a:rPr lang="en-US" b="1" dirty="0"/>
              <a:t> = z-0.1604. (</a:t>
            </a:r>
            <a:r>
              <a:rPr lang="en-US" b="1" dirty="0" err="1"/>
              <a:t>ie</a:t>
            </a:r>
            <a:r>
              <a:rPr lang="en-US" b="1" dirty="0"/>
              <a:t>) When z=0, then </a:t>
            </a:r>
            <a:r>
              <a:rPr lang="en-US" b="1" dirty="0" err="1"/>
              <a:t>zownertest</a:t>
            </a:r>
            <a:r>
              <a:rPr lang="en-US" b="1" dirty="0"/>
              <a:t> = -0.1604; when z=1, then </a:t>
            </a:r>
            <a:r>
              <a:rPr lang="en-US" b="1" dirty="0" err="1"/>
              <a:t>zownertest</a:t>
            </a:r>
            <a:r>
              <a:rPr lang="en-US" b="1" dirty="0"/>
              <a:t> = 1-0.1604 = 0.8396. Now, you print the </a:t>
            </a:r>
            <a:r>
              <a:rPr lang="en-US" b="1" dirty="0" err="1"/>
              <a:t>zownertest</a:t>
            </a:r>
            <a:r>
              <a:rPr lang="en-US" b="1" dirty="0"/>
              <a:t>, you will see this. This vector is used as a covariate in the algorithm. </a:t>
            </a:r>
          </a:p>
          <a:p>
            <a:endParaRPr lang="en-US" b="1" dirty="0"/>
          </a:p>
          <a:p>
            <a:r>
              <a:rPr lang="en-US" b="1" dirty="0" err="1"/>
              <a:t>Zowner</a:t>
            </a:r>
            <a:r>
              <a:rPr lang="en-US" b="1" dirty="0"/>
              <a:t> is covariate.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b="1" dirty="0" err="1">
                <a:solidFill>
                  <a:srgbClr val="FF0000"/>
                </a:solidFill>
              </a:rPr>
              <a:t>Deltadraw</a:t>
            </a:r>
            <a:r>
              <a:rPr lang="en-US" b="1" dirty="0">
                <a:solidFill>
                  <a:srgbClr val="FF0000"/>
                </a:solidFill>
              </a:rPr>
              <a:t> vs </a:t>
            </a:r>
            <a:r>
              <a:rPr lang="en-US" b="1" dirty="0" err="1">
                <a:solidFill>
                  <a:srgbClr val="FF0000"/>
                </a:solidFill>
              </a:rPr>
              <a:t>betadraw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Deltadraw</a:t>
            </a:r>
            <a:r>
              <a:rPr lang="en-US" b="1" dirty="0">
                <a:solidFill>
                  <a:srgbClr val="FF0000"/>
                </a:solidFill>
              </a:rPr>
              <a:t>: Correlation of product ownership to the beta coefficients - For the understanding of the covariate you may use this; 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Betadraw</a:t>
            </a:r>
            <a:r>
              <a:rPr lang="en-US" b="1" dirty="0">
                <a:solidFill>
                  <a:srgbClr val="FF0000"/>
                </a:solidFill>
              </a:rPr>
              <a:t>: Beta coefficients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2400"/>
            <a:ext cx="718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Prior Product Ownership – Does it impact preferences?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Next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Understand the code as much as possible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Understand the model – interpretation, prediction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Model validation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Goodness of fit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More iterations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Answer all the questions, with lots of detail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READ the questions and answer them – Do NOT make this an R exercise process, based on my document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Post your questions on Solo 2 Huddle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Next Wednesday, we will have sync session on  ‘Solo 2 Integration’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667000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9446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457200"/>
            <a:ext cx="468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Creating Summary Information in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565" y="2057400"/>
            <a:ext cx="8854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‘apply’ command is used to get summary information such as row</a:t>
            </a:r>
          </a:p>
          <a:p>
            <a:r>
              <a:rPr lang="en-US" sz="2400" b="1" dirty="0"/>
              <a:t>      means, col means, etc. if the data is in a Matrix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‘aggregate’ command is used to get summary information if the</a:t>
            </a:r>
          </a:p>
          <a:p>
            <a:r>
              <a:rPr lang="en-US" sz="2400" b="1" dirty="0"/>
              <a:t>      Data is in a ‘data frame’ format – </a:t>
            </a:r>
            <a:r>
              <a:rPr lang="en-US" sz="2400" b="1" dirty="0" err="1"/>
              <a:t>eg</a:t>
            </a:r>
            <a:r>
              <a:rPr lang="en-US" sz="2400" b="1" dirty="0"/>
              <a:t>. In Solo 1, we used it to get</a:t>
            </a:r>
          </a:p>
          <a:p>
            <a:r>
              <a:rPr lang="en-US" sz="2400" b="1" dirty="0"/>
              <a:t>      Centroids of clusters</a:t>
            </a:r>
          </a:p>
        </p:txBody>
      </p:sp>
    </p:spTree>
    <p:extLst>
      <p:ext uri="{BB962C8B-B14F-4D97-AF65-F5344CB8AC3E}">
        <p14:creationId xmlns:p14="http://schemas.microsoft.com/office/powerpoint/2010/main" val="29673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18760"/>
            <a:ext cx="822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Resp.data.v3 -&gt; 424 rows, columns 4 thru 39 -&gt; provides 36 responses for each person</a:t>
            </a:r>
          </a:p>
          <a:p>
            <a:r>
              <a:rPr lang="en-US" dirty="0"/>
              <a:t>Task V3 -&gt; 108 rows, 7 columns -&gt; </a:t>
            </a:r>
            <a:r>
              <a:rPr lang="en-US" dirty="0" err="1"/>
              <a:t>choice.set</a:t>
            </a:r>
            <a:r>
              <a:rPr lang="en-US" dirty="0"/>
              <a:t>, choice.ID, screen, RAM, processor, </a:t>
            </a:r>
          </a:p>
          <a:p>
            <a:r>
              <a:rPr lang="en-US" dirty="0"/>
              <a:t>   Price, brand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737" y="1112579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apply(resp.data.v3[4:39], 2, function(x){tabulate(</a:t>
            </a:r>
            <a:r>
              <a:rPr lang="en-US" dirty="0" err="1"/>
              <a:t>na.omit</a:t>
            </a:r>
            <a:r>
              <a:rPr lang="en-US" dirty="0"/>
              <a:t>(x))}) </a:t>
            </a:r>
          </a:p>
          <a:p>
            <a:r>
              <a:rPr lang="en-US" dirty="0"/>
              <a:t>     DCM1_1 DCM1_2 DCM1_3 DCM1_4 DCM1_5 DCM1_6 DCM1_7 DCM1_8 DCM1_9 DCM1_10</a:t>
            </a:r>
          </a:p>
          <a:p>
            <a:r>
              <a:rPr lang="en-US" dirty="0"/>
              <a:t>[1,]     93    316    218    125    157     70     81     65    100      25</a:t>
            </a:r>
          </a:p>
          <a:p>
            <a:r>
              <a:rPr lang="en-US" dirty="0"/>
              <a:t>[2,]    242     45    180     28    132     83    182     85     21     307</a:t>
            </a:r>
          </a:p>
          <a:p>
            <a:r>
              <a:rPr lang="en-US" dirty="0"/>
              <a:t>[3,]     89     63     26    271    135    271    161    274    303      92</a:t>
            </a:r>
          </a:p>
          <a:p>
            <a:r>
              <a:rPr lang="en-US" dirty="0"/>
              <a:t>     DCM1_11 DCM1_12 DCM1_13 DCM1_14 DCM1_15 DCM1_16 DCM1_17 DCM1_18 DCM1_19</a:t>
            </a:r>
          </a:p>
          <a:p>
            <a:r>
              <a:rPr lang="en-US" dirty="0"/>
              <a:t>[1,]     271     192      77     151      18      65      22      64      41</a:t>
            </a:r>
          </a:p>
          <a:p>
            <a:r>
              <a:rPr lang="en-US" dirty="0"/>
              <a:t>[2,]     113     217      75     148     140     207     130      68     276</a:t>
            </a:r>
          </a:p>
          <a:p>
            <a:r>
              <a:rPr lang="en-US" dirty="0"/>
              <a:t>[3,]      40      15     272     125     266     152     272     292     107</a:t>
            </a:r>
          </a:p>
          <a:p>
            <a:r>
              <a:rPr lang="en-US" dirty="0"/>
              <a:t>     DCM1_20 DCM1_21 DCM1_22 DCM1_23 DCM1_24 DCM1_25 DCM1_26 DCM1_27 DCM1_28</a:t>
            </a:r>
          </a:p>
          <a:p>
            <a:r>
              <a:rPr lang="en-US" dirty="0"/>
              <a:t>[1,]     303     225     114     183      37      71      32     109      34</a:t>
            </a:r>
          </a:p>
          <a:p>
            <a:r>
              <a:rPr lang="en-US" dirty="0"/>
              <a:t>[2,]      42     147      25      88      88     177     103      19     308</a:t>
            </a:r>
          </a:p>
          <a:p>
            <a:r>
              <a:rPr lang="en-US" dirty="0"/>
              <a:t>[3,]      79      52     285     153     299     176     289     296      82</a:t>
            </a:r>
          </a:p>
          <a:p>
            <a:r>
              <a:rPr lang="en-US" dirty="0"/>
              <a:t>     DCM1_29 DCM1_30 DCM1_31 DCM1_32 DCM1_33 DCM1_34 DCM1_35 DCM1_36</a:t>
            </a:r>
          </a:p>
          <a:p>
            <a:r>
              <a:rPr lang="en-US" dirty="0"/>
              <a:t>[1,]     312     189      88     164      27      44      35      86</a:t>
            </a:r>
          </a:p>
          <a:p>
            <a:r>
              <a:rPr lang="en-US" dirty="0"/>
              <a:t>[2,]      67     209      43     121     114     207     116      36</a:t>
            </a:r>
          </a:p>
          <a:p>
            <a:r>
              <a:rPr lang="en-US" dirty="0"/>
              <a:t>[3,]      45      26     293     139     283     173     273     302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0"/>
            <a:ext cx="259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Actual Data - Preferences</a:t>
            </a:r>
          </a:p>
        </p:txBody>
      </p:sp>
      <p:sp>
        <p:nvSpPr>
          <p:cNvPr id="6" name="Freeform 5"/>
          <p:cNvSpPr/>
          <p:nvPr/>
        </p:nvSpPr>
        <p:spPr>
          <a:xfrm>
            <a:off x="1028700" y="1957388"/>
            <a:ext cx="771525" cy="357187"/>
          </a:xfrm>
          <a:custGeom>
            <a:avLst/>
            <a:gdLst>
              <a:gd name="connsiteX0" fmla="*/ 714375 w 771525"/>
              <a:gd name="connsiteY0" fmla="*/ 71437 h 357187"/>
              <a:gd name="connsiteX1" fmla="*/ 628650 w 771525"/>
              <a:gd name="connsiteY1" fmla="*/ 28575 h 357187"/>
              <a:gd name="connsiteX2" fmla="*/ 571500 w 771525"/>
              <a:gd name="connsiteY2" fmla="*/ 14287 h 357187"/>
              <a:gd name="connsiteX3" fmla="*/ 528638 w 771525"/>
              <a:gd name="connsiteY3" fmla="*/ 0 h 357187"/>
              <a:gd name="connsiteX4" fmla="*/ 342900 w 771525"/>
              <a:gd name="connsiteY4" fmla="*/ 14287 h 357187"/>
              <a:gd name="connsiteX5" fmla="*/ 257175 w 771525"/>
              <a:gd name="connsiteY5" fmla="*/ 28575 h 357187"/>
              <a:gd name="connsiteX6" fmla="*/ 114300 w 771525"/>
              <a:gd name="connsiteY6" fmla="*/ 42862 h 357187"/>
              <a:gd name="connsiteX7" fmla="*/ 28575 w 771525"/>
              <a:gd name="connsiteY7" fmla="*/ 85725 h 357187"/>
              <a:gd name="connsiteX8" fmla="*/ 0 w 771525"/>
              <a:gd name="connsiteY8" fmla="*/ 128587 h 357187"/>
              <a:gd name="connsiteX9" fmla="*/ 14288 w 771525"/>
              <a:gd name="connsiteY9" fmla="*/ 257175 h 357187"/>
              <a:gd name="connsiteX10" fmla="*/ 85725 w 771525"/>
              <a:gd name="connsiteY10" fmla="*/ 314325 h 357187"/>
              <a:gd name="connsiteX11" fmla="*/ 257175 w 771525"/>
              <a:gd name="connsiteY11" fmla="*/ 357187 h 357187"/>
              <a:gd name="connsiteX12" fmla="*/ 514350 w 771525"/>
              <a:gd name="connsiteY12" fmla="*/ 328612 h 357187"/>
              <a:gd name="connsiteX13" fmla="*/ 557213 w 771525"/>
              <a:gd name="connsiteY13" fmla="*/ 314325 h 357187"/>
              <a:gd name="connsiteX14" fmla="*/ 600075 w 771525"/>
              <a:gd name="connsiteY14" fmla="*/ 285750 h 357187"/>
              <a:gd name="connsiteX15" fmla="*/ 714375 w 771525"/>
              <a:gd name="connsiteY15" fmla="*/ 257175 h 357187"/>
              <a:gd name="connsiteX16" fmla="*/ 757238 w 771525"/>
              <a:gd name="connsiteY16" fmla="*/ 242887 h 357187"/>
              <a:gd name="connsiteX17" fmla="*/ 771525 w 771525"/>
              <a:gd name="connsiteY17" fmla="*/ 200025 h 357187"/>
              <a:gd name="connsiteX18" fmla="*/ 600075 w 771525"/>
              <a:gd name="connsiteY18" fmla="*/ 1000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525" h="357187">
                <a:moveTo>
                  <a:pt x="714375" y="71437"/>
                </a:moveTo>
                <a:cubicBezTo>
                  <a:pt x="685800" y="57150"/>
                  <a:pt x="658313" y="40440"/>
                  <a:pt x="628650" y="28575"/>
                </a:cubicBezTo>
                <a:cubicBezTo>
                  <a:pt x="610418" y="21282"/>
                  <a:pt x="590381" y="19682"/>
                  <a:pt x="571500" y="14287"/>
                </a:cubicBezTo>
                <a:cubicBezTo>
                  <a:pt x="557019" y="10150"/>
                  <a:pt x="542925" y="4762"/>
                  <a:pt x="528638" y="0"/>
                </a:cubicBezTo>
                <a:cubicBezTo>
                  <a:pt x="466725" y="4762"/>
                  <a:pt x="404654" y="7787"/>
                  <a:pt x="342900" y="14287"/>
                </a:cubicBezTo>
                <a:cubicBezTo>
                  <a:pt x="314090" y="17320"/>
                  <a:pt x="285920" y="24982"/>
                  <a:pt x="257175" y="28575"/>
                </a:cubicBezTo>
                <a:cubicBezTo>
                  <a:pt x="209682" y="34512"/>
                  <a:pt x="161925" y="38100"/>
                  <a:pt x="114300" y="42862"/>
                </a:cubicBezTo>
                <a:cubicBezTo>
                  <a:pt x="79440" y="54483"/>
                  <a:pt x="56271" y="58029"/>
                  <a:pt x="28575" y="85725"/>
                </a:cubicBezTo>
                <a:cubicBezTo>
                  <a:pt x="16433" y="97867"/>
                  <a:pt x="9525" y="114300"/>
                  <a:pt x="0" y="128587"/>
                </a:cubicBezTo>
                <a:cubicBezTo>
                  <a:pt x="4763" y="171450"/>
                  <a:pt x="3828" y="215336"/>
                  <a:pt x="14288" y="257175"/>
                </a:cubicBezTo>
                <a:cubicBezTo>
                  <a:pt x="27165" y="308682"/>
                  <a:pt x="47668" y="298015"/>
                  <a:pt x="85725" y="314325"/>
                </a:cubicBezTo>
                <a:cubicBezTo>
                  <a:pt x="198743" y="362762"/>
                  <a:pt x="82937" y="335408"/>
                  <a:pt x="257175" y="357187"/>
                </a:cubicBezTo>
                <a:cubicBezTo>
                  <a:pt x="298218" y="353083"/>
                  <a:pt x="464899" y="337603"/>
                  <a:pt x="514350" y="328612"/>
                </a:cubicBezTo>
                <a:cubicBezTo>
                  <a:pt x="529168" y="325918"/>
                  <a:pt x="542925" y="319087"/>
                  <a:pt x="557213" y="314325"/>
                </a:cubicBezTo>
                <a:cubicBezTo>
                  <a:pt x="571500" y="304800"/>
                  <a:pt x="583938" y="291618"/>
                  <a:pt x="600075" y="285750"/>
                </a:cubicBezTo>
                <a:cubicBezTo>
                  <a:pt x="636983" y="272329"/>
                  <a:pt x="677118" y="269594"/>
                  <a:pt x="714375" y="257175"/>
                </a:cubicBezTo>
                <a:lnTo>
                  <a:pt x="757238" y="242887"/>
                </a:lnTo>
                <a:cubicBezTo>
                  <a:pt x="762000" y="228600"/>
                  <a:pt x="771525" y="215085"/>
                  <a:pt x="771525" y="200025"/>
                </a:cubicBezTo>
                <a:cubicBezTo>
                  <a:pt x="771525" y="48151"/>
                  <a:pt x="757164" y="100012"/>
                  <a:pt x="600075" y="100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05437" y="2169318"/>
            <a:ext cx="771525" cy="357187"/>
          </a:xfrm>
          <a:custGeom>
            <a:avLst/>
            <a:gdLst>
              <a:gd name="connsiteX0" fmla="*/ 714375 w 771525"/>
              <a:gd name="connsiteY0" fmla="*/ 71437 h 357187"/>
              <a:gd name="connsiteX1" fmla="*/ 628650 w 771525"/>
              <a:gd name="connsiteY1" fmla="*/ 28575 h 357187"/>
              <a:gd name="connsiteX2" fmla="*/ 571500 w 771525"/>
              <a:gd name="connsiteY2" fmla="*/ 14287 h 357187"/>
              <a:gd name="connsiteX3" fmla="*/ 528638 w 771525"/>
              <a:gd name="connsiteY3" fmla="*/ 0 h 357187"/>
              <a:gd name="connsiteX4" fmla="*/ 342900 w 771525"/>
              <a:gd name="connsiteY4" fmla="*/ 14287 h 357187"/>
              <a:gd name="connsiteX5" fmla="*/ 257175 w 771525"/>
              <a:gd name="connsiteY5" fmla="*/ 28575 h 357187"/>
              <a:gd name="connsiteX6" fmla="*/ 114300 w 771525"/>
              <a:gd name="connsiteY6" fmla="*/ 42862 h 357187"/>
              <a:gd name="connsiteX7" fmla="*/ 28575 w 771525"/>
              <a:gd name="connsiteY7" fmla="*/ 85725 h 357187"/>
              <a:gd name="connsiteX8" fmla="*/ 0 w 771525"/>
              <a:gd name="connsiteY8" fmla="*/ 128587 h 357187"/>
              <a:gd name="connsiteX9" fmla="*/ 14288 w 771525"/>
              <a:gd name="connsiteY9" fmla="*/ 257175 h 357187"/>
              <a:gd name="connsiteX10" fmla="*/ 85725 w 771525"/>
              <a:gd name="connsiteY10" fmla="*/ 314325 h 357187"/>
              <a:gd name="connsiteX11" fmla="*/ 257175 w 771525"/>
              <a:gd name="connsiteY11" fmla="*/ 357187 h 357187"/>
              <a:gd name="connsiteX12" fmla="*/ 514350 w 771525"/>
              <a:gd name="connsiteY12" fmla="*/ 328612 h 357187"/>
              <a:gd name="connsiteX13" fmla="*/ 557213 w 771525"/>
              <a:gd name="connsiteY13" fmla="*/ 314325 h 357187"/>
              <a:gd name="connsiteX14" fmla="*/ 600075 w 771525"/>
              <a:gd name="connsiteY14" fmla="*/ 285750 h 357187"/>
              <a:gd name="connsiteX15" fmla="*/ 714375 w 771525"/>
              <a:gd name="connsiteY15" fmla="*/ 257175 h 357187"/>
              <a:gd name="connsiteX16" fmla="*/ 757238 w 771525"/>
              <a:gd name="connsiteY16" fmla="*/ 242887 h 357187"/>
              <a:gd name="connsiteX17" fmla="*/ 771525 w 771525"/>
              <a:gd name="connsiteY17" fmla="*/ 200025 h 357187"/>
              <a:gd name="connsiteX18" fmla="*/ 600075 w 771525"/>
              <a:gd name="connsiteY18" fmla="*/ 1000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525" h="357187">
                <a:moveTo>
                  <a:pt x="714375" y="71437"/>
                </a:moveTo>
                <a:cubicBezTo>
                  <a:pt x="685800" y="57150"/>
                  <a:pt x="658313" y="40440"/>
                  <a:pt x="628650" y="28575"/>
                </a:cubicBezTo>
                <a:cubicBezTo>
                  <a:pt x="610418" y="21282"/>
                  <a:pt x="590381" y="19682"/>
                  <a:pt x="571500" y="14287"/>
                </a:cubicBezTo>
                <a:cubicBezTo>
                  <a:pt x="557019" y="10150"/>
                  <a:pt x="542925" y="4762"/>
                  <a:pt x="528638" y="0"/>
                </a:cubicBezTo>
                <a:cubicBezTo>
                  <a:pt x="466725" y="4762"/>
                  <a:pt x="404654" y="7787"/>
                  <a:pt x="342900" y="14287"/>
                </a:cubicBezTo>
                <a:cubicBezTo>
                  <a:pt x="314090" y="17320"/>
                  <a:pt x="285920" y="24982"/>
                  <a:pt x="257175" y="28575"/>
                </a:cubicBezTo>
                <a:cubicBezTo>
                  <a:pt x="209682" y="34512"/>
                  <a:pt x="161925" y="38100"/>
                  <a:pt x="114300" y="42862"/>
                </a:cubicBezTo>
                <a:cubicBezTo>
                  <a:pt x="79440" y="54483"/>
                  <a:pt x="56271" y="58029"/>
                  <a:pt x="28575" y="85725"/>
                </a:cubicBezTo>
                <a:cubicBezTo>
                  <a:pt x="16433" y="97867"/>
                  <a:pt x="9525" y="114300"/>
                  <a:pt x="0" y="128587"/>
                </a:cubicBezTo>
                <a:cubicBezTo>
                  <a:pt x="4763" y="171450"/>
                  <a:pt x="3828" y="215336"/>
                  <a:pt x="14288" y="257175"/>
                </a:cubicBezTo>
                <a:cubicBezTo>
                  <a:pt x="27165" y="308682"/>
                  <a:pt x="47668" y="298015"/>
                  <a:pt x="85725" y="314325"/>
                </a:cubicBezTo>
                <a:cubicBezTo>
                  <a:pt x="198743" y="362762"/>
                  <a:pt x="82937" y="335408"/>
                  <a:pt x="257175" y="357187"/>
                </a:cubicBezTo>
                <a:cubicBezTo>
                  <a:pt x="298218" y="353083"/>
                  <a:pt x="464899" y="337603"/>
                  <a:pt x="514350" y="328612"/>
                </a:cubicBezTo>
                <a:cubicBezTo>
                  <a:pt x="529168" y="325918"/>
                  <a:pt x="542925" y="319087"/>
                  <a:pt x="557213" y="314325"/>
                </a:cubicBezTo>
                <a:cubicBezTo>
                  <a:pt x="571500" y="304800"/>
                  <a:pt x="583938" y="291618"/>
                  <a:pt x="600075" y="285750"/>
                </a:cubicBezTo>
                <a:cubicBezTo>
                  <a:pt x="636983" y="272329"/>
                  <a:pt x="677118" y="269594"/>
                  <a:pt x="714375" y="257175"/>
                </a:cubicBezTo>
                <a:lnTo>
                  <a:pt x="757238" y="242887"/>
                </a:lnTo>
                <a:cubicBezTo>
                  <a:pt x="762000" y="228600"/>
                  <a:pt x="771525" y="215085"/>
                  <a:pt x="771525" y="200025"/>
                </a:cubicBezTo>
                <a:cubicBezTo>
                  <a:pt x="771525" y="48151"/>
                  <a:pt x="757164" y="100012"/>
                  <a:pt x="600075" y="100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47699" y="5791200"/>
            <a:ext cx="771525" cy="357187"/>
          </a:xfrm>
          <a:custGeom>
            <a:avLst/>
            <a:gdLst>
              <a:gd name="connsiteX0" fmla="*/ 714375 w 771525"/>
              <a:gd name="connsiteY0" fmla="*/ 71437 h 357187"/>
              <a:gd name="connsiteX1" fmla="*/ 628650 w 771525"/>
              <a:gd name="connsiteY1" fmla="*/ 28575 h 357187"/>
              <a:gd name="connsiteX2" fmla="*/ 571500 w 771525"/>
              <a:gd name="connsiteY2" fmla="*/ 14287 h 357187"/>
              <a:gd name="connsiteX3" fmla="*/ 528638 w 771525"/>
              <a:gd name="connsiteY3" fmla="*/ 0 h 357187"/>
              <a:gd name="connsiteX4" fmla="*/ 342900 w 771525"/>
              <a:gd name="connsiteY4" fmla="*/ 14287 h 357187"/>
              <a:gd name="connsiteX5" fmla="*/ 257175 w 771525"/>
              <a:gd name="connsiteY5" fmla="*/ 28575 h 357187"/>
              <a:gd name="connsiteX6" fmla="*/ 114300 w 771525"/>
              <a:gd name="connsiteY6" fmla="*/ 42862 h 357187"/>
              <a:gd name="connsiteX7" fmla="*/ 28575 w 771525"/>
              <a:gd name="connsiteY7" fmla="*/ 85725 h 357187"/>
              <a:gd name="connsiteX8" fmla="*/ 0 w 771525"/>
              <a:gd name="connsiteY8" fmla="*/ 128587 h 357187"/>
              <a:gd name="connsiteX9" fmla="*/ 14288 w 771525"/>
              <a:gd name="connsiteY9" fmla="*/ 257175 h 357187"/>
              <a:gd name="connsiteX10" fmla="*/ 85725 w 771525"/>
              <a:gd name="connsiteY10" fmla="*/ 314325 h 357187"/>
              <a:gd name="connsiteX11" fmla="*/ 257175 w 771525"/>
              <a:gd name="connsiteY11" fmla="*/ 357187 h 357187"/>
              <a:gd name="connsiteX12" fmla="*/ 514350 w 771525"/>
              <a:gd name="connsiteY12" fmla="*/ 328612 h 357187"/>
              <a:gd name="connsiteX13" fmla="*/ 557213 w 771525"/>
              <a:gd name="connsiteY13" fmla="*/ 314325 h 357187"/>
              <a:gd name="connsiteX14" fmla="*/ 600075 w 771525"/>
              <a:gd name="connsiteY14" fmla="*/ 285750 h 357187"/>
              <a:gd name="connsiteX15" fmla="*/ 714375 w 771525"/>
              <a:gd name="connsiteY15" fmla="*/ 257175 h 357187"/>
              <a:gd name="connsiteX16" fmla="*/ 757238 w 771525"/>
              <a:gd name="connsiteY16" fmla="*/ 242887 h 357187"/>
              <a:gd name="connsiteX17" fmla="*/ 771525 w 771525"/>
              <a:gd name="connsiteY17" fmla="*/ 200025 h 357187"/>
              <a:gd name="connsiteX18" fmla="*/ 600075 w 771525"/>
              <a:gd name="connsiteY18" fmla="*/ 1000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525" h="357187">
                <a:moveTo>
                  <a:pt x="714375" y="71437"/>
                </a:moveTo>
                <a:cubicBezTo>
                  <a:pt x="685800" y="57150"/>
                  <a:pt x="658313" y="40440"/>
                  <a:pt x="628650" y="28575"/>
                </a:cubicBezTo>
                <a:cubicBezTo>
                  <a:pt x="610418" y="21282"/>
                  <a:pt x="590381" y="19682"/>
                  <a:pt x="571500" y="14287"/>
                </a:cubicBezTo>
                <a:cubicBezTo>
                  <a:pt x="557019" y="10150"/>
                  <a:pt x="542925" y="4762"/>
                  <a:pt x="528638" y="0"/>
                </a:cubicBezTo>
                <a:cubicBezTo>
                  <a:pt x="466725" y="4762"/>
                  <a:pt x="404654" y="7787"/>
                  <a:pt x="342900" y="14287"/>
                </a:cubicBezTo>
                <a:cubicBezTo>
                  <a:pt x="314090" y="17320"/>
                  <a:pt x="285920" y="24982"/>
                  <a:pt x="257175" y="28575"/>
                </a:cubicBezTo>
                <a:cubicBezTo>
                  <a:pt x="209682" y="34512"/>
                  <a:pt x="161925" y="38100"/>
                  <a:pt x="114300" y="42862"/>
                </a:cubicBezTo>
                <a:cubicBezTo>
                  <a:pt x="79440" y="54483"/>
                  <a:pt x="56271" y="58029"/>
                  <a:pt x="28575" y="85725"/>
                </a:cubicBezTo>
                <a:cubicBezTo>
                  <a:pt x="16433" y="97867"/>
                  <a:pt x="9525" y="114300"/>
                  <a:pt x="0" y="128587"/>
                </a:cubicBezTo>
                <a:cubicBezTo>
                  <a:pt x="4763" y="171450"/>
                  <a:pt x="3828" y="215336"/>
                  <a:pt x="14288" y="257175"/>
                </a:cubicBezTo>
                <a:cubicBezTo>
                  <a:pt x="27165" y="308682"/>
                  <a:pt x="47668" y="298015"/>
                  <a:pt x="85725" y="314325"/>
                </a:cubicBezTo>
                <a:cubicBezTo>
                  <a:pt x="198743" y="362762"/>
                  <a:pt x="82937" y="335408"/>
                  <a:pt x="257175" y="357187"/>
                </a:cubicBezTo>
                <a:cubicBezTo>
                  <a:pt x="298218" y="353083"/>
                  <a:pt x="464899" y="337603"/>
                  <a:pt x="514350" y="328612"/>
                </a:cubicBezTo>
                <a:cubicBezTo>
                  <a:pt x="529168" y="325918"/>
                  <a:pt x="542925" y="319087"/>
                  <a:pt x="557213" y="314325"/>
                </a:cubicBezTo>
                <a:cubicBezTo>
                  <a:pt x="571500" y="304800"/>
                  <a:pt x="583938" y="291618"/>
                  <a:pt x="600075" y="285750"/>
                </a:cubicBezTo>
                <a:cubicBezTo>
                  <a:pt x="636983" y="272329"/>
                  <a:pt x="677118" y="269594"/>
                  <a:pt x="714375" y="257175"/>
                </a:cubicBezTo>
                <a:lnTo>
                  <a:pt x="757238" y="242887"/>
                </a:lnTo>
                <a:cubicBezTo>
                  <a:pt x="762000" y="228600"/>
                  <a:pt x="771525" y="215085"/>
                  <a:pt x="771525" y="200025"/>
                </a:cubicBezTo>
                <a:cubicBezTo>
                  <a:pt x="771525" y="48151"/>
                  <a:pt x="757164" y="100012"/>
                  <a:pt x="600075" y="100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61813" y="4953000"/>
            <a:ext cx="771525" cy="357187"/>
          </a:xfrm>
          <a:custGeom>
            <a:avLst/>
            <a:gdLst>
              <a:gd name="connsiteX0" fmla="*/ 714375 w 771525"/>
              <a:gd name="connsiteY0" fmla="*/ 71437 h 357187"/>
              <a:gd name="connsiteX1" fmla="*/ 628650 w 771525"/>
              <a:gd name="connsiteY1" fmla="*/ 28575 h 357187"/>
              <a:gd name="connsiteX2" fmla="*/ 571500 w 771525"/>
              <a:gd name="connsiteY2" fmla="*/ 14287 h 357187"/>
              <a:gd name="connsiteX3" fmla="*/ 528638 w 771525"/>
              <a:gd name="connsiteY3" fmla="*/ 0 h 357187"/>
              <a:gd name="connsiteX4" fmla="*/ 342900 w 771525"/>
              <a:gd name="connsiteY4" fmla="*/ 14287 h 357187"/>
              <a:gd name="connsiteX5" fmla="*/ 257175 w 771525"/>
              <a:gd name="connsiteY5" fmla="*/ 28575 h 357187"/>
              <a:gd name="connsiteX6" fmla="*/ 114300 w 771525"/>
              <a:gd name="connsiteY6" fmla="*/ 42862 h 357187"/>
              <a:gd name="connsiteX7" fmla="*/ 28575 w 771525"/>
              <a:gd name="connsiteY7" fmla="*/ 85725 h 357187"/>
              <a:gd name="connsiteX8" fmla="*/ 0 w 771525"/>
              <a:gd name="connsiteY8" fmla="*/ 128587 h 357187"/>
              <a:gd name="connsiteX9" fmla="*/ 14288 w 771525"/>
              <a:gd name="connsiteY9" fmla="*/ 257175 h 357187"/>
              <a:gd name="connsiteX10" fmla="*/ 85725 w 771525"/>
              <a:gd name="connsiteY10" fmla="*/ 314325 h 357187"/>
              <a:gd name="connsiteX11" fmla="*/ 257175 w 771525"/>
              <a:gd name="connsiteY11" fmla="*/ 357187 h 357187"/>
              <a:gd name="connsiteX12" fmla="*/ 514350 w 771525"/>
              <a:gd name="connsiteY12" fmla="*/ 328612 h 357187"/>
              <a:gd name="connsiteX13" fmla="*/ 557213 w 771525"/>
              <a:gd name="connsiteY13" fmla="*/ 314325 h 357187"/>
              <a:gd name="connsiteX14" fmla="*/ 600075 w 771525"/>
              <a:gd name="connsiteY14" fmla="*/ 285750 h 357187"/>
              <a:gd name="connsiteX15" fmla="*/ 714375 w 771525"/>
              <a:gd name="connsiteY15" fmla="*/ 257175 h 357187"/>
              <a:gd name="connsiteX16" fmla="*/ 757238 w 771525"/>
              <a:gd name="connsiteY16" fmla="*/ 242887 h 357187"/>
              <a:gd name="connsiteX17" fmla="*/ 771525 w 771525"/>
              <a:gd name="connsiteY17" fmla="*/ 200025 h 357187"/>
              <a:gd name="connsiteX18" fmla="*/ 600075 w 771525"/>
              <a:gd name="connsiteY18" fmla="*/ 10001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1525" h="357187">
                <a:moveTo>
                  <a:pt x="714375" y="71437"/>
                </a:moveTo>
                <a:cubicBezTo>
                  <a:pt x="685800" y="57150"/>
                  <a:pt x="658313" y="40440"/>
                  <a:pt x="628650" y="28575"/>
                </a:cubicBezTo>
                <a:cubicBezTo>
                  <a:pt x="610418" y="21282"/>
                  <a:pt x="590381" y="19682"/>
                  <a:pt x="571500" y="14287"/>
                </a:cubicBezTo>
                <a:cubicBezTo>
                  <a:pt x="557019" y="10150"/>
                  <a:pt x="542925" y="4762"/>
                  <a:pt x="528638" y="0"/>
                </a:cubicBezTo>
                <a:cubicBezTo>
                  <a:pt x="466725" y="4762"/>
                  <a:pt x="404654" y="7787"/>
                  <a:pt x="342900" y="14287"/>
                </a:cubicBezTo>
                <a:cubicBezTo>
                  <a:pt x="314090" y="17320"/>
                  <a:pt x="285920" y="24982"/>
                  <a:pt x="257175" y="28575"/>
                </a:cubicBezTo>
                <a:cubicBezTo>
                  <a:pt x="209682" y="34512"/>
                  <a:pt x="161925" y="38100"/>
                  <a:pt x="114300" y="42862"/>
                </a:cubicBezTo>
                <a:cubicBezTo>
                  <a:pt x="79440" y="54483"/>
                  <a:pt x="56271" y="58029"/>
                  <a:pt x="28575" y="85725"/>
                </a:cubicBezTo>
                <a:cubicBezTo>
                  <a:pt x="16433" y="97867"/>
                  <a:pt x="9525" y="114300"/>
                  <a:pt x="0" y="128587"/>
                </a:cubicBezTo>
                <a:cubicBezTo>
                  <a:pt x="4763" y="171450"/>
                  <a:pt x="3828" y="215336"/>
                  <a:pt x="14288" y="257175"/>
                </a:cubicBezTo>
                <a:cubicBezTo>
                  <a:pt x="27165" y="308682"/>
                  <a:pt x="47668" y="298015"/>
                  <a:pt x="85725" y="314325"/>
                </a:cubicBezTo>
                <a:cubicBezTo>
                  <a:pt x="198743" y="362762"/>
                  <a:pt x="82937" y="335408"/>
                  <a:pt x="257175" y="357187"/>
                </a:cubicBezTo>
                <a:cubicBezTo>
                  <a:pt x="298218" y="353083"/>
                  <a:pt x="464899" y="337603"/>
                  <a:pt x="514350" y="328612"/>
                </a:cubicBezTo>
                <a:cubicBezTo>
                  <a:pt x="529168" y="325918"/>
                  <a:pt x="542925" y="319087"/>
                  <a:pt x="557213" y="314325"/>
                </a:cubicBezTo>
                <a:cubicBezTo>
                  <a:pt x="571500" y="304800"/>
                  <a:pt x="583938" y="291618"/>
                  <a:pt x="600075" y="285750"/>
                </a:cubicBezTo>
                <a:cubicBezTo>
                  <a:pt x="636983" y="272329"/>
                  <a:pt x="677118" y="269594"/>
                  <a:pt x="714375" y="257175"/>
                </a:cubicBezTo>
                <a:lnTo>
                  <a:pt x="757238" y="242887"/>
                </a:lnTo>
                <a:cubicBezTo>
                  <a:pt x="762000" y="228600"/>
                  <a:pt x="771525" y="215085"/>
                  <a:pt x="771525" y="200025"/>
                </a:cubicBezTo>
                <a:cubicBezTo>
                  <a:pt x="771525" y="48151"/>
                  <a:pt x="757164" y="100012"/>
                  <a:pt x="600075" y="100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8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42" y="609600"/>
            <a:ext cx="5791200" cy="177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2" y="2633774"/>
            <a:ext cx="5758721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1424" y="5673394"/>
            <a:ext cx="268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Top 4 picked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688449"/>
            <a:ext cx="3561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Screen: 3 levels: 5”, 7”, 10”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RAM: 3 levels: 8 </a:t>
            </a:r>
            <a:r>
              <a:rPr lang="en-US" sz="1400" b="1" dirty="0" err="1">
                <a:solidFill>
                  <a:srgbClr val="002060"/>
                </a:solidFill>
              </a:rPr>
              <a:t>gB</a:t>
            </a:r>
            <a:r>
              <a:rPr lang="en-US" sz="1400" b="1" dirty="0">
                <a:solidFill>
                  <a:srgbClr val="002060"/>
                </a:solidFill>
              </a:rPr>
              <a:t>, 16 </a:t>
            </a:r>
            <a:r>
              <a:rPr lang="en-US" sz="1400" b="1" dirty="0" err="1">
                <a:solidFill>
                  <a:srgbClr val="002060"/>
                </a:solidFill>
              </a:rPr>
              <a:t>gB</a:t>
            </a:r>
            <a:r>
              <a:rPr lang="en-US" sz="1400" b="1" dirty="0">
                <a:solidFill>
                  <a:srgbClr val="002060"/>
                </a:solidFill>
              </a:rPr>
              <a:t>, 32 </a:t>
            </a:r>
            <a:r>
              <a:rPr lang="en-US" sz="1400" b="1" dirty="0" err="1">
                <a:solidFill>
                  <a:srgbClr val="002060"/>
                </a:solidFill>
              </a:rPr>
              <a:t>gB</a:t>
            </a:r>
            <a:endParaRPr lang="en-US" sz="1400" b="1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Processor: 3 levels:   1.5, 2, 2.5 GHZ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Price: 3 levels:   $199, $299, $399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Brand: 4 levels:   STC, </a:t>
            </a:r>
            <a:r>
              <a:rPr lang="en-US" sz="1400" b="1" dirty="0" err="1">
                <a:solidFill>
                  <a:srgbClr val="002060"/>
                </a:solidFill>
              </a:rPr>
              <a:t>Somesong</a:t>
            </a:r>
            <a:r>
              <a:rPr lang="en-US" sz="1400" b="1" dirty="0">
                <a:solidFill>
                  <a:srgbClr val="002060"/>
                </a:solidFill>
              </a:rPr>
              <a:t>, Pear, Gaggle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9782" y="1226332"/>
            <a:ext cx="1747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Scr</a:t>
            </a:r>
            <a:r>
              <a:rPr lang="en-US" sz="1600" b="1" dirty="0">
                <a:solidFill>
                  <a:srgbClr val="FF0000"/>
                </a:solidFill>
              </a:rPr>
              <a:t> 7”, RAM 16 </a:t>
            </a:r>
            <a:r>
              <a:rPr lang="en-US" sz="1600" b="1" dirty="0" err="1">
                <a:solidFill>
                  <a:srgbClr val="FF0000"/>
                </a:solidFill>
              </a:rPr>
              <a:t>gB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Proc</a:t>
            </a:r>
            <a:r>
              <a:rPr lang="en-US" sz="1600" b="1" dirty="0">
                <a:solidFill>
                  <a:srgbClr val="FF0000"/>
                </a:solidFill>
              </a:rPr>
              <a:t> 2.5 GHZ,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 $199, STC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2104" y="2564777"/>
            <a:ext cx="1750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Scr</a:t>
            </a:r>
            <a:r>
              <a:rPr lang="en-US" sz="1600" b="1" dirty="0">
                <a:solidFill>
                  <a:srgbClr val="FF0000"/>
                </a:solidFill>
              </a:rPr>
              <a:t> 7”, RAM 16 </a:t>
            </a:r>
            <a:r>
              <a:rPr lang="en-US" sz="1600" b="1" dirty="0" err="1">
                <a:solidFill>
                  <a:srgbClr val="FF0000"/>
                </a:solidFill>
              </a:rPr>
              <a:t>gB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Proc</a:t>
            </a:r>
            <a:r>
              <a:rPr lang="en-US" sz="1600" b="1" dirty="0">
                <a:solidFill>
                  <a:srgbClr val="FF0000"/>
                </a:solidFill>
              </a:rPr>
              <a:t> 2.5 GHZ,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 $199, Gaggle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42" y="3648670"/>
            <a:ext cx="5758721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904" y="4549378"/>
            <a:ext cx="5753959" cy="761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68070" y="357967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Scr</a:t>
            </a:r>
            <a:r>
              <a:rPr lang="en-US" sz="1600" b="1" dirty="0">
                <a:solidFill>
                  <a:srgbClr val="FF0000"/>
                </a:solidFill>
              </a:rPr>
              <a:t> 10”, RAM 8 </a:t>
            </a:r>
            <a:r>
              <a:rPr lang="en-US" sz="1600" b="1" dirty="0" err="1">
                <a:solidFill>
                  <a:srgbClr val="FF0000"/>
                </a:solidFill>
              </a:rPr>
              <a:t>gB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Proc</a:t>
            </a:r>
            <a:r>
              <a:rPr lang="en-US" sz="1600" b="1" dirty="0">
                <a:solidFill>
                  <a:srgbClr val="FF0000"/>
                </a:solidFill>
              </a:rPr>
              <a:t> 2 GHZ,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 $199, </a:t>
            </a:r>
            <a:r>
              <a:rPr lang="en-US" sz="1600" b="1" dirty="0" err="1">
                <a:solidFill>
                  <a:srgbClr val="FF0000"/>
                </a:solidFill>
              </a:rPr>
              <a:t>Somesong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9781" y="4625549"/>
            <a:ext cx="1747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Scr</a:t>
            </a:r>
            <a:r>
              <a:rPr lang="en-US" sz="1600" b="1" dirty="0">
                <a:solidFill>
                  <a:srgbClr val="FF0000"/>
                </a:solidFill>
              </a:rPr>
              <a:t> 10”, RAM 8 </a:t>
            </a:r>
            <a:r>
              <a:rPr lang="en-US" sz="1600" b="1" dirty="0" err="1">
                <a:solidFill>
                  <a:srgbClr val="FF0000"/>
                </a:solidFill>
              </a:rPr>
              <a:t>gB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Proc</a:t>
            </a:r>
            <a:r>
              <a:rPr lang="en-US" sz="1600" b="1" dirty="0">
                <a:solidFill>
                  <a:srgbClr val="FF0000"/>
                </a:solidFill>
              </a:rPr>
              <a:t> 2 GHZ,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Price $199, STC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18" y="1495239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out </a:t>
            </a:r>
          </a:p>
          <a:p>
            <a:r>
              <a:rPr lang="en-US" dirty="0"/>
              <a:t>of 424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7" y="2380878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312 out </a:t>
            </a:r>
          </a:p>
          <a:p>
            <a:r>
              <a:rPr lang="en-US" dirty="0"/>
              <a:t>of 424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102" y="3764339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308 out </a:t>
            </a:r>
          </a:p>
          <a:p>
            <a:r>
              <a:rPr lang="en-US" dirty="0"/>
              <a:t>of 424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322" y="466441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307 out </a:t>
            </a:r>
          </a:p>
          <a:p>
            <a:r>
              <a:rPr lang="en-US" dirty="0"/>
              <a:t>of 424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5064" y="9227"/>
            <a:ext cx="645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were the preferred choices using raw data?</a:t>
            </a:r>
          </a:p>
        </p:txBody>
      </p:sp>
    </p:spTree>
    <p:extLst>
      <p:ext uri="{BB962C8B-B14F-4D97-AF65-F5344CB8AC3E}">
        <p14:creationId xmlns:p14="http://schemas.microsoft.com/office/powerpoint/2010/main" val="6220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286887"/>
            <a:ext cx="566908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How did we define the dummy variables?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80" y="1355182"/>
            <a:ext cx="586214" cy="76086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marL="414726" indent="-414726">
              <a:buAutoNum type="arabicParenR"/>
            </a:pPr>
            <a:endParaRPr lang="en-US" sz="2200" b="1" dirty="0"/>
          </a:p>
          <a:p>
            <a:endParaRPr lang="en-US" sz="2200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074" y="1789385"/>
            <a:ext cx="2635093" cy="110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8757" y="3284008"/>
            <a:ext cx="3332928" cy="914753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5-in screen is baseline (-1,-1)</a:t>
            </a:r>
          </a:p>
          <a:p>
            <a:r>
              <a:rPr lang="en-US" b="1" dirty="0">
                <a:solidFill>
                  <a:srgbClr val="FF0000"/>
                </a:solidFill>
              </a:rPr>
              <a:t>7-in screen corresponds to (1, 0)</a:t>
            </a:r>
          </a:p>
          <a:p>
            <a:r>
              <a:rPr lang="en-US" b="1" dirty="0">
                <a:solidFill>
                  <a:srgbClr val="FF0000"/>
                </a:solidFill>
              </a:rPr>
              <a:t>10-in screen corresponds to (0,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029200"/>
            <a:ext cx="8727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‘Effects coding’ similar to regression, intercept=grand mean, slopes=delta from grand mean</a:t>
            </a:r>
          </a:p>
          <a:p>
            <a:r>
              <a:rPr lang="en-US" dirty="0"/>
              <a:t>‘Dummy coding’ – intercept=baseline, slopes= delta from baseline</a:t>
            </a:r>
          </a:p>
          <a:p>
            <a:r>
              <a:rPr lang="en-US" dirty="0"/>
              <a:t>‘Contrast coding’ – slopes, intercepts are based on contrasts defined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2" y="4407565"/>
            <a:ext cx="602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Interaction terms are just products of 2 dummy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5202" y="1581357"/>
            <a:ext cx="4272773" cy="1851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b="1" dirty="0">
                <a:solidFill>
                  <a:srgbClr val="002060"/>
                </a:solidFill>
              </a:rPr>
              <a:t>Remember from 410:</a:t>
            </a:r>
          </a:p>
          <a:p>
            <a:r>
              <a:rPr lang="en-US" sz="1633" b="1" dirty="0">
                <a:solidFill>
                  <a:srgbClr val="002060"/>
                </a:solidFill>
              </a:rPr>
              <a:t>X1 = 1, if 7”</a:t>
            </a:r>
          </a:p>
          <a:p>
            <a:r>
              <a:rPr lang="en-US" sz="1633" b="1" dirty="0">
                <a:solidFill>
                  <a:srgbClr val="002060"/>
                </a:solidFill>
              </a:rPr>
              <a:t>      = -1, otherwise</a:t>
            </a:r>
          </a:p>
          <a:p>
            <a:r>
              <a:rPr lang="en-US" sz="1633" b="1" dirty="0">
                <a:solidFill>
                  <a:srgbClr val="002060"/>
                </a:solidFill>
              </a:rPr>
              <a:t>X2 = 1, if 10”</a:t>
            </a:r>
          </a:p>
          <a:p>
            <a:r>
              <a:rPr lang="en-US" sz="1633" b="1" dirty="0">
                <a:solidFill>
                  <a:srgbClr val="002060"/>
                </a:solidFill>
              </a:rPr>
              <a:t>      = -1, otherwise</a:t>
            </a:r>
          </a:p>
          <a:p>
            <a:r>
              <a:rPr lang="en-US" sz="1633" b="1" dirty="0">
                <a:solidFill>
                  <a:srgbClr val="002060"/>
                </a:solidFill>
              </a:rPr>
              <a:t>(This means that for 5” screen, x1 = x2 =-1)</a:t>
            </a:r>
          </a:p>
          <a:p>
            <a:r>
              <a:rPr lang="en-US" sz="1633" b="1" dirty="0">
                <a:solidFill>
                  <a:srgbClr val="002060"/>
                </a:solidFill>
              </a:rPr>
              <a:t>5” is baseline &amp; coded as (-1,-1) instead of (0,0)</a:t>
            </a:r>
          </a:p>
        </p:txBody>
      </p:sp>
    </p:spTree>
    <p:extLst>
      <p:ext uri="{BB962C8B-B14F-4D97-AF65-F5344CB8AC3E}">
        <p14:creationId xmlns:p14="http://schemas.microsoft.com/office/powerpoint/2010/main" val="18209732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A398233-761F-499B-9ADC-D178AE1D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624455" cy="114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0EBB6-55A1-458F-97C9-2126A76BFC1A}"/>
              </a:ext>
            </a:extLst>
          </p:cNvPr>
          <p:cNvSpPr txBox="1"/>
          <p:nvPr/>
        </p:nvSpPr>
        <p:spPr>
          <a:xfrm>
            <a:off x="1524000" y="228600"/>
            <a:ext cx="566908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How did we define the dummy variables?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26ED23-F305-4DAF-BB18-C158B8A275E9}"/>
              </a:ext>
            </a:extLst>
          </p:cNvPr>
          <p:cNvSpPr txBox="1"/>
          <p:nvPr/>
        </p:nvSpPr>
        <p:spPr>
          <a:xfrm>
            <a:off x="2514600" y="2830191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is: Y =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1X1 +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2X2  + … +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14X14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86073F-06EB-4803-9AAC-EA37BD692F29}"/>
              </a:ext>
            </a:extLst>
          </p:cNvPr>
          <p:cNvSpPr txBox="1"/>
          <p:nvPr/>
        </p:nvSpPr>
        <p:spPr>
          <a:xfrm>
            <a:off x="743983" y="4096139"/>
            <a:ext cx="2133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1X1 + 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2X2  + 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1, for 7”</a:t>
            </a:r>
          </a:p>
          <a:p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2, for 10”</a:t>
            </a:r>
          </a:p>
          <a:p>
            <a:r>
              <a:rPr lang="en-US" dirty="0">
                <a:solidFill>
                  <a:srgbClr val="FF0000"/>
                </a:solidFill>
              </a:rPr>
              <a:t>Y = 0, for 5”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AE155C-A1D9-45DD-9320-1CCE3743B085}"/>
              </a:ext>
            </a:extLst>
          </p:cNvPr>
          <p:cNvSpPr txBox="1"/>
          <p:nvPr/>
        </p:nvSpPr>
        <p:spPr>
          <a:xfrm>
            <a:off x="3581400" y="4114800"/>
            <a:ext cx="2169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 =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1X1 +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2X2  + 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Y =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1 -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2, for 7”</a:t>
            </a:r>
          </a:p>
          <a:p>
            <a:r>
              <a:rPr lang="en-US" dirty="0">
                <a:solidFill>
                  <a:srgbClr val="0070C0"/>
                </a:solidFill>
              </a:rPr>
              <a:t>Y = -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 b</a:t>
            </a:r>
            <a:r>
              <a:rPr lang="en-US" dirty="0">
                <a:solidFill>
                  <a:srgbClr val="0070C0"/>
                </a:solidFill>
              </a:rPr>
              <a:t>1  +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2, for 10”</a:t>
            </a:r>
          </a:p>
          <a:p>
            <a:r>
              <a:rPr lang="en-US" dirty="0">
                <a:solidFill>
                  <a:srgbClr val="0070C0"/>
                </a:solidFill>
              </a:rPr>
              <a:t>Y = -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1 -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2, for 5”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1A8EF9-0229-4697-894F-379873E0674D}"/>
              </a:ext>
            </a:extLst>
          </p:cNvPr>
          <p:cNvSpPr txBox="1"/>
          <p:nvPr/>
        </p:nvSpPr>
        <p:spPr>
          <a:xfrm>
            <a:off x="6442373" y="4114800"/>
            <a:ext cx="2133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 =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1X1 +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2X2  + …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Y =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1, for 7”</a:t>
            </a:r>
          </a:p>
          <a:p>
            <a:r>
              <a:rPr lang="en-US" dirty="0">
                <a:solidFill>
                  <a:srgbClr val="00B050"/>
                </a:solidFill>
              </a:rPr>
              <a:t>Y =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2, for 10”</a:t>
            </a:r>
          </a:p>
          <a:p>
            <a:r>
              <a:rPr lang="en-US" dirty="0">
                <a:solidFill>
                  <a:srgbClr val="00B050"/>
                </a:solidFill>
              </a:rPr>
              <a:t>Y = -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1 -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2, for 5”</a:t>
            </a:r>
          </a:p>
        </p:txBody>
      </p:sp>
    </p:spTree>
    <p:extLst>
      <p:ext uri="{BB962C8B-B14F-4D97-AF65-F5344CB8AC3E}">
        <p14:creationId xmlns:p14="http://schemas.microsoft.com/office/powerpoint/2010/main" val="22477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185330"/>
            <a:ext cx="5493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Data Format – both X and Y – for each respondent</a:t>
            </a:r>
          </a:p>
        </p:txBody>
      </p:sp>
      <p:sp>
        <p:nvSpPr>
          <p:cNvPr id="4" name="Freeform 3"/>
          <p:cNvSpPr/>
          <p:nvPr/>
        </p:nvSpPr>
        <p:spPr>
          <a:xfrm>
            <a:off x="287140" y="1199447"/>
            <a:ext cx="7942460" cy="588300"/>
          </a:xfrm>
          <a:custGeom>
            <a:avLst/>
            <a:gdLst>
              <a:gd name="connsiteX0" fmla="*/ 0 w 4219460"/>
              <a:gd name="connsiteY0" fmla="*/ 396607 h 418641"/>
              <a:gd name="connsiteX1" fmla="*/ 11017 w 4219460"/>
              <a:gd name="connsiteY1" fmla="*/ 363556 h 418641"/>
              <a:gd name="connsiteX2" fmla="*/ 77118 w 4219460"/>
              <a:gd name="connsiteY2" fmla="*/ 330506 h 418641"/>
              <a:gd name="connsiteX3" fmla="*/ 110169 w 4219460"/>
              <a:gd name="connsiteY3" fmla="*/ 308472 h 418641"/>
              <a:gd name="connsiteX4" fmla="*/ 297455 w 4219460"/>
              <a:gd name="connsiteY4" fmla="*/ 286438 h 418641"/>
              <a:gd name="connsiteX5" fmla="*/ 683046 w 4219460"/>
              <a:gd name="connsiteY5" fmla="*/ 297455 h 418641"/>
              <a:gd name="connsiteX6" fmla="*/ 1024569 w 4219460"/>
              <a:gd name="connsiteY6" fmla="*/ 319489 h 418641"/>
              <a:gd name="connsiteX7" fmla="*/ 1443210 w 4219460"/>
              <a:gd name="connsiteY7" fmla="*/ 308472 h 418641"/>
              <a:gd name="connsiteX8" fmla="*/ 1509311 w 4219460"/>
              <a:gd name="connsiteY8" fmla="*/ 297455 h 418641"/>
              <a:gd name="connsiteX9" fmla="*/ 1652530 w 4219460"/>
              <a:gd name="connsiteY9" fmla="*/ 286438 h 418641"/>
              <a:gd name="connsiteX10" fmla="*/ 1972019 w 4219460"/>
              <a:gd name="connsiteY10" fmla="*/ 275421 h 418641"/>
              <a:gd name="connsiteX11" fmla="*/ 2093205 w 4219460"/>
              <a:gd name="connsiteY11" fmla="*/ 264404 h 418641"/>
              <a:gd name="connsiteX12" fmla="*/ 2401677 w 4219460"/>
              <a:gd name="connsiteY12" fmla="*/ 242371 h 418641"/>
              <a:gd name="connsiteX13" fmla="*/ 2434728 w 4219460"/>
              <a:gd name="connsiteY13" fmla="*/ 231354 h 418641"/>
              <a:gd name="connsiteX14" fmla="*/ 2467778 w 4219460"/>
              <a:gd name="connsiteY14" fmla="*/ 209320 h 418641"/>
              <a:gd name="connsiteX15" fmla="*/ 2511846 w 4219460"/>
              <a:gd name="connsiteY15" fmla="*/ 187286 h 418641"/>
              <a:gd name="connsiteX16" fmla="*/ 2533880 w 4219460"/>
              <a:gd name="connsiteY16" fmla="*/ 154236 h 418641"/>
              <a:gd name="connsiteX17" fmla="*/ 2566930 w 4219460"/>
              <a:gd name="connsiteY17" fmla="*/ 110168 h 418641"/>
              <a:gd name="connsiteX18" fmla="*/ 2599981 w 4219460"/>
              <a:gd name="connsiteY18" fmla="*/ 0 h 418641"/>
              <a:gd name="connsiteX19" fmla="*/ 2633031 w 4219460"/>
              <a:gd name="connsiteY19" fmla="*/ 66101 h 418641"/>
              <a:gd name="connsiteX20" fmla="*/ 2666082 w 4219460"/>
              <a:gd name="connsiteY20" fmla="*/ 77118 h 418641"/>
              <a:gd name="connsiteX21" fmla="*/ 2699133 w 4219460"/>
              <a:gd name="connsiteY21" fmla="*/ 99151 h 418641"/>
              <a:gd name="connsiteX22" fmla="*/ 2732183 w 4219460"/>
              <a:gd name="connsiteY22" fmla="*/ 110168 h 418641"/>
              <a:gd name="connsiteX23" fmla="*/ 2765234 w 4219460"/>
              <a:gd name="connsiteY23" fmla="*/ 132202 h 418641"/>
              <a:gd name="connsiteX24" fmla="*/ 2842352 w 4219460"/>
              <a:gd name="connsiteY24" fmla="*/ 143219 h 418641"/>
              <a:gd name="connsiteX25" fmla="*/ 3305060 w 4219460"/>
              <a:gd name="connsiteY25" fmla="*/ 121185 h 418641"/>
              <a:gd name="connsiteX26" fmla="*/ 3382178 w 4219460"/>
              <a:gd name="connsiteY26" fmla="*/ 110168 h 418641"/>
              <a:gd name="connsiteX27" fmla="*/ 3426246 w 4219460"/>
              <a:gd name="connsiteY27" fmla="*/ 99151 h 418641"/>
              <a:gd name="connsiteX28" fmla="*/ 3822853 w 4219460"/>
              <a:gd name="connsiteY28" fmla="*/ 110168 h 418641"/>
              <a:gd name="connsiteX29" fmla="*/ 3933022 w 4219460"/>
              <a:gd name="connsiteY29" fmla="*/ 132202 h 418641"/>
              <a:gd name="connsiteX30" fmla="*/ 3966072 w 4219460"/>
              <a:gd name="connsiteY30" fmla="*/ 143219 h 418641"/>
              <a:gd name="connsiteX31" fmla="*/ 4032174 w 4219460"/>
              <a:gd name="connsiteY31" fmla="*/ 187286 h 418641"/>
              <a:gd name="connsiteX32" fmla="*/ 4054207 w 4219460"/>
              <a:gd name="connsiteY32" fmla="*/ 220337 h 418641"/>
              <a:gd name="connsiteX33" fmla="*/ 4087258 w 4219460"/>
              <a:gd name="connsiteY33" fmla="*/ 242371 h 418641"/>
              <a:gd name="connsiteX34" fmla="*/ 4164376 w 4219460"/>
              <a:gd name="connsiteY34" fmla="*/ 319489 h 418641"/>
              <a:gd name="connsiteX35" fmla="*/ 4208443 w 4219460"/>
              <a:gd name="connsiteY35" fmla="*/ 385590 h 418641"/>
              <a:gd name="connsiteX36" fmla="*/ 4219460 w 4219460"/>
              <a:gd name="connsiteY36" fmla="*/ 418641 h 4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9460" h="418641">
                <a:moveTo>
                  <a:pt x="0" y="396607"/>
                </a:moveTo>
                <a:cubicBezTo>
                  <a:pt x="3672" y="385590"/>
                  <a:pt x="3762" y="372624"/>
                  <a:pt x="11017" y="363556"/>
                </a:cubicBezTo>
                <a:cubicBezTo>
                  <a:pt x="32064" y="337248"/>
                  <a:pt x="50509" y="343811"/>
                  <a:pt x="77118" y="330506"/>
                </a:cubicBezTo>
                <a:cubicBezTo>
                  <a:pt x="88961" y="324584"/>
                  <a:pt x="97487" y="312277"/>
                  <a:pt x="110169" y="308472"/>
                </a:cubicBezTo>
                <a:cubicBezTo>
                  <a:pt x="134523" y="301166"/>
                  <a:pt x="288366" y="287347"/>
                  <a:pt x="297455" y="286438"/>
                </a:cubicBezTo>
                <a:lnTo>
                  <a:pt x="683046" y="297455"/>
                </a:lnTo>
                <a:cubicBezTo>
                  <a:pt x="851141" y="303681"/>
                  <a:pt x="876777" y="307173"/>
                  <a:pt x="1024569" y="319489"/>
                </a:cubicBezTo>
                <a:lnTo>
                  <a:pt x="1443210" y="308472"/>
                </a:lnTo>
                <a:cubicBezTo>
                  <a:pt x="1465525" y="307458"/>
                  <a:pt x="1487096" y="299793"/>
                  <a:pt x="1509311" y="297455"/>
                </a:cubicBezTo>
                <a:cubicBezTo>
                  <a:pt x="1556929" y="292443"/>
                  <a:pt x="1604703" y="288715"/>
                  <a:pt x="1652530" y="286438"/>
                </a:cubicBezTo>
                <a:cubicBezTo>
                  <a:pt x="1758969" y="281369"/>
                  <a:pt x="1865523" y="279093"/>
                  <a:pt x="1972019" y="275421"/>
                </a:cubicBezTo>
                <a:cubicBezTo>
                  <a:pt x="2012414" y="271749"/>
                  <a:pt x="2052733" y="267102"/>
                  <a:pt x="2093205" y="264404"/>
                </a:cubicBezTo>
                <a:cubicBezTo>
                  <a:pt x="2412325" y="243130"/>
                  <a:pt x="2196629" y="265154"/>
                  <a:pt x="2401677" y="242371"/>
                </a:cubicBezTo>
                <a:cubicBezTo>
                  <a:pt x="2412694" y="238699"/>
                  <a:pt x="2424341" y="236548"/>
                  <a:pt x="2434728" y="231354"/>
                </a:cubicBezTo>
                <a:cubicBezTo>
                  <a:pt x="2446571" y="225433"/>
                  <a:pt x="2456282" y="215889"/>
                  <a:pt x="2467778" y="209320"/>
                </a:cubicBezTo>
                <a:cubicBezTo>
                  <a:pt x="2482037" y="201172"/>
                  <a:pt x="2497157" y="194631"/>
                  <a:pt x="2511846" y="187286"/>
                </a:cubicBezTo>
                <a:cubicBezTo>
                  <a:pt x="2519191" y="176269"/>
                  <a:pt x="2526184" y="165010"/>
                  <a:pt x="2533880" y="154236"/>
                </a:cubicBezTo>
                <a:cubicBezTo>
                  <a:pt x="2544552" y="139295"/>
                  <a:pt x="2558719" y="126591"/>
                  <a:pt x="2566930" y="110168"/>
                </a:cubicBezTo>
                <a:cubicBezTo>
                  <a:pt x="2580341" y="83345"/>
                  <a:pt x="2592074" y="31629"/>
                  <a:pt x="2599981" y="0"/>
                </a:cubicBezTo>
                <a:cubicBezTo>
                  <a:pt x="2607238" y="21771"/>
                  <a:pt x="2613618" y="50570"/>
                  <a:pt x="2633031" y="66101"/>
                </a:cubicBezTo>
                <a:cubicBezTo>
                  <a:pt x="2642099" y="73356"/>
                  <a:pt x="2655695" y="71925"/>
                  <a:pt x="2666082" y="77118"/>
                </a:cubicBezTo>
                <a:cubicBezTo>
                  <a:pt x="2677925" y="83039"/>
                  <a:pt x="2687290" y="93230"/>
                  <a:pt x="2699133" y="99151"/>
                </a:cubicBezTo>
                <a:cubicBezTo>
                  <a:pt x="2709520" y="104344"/>
                  <a:pt x="2721796" y="104975"/>
                  <a:pt x="2732183" y="110168"/>
                </a:cubicBezTo>
                <a:cubicBezTo>
                  <a:pt x="2744026" y="116090"/>
                  <a:pt x="2752552" y="128397"/>
                  <a:pt x="2765234" y="132202"/>
                </a:cubicBezTo>
                <a:cubicBezTo>
                  <a:pt x="2790106" y="139664"/>
                  <a:pt x="2816646" y="139547"/>
                  <a:pt x="2842352" y="143219"/>
                </a:cubicBezTo>
                <a:cubicBezTo>
                  <a:pt x="3121691" y="134754"/>
                  <a:pt x="3117624" y="144615"/>
                  <a:pt x="3305060" y="121185"/>
                </a:cubicBezTo>
                <a:cubicBezTo>
                  <a:pt x="3330826" y="117964"/>
                  <a:pt x="3356630" y="114813"/>
                  <a:pt x="3382178" y="110168"/>
                </a:cubicBezTo>
                <a:cubicBezTo>
                  <a:pt x="3397075" y="107459"/>
                  <a:pt x="3411557" y="102823"/>
                  <a:pt x="3426246" y="99151"/>
                </a:cubicBezTo>
                <a:lnTo>
                  <a:pt x="3822853" y="110168"/>
                </a:lnTo>
                <a:cubicBezTo>
                  <a:pt x="3848822" y="111405"/>
                  <a:pt x="3904610" y="124084"/>
                  <a:pt x="3933022" y="132202"/>
                </a:cubicBezTo>
                <a:cubicBezTo>
                  <a:pt x="3944188" y="135392"/>
                  <a:pt x="3955921" y="137579"/>
                  <a:pt x="3966072" y="143219"/>
                </a:cubicBezTo>
                <a:cubicBezTo>
                  <a:pt x="3989221" y="156079"/>
                  <a:pt x="4032174" y="187286"/>
                  <a:pt x="4032174" y="187286"/>
                </a:cubicBezTo>
                <a:cubicBezTo>
                  <a:pt x="4039518" y="198303"/>
                  <a:pt x="4044845" y="210974"/>
                  <a:pt x="4054207" y="220337"/>
                </a:cubicBezTo>
                <a:cubicBezTo>
                  <a:pt x="4063570" y="229700"/>
                  <a:pt x="4078539" y="232406"/>
                  <a:pt x="4087258" y="242371"/>
                </a:cubicBezTo>
                <a:cubicBezTo>
                  <a:pt x="4160050" y="325562"/>
                  <a:pt x="4096431" y="296841"/>
                  <a:pt x="4164376" y="319489"/>
                </a:cubicBezTo>
                <a:cubicBezTo>
                  <a:pt x="4179065" y="341523"/>
                  <a:pt x="4200069" y="360468"/>
                  <a:pt x="4208443" y="385590"/>
                </a:cubicBezTo>
                <a:lnTo>
                  <a:pt x="4219460" y="418641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44477" y="955556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5618" y="84471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10600" y="1295400"/>
            <a:ext cx="228600" cy="49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987"/>
            <a:ext cx="9144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3818</Words>
  <Application>Microsoft Office PowerPoint</Application>
  <PresentationFormat>On-screen Show (4:3)</PresentationFormat>
  <Paragraphs>477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MS Gothic</vt:lpstr>
      <vt:lpstr>Arial</vt:lpstr>
      <vt:lpstr>Calibri</vt:lpstr>
      <vt:lpstr>StarSymbol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of Preferences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Syamala Srinivasan</dc:creator>
  <cp:lastModifiedBy>Young, Brent D.</cp:lastModifiedBy>
  <cp:revision>309</cp:revision>
  <cp:lastPrinted>2018-02-05T16:07:12Z</cp:lastPrinted>
  <dcterms:created xsi:type="dcterms:W3CDTF">2014-08-06T19:11:40Z</dcterms:created>
  <dcterms:modified xsi:type="dcterms:W3CDTF">2019-02-09T00:39:43Z</dcterms:modified>
</cp:coreProperties>
</file>