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8" r:id="rId5"/>
    <p:sldId id="262" r:id="rId6"/>
    <p:sldId id="263" r:id="rId7"/>
    <p:sldId id="25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92EF75-F270-2C15-6928-64249DD7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2196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8127-FF91-C215-F000-A82EE10A3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Using neural networks to decode EEG and read your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C6B6-6CBF-F74F-6260-3DDF1A8B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yes/no classifier to help people with central nervous system injuries communicate</a:t>
            </a:r>
          </a:p>
        </p:txBody>
      </p:sp>
    </p:spTree>
    <p:extLst>
      <p:ext uri="{BB962C8B-B14F-4D97-AF65-F5344CB8AC3E}">
        <p14:creationId xmlns:p14="http://schemas.microsoft.com/office/powerpoint/2010/main" val="178539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DAA3-7FB4-0F0D-3A68-7A5959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EEG machine?</a:t>
            </a:r>
          </a:p>
        </p:txBody>
      </p:sp>
      <p:pic>
        <p:nvPicPr>
          <p:cNvPr id="1026" name="Picture 2" descr="Electroencephalogram (EEG): Uses, Procedure, Results">
            <a:extLst>
              <a:ext uri="{FF2B5EF4-FFF2-40B4-BE49-F238E27FC236}">
                <a16:creationId xmlns:a16="http://schemas.microsoft.com/office/drawing/2014/main" id="{32CFF8B1-86CE-6EB6-493A-377DE0FD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38" y="1536345"/>
            <a:ext cx="7080076" cy="471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0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1017-4DDA-4BED-21BD-AB3BA03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this matter? The promise of brain-computer interfaces (BCI)</a:t>
            </a:r>
          </a:p>
        </p:txBody>
      </p:sp>
      <p:pic>
        <p:nvPicPr>
          <p:cNvPr id="2050" name="Picture 2" descr="Stephen Hawking | Facts, Biography, Books, &amp; Theories | Britannica">
            <a:extLst>
              <a:ext uri="{FF2B5EF4-FFF2-40B4-BE49-F238E27FC236}">
                <a16:creationId xmlns:a16="http://schemas.microsoft.com/office/drawing/2014/main" id="{6E6B1803-3F5E-DF7E-0E61-CB8B402B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6" y="2122415"/>
            <a:ext cx="5655364" cy="379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7976A-CFBC-9CA8-4A26-47D57A03CCDE}"/>
              </a:ext>
            </a:extLst>
          </p:cNvPr>
          <p:cNvSpPr txBox="1"/>
          <p:nvPr/>
        </p:nvSpPr>
        <p:spPr>
          <a:xfrm>
            <a:off x="385621" y="1449022"/>
            <a:ext cx="585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Current communication systems for people with disabilities</a:t>
            </a:r>
          </a:p>
          <a:p>
            <a:pPr algn="ctr"/>
            <a:r>
              <a:rPr lang="en-US" b="1" dirty="0"/>
              <a:t>can be quite slow and frustrating to use.</a:t>
            </a:r>
          </a:p>
        </p:txBody>
      </p:sp>
      <p:pic>
        <p:nvPicPr>
          <p:cNvPr id="2052" name="Picture 4" descr="Brain-Computer Interface User Types 90 Characters Per Minute with Mind |  The Scientist Magazine®">
            <a:extLst>
              <a:ext uri="{FF2B5EF4-FFF2-40B4-BE49-F238E27FC236}">
                <a16:creationId xmlns:a16="http://schemas.microsoft.com/office/drawing/2014/main" id="{1537648E-6285-AC43-B316-C95EF626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25" y="2095353"/>
            <a:ext cx="5305702" cy="37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4A9FE-93EA-A60D-658A-337258093E9A}"/>
              </a:ext>
            </a:extLst>
          </p:cNvPr>
          <p:cNvSpPr txBox="1"/>
          <p:nvPr/>
        </p:nvSpPr>
        <p:spPr>
          <a:xfrm>
            <a:off x="7881234" y="1559323"/>
            <a:ext cx="27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BCI devices could be better</a:t>
            </a:r>
          </a:p>
        </p:txBody>
      </p:sp>
    </p:spTree>
    <p:extLst>
      <p:ext uri="{BB962C8B-B14F-4D97-AF65-F5344CB8AC3E}">
        <p14:creationId xmlns:p14="http://schemas.microsoft.com/office/powerpoint/2010/main" val="179475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2698-3097-A6D6-255D-A3696784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</p:spPr>
        <p:txBody>
          <a:bodyPr>
            <a:normAutofit fontScale="90000"/>
          </a:bodyPr>
          <a:lstStyle/>
          <a:p>
            <a:r>
              <a:rPr lang="en-US" dirty="0"/>
              <a:t>We are seeking to replicate and improve on the results of a recent scientific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0567-A5B4-985E-D071-9E8B2CED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5" y="1619076"/>
            <a:ext cx="10486239" cy="342270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original study sought to </a:t>
            </a:r>
            <a:r>
              <a:rPr lang="en-US" sz="3200" b="1" dirty="0"/>
              <a:t>create the best yes/no binary predictor for nine participants with spinal cord injuries and strokes</a:t>
            </a:r>
            <a:r>
              <a:rPr lang="en-US" sz="32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Each participant came for two sessions several days apart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At each session they wore an array of thirty EEG electrodes and were asked to think about five different mental tasks forty times per task, for a total of 200 trials per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And most importantly for our purposes – </a:t>
            </a:r>
            <a:r>
              <a:rPr lang="en-US" sz="3000" b="1" dirty="0"/>
              <a:t>they released the raw data </a:t>
            </a:r>
            <a:r>
              <a:rPr lang="en-US" sz="3000" dirty="0"/>
              <a:t>so we can use it to try and replicate and improve on their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45645-F2E3-48D7-70FC-DBBEEB512BF1}"/>
              </a:ext>
            </a:extLst>
          </p:cNvPr>
          <p:cNvSpPr/>
          <p:nvPr/>
        </p:nvSpPr>
        <p:spPr>
          <a:xfrm>
            <a:off x="2011680" y="5377343"/>
            <a:ext cx="8229600" cy="813732"/>
          </a:xfrm>
          <a:prstGeom prst="rect">
            <a:avLst/>
          </a:prstGeom>
          <a:solidFill>
            <a:srgbClr val="E48312"/>
          </a:solidFill>
          <a:ln w="57150"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Can we build a model to accurately differentiate between two of those five trial types?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47ACD99-CC15-D57F-279E-AAAAFABD9CB6}"/>
              </a:ext>
            </a:extLst>
          </p:cNvPr>
          <p:cNvSpPr/>
          <p:nvPr/>
        </p:nvSpPr>
        <p:spPr>
          <a:xfrm>
            <a:off x="5577001" y="4767057"/>
            <a:ext cx="1098958" cy="5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33E9-1976-8586-CFCD-7F35981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EEG data looks like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30BE5-2A3A-0180-3755-67B70FDD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12" y="1585345"/>
            <a:ext cx="69723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0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A59A-8F85-8064-2061-246353F0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combined several different kinds of models to try and solve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A2A06-0481-46FC-222F-BC9AD944AF87}"/>
              </a:ext>
            </a:extLst>
          </p:cNvPr>
          <p:cNvSpPr/>
          <p:nvPr/>
        </p:nvSpPr>
        <p:spPr>
          <a:xfrm>
            <a:off x="377505" y="1686187"/>
            <a:ext cx="2474753" cy="645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 (big filters)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9E271-F6A2-536E-5E64-7C6490DC96AC}"/>
              </a:ext>
            </a:extLst>
          </p:cNvPr>
          <p:cNvSpPr/>
          <p:nvPr/>
        </p:nvSpPr>
        <p:spPr>
          <a:xfrm>
            <a:off x="3366782" y="1686187"/>
            <a:ext cx="2474753" cy="645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 (small filters)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506A1-B9C5-1D71-CE0D-470251B65E56}"/>
              </a:ext>
            </a:extLst>
          </p:cNvPr>
          <p:cNvSpPr/>
          <p:nvPr/>
        </p:nvSpPr>
        <p:spPr>
          <a:xfrm>
            <a:off x="6356059" y="1686187"/>
            <a:ext cx="2474753" cy="645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 + Common Spatial Patterns (CSP)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E2423-C766-2DE1-F64C-3FD21312726E}"/>
              </a:ext>
            </a:extLst>
          </p:cNvPr>
          <p:cNvSpPr/>
          <p:nvPr/>
        </p:nvSpPr>
        <p:spPr>
          <a:xfrm>
            <a:off x="9345336" y="1686187"/>
            <a:ext cx="2474753" cy="645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+ CSP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52376E-7849-8DE2-FF3F-8980E6E8C19E}"/>
              </a:ext>
            </a:extLst>
          </p:cNvPr>
          <p:cNvSpPr/>
          <p:nvPr/>
        </p:nvSpPr>
        <p:spPr>
          <a:xfrm>
            <a:off x="4472730" y="3465558"/>
            <a:ext cx="3246539" cy="907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31FCB1-A12B-D4E2-60EB-1B239137D9F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614882" y="2332139"/>
            <a:ext cx="4481118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EABB5-8591-A018-70EA-832E81B0D8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6000" y="2332139"/>
            <a:ext cx="1497436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11D63-4149-16FD-3269-F1A2661204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604159" y="2332139"/>
            <a:ext cx="1491841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B6A13-85C6-DD79-710A-7AB5D15925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6000" y="2332139"/>
            <a:ext cx="4486713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B7005A1-3A0B-E7F6-9C14-20D0FB4BFE58}"/>
              </a:ext>
            </a:extLst>
          </p:cNvPr>
          <p:cNvSpPr/>
          <p:nvPr/>
        </p:nvSpPr>
        <p:spPr>
          <a:xfrm>
            <a:off x="5728003" y="4638978"/>
            <a:ext cx="796954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E6CD6-6884-E1BE-A4E9-54E00A2985D4}"/>
              </a:ext>
            </a:extLst>
          </p:cNvPr>
          <p:cNvSpPr/>
          <p:nvPr/>
        </p:nvSpPr>
        <p:spPr>
          <a:xfrm>
            <a:off x="4472730" y="5290470"/>
            <a:ext cx="3246539" cy="9078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Final prediction for each trial</a:t>
            </a:r>
          </a:p>
        </p:txBody>
      </p:sp>
    </p:spTree>
    <p:extLst>
      <p:ext uri="{BB962C8B-B14F-4D97-AF65-F5344CB8AC3E}">
        <p14:creationId xmlns:p14="http://schemas.microsoft.com/office/powerpoint/2010/main" val="44274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113-3C10-B170-4384-8FA3A433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Unfortunately, my model wasn’t able to adapt to the changes from day 1 to day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CDC96-83BB-0FE9-E879-42124B0A79EA}"/>
              </a:ext>
            </a:extLst>
          </p:cNvPr>
          <p:cNvSpPr/>
          <p:nvPr/>
        </p:nvSpPr>
        <p:spPr>
          <a:xfrm>
            <a:off x="838899" y="2885813"/>
            <a:ext cx="3120705" cy="20049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90%+ cross-validated accuracy for some subjects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2CBE2-ADF6-5146-C5A9-D8D03D3458FF}"/>
              </a:ext>
            </a:extLst>
          </p:cNvPr>
          <p:cNvSpPr/>
          <p:nvPr/>
        </p:nvSpPr>
        <p:spPr>
          <a:xfrm>
            <a:off x="7575259" y="2885813"/>
            <a:ext cx="3120705" cy="20049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55% accuracy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21279-508D-6829-AEED-AEE88EFDC407}"/>
              </a:ext>
            </a:extLst>
          </p:cNvPr>
          <p:cNvSpPr/>
          <p:nvPr/>
        </p:nvSpPr>
        <p:spPr>
          <a:xfrm>
            <a:off x="838899" y="2139194"/>
            <a:ext cx="3120705" cy="7466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B1835-584F-8A42-9CBA-5788F560D5CD}"/>
              </a:ext>
            </a:extLst>
          </p:cNvPr>
          <p:cNvSpPr/>
          <p:nvPr/>
        </p:nvSpPr>
        <p:spPr>
          <a:xfrm>
            <a:off x="7575259" y="2139194"/>
            <a:ext cx="3120705" cy="7466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BD7D193-F504-9EEA-7A60-368DF6E82719}"/>
              </a:ext>
            </a:extLst>
          </p:cNvPr>
          <p:cNvSpPr/>
          <p:nvPr/>
        </p:nvSpPr>
        <p:spPr>
          <a:xfrm>
            <a:off x="5268287" y="3429000"/>
            <a:ext cx="1174459" cy="85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6907-4BC0-6ECC-FFF1-80780098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7A65-E2F7-3231-2667-8B90A77F45C5}"/>
              </a:ext>
            </a:extLst>
          </p:cNvPr>
          <p:cNvSpPr txBox="1"/>
          <p:nvPr/>
        </p:nvSpPr>
        <p:spPr>
          <a:xfrm>
            <a:off x="1097280" y="1627464"/>
            <a:ext cx="8633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EEG data is highly variable – </a:t>
            </a:r>
            <a:r>
              <a:rPr lang="en-US" sz="2800" b="1" dirty="0"/>
              <a:t>need more data!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People with central nervous system injuries have messier EEG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Neural networks don’t magically solve all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Techniques are needed to account for skew in the same persons EEG readings – </a:t>
            </a:r>
            <a:r>
              <a:rPr lang="en-US" sz="2800" dirty="0" err="1"/>
              <a:t>rebias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is a lifesaver when you need more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889340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1179</TotalTime>
  <Words>327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Using neural networks to decode EEG and read your thoughts</vt:lpstr>
      <vt:lpstr>What is an EEG machine?</vt:lpstr>
      <vt:lpstr>Why does this matter? The promise of brain-computer interfaces (BCI)</vt:lpstr>
      <vt:lpstr>We are seeking to replicate and improve on the results of a recent scientific study</vt:lpstr>
      <vt:lpstr>This is what EEG data looks like</vt:lpstr>
      <vt:lpstr>I combined several different kinds of models to try and solve the problem</vt:lpstr>
      <vt:lpstr>Unfortunately, my model wasn’t able to adapt to the changes from day 1 to day 2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Reddit post successful?</dc:title>
  <dc:creator>Brent Gaisford</dc:creator>
  <cp:lastModifiedBy>Brent Gaisford</cp:lastModifiedBy>
  <cp:revision>5</cp:revision>
  <dcterms:created xsi:type="dcterms:W3CDTF">2022-06-07T09:40:49Z</dcterms:created>
  <dcterms:modified xsi:type="dcterms:W3CDTF">2022-07-20T08:34:35Z</dcterms:modified>
</cp:coreProperties>
</file>