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2" r:id="rId7"/>
    <p:sldId id="269" r:id="rId8"/>
    <p:sldId id="263" r:id="rId9"/>
    <p:sldId id="25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92EF75-F270-2C15-6928-64249DD7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C3455B-A3AE-4C1B-89BE-514E8BE0F8C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2196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127-FF91-C215-F000-A82EE10A3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Using neural networks to decode EEG and read your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C6B6-6CBF-F74F-6260-3DDF1A8B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yes/no classifier to help people with central nervous system injuries communicate</a:t>
            </a:r>
          </a:p>
        </p:txBody>
      </p:sp>
    </p:spTree>
    <p:extLst>
      <p:ext uri="{BB962C8B-B14F-4D97-AF65-F5344CB8AC3E}">
        <p14:creationId xmlns:p14="http://schemas.microsoft.com/office/powerpoint/2010/main" val="178539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9F5-3D43-97CE-D60C-302A61E8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Unfortunately I wasn’t able to match that accuracy on session 2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3B01B48-AF2B-352A-77DF-AB9B8E9F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95967"/>
              </p:ext>
            </p:extLst>
          </p:nvPr>
        </p:nvGraphicFramePr>
        <p:xfrm>
          <a:off x="243281" y="1734734"/>
          <a:ext cx="114090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627721111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669161073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04939673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911177308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13552103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795584355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924740282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49289842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358956874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037071632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338054903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684395360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165571938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935883641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144372234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013109205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437870009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180940030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02863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1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Acc.</a:t>
                      </a:r>
                    </a:p>
                    <a:p>
                      <a:pPr algn="ctr"/>
                      <a:r>
                        <a:rPr lang="en-US" dirty="0"/>
                        <a:t>(TPR, TNR)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2016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46B8CFB4-D226-CBFA-980E-FAD149EA22F2}"/>
              </a:ext>
            </a:extLst>
          </p:cNvPr>
          <p:cNvSpPr/>
          <p:nvPr/>
        </p:nvSpPr>
        <p:spPr>
          <a:xfrm>
            <a:off x="5602169" y="3006944"/>
            <a:ext cx="796954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92F25-5023-84EF-CF16-87EF026D1C98}"/>
              </a:ext>
            </a:extLst>
          </p:cNvPr>
          <p:cNvSpPr/>
          <p:nvPr/>
        </p:nvSpPr>
        <p:spPr>
          <a:xfrm>
            <a:off x="2876724" y="3465165"/>
            <a:ext cx="6142140" cy="2667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Extremely </a:t>
            </a:r>
            <a:r>
              <a:rPr lang="en-US" sz="2400" b="1" dirty="0">
                <a:solidFill>
                  <a:schemeClr val="tx1"/>
                </a:solidFill>
              </a:rPr>
              <a:t>unbalanced positive vs negative accuracy</a:t>
            </a:r>
            <a:r>
              <a:rPr lang="en-US" sz="2400" dirty="0">
                <a:solidFill>
                  <a:schemeClr val="tx1"/>
                </a:solidFill>
              </a:rPr>
              <a:t> rates show the model has not successfully adapted to the shift to session 2.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Overall average accuracy is only 55%</a:t>
            </a:r>
          </a:p>
        </p:txBody>
      </p:sp>
    </p:spTree>
    <p:extLst>
      <p:ext uri="{BB962C8B-B14F-4D97-AF65-F5344CB8AC3E}">
        <p14:creationId xmlns:p14="http://schemas.microsoft.com/office/powerpoint/2010/main" val="181367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6842-3262-E44F-FC61-467BF20B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B4D36-A06B-6BDA-6879-BBE772954693}"/>
              </a:ext>
            </a:extLst>
          </p:cNvPr>
          <p:cNvSpPr txBox="1"/>
          <p:nvPr/>
        </p:nvSpPr>
        <p:spPr>
          <a:xfrm>
            <a:off x="1097280" y="1837189"/>
            <a:ext cx="9479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Utilize a </a:t>
            </a:r>
            <a:r>
              <a:rPr lang="en-US" sz="2400" b="1" dirty="0"/>
              <a:t>Reiman geometry </a:t>
            </a:r>
            <a:r>
              <a:rPr lang="en-US" sz="2400" dirty="0"/>
              <a:t>method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Supposed to outperform CSP on EEG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 </a:t>
            </a:r>
            <a:r>
              <a:rPr lang="en-US" sz="2400" b="1" dirty="0" err="1"/>
              <a:t>rebiasing</a:t>
            </a:r>
            <a:r>
              <a:rPr lang="en-US" sz="2400" dirty="0"/>
              <a:t>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Essentially using the first few trials of session 2 to adjust the models to the shifted EEG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b="1" dirty="0"/>
              <a:t>CNN models more generalizable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Resample the data (e.g., instead of looking at data from 0 - 5 seconds, create three sections of data 0 – 3          1 – 4           2 - 5)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Rerun analysis with </a:t>
            </a:r>
            <a:r>
              <a:rPr lang="en-US" sz="2400" b="1" dirty="0"/>
              <a:t>fewer dropped channels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key to success here is more data – I should drop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8246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2698-3097-A6D6-255D-A3696784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>
            <a:normAutofit fontScale="90000"/>
          </a:bodyPr>
          <a:lstStyle/>
          <a:p>
            <a:r>
              <a:rPr lang="en-US" dirty="0"/>
              <a:t>We are seeking to replicate and improve on the results of a recent scientific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0567-A5B4-985E-D071-9E8B2CED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5" y="1619076"/>
            <a:ext cx="10486239" cy="342270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original study sought to </a:t>
            </a:r>
            <a:r>
              <a:rPr lang="en-US" sz="3200" b="1" dirty="0"/>
              <a:t>create the best yes/no binary predictor for nine participants with spinal cord injuries or major strokes</a:t>
            </a:r>
            <a:r>
              <a:rPr lang="en-US" sz="3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Each participant came for two sessions several days apart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At each session they wore an array of thirty EEG electrodes and were asked to think about five different mental tasks forty times per task, for a total of 200 trials per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And most importantly for our purposes – </a:t>
            </a:r>
            <a:r>
              <a:rPr lang="en-US" sz="3000" b="1" dirty="0"/>
              <a:t>they released the raw data </a:t>
            </a:r>
            <a:r>
              <a:rPr lang="en-US" sz="3000" dirty="0"/>
              <a:t>so we can use it to try and replicate and improve on their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45645-F2E3-48D7-70FC-DBBEEB512BF1}"/>
              </a:ext>
            </a:extLst>
          </p:cNvPr>
          <p:cNvSpPr/>
          <p:nvPr/>
        </p:nvSpPr>
        <p:spPr>
          <a:xfrm>
            <a:off x="2011680" y="5377343"/>
            <a:ext cx="8229600" cy="813732"/>
          </a:xfrm>
          <a:prstGeom prst="rect">
            <a:avLst/>
          </a:prstGeom>
          <a:solidFill>
            <a:srgbClr val="E48312"/>
          </a:solidFill>
          <a:ln w="57150"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 we build a model to accurately differentiate between two of those five trial types?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47ACD99-CC15-D57F-279E-AAAAFABD9CB6}"/>
              </a:ext>
            </a:extLst>
          </p:cNvPr>
          <p:cNvSpPr/>
          <p:nvPr/>
        </p:nvSpPr>
        <p:spPr>
          <a:xfrm>
            <a:off x="5577001" y="4767057"/>
            <a:ext cx="1098958" cy="5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C968-99D5-9FF6-5C4F-3748336C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original study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21AC7F-C589-5111-E16B-FD885335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529155"/>
            <a:ext cx="7400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2598C-1F9A-E973-0762-740D66B38965}"/>
              </a:ext>
            </a:extLst>
          </p:cNvPr>
          <p:cNvSpPr txBox="1"/>
          <p:nvPr/>
        </p:nvSpPr>
        <p:spPr>
          <a:xfrm>
            <a:off x="188093" y="5781106"/>
            <a:ext cx="11081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Reinhold Scherer, Josef Faller, Elisabeth V. C. Friedrich, Eloy </a:t>
            </a:r>
            <a:r>
              <a:rPr lang="en-US" sz="1600" dirty="0" err="1"/>
              <a:t>Opisso</a:t>
            </a:r>
            <a:r>
              <a:rPr lang="en-US" sz="1600" dirty="0"/>
              <a:t>, Ursula Costa, Andrea Kübler, and Gernot R. Müller-Putz: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Individually Adapted Imagery Improves Brain-Computer Interface Performance in End-Users with Disability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8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C4C9-0FCE-68EE-1730-C451457D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number of signal processing methods were tried to improve signal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8A560-8082-36F8-C396-720C35C0D355}"/>
              </a:ext>
            </a:extLst>
          </p:cNvPr>
          <p:cNvSpPr txBox="1"/>
          <p:nvPr/>
        </p:nvSpPr>
        <p:spPr>
          <a:xfrm>
            <a:off x="1097280" y="1624285"/>
            <a:ext cx="1005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1" dirty="0"/>
              <a:t>Frequency filtering </a:t>
            </a:r>
            <a:r>
              <a:rPr lang="en-US" dirty="0"/>
              <a:t>(low pass and high pass filters)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Fourier transformations are very cool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Helped some, but not as much as I would have liked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signal-space projections (SSP) </a:t>
            </a:r>
            <a:r>
              <a:rPr lang="en-US" dirty="0"/>
              <a:t>and </a:t>
            </a:r>
            <a:r>
              <a:rPr lang="en-US" b="1" dirty="0"/>
              <a:t>independent component analysis (ICA)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Essentially methods for reducing dimensionality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Signal space projectors were fairly impactful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/>
              <a:t>Baseline correction </a:t>
            </a:r>
            <a:r>
              <a:rPr lang="en-US" dirty="0"/>
              <a:t>(subtract mean reading for each channel in pre-stimulus period from all signals in each trial)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Unsurprisingly didn’t help a bit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/>
              <a:t>Decimate data </a:t>
            </a:r>
            <a:r>
              <a:rPr lang="en-US" dirty="0"/>
              <a:t>(e.g., take every 2</a:t>
            </a:r>
            <a:r>
              <a:rPr lang="en-US" baseline="30000" dirty="0"/>
              <a:t>nd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and 8</a:t>
            </a:r>
            <a:r>
              <a:rPr lang="en-US" baseline="30000" dirty="0"/>
              <a:t>th</a:t>
            </a:r>
            <a:r>
              <a:rPr lang="en-US" dirty="0"/>
              <a:t> samples)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Helped some models, hurt others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Drop trials </a:t>
            </a:r>
            <a:r>
              <a:rPr lang="en-US" dirty="0"/>
              <a:t>based on peak-to-peak amplitude or lack of peak to trough amplitude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Certainly helpful, but was not able to be programmatic about choices. Room for a custom tool or new tool within MNE built on top of </a:t>
            </a:r>
            <a:r>
              <a:rPr lang="en-US" dirty="0" err="1"/>
              <a:t>scipy</a:t>
            </a:r>
            <a:r>
              <a:rPr lang="en-US" dirty="0"/>
              <a:t> 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Common Spatial Patterns (CSP) </a:t>
            </a:r>
            <a:r>
              <a:rPr lang="en-US" dirty="0"/>
              <a:t>to reduce dimensionality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far the most impactful transformation that I tested</a:t>
            </a:r>
          </a:p>
        </p:txBody>
      </p:sp>
    </p:spTree>
    <p:extLst>
      <p:ext uri="{BB962C8B-B14F-4D97-AF65-F5344CB8AC3E}">
        <p14:creationId xmlns:p14="http://schemas.microsoft.com/office/powerpoint/2010/main" val="317625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371-ED89-FE06-FB36-FD8A736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trials, visualized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8B421F-E41C-EE5B-A163-BE96C38C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5" y="1859254"/>
            <a:ext cx="5972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CCABFC-EAAD-4E1F-AF1E-08E540E3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859254"/>
            <a:ext cx="59245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4C0958-3F72-51B1-AA75-31CDD2FCFE2C}"/>
              </a:ext>
            </a:extLst>
          </p:cNvPr>
          <p:cNvSpPr/>
          <p:nvPr/>
        </p:nvSpPr>
        <p:spPr>
          <a:xfrm>
            <a:off x="4110606" y="3758268"/>
            <a:ext cx="360726" cy="21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19DE6-C4A3-7186-46C7-6F73AA245E37}"/>
              </a:ext>
            </a:extLst>
          </p:cNvPr>
          <p:cNvCxnSpPr>
            <a:cxnSpLocks/>
          </p:cNvCxnSpPr>
          <p:nvPr/>
        </p:nvCxnSpPr>
        <p:spPr>
          <a:xfrm flipV="1">
            <a:off x="4471332" y="2105637"/>
            <a:ext cx="2457974" cy="165263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A9B7F8-59EE-2991-8034-62BA607D609C}"/>
              </a:ext>
            </a:extLst>
          </p:cNvPr>
          <p:cNvCxnSpPr>
            <a:cxnSpLocks/>
          </p:cNvCxnSpPr>
          <p:nvPr/>
        </p:nvCxnSpPr>
        <p:spPr>
          <a:xfrm>
            <a:off x="4471332" y="3976382"/>
            <a:ext cx="2457974" cy="3987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3E9-1976-8586-CFCD-7F35981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ICA visualized (1 of 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04DACD-1B6D-A9F5-B386-65293624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24427"/>
            <a:ext cx="9255853" cy="49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519BC2-4FBF-2604-D87D-2A7AF0EC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526837"/>
            <a:ext cx="9255853" cy="49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33E9-1976-8586-CFCD-7F35981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ICA visualized (1 of 2)</a:t>
            </a:r>
          </a:p>
        </p:txBody>
      </p:sp>
    </p:spTree>
    <p:extLst>
      <p:ext uri="{BB962C8B-B14F-4D97-AF65-F5344CB8AC3E}">
        <p14:creationId xmlns:p14="http://schemas.microsoft.com/office/powerpoint/2010/main" val="41069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59A-8F85-8064-2061-246353F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combined several different kinds of models to try and solve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A2A06-0481-46FC-222F-BC9AD944AF87}"/>
              </a:ext>
            </a:extLst>
          </p:cNvPr>
          <p:cNvSpPr/>
          <p:nvPr/>
        </p:nvSpPr>
        <p:spPr>
          <a:xfrm>
            <a:off x="377505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(big filters)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9E271-F6A2-536E-5E64-7C6490DC96AC}"/>
              </a:ext>
            </a:extLst>
          </p:cNvPr>
          <p:cNvSpPr/>
          <p:nvPr/>
        </p:nvSpPr>
        <p:spPr>
          <a:xfrm>
            <a:off x="3366782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(small filters)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506A1-B9C5-1D71-CE0D-470251B65E56}"/>
              </a:ext>
            </a:extLst>
          </p:cNvPr>
          <p:cNvSpPr/>
          <p:nvPr/>
        </p:nvSpPr>
        <p:spPr>
          <a:xfrm>
            <a:off x="6356059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 + Common Spatial Patterns (CSP)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E2423-C766-2DE1-F64C-3FD21312726E}"/>
              </a:ext>
            </a:extLst>
          </p:cNvPr>
          <p:cNvSpPr/>
          <p:nvPr/>
        </p:nvSpPr>
        <p:spPr>
          <a:xfrm>
            <a:off x="9345336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+ CSP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52376E-7849-8DE2-FF3F-8980E6E8C19E}"/>
              </a:ext>
            </a:extLst>
          </p:cNvPr>
          <p:cNvSpPr/>
          <p:nvPr/>
        </p:nvSpPr>
        <p:spPr>
          <a:xfrm>
            <a:off x="4472730" y="3465558"/>
            <a:ext cx="3246539" cy="907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31FCB1-A12B-D4E2-60EB-1B239137D9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14882" y="2332139"/>
            <a:ext cx="4481118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EABB5-8591-A018-70EA-832E81B0D8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6000" y="2332139"/>
            <a:ext cx="1497436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11D63-4149-16FD-3269-F1A2661204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604159" y="2332139"/>
            <a:ext cx="1491841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B6A13-85C6-DD79-710A-7AB5D15925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6000" y="2332139"/>
            <a:ext cx="4486713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B7005A1-3A0B-E7F6-9C14-20D0FB4BFE58}"/>
              </a:ext>
            </a:extLst>
          </p:cNvPr>
          <p:cNvSpPr/>
          <p:nvPr/>
        </p:nvSpPr>
        <p:spPr>
          <a:xfrm>
            <a:off x="5728003" y="4638978"/>
            <a:ext cx="796954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E6CD6-6884-E1BE-A4E9-54E00A2985D4}"/>
              </a:ext>
            </a:extLst>
          </p:cNvPr>
          <p:cNvSpPr/>
          <p:nvPr/>
        </p:nvSpPr>
        <p:spPr>
          <a:xfrm>
            <a:off x="4472730" y="5290470"/>
            <a:ext cx="3246539" cy="9078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Final prediction for each trial</a:t>
            </a:r>
          </a:p>
        </p:txBody>
      </p:sp>
    </p:spTree>
    <p:extLst>
      <p:ext uri="{BB962C8B-B14F-4D97-AF65-F5344CB8AC3E}">
        <p14:creationId xmlns:p14="http://schemas.microsoft.com/office/powerpoint/2010/main" val="44274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113-3C10-B170-4384-8FA3A43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original study achieved 80% average accuracy across the nine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09750-1979-EAC8-1FA9-CA30927C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" b="-1"/>
          <a:stretch/>
        </p:blipFill>
        <p:spPr>
          <a:xfrm>
            <a:off x="1885339" y="1761687"/>
            <a:ext cx="7867650" cy="3759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0D4D4-7C04-3ED8-4B3C-57CF034CC350}"/>
              </a:ext>
            </a:extLst>
          </p:cNvPr>
          <p:cNvSpPr txBox="1"/>
          <p:nvPr/>
        </p:nvSpPr>
        <p:spPr>
          <a:xfrm>
            <a:off x="188093" y="5747550"/>
            <a:ext cx="11081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Reinhold Scherer, Josef Faller, Elisabeth V. C. Friedrich, Eloy </a:t>
            </a:r>
            <a:r>
              <a:rPr lang="en-US" sz="1600" dirty="0" err="1"/>
              <a:t>Opisso</a:t>
            </a:r>
            <a:r>
              <a:rPr lang="en-US" sz="1600" dirty="0"/>
              <a:t>, Ursula Costa, Andrea Kübler, and Gernot R. Müller-Putz: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Individually Adapted Imagery Improves Brain-Computer Interface Performance in End-Users with Disability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1297</TotalTime>
  <Words>661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Retrospect</vt:lpstr>
      <vt:lpstr>Using neural networks to decode EEG and read your thoughts</vt:lpstr>
      <vt:lpstr>We are seeking to replicate and improve on the results of a recent scientific study</vt:lpstr>
      <vt:lpstr>Details of the original study</vt:lpstr>
      <vt:lpstr>A number of signal processing methods were tried to improve signal quality</vt:lpstr>
      <vt:lpstr>Dropping trials, visualized</vt:lpstr>
      <vt:lpstr>ICA visualized (1 of 2)</vt:lpstr>
      <vt:lpstr>ICA visualized (1 of 2)</vt:lpstr>
      <vt:lpstr>I combined several different kinds of models to try and solve the problem</vt:lpstr>
      <vt:lpstr>The original study achieved 80% average accuracy across the nine subjects</vt:lpstr>
      <vt:lpstr>Unfortunately I wasn’t able to match that accuracy on session 2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Reddit post successful?</dc:title>
  <dc:creator>Brent Gaisford</dc:creator>
  <cp:lastModifiedBy>Brent Gaisford</cp:lastModifiedBy>
  <cp:revision>5</cp:revision>
  <dcterms:created xsi:type="dcterms:W3CDTF">2022-06-07T09:40:49Z</dcterms:created>
  <dcterms:modified xsi:type="dcterms:W3CDTF">2022-07-20T08:27:45Z</dcterms:modified>
</cp:coreProperties>
</file>