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6" r:id="rId4"/>
    <p:sldId id="270" r:id="rId5"/>
    <p:sldId id="271" r:id="rId6"/>
    <p:sldId id="267" r:id="rId7"/>
    <p:sldId id="268" r:id="rId8"/>
    <p:sldId id="262" r:id="rId9"/>
    <p:sldId id="269" r:id="rId10"/>
    <p:sldId id="263" r:id="rId11"/>
    <p:sldId id="257" r:id="rId12"/>
    <p:sldId id="265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455B-A3AE-4C1B-89BE-514E8BE0F8C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D6F8-C5F7-44B2-8057-F813B52B49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22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455B-A3AE-4C1B-89BE-514E8BE0F8C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D6F8-C5F7-44B2-8057-F813B52B4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6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455B-A3AE-4C1B-89BE-514E8BE0F8C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D6F8-C5F7-44B2-8057-F813B52B4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0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455B-A3AE-4C1B-89BE-514E8BE0F8C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D6F8-C5F7-44B2-8057-F813B52B49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05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455B-A3AE-4C1B-89BE-514E8BE0F8C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D6F8-C5F7-44B2-8057-F813B52B49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192EF75-F270-2C15-6928-64249DD7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82882"/>
            <a:ext cx="10058400" cy="1239079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4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455B-A3AE-4C1B-89BE-514E8BE0F8C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D6F8-C5F7-44B2-8057-F813B52B4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3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455B-A3AE-4C1B-89BE-514E8BE0F8C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D6F8-C5F7-44B2-8057-F813B52B4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C3455B-A3AE-4C1B-89BE-514E8BE0F8C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99D6F8-C5F7-44B2-8057-F813B52B4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4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455B-A3AE-4C1B-89BE-514E8BE0F8C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D6F8-C5F7-44B2-8057-F813B52B4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2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455B-A3AE-4C1B-89BE-514E8BE0F8C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D6F8-C5F7-44B2-8057-F813B52B4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4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82882"/>
            <a:ext cx="10058400" cy="12390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C3455B-A3AE-4C1B-89BE-514E8BE0F8C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99D6F8-C5F7-44B2-8057-F813B52B495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42196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5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8127-FF91-C215-F000-A82EE10A3A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Using neural networks to decode EEG and read your thoughts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8C6B6-6CBF-F74F-6260-3DDF1A8B7A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Building a yes/no classifier to help people with central nervous system injuries communicate</a:t>
            </a:r>
          </a:p>
        </p:txBody>
      </p:sp>
    </p:spTree>
    <p:extLst>
      <p:ext uri="{BB962C8B-B14F-4D97-AF65-F5344CB8AC3E}">
        <p14:creationId xmlns:p14="http://schemas.microsoft.com/office/powerpoint/2010/main" val="1785394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A59A-8F85-8064-2061-246353F06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 combined several methods to try and solve the problem – </a:t>
            </a:r>
            <a:r>
              <a:rPr lang="en-US" b="1" dirty="0"/>
              <a:t>unique model for each subject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6A2A06-0481-46FC-222F-BC9AD944AF87}"/>
              </a:ext>
            </a:extLst>
          </p:cNvPr>
          <p:cNvSpPr/>
          <p:nvPr/>
        </p:nvSpPr>
        <p:spPr>
          <a:xfrm>
            <a:off x="377505" y="1686187"/>
            <a:ext cx="2474753" cy="64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Convolutional Neural Network (big filters)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89E271-F6A2-536E-5E64-7C6490DC96AC}"/>
              </a:ext>
            </a:extLst>
          </p:cNvPr>
          <p:cNvSpPr/>
          <p:nvPr/>
        </p:nvSpPr>
        <p:spPr>
          <a:xfrm>
            <a:off x="3366782" y="1686187"/>
            <a:ext cx="2474753" cy="64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Convolutional Neural Network (small filters)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506A1-B9C5-1D71-CE0D-470251B65E56}"/>
              </a:ext>
            </a:extLst>
          </p:cNvPr>
          <p:cNvSpPr/>
          <p:nvPr/>
        </p:nvSpPr>
        <p:spPr>
          <a:xfrm>
            <a:off x="6356059" y="1686187"/>
            <a:ext cx="2474753" cy="64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LDA + Common Spatial Patterns (CSP)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7E2423-C766-2DE1-F64C-3FD21312726E}"/>
              </a:ext>
            </a:extLst>
          </p:cNvPr>
          <p:cNvSpPr/>
          <p:nvPr/>
        </p:nvSpPr>
        <p:spPr>
          <a:xfrm>
            <a:off x="9345336" y="1686187"/>
            <a:ext cx="2474753" cy="64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 + CSP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52376E-7849-8DE2-FF3F-8980E6E8C19E}"/>
              </a:ext>
            </a:extLst>
          </p:cNvPr>
          <p:cNvSpPr/>
          <p:nvPr/>
        </p:nvSpPr>
        <p:spPr>
          <a:xfrm>
            <a:off x="4472730" y="3465558"/>
            <a:ext cx="3246539" cy="907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31FCB1-A12B-D4E2-60EB-1B239137D9F8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1614882" y="2332139"/>
            <a:ext cx="4481118" cy="1133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4EABB5-8591-A018-70EA-832E81B0D82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6096000" y="2332139"/>
            <a:ext cx="1497436" cy="1133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D11D63-4149-16FD-3269-F1A2661204BD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4604159" y="2332139"/>
            <a:ext cx="1491841" cy="1133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FB6A13-85C6-DD79-710A-7AB5D159259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6096000" y="2332139"/>
            <a:ext cx="4486713" cy="1133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Down 19">
            <a:extLst>
              <a:ext uri="{FF2B5EF4-FFF2-40B4-BE49-F238E27FC236}">
                <a16:creationId xmlns:a16="http://schemas.microsoft.com/office/drawing/2014/main" id="{3B7005A1-3A0B-E7F6-9C14-20D0FB4BFE58}"/>
              </a:ext>
            </a:extLst>
          </p:cNvPr>
          <p:cNvSpPr/>
          <p:nvPr/>
        </p:nvSpPr>
        <p:spPr>
          <a:xfrm>
            <a:off x="5728003" y="4638978"/>
            <a:ext cx="796954" cy="3858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54E6CD6-6884-E1BE-A4E9-54E00A2985D4}"/>
              </a:ext>
            </a:extLst>
          </p:cNvPr>
          <p:cNvSpPr/>
          <p:nvPr/>
        </p:nvSpPr>
        <p:spPr>
          <a:xfrm>
            <a:off x="4472730" y="5290470"/>
            <a:ext cx="3246539" cy="9078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Final prediction for each trial</a:t>
            </a:r>
          </a:p>
        </p:txBody>
      </p:sp>
    </p:spTree>
    <p:extLst>
      <p:ext uri="{BB962C8B-B14F-4D97-AF65-F5344CB8AC3E}">
        <p14:creationId xmlns:p14="http://schemas.microsoft.com/office/powerpoint/2010/main" val="442744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E113-3C10-B170-4384-8FA3A433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original study achieved 80% average accuracy across the nine subjects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09750-1979-EAC8-1FA9-CA30927C80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4" b="-1"/>
          <a:stretch/>
        </p:blipFill>
        <p:spPr>
          <a:xfrm>
            <a:off x="1885339" y="1761687"/>
            <a:ext cx="7867650" cy="37593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10D4D4-7C04-3ED8-4B3C-57CF034CC350}"/>
              </a:ext>
            </a:extLst>
          </p:cNvPr>
          <p:cNvSpPr txBox="1"/>
          <p:nvPr/>
        </p:nvSpPr>
        <p:spPr>
          <a:xfrm>
            <a:off x="188093" y="5747550"/>
            <a:ext cx="110817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Reinhold Scherer, Josef Faller, Elisabeth V. C. Friedrich, Eloy </a:t>
            </a:r>
            <a:r>
              <a:rPr lang="en-US" sz="1600" dirty="0" err="1"/>
              <a:t>Opisso</a:t>
            </a:r>
            <a:r>
              <a:rPr lang="en-US" sz="1600" dirty="0"/>
              <a:t>, Ursula Costa, Andrea Kübler, and Gernot R. Müller-Putz:</a:t>
            </a:r>
          </a:p>
          <a:p>
            <a:r>
              <a:rPr lang="en-US" sz="16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Individually Adapted Imagery Improves Brain-Computer Interface Performance in End-Users with Disability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92253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09F5-3D43-97CE-D60C-302A61E8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Unfortunately I wasn’t able to match that accuracy on session 2 data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3B01B48-AF2B-352A-77DF-AB9B8E9F9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495967"/>
              </p:ext>
            </p:extLst>
          </p:nvPr>
        </p:nvGraphicFramePr>
        <p:xfrm>
          <a:off x="243281" y="1734734"/>
          <a:ext cx="1140902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236">
                  <a:extLst>
                    <a:ext uri="{9D8B030D-6E8A-4147-A177-3AD203B41FA5}">
                      <a16:colId xmlns:a16="http://schemas.microsoft.com/office/drawing/2014/main" val="627721111"/>
                    </a:ext>
                  </a:extLst>
                </a:gridCol>
                <a:gridCol w="567655">
                  <a:extLst>
                    <a:ext uri="{9D8B030D-6E8A-4147-A177-3AD203B41FA5}">
                      <a16:colId xmlns:a16="http://schemas.microsoft.com/office/drawing/2014/main" val="2669161073"/>
                    </a:ext>
                  </a:extLst>
                </a:gridCol>
                <a:gridCol w="567655">
                  <a:extLst>
                    <a:ext uri="{9D8B030D-6E8A-4147-A177-3AD203B41FA5}">
                      <a16:colId xmlns:a16="http://schemas.microsoft.com/office/drawing/2014/main" val="4049396737"/>
                    </a:ext>
                  </a:extLst>
                </a:gridCol>
                <a:gridCol w="567655">
                  <a:extLst>
                    <a:ext uri="{9D8B030D-6E8A-4147-A177-3AD203B41FA5}">
                      <a16:colId xmlns:a16="http://schemas.microsoft.com/office/drawing/2014/main" val="1911177308"/>
                    </a:ext>
                  </a:extLst>
                </a:gridCol>
                <a:gridCol w="567655">
                  <a:extLst>
                    <a:ext uri="{9D8B030D-6E8A-4147-A177-3AD203B41FA5}">
                      <a16:colId xmlns:a16="http://schemas.microsoft.com/office/drawing/2014/main" val="4135521037"/>
                    </a:ext>
                  </a:extLst>
                </a:gridCol>
                <a:gridCol w="567655">
                  <a:extLst>
                    <a:ext uri="{9D8B030D-6E8A-4147-A177-3AD203B41FA5}">
                      <a16:colId xmlns:a16="http://schemas.microsoft.com/office/drawing/2014/main" val="1795584355"/>
                    </a:ext>
                  </a:extLst>
                </a:gridCol>
                <a:gridCol w="567655">
                  <a:extLst>
                    <a:ext uri="{9D8B030D-6E8A-4147-A177-3AD203B41FA5}">
                      <a16:colId xmlns:a16="http://schemas.microsoft.com/office/drawing/2014/main" val="2924740282"/>
                    </a:ext>
                  </a:extLst>
                </a:gridCol>
                <a:gridCol w="567655">
                  <a:extLst>
                    <a:ext uri="{9D8B030D-6E8A-4147-A177-3AD203B41FA5}">
                      <a16:colId xmlns:a16="http://schemas.microsoft.com/office/drawing/2014/main" val="3492898427"/>
                    </a:ext>
                  </a:extLst>
                </a:gridCol>
                <a:gridCol w="567655">
                  <a:extLst>
                    <a:ext uri="{9D8B030D-6E8A-4147-A177-3AD203B41FA5}">
                      <a16:colId xmlns:a16="http://schemas.microsoft.com/office/drawing/2014/main" val="2358956874"/>
                    </a:ext>
                  </a:extLst>
                </a:gridCol>
                <a:gridCol w="567655">
                  <a:extLst>
                    <a:ext uri="{9D8B030D-6E8A-4147-A177-3AD203B41FA5}">
                      <a16:colId xmlns:a16="http://schemas.microsoft.com/office/drawing/2014/main" val="4037071632"/>
                    </a:ext>
                  </a:extLst>
                </a:gridCol>
                <a:gridCol w="567655">
                  <a:extLst>
                    <a:ext uri="{9D8B030D-6E8A-4147-A177-3AD203B41FA5}">
                      <a16:colId xmlns:a16="http://schemas.microsoft.com/office/drawing/2014/main" val="2338054903"/>
                    </a:ext>
                  </a:extLst>
                </a:gridCol>
                <a:gridCol w="567655">
                  <a:extLst>
                    <a:ext uri="{9D8B030D-6E8A-4147-A177-3AD203B41FA5}">
                      <a16:colId xmlns:a16="http://schemas.microsoft.com/office/drawing/2014/main" val="2684395360"/>
                    </a:ext>
                  </a:extLst>
                </a:gridCol>
                <a:gridCol w="567655">
                  <a:extLst>
                    <a:ext uri="{9D8B030D-6E8A-4147-A177-3AD203B41FA5}">
                      <a16:colId xmlns:a16="http://schemas.microsoft.com/office/drawing/2014/main" val="3165571938"/>
                    </a:ext>
                  </a:extLst>
                </a:gridCol>
                <a:gridCol w="567655">
                  <a:extLst>
                    <a:ext uri="{9D8B030D-6E8A-4147-A177-3AD203B41FA5}">
                      <a16:colId xmlns:a16="http://schemas.microsoft.com/office/drawing/2014/main" val="3935883641"/>
                    </a:ext>
                  </a:extLst>
                </a:gridCol>
                <a:gridCol w="567655">
                  <a:extLst>
                    <a:ext uri="{9D8B030D-6E8A-4147-A177-3AD203B41FA5}">
                      <a16:colId xmlns:a16="http://schemas.microsoft.com/office/drawing/2014/main" val="2144372234"/>
                    </a:ext>
                  </a:extLst>
                </a:gridCol>
                <a:gridCol w="567655">
                  <a:extLst>
                    <a:ext uri="{9D8B030D-6E8A-4147-A177-3AD203B41FA5}">
                      <a16:colId xmlns:a16="http://schemas.microsoft.com/office/drawing/2014/main" val="3013109205"/>
                    </a:ext>
                  </a:extLst>
                </a:gridCol>
                <a:gridCol w="567655">
                  <a:extLst>
                    <a:ext uri="{9D8B030D-6E8A-4147-A177-3AD203B41FA5}">
                      <a16:colId xmlns:a16="http://schemas.microsoft.com/office/drawing/2014/main" val="1437870009"/>
                    </a:ext>
                  </a:extLst>
                </a:gridCol>
                <a:gridCol w="567655">
                  <a:extLst>
                    <a:ext uri="{9D8B030D-6E8A-4147-A177-3AD203B41FA5}">
                      <a16:colId xmlns:a16="http://schemas.microsoft.com/office/drawing/2014/main" val="3180940030"/>
                    </a:ext>
                  </a:extLst>
                </a:gridCol>
                <a:gridCol w="567655">
                  <a:extLst>
                    <a:ext uri="{9D8B030D-6E8A-4147-A177-3AD203B41FA5}">
                      <a16:colId xmlns:a16="http://schemas.microsoft.com/office/drawing/2014/main" val="3028636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Subject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12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Acc.</a:t>
                      </a:r>
                    </a:p>
                    <a:p>
                      <a:pPr algn="ctr"/>
                      <a:r>
                        <a:rPr lang="en-US" dirty="0"/>
                        <a:t>(TPR, TNR)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320167"/>
                  </a:ext>
                </a:extLst>
              </a:tr>
            </a:tbl>
          </a:graphicData>
        </a:graphic>
      </p:graphicFrame>
      <p:sp>
        <p:nvSpPr>
          <p:cNvPr id="4" name="Arrow: Down 3">
            <a:extLst>
              <a:ext uri="{FF2B5EF4-FFF2-40B4-BE49-F238E27FC236}">
                <a16:creationId xmlns:a16="http://schemas.microsoft.com/office/drawing/2014/main" id="{46B8CFB4-D226-CBFA-980E-FAD149EA22F2}"/>
              </a:ext>
            </a:extLst>
          </p:cNvPr>
          <p:cNvSpPr/>
          <p:nvPr/>
        </p:nvSpPr>
        <p:spPr>
          <a:xfrm>
            <a:off x="5602169" y="3006944"/>
            <a:ext cx="796954" cy="3858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592F25-5023-84EF-CF16-87EF026D1C98}"/>
              </a:ext>
            </a:extLst>
          </p:cNvPr>
          <p:cNvSpPr/>
          <p:nvPr/>
        </p:nvSpPr>
        <p:spPr>
          <a:xfrm>
            <a:off x="2876724" y="3465165"/>
            <a:ext cx="6142140" cy="26671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Extremely </a:t>
            </a:r>
            <a:r>
              <a:rPr lang="en-US" sz="2400" b="1" dirty="0">
                <a:solidFill>
                  <a:schemeClr val="tx1"/>
                </a:solidFill>
              </a:rPr>
              <a:t>unbalanced positive vs negative accuracy</a:t>
            </a:r>
            <a:r>
              <a:rPr lang="en-US" sz="2400" dirty="0">
                <a:solidFill>
                  <a:schemeClr val="tx1"/>
                </a:solidFill>
              </a:rPr>
              <a:t> rates show the model has not successfully adapted to the shift to session 2.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Overall average accuracy is only 55%</a:t>
            </a:r>
          </a:p>
        </p:txBody>
      </p:sp>
    </p:spTree>
    <p:extLst>
      <p:ext uri="{BB962C8B-B14F-4D97-AF65-F5344CB8AC3E}">
        <p14:creationId xmlns:p14="http://schemas.microsoft.com/office/powerpoint/2010/main" val="181367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6842-3262-E44F-FC61-467BF20B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FB4D36-A06B-6BDA-6879-BBE772954693}"/>
              </a:ext>
            </a:extLst>
          </p:cNvPr>
          <p:cNvSpPr txBox="1"/>
          <p:nvPr/>
        </p:nvSpPr>
        <p:spPr>
          <a:xfrm>
            <a:off x="1097280" y="1585519"/>
            <a:ext cx="94795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Use </a:t>
            </a:r>
            <a:r>
              <a:rPr lang="en-US" sz="2400" b="1" dirty="0"/>
              <a:t>different ensemble model </a:t>
            </a:r>
            <a:r>
              <a:rPr lang="en-US" sz="2400" dirty="0"/>
              <a:t>– neural network is overfitting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Utilize a </a:t>
            </a:r>
            <a:r>
              <a:rPr lang="en-US" sz="2400" b="1" dirty="0"/>
              <a:t>Reiman geometry </a:t>
            </a:r>
            <a:r>
              <a:rPr lang="en-US" sz="2400" dirty="0"/>
              <a:t>method for a new L1 model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Supposed to outperform CSP on EEG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Implement a </a:t>
            </a:r>
            <a:r>
              <a:rPr lang="en-US" sz="2400" b="1" dirty="0" err="1"/>
              <a:t>rebiasing</a:t>
            </a:r>
            <a:r>
              <a:rPr lang="en-US" sz="2400" dirty="0"/>
              <a:t> method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Essentially using the first few trials of session 2 to adjust the model to the shifted EEG patterns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Make </a:t>
            </a:r>
            <a:r>
              <a:rPr lang="en-US" sz="2400" b="1" dirty="0"/>
              <a:t>CNN models more generalizable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Resample the data (e.g., instead of looking at data from 0 - 5 seconds, create three sections of data 0 – 3          1 – 4           2 - 5)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Rerun analysis with </a:t>
            </a:r>
            <a:r>
              <a:rPr lang="en-US" sz="2400" b="1" dirty="0"/>
              <a:t>fewer dropped channels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The key to success here is more data – I should drop as little as possible</a:t>
            </a:r>
          </a:p>
        </p:txBody>
      </p:sp>
    </p:spTree>
    <p:extLst>
      <p:ext uri="{BB962C8B-B14F-4D97-AF65-F5344CB8AC3E}">
        <p14:creationId xmlns:p14="http://schemas.microsoft.com/office/powerpoint/2010/main" val="82460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2698-3097-A6D6-255D-A3696784F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82882"/>
            <a:ext cx="10058400" cy="1239079"/>
          </a:xfrm>
        </p:spPr>
        <p:txBody>
          <a:bodyPr>
            <a:normAutofit fontScale="90000"/>
          </a:bodyPr>
          <a:lstStyle/>
          <a:p>
            <a:r>
              <a:rPr lang="en-US" dirty="0"/>
              <a:t>We are seeking to replicate and improve on the results of a recent scientific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40567-A5B4-985E-D071-9E8B2CED3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55" y="1619076"/>
            <a:ext cx="10486239" cy="3422707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The original study sought to </a:t>
            </a:r>
            <a:r>
              <a:rPr lang="en-US" sz="3200" b="1" dirty="0"/>
              <a:t>create the best yes/no binary predictor for nine participants with spinal cord injuries or major strokes</a:t>
            </a:r>
            <a:r>
              <a:rPr lang="en-US" sz="3200" dirty="0"/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Each participant came for two sessions several days apart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At each session they wore an array of thirty EEG electrodes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And most importantly for our purposes – </a:t>
            </a:r>
            <a:r>
              <a:rPr lang="en-US" sz="3200" b="1" dirty="0"/>
              <a:t>they released the raw data </a:t>
            </a:r>
            <a:r>
              <a:rPr lang="en-US" sz="3200" dirty="0"/>
              <a:t>so we can use it to try and replicate and improve on their 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F45645-F2E3-48D7-70FC-DBBEEB512BF1}"/>
              </a:ext>
            </a:extLst>
          </p:cNvPr>
          <p:cNvSpPr/>
          <p:nvPr/>
        </p:nvSpPr>
        <p:spPr>
          <a:xfrm>
            <a:off x="2011680" y="5377343"/>
            <a:ext cx="8229600" cy="813732"/>
          </a:xfrm>
          <a:prstGeom prst="rect">
            <a:avLst/>
          </a:prstGeom>
          <a:solidFill>
            <a:srgbClr val="E48312"/>
          </a:solidFill>
          <a:ln w="57150">
            <a:solidFill>
              <a:srgbClr val="E48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Can we build a model to accurately differentiate between two of those five trial types?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47ACD99-CC15-D57F-279E-AAAAFABD9CB6}"/>
              </a:ext>
            </a:extLst>
          </p:cNvPr>
          <p:cNvSpPr/>
          <p:nvPr/>
        </p:nvSpPr>
        <p:spPr>
          <a:xfrm>
            <a:off x="5577001" y="4767057"/>
            <a:ext cx="1098958" cy="541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1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C968-99D5-9FF6-5C4F-3748336C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the original study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321AC7F-C589-5111-E16B-FD8853353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7" y="1529155"/>
            <a:ext cx="74009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12598C-1F9A-E973-0762-740D66B38965}"/>
              </a:ext>
            </a:extLst>
          </p:cNvPr>
          <p:cNvSpPr txBox="1"/>
          <p:nvPr/>
        </p:nvSpPr>
        <p:spPr>
          <a:xfrm>
            <a:off x="188093" y="5781106"/>
            <a:ext cx="110817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Reinhold Scherer, Josef Faller, Elisabeth V. C. Friedrich, Eloy </a:t>
            </a:r>
            <a:r>
              <a:rPr lang="en-US" sz="1600" dirty="0" err="1"/>
              <a:t>Opisso</a:t>
            </a:r>
            <a:r>
              <a:rPr lang="en-US" sz="1600" dirty="0"/>
              <a:t>, Ursula Costa, Andrea Kübler, and Gernot R. Müller-Putz:</a:t>
            </a:r>
          </a:p>
          <a:p>
            <a:r>
              <a:rPr lang="en-US" sz="16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Individually Adapted Imagery Improves Brain-Computer Interface Performance in End-Users with Disability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948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C968-99D5-9FF6-5C4F-3748336C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a yes/no predictor against 50% baseline accuracy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321AC7F-C589-5111-E16B-FD8853353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7" y="1529155"/>
            <a:ext cx="74009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12598C-1F9A-E973-0762-740D66B38965}"/>
              </a:ext>
            </a:extLst>
          </p:cNvPr>
          <p:cNvSpPr txBox="1"/>
          <p:nvPr/>
        </p:nvSpPr>
        <p:spPr>
          <a:xfrm>
            <a:off x="188093" y="5781106"/>
            <a:ext cx="110817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Reinhold Scherer, Josef Faller, Elisabeth V. C. Friedrich, Eloy </a:t>
            </a:r>
            <a:r>
              <a:rPr lang="en-US" sz="1600" dirty="0" err="1"/>
              <a:t>Opisso</a:t>
            </a:r>
            <a:r>
              <a:rPr lang="en-US" sz="1600" dirty="0"/>
              <a:t>, Ursula Costa, Andrea Kübler, and Gernot R. Müller-Putz:</a:t>
            </a:r>
          </a:p>
          <a:p>
            <a:r>
              <a:rPr lang="en-US" sz="16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Individually Adapted Imagery Improves Brain-Computer Interface Performance in End-Users with Disability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40175158-FF71-24EF-1C44-C7B06341A75A}"/>
              </a:ext>
            </a:extLst>
          </p:cNvPr>
          <p:cNvSpPr/>
          <p:nvPr/>
        </p:nvSpPr>
        <p:spPr>
          <a:xfrm>
            <a:off x="3045202" y="3242345"/>
            <a:ext cx="4202885" cy="1740716"/>
          </a:xfrm>
          <a:prstGeom prst="curved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A6F11F-B6F8-FC10-4DFA-0BD5DE87B902}"/>
              </a:ext>
            </a:extLst>
          </p:cNvPr>
          <p:cNvSpPr txBox="1"/>
          <p:nvPr/>
        </p:nvSpPr>
        <p:spPr>
          <a:xfrm>
            <a:off x="4832058" y="4983061"/>
            <a:ext cx="421910" cy="70788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?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28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0EB50-5999-0336-35AC-55C9E3E1F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200 trials conducted each day, 80 data points in each pairwise combination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0E12CB8-F743-C559-ADB0-9E6897E15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15739"/>
              </p:ext>
            </p:extLst>
          </p:nvPr>
        </p:nvGraphicFramePr>
        <p:xfrm>
          <a:off x="946278" y="2174492"/>
          <a:ext cx="53622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122">
                  <a:extLst>
                    <a:ext uri="{9D8B030D-6E8A-4147-A177-3AD203B41FA5}">
                      <a16:colId xmlns:a16="http://schemas.microsoft.com/office/drawing/2014/main" val="1899868068"/>
                    </a:ext>
                  </a:extLst>
                </a:gridCol>
                <a:gridCol w="2681122">
                  <a:extLst>
                    <a:ext uri="{9D8B030D-6E8A-4147-A177-3AD203B41FA5}">
                      <a16:colId xmlns:a16="http://schemas.microsoft.com/office/drawing/2014/main" val="3001704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Trial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Times conducted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45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56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44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Navigation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71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32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515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71621556"/>
                  </a:ext>
                </a:extLst>
              </a:tr>
            </a:tbl>
          </a:graphicData>
        </a:graphic>
      </p:graphicFrame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03494C7F-8BFD-A06C-CEFD-71F20EC26856}"/>
              </a:ext>
            </a:extLst>
          </p:cNvPr>
          <p:cNvSpPr/>
          <p:nvPr/>
        </p:nvSpPr>
        <p:spPr>
          <a:xfrm>
            <a:off x="6375634" y="2612508"/>
            <a:ext cx="838899" cy="1476462"/>
          </a:xfrm>
          <a:prstGeom prst="curved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8D7F63-ED16-73B6-EE2C-E061E154F08F}"/>
              </a:ext>
            </a:extLst>
          </p:cNvPr>
          <p:cNvSpPr/>
          <p:nvPr/>
        </p:nvSpPr>
        <p:spPr>
          <a:xfrm>
            <a:off x="8102087" y="2813843"/>
            <a:ext cx="3120705" cy="1073791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 data points for each pairwise combination, split into train and test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CD9BB3-119C-0D67-4201-71DA34D319EB}"/>
              </a:ext>
            </a:extLst>
          </p:cNvPr>
          <p:cNvSpPr txBox="1"/>
          <p:nvPr/>
        </p:nvSpPr>
        <p:spPr>
          <a:xfrm>
            <a:off x="7425714" y="2966017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=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E5A63-F2ED-A658-3E66-199B7C6D2575}"/>
              </a:ext>
            </a:extLst>
          </p:cNvPr>
          <p:cNvSpPr/>
          <p:nvPr/>
        </p:nvSpPr>
        <p:spPr>
          <a:xfrm>
            <a:off x="946279" y="5518738"/>
            <a:ext cx="5362244" cy="535397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Day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931702-D8C9-FFB0-4570-634652C5A99B}"/>
              </a:ext>
            </a:extLst>
          </p:cNvPr>
          <p:cNvSpPr/>
          <p:nvPr/>
        </p:nvSpPr>
        <p:spPr>
          <a:xfrm>
            <a:off x="8102087" y="5279514"/>
            <a:ext cx="3120705" cy="921617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Can’t look at it until testing final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5B1118-80B8-8B2F-2672-A4321AC42F73}"/>
              </a:ext>
            </a:extLst>
          </p:cNvPr>
          <p:cNvSpPr txBox="1"/>
          <p:nvPr/>
        </p:nvSpPr>
        <p:spPr>
          <a:xfrm>
            <a:off x="6982555" y="5355601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=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388299-0856-EA29-B1C2-D6C80110827C}"/>
              </a:ext>
            </a:extLst>
          </p:cNvPr>
          <p:cNvSpPr/>
          <p:nvPr/>
        </p:nvSpPr>
        <p:spPr>
          <a:xfrm>
            <a:off x="946278" y="1599390"/>
            <a:ext cx="5362244" cy="535397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Day 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211778-073D-67BB-C762-5ADA69DE1EA0}"/>
              </a:ext>
            </a:extLst>
          </p:cNvPr>
          <p:cNvCxnSpPr/>
          <p:nvPr/>
        </p:nvCxnSpPr>
        <p:spPr>
          <a:xfrm>
            <a:off x="946278" y="5008228"/>
            <a:ext cx="1027651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66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6C4C9-0FCE-68EE-1730-C451457DA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number of signal processing methods were tried to improve signal quality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78A560-8082-36F8-C396-720C35C0D355}"/>
              </a:ext>
            </a:extLst>
          </p:cNvPr>
          <p:cNvSpPr txBox="1"/>
          <p:nvPr/>
        </p:nvSpPr>
        <p:spPr>
          <a:xfrm>
            <a:off x="971445" y="1481672"/>
            <a:ext cx="100584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2400" b="1" dirty="0"/>
              <a:t>Frequency filtering </a:t>
            </a:r>
            <a:r>
              <a:rPr lang="en-US" sz="2400" dirty="0"/>
              <a:t>(low pass and high pass filters)</a:t>
            </a:r>
          </a:p>
          <a:p>
            <a:pPr marL="457200" indent="-457200">
              <a:buClrTx/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/>
              <a:t>Use </a:t>
            </a:r>
            <a:r>
              <a:rPr lang="en-US" sz="2400" b="1" dirty="0"/>
              <a:t>signal-space projections (SSP) </a:t>
            </a:r>
            <a:r>
              <a:rPr lang="en-US" sz="2400" dirty="0"/>
              <a:t>and </a:t>
            </a:r>
            <a:r>
              <a:rPr lang="en-US" sz="2400" b="1" dirty="0"/>
              <a:t>independent component analysis (ICA)</a:t>
            </a:r>
          </a:p>
          <a:p>
            <a:pPr marL="457200" indent="-457200">
              <a:buClrTx/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b="1" dirty="0"/>
              <a:t>Baseline correction</a:t>
            </a:r>
          </a:p>
          <a:p>
            <a:pPr marL="457200" indent="-457200">
              <a:buClrTx/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b="1" dirty="0"/>
              <a:t>Decimate data </a:t>
            </a:r>
            <a:r>
              <a:rPr lang="en-US" sz="2400" dirty="0"/>
              <a:t>(e.g., take every 2</a:t>
            </a:r>
            <a:r>
              <a:rPr lang="en-US" sz="2400" baseline="30000" dirty="0"/>
              <a:t>nd</a:t>
            </a:r>
            <a:r>
              <a:rPr lang="en-US" sz="2400" dirty="0"/>
              <a:t>, 4</a:t>
            </a:r>
            <a:r>
              <a:rPr lang="en-US" sz="2400" baseline="30000" dirty="0"/>
              <a:t>th</a:t>
            </a:r>
            <a:r>
              <a:rPr lang="en-US" sz="2400" dirty="0"/>
              <a:t>, and 8</a:t>
            </a:r>
            <a:r>
              <a:rPr lang="en-US" sz="2400" baseline="30000" dirty="0"/>
              <a:t>th</a:t>
            </a:r>
            <a:r>
              <a:rPr lang="en-US" sz="2400" dirty="0"/>
              <a:t> samples)</a:t>
            </a:r>
          </a:p>
          <a:p>
            <a:pPr marL="457200" indent="-457200">
              <a:buClrTx/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Drop trials </a:t>
            </a:r>
            <a:r>
              <a:rPr lang="en-US" sz="2400" dirty="0"/>
              <a:t>based on peak-to-peak amplitude or lack of peak to trough amplitude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Common Spatial Patterns (CSP) </a:t>
            </a:r>
            <a:r>
              <a:rPr lang="en-US" sz="2400" dirty="0"/>
              <a:t>to reduce dimensionality of data</a:t>
            </a:r>
          </a:p>
        </p:txBody>
      </p:sp>
    </p:spTree>
    <p:extLst>
      <p:ext uri="{BB962C8B-B14F-4D97-AF65-F5344CB8AC3E}">
        <p14:creationId xmlns:p14="http://schemas.microsoft.com/office/powerpoint/2010/main" val="3176250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1371-ED89-FE06-FB36-FD8A7369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Dropping trials, visualized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88B421F-E41C-EE5B-A163-BE96C38CD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35" y="1859254"/>
            <a:ext cx="5972175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6CCABFC-EAAD-4E1F-AF1E-08E540E3F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1859254"/>
            <a:ext cx="5924550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44C0958-3F72-51B1-AA75-31CDD2FCFE2C}"/>
              </a:ext>
            </a:extLst>
          </p:cNvPr>
          <p:cNvSpPr/>
          <p:nvPr/>
        </p:nvSpPr>
        <p:spPr>
          <a:xfrm>
            <a:off x="4110606" y="3758268"/>
            <a:ext cx="360726" cy="218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E19DE6-C4A3-7186-46C7-6F73AA245E37}"/>
              </a:ext>
            </a:extLst>
          </p:cNvPr>
          <p:cNvCxnSpPr>
            <a:cxnSpLocks/>
          </p:cNvCxnSpPr>
          <p:nvPr/>
        </p:nvCxnSpPr>
        <p:spPr>
          <a:xfrm flipV="1">
            <a:off x="4471332" y="2105637"/>
            <a:ext cx="2457974" cy="165263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A9B7F8-59EE-2991-8034-62BA607D609C}"/>
              </a:ext>
            </a:extLst>
          </p:cNvPr>
          <p:cNvCxnSpPr>
            <a:cxnSpLocks/>
          </p:cNvCxnSpPr>
          <p:nvPr/>
        </p:nvCxnSpPr>
        <p:spPr>
          <a:xfrm>
            <a:off x="4471332" y="3976382"/>
            <a:ext cx="2457974" cy="39878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53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33E9-1976-8586-CFCD-7F359819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ICA visualized (1 of 2)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A04DACD-1B6D-A9F5-B386-65293624F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524427"/>
            <a:ext cx="9255853" cy="493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707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89519BC2-4FBF-2604-D87D-2A7AF0ECB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" y="1526837"/>
            <a:ext cx="9255853" cy="493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6533E9-1976-8586-CFCD-7F359819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ICA visualized (1 of 2)</a:t>
            </a:r>
          </a:p>
        </p:txBody>
      </p:sp>
    </p:spTree>
    <p:extLst>
      <p:ext uri="{BB962C8B-B14F-4D97-AF65-F5344CB8AC3E}">
        <p14:creationId xmlns:p14="http://schemas.microsoft.com/office/powerpoint/2010/main" val="41069419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1321</TotalTime>
  <Words>666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Retrospect</vt:lpstr>
      <vt:lpstr>Using neural networks to decode EEG and read your thoughts</vt:lpstr>
      <vt:lpstr>We are seeking to replicate and improve on the results of a recent scientific study</vt:lpstr>
      <vt:lpstr>Details of the original study</vt:lpstr>
      <vt:lpstr>Finding a yes/no predictor against 50% baseline accuracy</vt:lpstr>
      <vt:lpstr>200 trials conducted each day, 80 data points in each pairwise combination</vt:lpstr>
      <vt:lpstr>A number of signal processing methods were tried to improve signal quality</vt:lpstr>
      <vt:lpstr>Dropping trials, visualized</vt:lpstr>
      <vt:lpstr>ICA visualized (1 of 2)</vt:lpstr>
      <vt:lpstr>ICA visualized (1 of 2)</vt:lpstr>
      <vt:lpstr>I combined several methods to try and solve the problem – unique model for each subject</vt:lpstr>
      <vt:lpstr>The original study achieved 80% average accuracy across the nine subjects</vt:lpstr>
      <vt:lpstr>Unfortunately I wasn’t able to match that accuracy on session 2 data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a Reddit post successful?</dc:title>
  <dc:creator>Brent Gaisford</dc:creator>
  <cp:lastModifiedBy>Brent Gaisford</cp:lastModifiedBy>
  <cp:revision>8</cp:revision>
  <dcterms:created xsi:type="dcterms:W3CDTF">2022-06-07T09:40:49Z</dcterms:created>
  <dcterms:modified xsi:type="dcterms:W3CDTF">2022-07-20T17:39:38Z</dcterms:modified>
</cp:coreProperties>
</file>