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69E15DE-A681-44BE-AC20-8509D7B0EB36}" type="datetimeFigureOut">
              <a:rPr lang="en-US" smtClean="0"/>
              <a:t>6/12/2022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DE2983D-93C6-4C79-8FEC-68FE2CFD86F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79002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9E15DE-A681-44BE-AC20-8509D7B0EB36}"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2983D-93C6-4C79-8FEC-68FE2CFD86FE}" type="slidenum">
              <a:rPr lang="en-US" smtClean="0"/>
              <a:t>‹#›</a:t>
            </a:fld>
            <a:endParaRPr lang="en-US"/>
          </a:p>
        </p:txBody>
      </p:sp>
    </p:spTree>
    <p:extLst>
      <p:ext uri="{BB962C8B-B14F-4D97-AF65-F5344CB8AC3E}">
        <p14:creationId xmlns:p14="http://schemas.microsoft.com/office/powerpoint/2010/main" val="365852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9E15DE-A681-44BE-AC20-8509D7B0EB36}"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2983D-93C6-4C79-8FEC-68FE2CFD86FE}" type="slidenum">
              <a:rPr lang="en-US" smtClean="0"/>
              <a:t>‹#›</a:t>
            </a:fld>
            <a:endParaRPr lang="en-US"/>
          </a:p>
        </p:txBody>
      </p:sp>
    </p:spTree>
    <p:extLst>
      <p:ext uri="{BB962C8B-B14F-4D97-AF65-F5344CB8AC3E}">
        <p14:creationId xmlns:p14="http://schemas.microsoft.com/office/powerpoint/2010/main" val="3029186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9E15DE-A681-44BE-AC20-8509D7B0EB36}"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2983D-93C6-4C79-8FEC-68FE2CFD86FE}" type="slidenum">
              <a:rPr lang="en-US" smtClean="0"/>
              <a:t>‹#›</a:t>
            </a:fld>
            <a:endParaRPr lang="en-US"/>
          </a:p>
        </p:txBody>
      </p:sp>
    </p:spTree>
    <p:extLst>
      <p:ext uri="{BB962C8B-B14F-4D97-AF65-F5344CB8AC3E}">
        <p14:creationId xmlns:p14="http://schemas.microsoft.com/office/powerpoint/2010/main" val="773787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E15DE-A681-44BE-AC20-8509D7B0EB36}"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2983D-93C6-4C79-8FEC-68FE2CFD86F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597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9E15DE-A681-44BE-AC20-8509D7B0EB36}"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2983D-93C6-4C79-8FEC-68FE2CFD86FE}" type="slidenum">
              <a:rPr lang="en-US" smtClean="0"/>
              <a:t>‹#›</a:t>
            </a:fld>
            <a:endParaRPr lang="en-US"/>
          </a:p>
        </p:txBody>
      </p:sp>
    </p:spTree>
    <p:extLst>
      <p:ext uri="{BB962C8B-B14F-4D97-AF65-F5344CB8AC3E}">
        <p14:creationId xmlns:p14="http://schemas.microsoft.com/office/powerpoint/2010/main" val="3607447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9E15DE-A681-44BE-AC20-8509D7B0EB36}" type="datetimeFigureOut">
              <a:rPr lang="en-US" smtClean="0"/>
              <a:t>6/12/2022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E2983D-93C6-4C79-8FEC-68FE2CFD86FE}" type="slidenum">
              <a:rPr lang="en-US" smtClean="0"/>
              <a:t>‹#›</a:t>
            </a:fld>
            <a:endParaRPr lang="en-US"/>
          </a:p>
        </p:txBody>
      </p:sp>
    </p:spTree>
    <p:extLst>
      <p:ext uri="{BB962C8B-B14F-4D97-AF65-F5344CB8AC3E}">
        <p14:creationId xmlns:p14="http://schemas.microsoft.com/office/powerpoint/2010/main" val="727656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9E15DE-A681-44BE-AC20-8509D7B0EB36}" type="datetimeFigureOut">
              <a:rPr lang="en-US" smtClean="0"/>
              <a:t>6/12/2022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E2983D-93C6-4C79-8FEC-68FE2CFD86FE}" type="slidenum">
              <a:rPr lang="en-US" smtClean="0"/>
              <a:t>‹#›</a:t>
            </a:fld>
            <a:endParaRPr lang="en-US"/>
          </a:p>
        </p:txBody>
      </p:sp>
    </p:spTree>
    <p:extLst>
      <p:ext uri="{BB962C8B-B14F-4D97-AF65-F5344CB8AC3E}">
        <p14:creationId xmlns:p14="http://schemas.microsoft.com/office/powerpoint/2010/main" val="3936799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E15DE-A681-44BE-AC20-8509D7B0EB36}" type="datetimeFigureOut">
              <a:rPr lang="en-US" smtClean="0"/>
              <a:t>6/12/2022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E2983D-93C6-4C79-8FEC-68FE2CFD86FE}" type="slidenum">
              <a:rPr lang="en-US" smtClean="0"/>
              <a:t>‹#›</a:t>
            </a:fld>
            <a:endParaRPr lang="en-US"/>
          </a:p>
        </p:txBody>
      </p:sp>
    </p:spTree>
    <p:extLst>
      <p:ext uri="{BB962C8B-B14F-4D97-AF65-F5344CB8AC3E}">
        <p14:creationId xmlns:p14="http://schemas.microsoft.com/office/powerpoint/2010/main" val="267116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9E15DE-A681-44BE-AC20-8509D7B0EB36}"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2983D-93C6-4C79-8FEC-68FE2CFD86FE}" type="slidenum">
              <a:rPr lang="en-US" smtClean="0"/>
              <a:t>‹#›</a:t>
            </a:fld>
            <a:endParaRPr lang="en-US"/>
          </a:p>
        </p:txBody>
      </p:sp>
    </p:spTree>
    <p:extLst>
      <p:ext uri="{BB962C8B-B14F-4D97-AF65-F5344CB8AC3E}">
        <p14:creationId xmlns:p14="http://schemas.microsoft.com/office/powerpoint/2010/main" val="3421176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9E15DE-A681-44BE-AC20-8509D7B0EB36}"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2983D-93C6-4C79-8FEC-68FE2CFD86FE}" type="slidenum">
              <a:rPr lang="en-US" smtClean="0"/>
              <a:t>‹#›</a:t>
            </a:fld>
            <a:endParaRPr lang="en-US"/>
          </a:p>
        </p:txBody>
      </p:sp>
    </p:spTree>
    <p:extLst>
      <p:ext uri="{BB962C8B-B14F-4D97-AF65-F5344CB8AC3E}">
        <p14:creationId xmlns:p14="http://schemas.microsoft.com/office/powerpoint/2010/main" val="4282371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69E15DE-A681-44BE-AC20-8509D7B0EB36}" type="datetimeFigureOut">
              <a:rPr lang="en-US" smtClean="0"/>
              <a:t>6/12/2022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DE2983D-93C6-4C79-8FEC-68FE2CFD86FE}" type="slidenum">
              <a:rPr lang="en-US" smtClean="0"/>
              <a:t>‹#›</a:t>
            </a:fld>
            <a:endParaRPr lang="en-US"/>
          </a:p>
        </p:txBody>
      </p:sp>
    </p:spTree>
    <p:extLst>
      <p:ext uri="{BB962C8B-B14F-4D97-AF65-F5344CB8AC3E}">
        <p14:creationId xmlns:p14="http://schemas.microsoft.com/office/powerpoint/2010/main" val="1576862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ccn.ucsd.edu/~arno/fam2data/publicly_available_EEG_data.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8FE2D-C5A4-06E2-B826-37E080179E08}"/>
              </a:ext>
            </a:extLst>
          </p:cNvPr>
          <p:cNvSpPr>
            <a:spLocks noGrp="1"/>
          </p:cNvSpPr>
          <p:nvPr>
            <p:ph type="ctrTitle"/>
          </p:nvPr>
        </p:nvSpPr>
        <p:spPr/>
        <p:txBody>
          <a:bodyPr>
            <a:normAutofit/>
          </a:bodyPr>
          <a:lstStyle/>
          <a:p>
            <a:r>
              <a:rPr lang="en-US" dirty="0"/>
              <a:t>Three options for a capstone: putting the Brent in BCI</a:t>
            </a:r>
          </a:p>
        </p:txBody>
      </p:sp>
    </p:spTree>
    <p:extLst>
      <p:ext uri="{BB962C8B-B14F-4D97-AF65-F5344CB8AC3E}">
        <p14:creationId xmlns:p14="http://schemas.microsoft.com/office/powerpoint/2010/main" val="597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EF2BC-C6B9-D237-F324-35AB80417037}"/>
              </a:ext>
            </a:extLst>
          </p:cNvPr>
          <p:cNvSpPr>
            <a:spLocks noGrp="1"/>
          </p:cNvSpPr>
          <p:nvPr>
            <p:ph type="title"/>
          </p:nvPr>
        </p:nvSpPr>
        <p:spPr/>
        <p:txBody>
          <a:bodyPr>
            <a:normAutofit/>
          </a:bodyPr>
          <a:lstStyle/>
          <a:p>
            <a:r>
              <a:rPr lang="en-US" dirty="0"/>
              <a:t>Three ideas within the world of Brain-Computer Interfaces (BCI)</a:t>
            </a:r>
          </a:p>
        </p:txBody>
      </p:sp>
      <p:sp>
        <p:nvSpPr>
          <p:cNvPr id="3" name="Content Placeholder 2">
            <a:extLst>
              <a:ext uri="{FF2B5EF4-FFF2-40B4-BE49-F238E27FC236}">
                <a16:creationId xmlns:a16="http://schemas.microsoft.com/office/drawing/2014/main" id="{63A9172D-4A95-3B10-CB6B-A6EA6E73A889}"/>
              </a:ext>
            </a:extLst>
          </p:cNvPr>
          <p:cNvSpPr>
            <a:spLocks noGrp="1"/>
          </p:cNvSpPr>
          <p:nvPr>
            <p:ph idx="1"/>
          </p:nvPr>
        </p:nvSpPr>
        <p:spPr>
          <a:xfrm>
            <a:off x="1261872" y="2140903"/>
            <a:ext cx="8595360" cy="4351337"/>
          </a:xfrm>
        </p:spPr>
        <p:txBody>
          <a:bodyPr>
            <a:normAutofit/>
          </a:bodyPr>
          <a:lstStyle/>
          <a:p>
            <a:pPr marL="342900" indent="-342900">
              <a:spcAft>
                <a:spcPts val="2400"/>
              </a:spcAft>
              <a:buFont typeface="+mj-lt"/>
              <a:buAutoNum type="arabicPeriod"/>
            </a:pPr>
            <a:r>
              <a:rPr lang="en-US" sz="2400" b="1" dirty="0"/>
              <a:t>Analyze existing open-source EEG data </a:t>
            </a:r>
            <a:r>
              <a:rPr lang="en-US" sz="2400" dirty="0"/>
              <a:t>(electroencephalogram) to show I can work with EEG data</a:t>
            </a:r>
          </a:p>
          <a:p>
            <a:pPr marL="342900" indent="-342900">
              <a:spcAft>
                <a:spcPts val="2400"/>
              </a:spcAft>
              <a:buFont typeface="+mj-lt"/>
              <a:buAutoNum type="arabicPeriod"/>
            </a:pPr>
            <a:r>
              <a:rPr lang="en-US" sz="2400" b="1" dirty="0"/>
              <a:t>Request EEG or other BCI data from a company</a:t>
            </a:r>
            <a:r>
              <a:rPr lang="en-US" sz="2400" dirty="0"/>
              <a:t> in the space and analyze that data</a:t>
            </a:r>
          </a:p>
          <a:p>
            <a:pPr marL="342900" indent="-342900">
              <a:spcAft>
                <a:spcPts val="2400"/>
              </a:spcAft>
              <a:buFont typeface="+mj-lt"/>
              <a:buAutoNum type="arabicPeriod"/>
            </a:pPr>
            <a:r>
              <a:rPr lang="en-US" sz="2400" b="1" dirty="0"/>
              <a:t>Build / buy my own EEG system </a:t>
            </a:r>
            <a:r>
              <a:rPr lang="en-US" sz="2400" dirty="0"/>
              <a:t>and use it to detect sensory nerve activation in my own arm</a:t>
            </a:r>
          </a:p>
        </p:txBody>
      </p:sp>
    </p:spTree>
    <p:extLst>
      <p:ext uri="{BB962C8B-B14F-4D97-AF65-F5344CB8AC3E}">
        <p14:creationId xmlns:p14="http://schemas.microsoft.com/office/powerpoint/2010/main" val="196761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3EEA-F171-E4EA-FF93-6DDC03B08CA4}"/>
              </a:ext>
            </a:extLst>
          </p:cNvPr>
          <p:cNvSpPr>
            <a:spLocks noGrp="1"/>
          </p:cNvSpPr>
          <p:nvPr>
            <p:ph type="title"/>
          </p:nvPr>
        </p:nvSpPr>
        <p:spPr/>
        <p:txBody>
          <a:bodyPr/>
          <a:lstStyle/>
          <a:p>
            <a:r>
              <a:rPr lang="en-US" dirty="0"/>
              <a:t>1. Using open-source EEG data</a:t>
            </a:r>
          </a:p>
        </p:txBody>
      </p:sp>
      <p:graphicFrame>
        <p:nvGraphicFramePr>
          <p:cNvPr id="4" name="Table 4">
            <a:extLst>
              <a:ext uri="{FF2B5EF4-FFF2-40B4-BE49-F238E27FC236}">
                <a16:creationId xmlns:a16="http://schemas.microsoft.com/office/drawing/2014/main" id="{DE269A89-1959-937E-24D2-27CBAE8C12D0}"/>
              </a:ext>
            </a:extLst>
          </p:cNvPr>
          <p:cNvGraphicFramePr>
            <a:graphicFrameLocks noGrp="1"/>
          </p:cNvGraphicFramePr>
          <p:nvPr>
            <p:ph idx="1"/>
            <p:extLst>
              <p:ext uri="{D42A27DB-BD31-4B8C-83A1-F6EECF244321}">
                <p14:modId xmlns:p14="http://schemas.microsoft.com/office/powerpoint/2010/main" val="256543562"/>
              </p:ext>
            </p:extLst>
          </p:nvPr>
        </p:nvGraphicFramePr>
        <p:xfrm>
          <a:off x="419450" y="1828800"/>
          <a:ext cx="10301680" cy="3947160"/>
        </p:xfrm>
        <a:graphic>
          <a:graphicData uri="http://schemas.openxmlformats.org/drawingml/2006/table">
            <a:tbl>
              <a:tblPr firstRow="1" bandRow="1">
                <a:tableStyleId>{5C22544A-7EE6-4342-B048-85BDC9FD1C3A}</a:tableStyleId>
              </a:tblPr>
              <a:tblGrid>
                <a:gridCol w="2380902">
                  <a:extLst>
                    <a:ext uri="{9D8B030D-6E8A-4147-A177-3AD203B41FA5}">
                      <a16:colId xmlns:a16="http://schemas.microsoft.com/office/drawing/2014/main" val="3355189798"/>
                    </a:ext>
                  </a:extLst>
                </a:gridCol>
                <a:gridCol w="7920778">
                  <a:extLst>
                    <a:ext uri="{9D8B030D-6E8A-4147-A177-3AD203B41FA5}">
                      <a16:colId xmlns:a16="http://schemas.microsoft.com/office/drawing/2014/main" val="1121936537"/>
                    </a:ext>
                  </a:extLst>
                </a:gridCol>
              </a:tblGrid>
              <a:tr h="370840">
                <a:tc>
                  <a:txBody>
                    <a:bodyPr/>
                    <a:lstStyle/>
                    <a:p>
                      <a:r>
                        <a:rPr lang="en-US" dirty="0"/>
                        <a:t>Considerations</a:t>
                      </a:r>
                    </a:p>
                  </a:txBody>
                  <a:tcPr/>
                </a:tc>
                <a:tc>
                  <a:txBody>
                    <a:bodyPr/>
                    <a:lstStyle/>
                    <a:p>
                      <a:r>
                        <a:rPr lang="en-US" dirty="0"/>
                        <a:t>Detail</a:t>
                      </a:r>
                    </a:p>
                  </a:txBody>
                  <a:tcPr/>
                </a:tc>
                <a:extLst>
                  <a:ext uri="{0D108BD9-81ED-4DB2-BD59-A6C34878D82A}">
                    <a16:rowId xmlns:a16="http://schemas.microsoft.com/office/drawing/2014/main" val="177297282"/>
                  </a:ext>
                </a:extLst>
              </a:tr>
              <a:tr h="370840">
                <a:tc>
                  <a:txBody>
                    <a:bodyPr/>
                    <a:lstStyle/>
                    <a:p>
                      <a:r>
                        <a:rPr lang="en-US" dirty="0"/>
                        <a:t>Problem Statement</a:t>
                      </a:r>
                    </a:p>
                  </a:txBody>
                  <a:tcPr/>
                </a:tc>
                <a:tc>
                  <a:txBody>
                    <a:bodyPr/>
                    <a:lstStyle/>
                    <a:p>
                      <a:r>
                        <a:rPr lang="en-US" dirty="0"/>
                        <a:t>Can I </a:t>
                      </a:r>
                      <a:r>
                        <a:rPr lang="en-US" b="1" dirty="0"/>
                        <a:t>recreate the results of a published paper that uses EEG data </a:t>
                      </a:r>
                      <a:r>
                        <a:rPr lang="en-US" dirty="0"/>
                        <a:t>to understand and interpret human thought or nerve stimulation?</a:t>
                      </a:r>
                    </a:p>
                  </a:txBody>
                  <a:tcPr/>
                </a:tc>
                <a:extLst>
                  <a:ext uri="{0D108BD9-81ED-4DB2-BD59-A6C34878D82A}">
                    <a16:rowId xmlns:a16="http://schemas.microsoft.com/office/drawing/2014/main" val="2395718028"/>
                  </a:ext>
                </a:extLst>
              </a:tr>
              <a:tr h="370840">
                <a:tc>
                  <a:txBody>
                    <a:bodyPr/>
                    <a:lstStyle/>
                    <a:p>
                      <a:r>
                        <a:rPr lang="en-US" dirty="0"/>
                        <a:t>Potential Audience</a:t>
                      </a:r>
                    </a:p>
                  </a:txBody>
                  <a:tcPr/>
                </a:tc>
                <a:tc>
                  <a:txBody>
                    <a:bodyPr/>
                    <a:lstStyle/>
                    <a:p>
                      <a:r>
                        <a:rPr lang="en-US" dirty="0"/>
                        <a:t>Potential employers in the BCI space</a:t>
                      </a:r>
                    </a:p>
                  </a:txBody>
                  <a:tcPr/>
                </a:tc>
                <a:extLst>
                  <a:ext uri="{0D108BD9-81ED-4DB2-BD59-A6C34878D82A}">
                    <a16:rowId xmlns:a16="http://schemas.microsoft.com/office/drawing/2014/main" val="3690350660"/>
                  </a:ext>
                </a:extLst>
              </a:tr>
              <a:tr h="370840">
                <a:tc>
                  <a:txBody>
                    <a:bodyPr/>
                    <a:lstStyle/>
                    <a:p>
                      <a:r>
                        <a:rPr lang="en-US" dirty="0"/>
                        <a:t>Goals</a:t>
                      </a:r>
                    </a:p>
                  </a:txBody>
                  <a:tcPr/>
                </a:tc>
                <a:tc>
                  <a:txBody>
                    <a:bodyPr/>
                    <a:lstStyle/>
                    <a:p>
                      <a:r>
                        <a:rPr lang="en-US" dirty="0"/>
                        <a:t>To show that I can work with BCI data and reproduce other people’s results</a:t>
                      </a:r>
                    </a:p>
                  </a:txBody>
                  <a:tcPr/>
                </a:tc>
                <a:extLst>
                  <a:ext uri="{0D108BD9-81ED-4DB2-BD59-A6C34878D82A}">
                    <a16:rowId xmlns:a16="http://schemas.microsoft.com/office/drawing/2014/main" val="2042190117"/>
                  </a:ext>
                </a:extLst>
              </a:tr>
              <a:tr h="370840">
                <a:tc>
                  <a:txBody>
                    <a:bodyPr/>
                    <a:lstStyle/>
                    <a:p>
                      <a:r>
                        <a:rPr lang="en-US" dirty="0"/>
                        <a:t>Success metric</a:t>
                      </a:r>
                    </a:p>
                  </a:txBody>
                  <a:tcPr/>
                </a:tc>
                <a:tc>
                  <a:txBody>
                    <a:bodyPr/>
                    <a:lstStyle/>
                    <a:p>
                      <a:r>
                        <a:rPr lang="en-US" b="1" dirty="0"/>
                        <a:t>Would need to use the same success metric / goal as the study for which the data was collected </a:t>
                      </a:r>
                      <a:r>
                        <a:rPr lang="en-US" dirty="0"/>
                        <a:t>– e.g., can I recreate the accuracy of the researchers model to interpret imagined movement in the motor cortex?</a:t>
                      </a:r>
                    </a:p>
                  </a:txBody>
                  <a:tcPr/>
                </a:tc>
                <a:extLst>
                  <a:ext uri="{0D108BD9-81ED-4DB2-BD59-A6C34878D82A}">
                    <a16:rowId xmlns:a16="http://schemas.microsoft.com/office/drawing/2014/main" val="460544229"/>
                  </a:ext>
                </a:extLst>
              </a:tr>
              <a:tr h="370840">
                <a:tc>
                  <a:txBody>
                    <a:bodyPr/>
                    <a:lstStyle/>
                    <a:p>
                      <a:r>
                        <a:rPr lang="en-US" dirty="0"/>
                        <a:t>Data source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large number of open-source EEG datasets available online: </a:t>
                      </a:r>
                      <a:r>
                        <a:rPr lang="en-US" dirty="0">
                          <a:hlinkClick r:id="rId2"/>
                        </a:rPr>
                        <a:t>https://sccn.ucsd.edu/~arno/fam2data/publicly_available_EEG_data.html</a:t>
                      </a:r>
                      <a:r>
                        <a:rPr lang="en-US" dirty="0"/>
                        <a:t> </a:t>
                      </a:r>
                    </a:p>
                  </a:txBody>
                  <a:tcPr/>
                </a:tc>
                <a:extLst>
                  <a:ext uri="{0D108BD9-81ED-4DB2-BD59-A6C34878D82A}">
                    <a16:rowId xmlns:a16="http://schemas.microsoft.com/office/drawing/2014/main" val="2531401434"/>
                  </a:ext>
                </a:extLst>
              </a:tr>
              <a:tr h="370840">
                <a:tc>
                  <a:txBody>
                    <a:bodyPr/>
                    <a:lstStyle/>
                    <a:p>
                      <a:r>
                        <a:rPr lang="en-US" dirty="0"/>
                        <a:t>Other</a:t>
                      </a:r>
                    </a:p>
                  </a:txBody>
                  <a:tcPr/>
                </a:tc>
                <a:tc>
                  <a:txBody>
                    <a:bodyPr/>
                    <a:lstStyle/>
                    <a:p>
                      <a:r>
                        <a:rPr lang="en-US" dirty="0"/>
                        <a:t>Many (but not all) datasets are stored in </a:t>
                      </a:r>
                      <a:r>
                        <a:rPr lang="en-US" dirty="0" err="1"/>
                        <a:t>matlab</a:t>
                      </a:r>
                      <a:r>
                        <a:rPr lang="en-US" dirty="0"/>
                        <a:t> .mat files</a:t>
                      </a:r>
                    </a:p>
                  </a:txBody>
                  <a:tcPr/>
                </a:tc>
                <a:extLst>
                  <a:ext uri="{0D108BD9-81ED-4DB2-BD59-A6C34878D82A}">
                    <a16:rowId xmlns:a16="http://schemas.microsoft.com/office/drawing/2014/main" val="2716496277"/>
                  </a:ext>
                </a:extLst>
              </a:tr>
            </a:tbl>
          </a:graphicData>
        </a:graphic>
      </p:graphicFrame>
    </p:spTree>
    <p:extLst>
      <p:ext uri="{BB962C8B-B14F-4D97-AF65-F5344CB8AC3E}">
        <p14:creationId xmlns:p14="http://schemas.microsoft.com/office/powerpoint/2010/main" val="302410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3EEA-F171-E4EA-FF93-6DDC03B08CA4}"/>
              </a:ext>
            </a:extLst>
          </p:cNvPr>
          <p:cNvSpPr>
            <a:spLocks noGrp="1"/>
          </p:cNvSpPr>
          <p:nvPr>
            <p:ph type="title"/>
          </p:nvPr>
        </p:nvSpPr>
        <p:spPr/>
        <p:txBody>
          <a:bodyPr/>
          <a:lstStyle/>
          <a:p>
            <a:r>
              <a:rPr lang="en-US" dirty="0"/>
              <a:t>2. Requesting BCI data from a company</a:t>
            </a:r>
          </a:p>
        </p:txBody>
      </p:sp>
      <p:graphicFrame>
        <p:nvGraphicFramePr>
          <p:cNvPr id="4" name="Table 4">
            <a:extLst>
              <a:ext uri="{FF2B5EF4-FFF2-40B4-BE49-F238E27FC236}">
                <a16:creationId xmlns:a16="http://schemas.microsoft.com/office/drawing/2014/main" id="{DE269A89-1959-937E-24D2-27CBAE8C12D0}"/>
              </a:ext>
            </a:extLst>
          </p:cNvPr>
          <p:cNvGraphicFramePr>
            <a:graphicFrameLocks noGrp="1"/>
          </p:cNvGraphicFramePr>
          <p:nvPr>
            <p:ph idx="1"/>
            <p:extLst>
              <p:ext uri="{D42A27DB-BD31-4B8C-83A1-F6EECF244321}">
                <p14:modId xmlns:p14="http://schemas.microsoft.com/office/powerpoint/2010/main" val="1911363828"/>
              </p:ext>
            </p:extLst>
          </p:nvPr>
        </p:nvGraphicFramePr>
        <p:xfrm>
          <a:off x="419450" y="1828800"/>
          <a:ext cx="10301680" cy="4221480"/>
        </p:xfrm>
        <a:graphic>
          <a:graphicData uri="http://schemas.openxmlformats.org/drawingml/2006/table">
            <a:tbl>
              <a:tblPr firstRow="1" bandRow="1">
                <a:tableStyleId>{5C22544A-7EE6-4342-B048-85BDC9FD1C3A}</a:tableStyleId>
              </a:tblPr>
              <a:tblGrid>
                <a:gridCol w="2380902">
                  <a:extLst>
                    <a:ext uri="{9D8B030D-6E8A-4147-A177-3AD203B41FA5}">
                      <a16:colId xmlns:a16="http://schemas.microsoft.com/office/drawing/2014/main" val="3355189798"/>
                    </a:ext>
                  </a:extLst>
                </a:gridCol>
                <a:gridCol w="7920778">
                  <a:extLst>
                    <a:ext uri="{9D8B030D-6E8A-4147-A177-3AD203B41FA5}">
                      <a16:colId xmlns:a16="http://schemas.microsoft.com/office/drawing/2014/main" val="1121936537"/>
                    </a:ext>
                  </a:extLst>
                </a:gridCol>
              </a:tblGrid>
              <a:tr h="370840">
                <a:tc>
                  <a:txBody>
                    <a:bodyPr/>
                    <a:lstStyle/>
                    <a:p>
                      <a:r>
                        <a:rPr lang="en-US" dirty="0"/>
                        <a:t>Considerations</a:t>
                      </a:r>
                    </a:p>
                  </a:txBody>
                  <a:tcPr/>
                </a:tc>
                <a:tc>
                  <a:txBody>
                    <a:bodyPr/>
                    <a:lstStyle/>
                    <a:p>
                      <a:r>
                        <a:rPr lang="en-US" dirty="0"/>
                        <a:t>Detail</a:t>
                      </a:r>
                    </a:p>
                  </a:txBody>
                  <a:tcPr/>
                </a:tc>
                <a:extLst>
                  <a:ext uri="{0D108BD9-81ED-4DB2-BD59-A6C34878D82A}">
                    <a16:rowId xmlns:a16="http://schemas.microsoft.com/office/drawing/2014/main" val="177297282"/>
                  </a:ext>
                </a:extLst>
              </a:tr>
              <a:tr h="370840">
                <a:tc>
                  <a:txBody>
                    <a:bodyPr/>
                    <a:lstStyle/>
                    <a:p>
                      <a:r>
                        <a:rPr lang="en-US" b="1" dirty="0"/>
                        <a:t>Problem Statement</a:t>
                      </a:r>
                    </a:p>
                  </a:txBody>
                  <a:tcPr/>
                </a:tc>
                <a:tc>
                  <a:txBody>
                    <a:bodyPr/>
                    <a:lstStyle/>
                    <a:p>
                      <a:r>
                        <a:rPr lang="en-US" dirty="0"/>
                        <a:t>Can I generate insights from an actual dataset from a BCI company?</a:t>
                      </a:r>
                    </a:p>
                  </a:txBody>
                  <a:tcPr/>
                </a:tc>
                <a:extLst>
                  <a:ext uri="{0D108BD9-81ED-4DB2-BD59-A6C34878D82A}">
                    <a16:rowId xmlns:a16="http://schemas.microsoft.com/office/drawing/2014/main" val="2395718028"/>
                  </a:ext>
                </a:extLst>
              </a:tr>
              <a:tr h="370840">
                <a:tc>
                  <a:txBody>
                    <a:bodyPr/>
                    <a:lstStyle/>
                    <a:p>
                      <a:r>
                        <a:rPr lang="en-US" b="1" dirty="0"/>
                        <a:t>Potential Audience</a:t>
                      </a:r>
                    </a:p>
                  </a:txBody>
                  <a:tcPr/>
                </a:tc>
                <a:tc>
                  <a:txBody>
                    <a:bodyPr/>
                    <a:lstStyle/>
                    <a:p>
                      <a:r>
                        <a:rPr lang="en-US" dirty="0"/>
                        <a:t>Potential employers in the BCI space</a:t>
                      </a:r>
                    </a:p>
                  </a:txBody>
                  <a:tcPr/>
                </a:tc>
                <a:extLst>
                  <a:ext uri="{0D108BD9-81ED-4DB2-BD59-A6C34878D82A}">
                    <a16:rowId xmlns:a16="http://schemas.microsoft.com/office/drawing/2014/main" val="3690350660"/>
                  </a:ext>
                </a:extLst>
              </a:tr>
              <a:tr h="370840">
                <a:tc>
                  <a:txBody>
                    <a:bodyPr/>
                    <a:lstStyle/>
                    <a:p>
                      <a:r>
                        <a:rPr lang="en-US" b="1" dirty="0"/>
                        <a:t>Goals</a:t>
                      </a:r>
                    </a:p>
                  </a:txBody>
                  <a:tcPr/>
                </a:tc>
                <a:tc>
                  <a:txBody>
                    <a:bodyPr/>
                    <a:lstStyle/>
                    <a:p>
                      <a:r>
                        <a:rPr lang="en-US" dirty="0"/>
                        <a:t>To show that I can work with cutting edge BCI data being used by an active startup</a:t>
                      </a:r>
                    </a:p>
                  </a:txBody>
                  <a:tcPr/>
                </a:tc>
                <a:extLst>
                  <a:ext uri="{0D108BD9-81ED-4DB2-BD59-A6C34878D82A}">
                    <a16:rowId xmlns:a16="http://schemas.microsoft.com/office/drawing/2014/main" val="2042190117"/>
                  </a:ext>
                </a:extLst>
              </a:tr>
              <a:tr h="370840">
                <a:tc>
                  <a:txBody>
                    <a:bodyPr/>
                    <a:lstStyle/>
                    <a:p>
                      <a:r>
                        <a:rPr lang="en-US" b="1" dirty="0"/>
                        <a:t>Success metric</a:t>
                      </a:r>
                    </a:p>
                  </a:txBody>
                  <a:tcPr/>
                </a:tc>
                <a:tc>
                  <a:txBody>
                    <a:bodyPr/>
                    <a:lstStyle/>
                    <a:p>
                      <a:r>
                        <a:rPr lang="en-US" dirty="0"/>
                        <a:t>Would need to use the same success metric / goal as the study for which the data was collected, since the data is already collected and the experiment run</a:t>
                      </a:r>
                    </a:p>
                  </a:txBody>
                  <a:tcPr/>
                </a:tc>
                <a:extLst>
                  <a:ext uri="{0D108BD9-81ED-4DB2-BD59-A6C34878D82A}">
                    <a16:rowId xmlns:a16="http://schemas.microsoft.com/office/drawing/2014/main" val="460544229"/>
                  </a:ext>
                </a:extLst>
              </a:tr>
              <a:tr h="370840">
                <a:tc>
                  <a:txBody>
                    <a:bodyPr/>
                    <a:lstStyle/>
                    <a:p>
                      <a:r>
                        <a:rPr lang="en-US" b="1" dirty="0"/>
                        <a:t>Data source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Request datasets from Kernel, </a:t>
                      </a:r>
                      <a:r>
                        <a:rPr lang="en-US" dirty="0" err="1"/>
                        <a:t>Neuralink</a:t>
                      </a:r>
                      <a:r>
                        <a:rPr lang="en-US" dirty="0"/>
                        <a:t>, </a:t>
                      </a:r>
                      <a:r>
                        <a:rPr lang="en-US" dirty="0" err="1"/>
                        <a:t>Batelle</a:t>
                      </a:r>
                      <a:r>
                        <a:rPr lang="en-US" dirty="0"/>
                        <a:t>, </a:t>
                      </a:r>
                      <a:r>
                        <a:rPr lang="en-US" dirty="0" err="1"/>
                        <a:t>Synchron</a:t>
                      </a:r>
                      <a:r>
                        <a:rPr lang="en-US" dirty="0"/>
                        <a:t>, </a:t>
                      </a:r>
                      <a:r>
                        <a:rPr lang="en-US" dirty="0" err="1"/>
                        <a:t>Paradromics</a:t>
                      </a:r>
                      <a:r>
                        <a:rPr lang="en-US" dirty="0"/>
                        <a:t>, or another company</a:t>
                      </a:r>
                    </a:p>
                  </a:txBody>
                  <a:tcPr/>
                </a:tc>
                <a:extLst>
                  <a:ext uri="{0D108BD9-81ED-4DB2-BD59-A6C34878D82A}">
                    <a16:rowId xmlns:a16="http://schemas.microsoft.com/office/drawing/2014/main" val="2531401434"/>
                  </a:ext>
                </a:extLst>
              </a:tr>
              <a:tr h="370840">
                <a:tc>
                  <a:txBody>
                    <a:bodyPr/>
                    <a:lstStyle/>
                    <a:p>
                      <a:r>
                        <a:rPr lang="en-US" b="1" dirty="0"/>
                        <a:t>Other</a:t>
                      </a:r>
                    </a:p>
                  </a:txBody>
                  <a:tcPr/>
                </a:tc>
                <a:tc>
                  <a:txBody>
                    <a:bodyPr/>
                    <a:lstStyle/>
                    <a:p>
                      <a:r>
                        <a:rPr lang="en-US" b="1" dirty="0"/>
                        <a:t>Fairly unlikely that any company will give me data</a:t>
                      </a:r>
                      <a:r>
                        <a:rPr lang="en-US" dirty="0"/>
                        <a:t>; if they do I likely will have to sign an NDA and won’t be able to publicly share the data or my results, but a great proof of concept for that particular company</a:t>
                      </a:r>
                    </a:p>
                  </a:txBody>
                  <a:tcPr/>
                </a:tc>
                <a:extLst>
                  <a:ext uri="{0D108BD9-81ED-4DB2-BD59-A6C34878D82A}">
                    <a16:rowId xmlns:a16="http://schemas.microsoft.com/office/drawing/2014/main" val="2716496277"/>
                  </a:ext>
                </a:extLst>
              </a:tr>
            </a:tbl>
          </a:graphicData>
        </a:graphic>
      </p:graphicFrame>
    </p:spTree>
    <p:extLst>
      <p:ext uri="{BB962C8B-B14F-4D97-AF65-F5344CB8AC3E}">
        <p14:creationId xmlns:p14="http://schemas.microsoft.com/office/powerpoint/2010/main" val="68861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3EEA-F171-E4EA-FF93-6DDC03B08CA4}"/>
              </a:ext>
            </a:extLst>
          </p:cNvPr>
          <p:cNvSpPr>
            <a:spLocks noGrp="1"/>
          </p:cNvSpPr>
          <p:nvPr>
            <p:ph type="title"/>
          </p:nvPr>
        </p:nvSpPr>
        <p:spPr/>
        <p:txBody>
          <a:bodyPr/>
          <a:lstStyle/>
          <a:p>
            <a:r>
              <a:rPr lang="en-US" dirty="0"/>
              <a:t>3. Running my own experiment on detecting sensory nerve activation</a:t>
            </a:r>
          </a:p>
        </p:txBody>
      </p:sp>
      <p:graphicFrame>
        <p:nvGraphicFramePr>
          <p:cNvPr id="4" name="Table 4">
            <a:extLst>
              <a:ext uri="{FF2B5EF4-FFF2-40B4-BE49-F238E27FC236}">
                <a16:creationId xmlns:a16="http://schemas.microsoft.com/office/drawing/2014/main" id="{DE269A89-1959-937E-24D2-27CBAE8C12D0}"/>
              </a:ext>
            </a:extLst>
          </p:cNvPr>
          <p:cNvGraphicFramePr>
            <a:graphicFrameLocks noGrp="1"/>
          </p:cNvGraphicFramePr>
          <p:nvPr>
            <p:ph idx="1"/>
            <p:extLst>
              <p:ext uri="{D42A27DB-BD31-4B8C-83A1-F6EECF244321}">
                <p14:modId xmlns:p14="http://schemas.microsoft.com/office/powerpoint/2010/main" val="105399154"/>
              </p:ext>
            </p:extLst>
          </p:nvPr>
        </p:nvGraphicFramePr>
        <p:xfrm>
          <a:off x="436228" y="1691322"/>
          <a:ext cx="10301680" cy="4770120"/>
        </p:xfrm>
        <a:graphic>
          <a:graphicData uri="http://schemas.openxmlformats.org/drawingml/2006/table">
            <a:tbl>
              <a:tblPr firstRow="1" bandRow="1">
                <a:tableStyleId>{5C22544A-7EE6-4342-B048-85BDC9FD1C3A}</a:tableStyleId>
              </a:tblPr>
              <a:tblGrid>
                <a:gridCol w="2380902">
                  <a:extLst>
                    <a:ext uri="{9D8B030D-6E8A-4147-A177-3AD203B41FA5}">
                      <a16:colId xmlns:a16="http://schemas.microsoft.com/office/drawing/2014/main" val="3355189798"/>
                    </a:ext>
                  </a:extLst>
                </a:gridCol>
                <a:gridCol w="7920778">
                  <a:extLst>
                    <a:ext uri="{9D8B030D-6E8A-4147-A177-3AD203B41FA5}">
                      <a16:colId xmlns:a16="http://schemas.microsoft.com/office/drawing/2014/main" val="1121936537"/>
                    </a:ext>
                  </a:extLst>
                </a:gridCol>
              </a:tblGrid>
              <a:tr h="370840">
                <a:tc>
                  <a:txBody>
                    <a:bodyPr/>
                    <a:lstStyle/>
                    <a:p>
                      <a:r>
                        <a:rPr lang="en-US" dirty="0"/>
                        <a:t>Considerations</a:t>
                      </a:r>
                    </a:p>
                  </a:txBody>
                  <a:tcPr/>
                </a:tc>
                <a:tc>
                  <a:txBody>
                    <a:bodyPr/>
                    <a:lstStyle/>
                    <a:p>
                      <a:r>
                        <a:rPr lang="en-US" dirty="0"/>
                        <a:t>Detail</a:t>
                      </a:r>
                    </a:p>
                  </a:txBody>
                  <a:tcPr/>
                </a:tc>
                <a:extLst>
                  <a:ext uri="{0D108BD9-81ED-4DB2-BD59-A6C34878D82A}">
                    <a16:rowId xmlns:a16="http://schemas.microsoft.com/office/drawing/2014/main" val="177297282"/>
                  </a:ext>
                </a:extLst>
              </a:tr>
              <a:tr h="370840">
                <a:tc>
                  <a:txBody>
                    <a:bodyPr/>
                    <a:lstStyle/>
                    <a:p>
                      <a:r>
                        <a:rPr lang="en-US" b="1" dirty="0"/>
                        <a:t>Problem Statement</a:t>
                      </a:r>
                    </a:p>
                  </a:txBody>
                  <a:tcPr/>
                </a:tc>
                <a:tc>
                  <a:txBody>
                    <a:bodyPr/>
                    <a:lstStyle/>
                    <a:p>
                      <a:r>
                        <a:rPr lang="en-US" b="0" dirty="0"/>
                        <a:t>Can I </a:t>
                      </a:r>
                      <a:r>
                        <a:rPr lang="en-US" b="1" dirty="0"/>
                        <a:t>detect sensory nerve activation </a:t>
                      </a:r>
                      <a:r>
                        <a:rPr lang="en-US" b="0" dirty="0"/>
                        <a:t>using cheap EEG sensors? </a:t>
                      </a:r>
                      <a:r>
                        <a:rPr lang="en-US" dirty="0"/>
                        <a:t>This is interesting because nerves in the extremities of complete spinal cord injury patients are still alive, although disconnected from the central nervous system. Detecting the activation of those nerves is the first step in restoring sensation in those paralyzed parts of the body.</a:t>
                      </a:r>
                    </a:p>
                  </a:txBody>
                  <a:tcPr/>
                </a:tc>
                <a:extLst>
                  <a:ext uri="{0D108BD9-81ED-4DB2-BD59-A6C34878D82A}">
                    <a16:rowId xmlns:a16="http://schemas.microsoft.com/office/drawing/2014/main" val="2395718028"/>
                  </a:ext>
                </a:extLst>
              </a:tr>
              <a:tr h="370840">
                <a:tc>
                  <a:txBody>
                    <a:bodyPr/>
                    <a:lstStyle/>
                    <a:p>
                      <a:r>
                        <a:rPr lang="en-US" b="1" dirty="0"/>
                        <a:t>Potential Audience</a:t>
                      </a:r>
                    </a:p>
                  </a:txBody>
                  <a:tcPr/>
                </a:tc>
                <a:tc>
                  <a:txBody>
                    <a:bodyPr/>
                    <a:lstStyle/>
                    <a:p>
                      <a:r>
                        <a:rPr lang="en-US" dirty="0"/>
                        <a:t>Potential employers in the BCI space; public blog post</a:t>
                      </a:r>
                    </a:p>
                  </a:txBody>
                  <a:tcPr/>
                </a:tc>
                <a:extLst>
                  <a:ext uri="{0D108BD9-81ED-4DB2-BD59-A6C34878D82A}">
                    <a16:rowId xmlns:a16="http://schemas.microsoft.com/office/drawing/2014/main" val="3690350660"/>
                  </a:ext>
                </a:extLst>
              </a:tr>
              <a:tr h="370840">
                <a:tc>
                  <a:txBody>
                    <a:bodyPr/>
                    <a:lstStyle/>
                    <a:p>
                      <a:r>
                        <a:rPr lang="en-US" b="1" dirty="0"/>
                        <a:t>Goals</a:t>
                      </a:r>
                    </a:p>
                  </a:txBody>
                  <a:tcPr/>
                </a:tc>
                <a:tc>
                  <a:txBody>
                    <a:bodyPr/>
                    <a:lstStyle/>
                    <a:p>
                      <a:r>
                        <a:rPr lang="en-US" dirty="0"/>
                        <a:t>To show that I </a:t>
                      </a:r>
                      <a:r>
                        <a:rPr lang="en-US" b="1" dirty="0"/>
                        <a:t>can set up and run an experiment using BCI data</a:t>
                      </a:r>
                      <a:r>
                        <a:rPr lang="en-US" dirty="0"/>
                        <a:t>; and demonstrate thinking toward real-world solutions using BCI data</a:t>
                      </a:r>
                    </a:p>
                  </a:txBody>
                  <a:tcPr/>
                </a:tc>
                <a:extLst>
                  <a:ext uri="{0D108BD9-81ED-4DB2-BD59-A6C34878D82A}">
                    <a16:rowId xmlns:a16="http://schemas.microsoft.com/office/drawing/2014/main" val="2042190117"/>
                  </a:ext>
                </a:extLst>
              </a:tr>
              <a:tr h="370840">
                <a:tc>
                  <a:txBody>
                    <a:bodyPr/>
                    <a:lstStyle/>
                    <a:p>
                      <a:r>
                        <a:rPr lang="en-US" b="1" dirty="0"/>
                        <a:t>Success metric</a:t>
                      </a:r>
                    </a:p>
                  </a:txBody>
                  <a:tcPr/>
                </a:tc>
                <a:tc>
                  <a:txBody>
                    <a:bodyPr/>
                    <a:lstStyle/>
                    <a:p>
                      <a:r>
                        <a:rPr lang="en-US" dirty="0"/>
                        <a:t>Successfully creating a model that can predict when and what kind of touch occurred based only on EEG monitoring of sensory nerves</a:t>
                      </a:r>
                    </a:p>
                  </a:txBody>
                  <a:tcPr/>
                </a:tc>
                <a:extLst>
                  <a:ext uri="{0D108BD9-81ED-4DB2-BD59-A6C34878D82A}">
                    <a16:rowId xmlns:a16="http://schemas.microsoft.com/office/drawing/2014/main" val="460544229"/>
                  </a:ext>
                </a:extLst>
              </a:tr>
              <a:tr h="370840">
                <a:tc>
                  <a:txBody>
                    <a:bodyPr/>
                    <a:lstStyle/>
                    <a:p>
                      <a:r>
                        <a:rPr lang="en-US" b="1" dirty="0"/>
                        <a:t>Data source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Would create it myself</a:t>
                      </a:r>
                    </a:p>
                  </a:txBody>
                  <a:tcPr/>
                </a:tc>
                <a:extLst>
                  <a:ext uri="{0D108BD9-81ED-4DB2-BD59-A6C34878D82A}">
                    <a16:rowId xmlns:a16="http://schemas.microsoft.com/office/drawing/2014/main" val="2531401434"/>
                  </a:ext>
                </a:extLst>
              </a:tr>
              <a:tr h="370840">
                <a:tc>
                  <a:txBody>
                    <a:bodyPr/>
                    <a:lstStyle/>
                    <a:p>
                      <a:r>
                        <a:rPr lang="en-US" b="1" dirty="0"/>
                        <a:t>Other</a:t>
                      </a:r>
                    </a:p>
                  </a:txBody>
                  <a:tcPr/>
                </a:tc>
                <a:tc>
                  <a:txBody>
                    <a:bodyPr/>
                    <a:lstStyle/>
                    <a:p>
                      <a:r>
                        <a:rPr lang="en-US" dirty="0"/>
                        <a:t>Requires purchase or DIY creation of EEG setup. Cheap out of the box system available for </a:t>
                      </a:r>
                      <a:r>
                        <a:rPr lang="en-US" dirty="0" err="1"/>
                        <a:t>aprox</a:t>
                      </a:r>
                      <a:r>
                        <a:rPr lang="en-US" dirty="0"/>
                        <a:t>. $500, could build a system from parts following other’s instructions for approximately $100 in 15-30 hours </a:t>
                      </a:r>
                    </a:p>
                  </a:txBody>
                  <a:tcPr/>
                </a:tc>
                <a:extLst>
                  <a:ext uri="{0D108BD9-81ED-4DB2-BD59-A6C34878D82A}">
                    <a16:rowId xmlns:a16="http://schemas.microsoft.com/office/drawing/2014/main" val="2716496277"/>
                  </a:ext>
                </a:extLst>
              </a:tr>
            </a:tbl>
          </a:graphicData>
        </a:graphic>
      </p:graphicFrame>
    </p:spTree>
    <p:extLst>
      <p:ext uri="{BB962C8B-B14F-4D97-AF65-F5344CB8AC3E}">
        <p14:creationId xmlns:p14="http://schemas.microsoft.com/office/powerpoint/2010/main" val="2275487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3EEA-F171-E4EA-FF93-6DDC03B08CA4}"/>
              </a:ext>
            </a:extLst>
          </p:cNvPr>
          <p:cNvSpPr>
            <a:spLocks noGrp="1"/>
          </p:cNvSpPr>
          <p:nvPr>
            <p:ph type="title"/>
          </p:nvPr>
        </p:nvSpPr>
        <p:spPr/>
        <p:txBody>
          <a:bodyPr/>
          <a:lstStyle/>
          <a:p>
            <a:r>
              <a:rPr lang="en-US" dirty="0"/>
              <a:t>3. Details of running my own experiment</a:t>
            </a:r>
          </a:p>
        </p:txBody>
      </p:sp>
      <p:sp>
        <p:nvSpPr>
          <p:cNvPr id="5" name="Content Placeholder 4">
            <a:extLst>
              <a:ext uri="{FF2B5EF4-FFF2-40B4-BE49-F238E27FC236}">
                <a16:creationId xmlns:a16="http://schemas.microsoft.com/office/drawing/2014/main" id="{5F961FFA-E8A7-484C-C95E-EB241D8DA142}"/>
              </a:ext>
            </a:extLst>
          </p:cNvPr>
          <p:cNvSpPr>
            <a:spLocks noGrp="1"/>
          </p:cNvSpPr>
          <p:nvPr>
            <p:ph idx="1"/>
          </p:nvPr>
        </p:nvSpPr>
        <p:spPr>
          <a:xfrm>
            <a:off x="478172" y="1828800"/>
            <a:ext cx="5617828" cy="4840448"/>
          </a:xfrm>
        </p:spPr>
        <p:txBody>
          <a:bodyPr/>
          <a:lstStyle/>
          <a:p>
            <a:r>
              <a:rPr lang="en-US" dirty="0"/>
              <a:t>Based on literature search of other studies, likely best to </a:t>
            </a:r>
            <a:r>
              <a:rPr lang="en-US" b="1" dirty="0"/>
              <a:t>monitor the median nerve</a:t>
            </a:r>
            <a:r>
              <a:rPr lang="en-US" dirty="0"/>
              <a:t> in the arm given its proximity to the skin surface and confirmed detectability of sensory signals from other studies</a:t>
            </a:r>
          </a:p>
          <a:p>
            <a:r>
              <a:rPr lang="en-US" dirty="0"/>
              <a:t>Out of the box EEG amplifier available from </a:t>
            </a:r>
            <a:r>
              <a:rPr lang="en-US" dirty="0" err="1"/>
              <a:t>OpenBCI</a:t>
            </a:r>
            <a:r>
              <a:rPr lang="en-US" dirty="0"/>
              <a:t> for $400, requests out to several other companies for pricing</a:t>
            </a:r>
          </a:p>
          <a:p>
            <a:r>
              <a:rPr lang="en-US" dirty="0"/>
              <a:t>Cool DIY projects to use a headphone jack and the sound card of a laptop as the least expensive way to record EEG data – would require ordering ~$100 of parts and soldering them together to create the amplifier</a:t>
            </a:r>
          </a:p>
          <a:p>
            <a:r>
              <a:rPr lang="en-US" dirty="0"/>
              <a:t>Electrodes and conducting gel are both relatively inexpensive (less than $100 total)</a:t>
            </a:r>
          </a:p>
        </p:txBody>
      </p:sp>
      <p:pic>
        <p:nvPicPr>
          <p:cNvPr id="6" name="Picture 5">
            <a:extLst>
              <a:ext uri="{FF2B5EF4-FFF2-40B4-BE49-F238E27FC236}">
                <a16:creationId xmlns:a16="http://schemas.microsoft.com/office/drawing/2014/main" id="{460F65E5-96E2-07E9-0C96-BCC538CBF8B6}"/>
              </a:ext>
            </a:extLst>
          </p:cNvPr>
          <p:cNvPicPr>
            <a:picLocks noChangeAspect="1"/>
          </p:cNvPicPr>
          <p:nvPr/>
        </p:nvPicPr>
        <p:blipFill rotWithShape="1">
          <a:blip r:embed="rId2"/>
          <a:srcRect r="56260" b="6003"/>
          <a:stretch/>
        </p:blipFill>
        <p:spPr>
          <a:xfrm>
            <a:off x="6351340" y="1574595"/>
            <a:ext cx="3849673" cy="5031735"/>
          </a:xfrm>
          <a:prstGeom prst="rect">
            <a:avLst/>
          </a:prstGeom>
        </p:spPr>
      </p:pic>
    </p:spTree>
    <p:extLst>
      <p:ext uri="{BB962C8B-B14F-4D97-AF65-F5344CB8AC3E}">
        <p14:creationId xmlns:p14="http://schemas.microsoft.com/office/powerpoint/2010/main" val="294678019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139</TotalTime>
  <Words>666</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Schoolbook</vt:lpstr>
      <vt:lpstr>Wingdings 2</vt:lpstr>
      <vt:lpstr>View</vt:lpstr>
      <vt:lpstr>Three options for a capstone: putting the Brent in BCI</vt:lpstr>
      <vt:lpstr>Three ideas within the world of Brain-Computer Interfaces (BCI)</vt:lpstr>
      <vt:lpstr>1. Using open-source EEG data</vt:lpstr>
      <vt:lpstr>2. Requesting BCI data from a company</vt:lpstr>
      <vt:lpstr>3. Running my own experiment on detecting sensory nerve activation</vt:lpstr>
      <vt:lpstr>3. Details of running my own experiment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Three options for a capstone: putting the Brent in BCI</dc:title>
  <dc:creator>Brent Gaisford</dc:creator>
  <cp:lastModifiedBy>Brent Gaisford</cp:lastModifiedBy>
  <cp:revision>2</cp:revision>
  <dcterms:created xsi:type="dcterms:W3CDTF">2022-06-12T23:04:54Z</dcterms:created>
  <dcterms:modified xsi:type="dcterms:W3CDTF">2022-06-13T01:23:57Z</dcterms:modified>
</cp:coreProperties>
</file>