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1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2/12/2024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5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62" r:id="rId8"/>
    <p:sldLayoutId id="2147483663" r:id="rId9"/>
    <p:sldLayoutId id="2147483664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D49BB-DA00-74E2-9391-0BE28BFA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2387600"/>
          </a:xfrm>
        </p:spPr>
        <p:txBody>
          <a:bodyPr>
            <a:normAutofit/>
          </a:bodyPr>
          <a:lstStyle/>
          <a:p>
            <a:pPr algn="l"/>
            <a:r>
              <a:rPr lang="en-GB" sz="5000" b="1" i="0">
                <a:effectLst/>
                <a:latin typeface="Söhne"/>
              </a:rPr>
              <a:t>Data Detective Mystery: </a:t>
            </a:r>
            <a:r>
              <a:rPr lang="en-GB" sz="5000" b="0" i="0">
                <a:effectLst/>
                <a:latin typeface="Söhne"/>
              </a:rPr>
              <a:t>The Case of the Vanishing Sculpture</a:t>
            </a:r>
            <a:endParaRPr lang="en-PH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45AFF-1483-D681-D177-4B357B286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6614161" cy="1655762"/>
          </a:xfrm>
        </p:spPr>
        <p:txBody>
          <a:bodyPr>
            <a:normAutofit/>
          </a:bodyPr>
          <a:lstStyle/>
          <a:p>
            <a:pPr algn="l"/>
            <a:r>
              <a:rPr lang="en-GB" b="0" i="0">
                <a:effectLst/>
                <a:latin typeface="Söhne"/>
              </a:rPr>
              <a:t>Data Analysis and Visualization</a:t>
            </a:r>
            <a:endParaRPr lang="en-PH" dirty="0"/>
          </a:p>
        </p:txBody>
      </p:sp>
      <p:grpSp>
        <p:nvGrpSpPr>
          <p:cNvPr id="1042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1076" name="Oval 1042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43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44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45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46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he Vanishing Sculptor (Valley of the Dragons, #1) by Donita ...">
            <a:extLst>
              <a:ext uri="{FF2B5EF4-FFF2-40B4-BE49-F238E27FC236}">
                <a16:creationId xmlns:a16="http://schemas.microsoft.com/office/drawing/2014/main" id="{6F4DAADC-3830-6C5B-FFDD-AD7C17CBA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5439" b="2"/>
          <a:stretch/>
        </p:blipFill>
        <p:spPr bwMode="auto"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28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54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1" name="Rectangle 2056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712F3-3CDF-7B67-690A-6729C18E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GB" sz="4400" b="1" i="0">
                <a:effectLst/>
                <a:latin typeface="Söhne"/>
              </a:rPr>
              <a:t>Overview of the Mystery</a:t>
            </a:r>
            <a:br>
              <a:rPr lang="en-GB" sz="4400" b="1" i="0">
                <a:effectLst/>
                <a:latin typeface="Söhne"/>
              </a:rPr>
            </a:br>
            <a:endParaRPr lang="en-PH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CED3-D03C-1800-FD77-A2E1853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 b="1" i="0">
                <a:effectLst/>
                <a:latin typeface="Söhne"/>
              </a:rPr>
              <a:t>Title:</a:t>
            </a:r>
            <a:r>
              <a:rPr lang="en-GB" sz="1800" b="0" i="0">
                <a:effectLst/>
                <a:latin typeface="Söhne"/>
              </a:rPr>
              <a:t> The Case of the Vanishing Sculpture</a:t>
            </a:r>
          </a:p>
          <a:p>
            <a:pPr marL="0" indent="0">
              <a:buNone/>
            </a:pPr>
            <a:r>
              <a:rPr lang="en-GB" sz="1800" b="1" i="0">
                <a:effectLst/>
                <a:latin typeface="Söhne"/>
              </a:rPr>
              <a:t>Background:</a:t>
            </a:r>
            <a:r>
              <a:rPr lang="en-GB" sz="1800" b="0" i="0">
                <a:effectLst/>
                <a:latin typeface="Söhne"/>
              </a:rPr>
              <a:t> The renowned "Sapphire Phoenix" sculpture was last seen at the Newfield Museum during the "Artifacts of the Ancient World" exhibit. Despite high security, the sculpture vanished without a trace. Students will analyze data to uncover how the sculpture was stolen and identify the culprit(s).</a:t>
            </a:r>
          </a:p>
          <a:p>
            <a:endParaRPr lang="en-PH" sz="1800"/>
          </a:p>
        </p:txBody>
      </p:sp>
      <p:sp>
        <p:nvSpPr>
          <p:cNvPr id="2072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3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074" name="Oval 2061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Oval 2062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Oval 2063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Oval 2065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sapphire phoenix pet simulator x">
            <a:extLst>
              <a:ext uri="{FF2B5EF4-FFF2-40B4-BE49-F238E27FC236}">
                <a16:creationId xmlns:a16="http://schemas.microsoft.com/office/drawing/2014/main" id="{56FDAE25-36D9-8A2B-4FB0-5F14A114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422" y="1691342"/>
            <a:ext cx="3475314" cy="3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FCAF-EA46-5ABA-7312-2AE897B1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Dataset Description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3558-0F3C-1FCC-2318-D71CEBED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606364"/>
            <a:ext cx="10659110" cy="4351338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Visitor Logs:</a:t>
            </a: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algn="just"/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Columns: Date, Entry Time, Exit Time, Visitor ID, Exhibit Visited</a:t>
            </a:r>
          </a:p>
          <a:p>
            <a:pPr lvl="1" algn="just"/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Includes anomalous entries close to the disappearance date.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Email Exchanges:</a:t>
            </a: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algn="just"/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Between museum staff discussing the exhibit, security concerns, and unusual occurrences. Look for subtle hints about the sculpture's security system and staff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Söhne"/>
              </a:rPr>
              <a:t>behavior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Security Camera Logs:</a:t>
            </a: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algn="just"/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Columns: Camera ID, Location, Timestamp, Detected Movement (Yes/No), Notable Observations (textual descriptions)</a:t>
            </a:r>
          </a:p>
          <a:p>
            <a:pPr lvl="1" algn="just"/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Key entries highlighting movement patterns that don't align with museum opening hours.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Inventory Records:</a:t>
            </a: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 algn="just"/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Columns: Item ID, Description, Last Known Location, Movement Date, Authorized Personnel</a:t>
            </a:r>
          </a:p>
          <a:p>
            <a:pPr lvl="1" algn="just"/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Tracks the movement of items, including a suspicious relocation of the sculpture before its disappearance.</a:t>
            </a:r>
          </a:p>
          <a:p>
            <a:pPr marL="0" indent="0" algn="just">
              <a:buNone/>
            </a:pP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5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4EAF-A92E-C05A-277A-4116DE91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i="0" dirty="0">
                <a:solidFill>
                  <a:schemeClr val="tx1"/>
                </a:solidFill>
                <a:effectLst/>
                <a:latin typeface="Söhne"/>
              </a:rPr>
              <a:t>Analysis Objectives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49D6-C902-6612-D06E-26D77957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tx1"/>
                </a:solidFill>
                <a:effectLst/>
                <a:latin typeface="Söhne"/>
              </a:rPr>
              <a:t>Pattern Identification:</a:t>
            </a:r>
            <a:r>
              <a:rPr lang="en-GB" sz="3200" b="0" i="0" dirty="0">
                <a:solidFill>
                  <a:schemeClr val="tx1"/>
                </a:solidFill>
                <a:effectLst/>
                <a:latin typeface="Söhne"/>
              </a:rPr>
              <a:t> Determine any unusual visitor patterns or staff activities leading up to the disappearance.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tx1"/>
                </a:solidFill>
                <a:effectLst/>
                <a:latin typeface="Söhne"/>
              </a:rPr>
              <a:t>Anomaly Detection:</a:t>
            </a:r>
            <a:r>
              <a:rPr lang="en-GB" sz="3200" b="0" i="0" dirty="0">
                <a:solidFill>
                  <a:schemeClr val="tx1"/>
                </a:solidFill>
                <a:effectLst/>
                <a:latin typeface="Söhne"/>
              </a:rPr>
              <a:t> Identify any discrepancies in the security camera logs and inventory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tx1"/>
                </a:solidFill>
                <a:effectLst/>
                <a:latin typeface="Söhne"/>
              </a:rPr>
              <a:t>Decoding Hidden Messages:</a:t>
            </a:r>
            <a:r>
              <a:rPr lang="en-GB" sz="3200" b="0" i="0" dirty="0">
                <a:solidFill>
                  <a:schemeClr val="tx1"/>
                </a:solidFill>
                <a:effectLst/>
                <a:latin typeface="Söhne"/>
              </a:rPr>
              <a:t> Analyze email exchanges for any coded messages regarding the sculpture's security.</a:t>
            </a:r>
          </a:p>
          <a:p>
            <a:pPr marL="0" indent="0">
              <a:buNone/>
            </a:pPr>
            <a:endParaRPr lang="en-PH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4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144C-D53B-9EFB-9149-0DF2BA25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i="0" dirty="0">
                <a:solidFill>
                  <a:schemeClr val="tx1"/>
                </a:solidFill>
                <a:effectLst/>
                <a:latin typeface="Söhne"/>
              </a:rPr>
              <a:t>Tools and Techniques Guide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9273-9936-745C-5D9E-8C899833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PH" sz="3600" b="1" i="0" dirty="0">
                <a:solidFill>
                  <a:schemeClr val="tx1"/>
                </a:solidFill>
                <a:effectLst/>
                <a:latin typeface="Söhne"/>
              </a:rPr>
              <a:t>Spreadsheet Software:</a:t>
            </a:r>
            <a:r>
              <a:rPr lang="en-PH" sz="3600" b="0" i="0" dirty="0">
                <a:solidFill>
                  <a:schemeClr val="tx1"/>
                </a:solidFill>
                <a:effectLst/>
                <a:latin typeface="Söhne"/>
              </a:rPr>
              <a:t> Basic guide on using filters, pivot tables, and simple formulas to analyze patterns and anomalies.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PH" sz="3600" b="1" i="0" dirty="0">
                <a:solidFill>
                  <a:schemeClr val="tx1"/>
                </a:solidFill>
                <a:effectLst/>
                <a:latin typeface="Söhne"/>
              </a:rPr>
              <a:t>Introduction to Python (for advanced students):</a:t>
            </a:r>
            <a:r>
              <a:rPr lang="en-PH" sz="3600" b="0" i="0" dirty="0">
                <a:solidFill>
                  <a:schemeClr val="tx1"/>
                </a:solidFill>
                <a:effectLst/>
                <a:latin typeface="Söhne"/>
              </a:rPr>
              <a:t> A simple tutorial on using pandas for data manipulation and matplotlib for data visualization.</a:t>
            </a:r>
          </a:p>
          <a:p>
            <a:pPr algn="just"/>
            <a:endParaRPr lang="en-PH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8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1169-701A-0384-06EF-69AA9A26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i="0" dirty="0">
                <a:solidFill>
                  <a:schemeClr val="tx1"/>
                </a:solidFill>
                <a:effectLst/>
                <a:latin typeface="Söhne"/>
              </a:rPr>
              <a:t>Worksheets and Templates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9293-7CDD-9A97-9434-21F3C43C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tx1"/>
                </a:solidFill>
                <a:effectLst/>
                <a:latin typeface="Söhne"/>
              </a:rPr>
              <a:t>Investigation Log:</a:t>
            </a:r>
            <a:r>
              <a:rPr lang="en-GB" sz="3200" b="0" i="0" dirty="0">
                <a:solidFill>
                  <a:schemeClr val="tx1"/>
                </a:solidFill>
                <a:effectLst/>
                <a:latin typeface="Söhne"/>
              </a:rPr>
              <a:t> For recording hypotheses, evidence, and analyses.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tx1"/>
                </a:solidFill>
                <a:effectLst/>
                <a:latin typeface="Söhne"/>
              </a:rPr>
              <a:t>Data Analysis Plan:</a:t>
            </a:r>
            <a:r>
              <a:rPr lang="en-GB" sz="3200" b="0" i="0" dirty="0">
                <a:solidFill>
                  <a:schemeClr val="tx1"/>
                </a:solidFill>
                <a:effectLst/>
                <a:latin typeface="Söhne"/>
              </a:rPr>
              <a:t> A step-by-step guide to approaching the dataset, including initial questions to consider and potential analyses to conduct.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tx1"/>
                </a:solidFill>
                <a:effectLst/>
                <a:latin typeface="Söhne"/>
              </a:rPr>
              <a:t>Hints and Tips Sheet:</a:t>
            </a:r>
            <a:r>
              <a:rPr lang="en-GB" sz="3200" b="0" i="0" dirty="0">
                <a:solidFill>
                  <a:schemeClr val="tx1"/>
                </a:solidFill>
                <a:effectLst/>
                <a:latin typeface="Söhne"/>
              </a:rPr>
              <a:t> Provides guidance on interpreting data and suggestions for areas to investigate closely.</a:t>
            </a:r>
          </a:p>
          <a:p>
            <a:pPr algn="just"/>
            <a:endParaRPr lang="en-PH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6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97F0-F985-7E51-8F12-21405632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i="0" dirty="0">
                <a:solidFill>
                  <a:schemeClr val="tx1"/>
                </a:solidFill>
                <a:effectLst/>
                <a:latin typeface="Söhne"/>
              </a:rPr>
              <a:t>Final Presentation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B54C-6ABC-2C98-85BD-6A1A1AFB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tx1"/>
                </a:solidFill>
                <a:effectLst/>
                <a:latin typeface="Söhne"/>
              </a:rPr>
              <a:t>Written Report:</a:t>
            </a: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Structured like a detective's investigation report, detailing the analysis process, findings, and conclusion.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tx1"/>
                </a:solidFill>
                <a:effectLst/>
                <a:latin typeface="Söhne"/>
              </a:rPr>
              <a:t>Class Presentation:</a:t>
            </a: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A slide presentation where students present their investigation process, analysis, and who they believe is responsible for the disappearance of the sculpture.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tx1"/>
                </a:solidFill>
                <a:effectLst/>
                <a:latin typeface="Söhne"/>
              </a:rPr>
              <a:t>Class Discussion:</a:t>
            </a:r>
            <a:r>
              <a:rPr lang="en-GB" sz="2800" b="0" i="0" dirty="0">
                <a:solidFill>
                  <a:schemeClr val="tx1"/>
                </a:solidFill>
                <a:effectLst/>
                <a:latin typeface="Söhne"/>
              </a:rPr>
              <a:t> An open forum where students discuss their findings, reasoning, and conclusions, fostering a collaborative problem-solving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4316787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Nova</vt:lpstr>
      <vt:lpstr>Söhne</vt:lpstr>
      <vt:lpstr>ConfettiVTI</vt:lpstr>
      <vt:lpstr>Data Detective Mystery: The Case of the Vanishing Sculpture</vt:lpstr>
      <vt:lpstr>Overview of the Mystery </vt:lpstr>
      <vt:lpstr>Dataset Description</vt:lpstr>
      <vt:lpstr>Analysis Objectives</vt:lpstr>
      <vt:lpstr>Tools and Techniques Guide</vt:lpstr>
      <vt:lpstr>Worksheets and Templates</vt:lpstr>
      <vt:lpstr>Final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Detective Mystery: The Case of the Vanishing Sculpture</dc:title>
  <dc:creator>Mark Bernardino</dc:creator>
  <cp:lastModifiedBy>Mark Bernardino</cp:lastModifiedBy>
  <cp:revision>1</cp:revision>
  <dcterms:created xsi:type="dcterms:W3CDTF">2024-02-12T01:44:35Z</dcterms:created>
  <dcterms:modified xsi:type="dcterms:W3CDTF">2024-02-12T02:00:01Z</dcterms:modified>
</cp:coreProperties>
</file>