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9"/>
  </p:normalViewPr>
  <p:slideViewPr>
    <p:cSldViewPr snapToGrid="0" snapToObjects="1">
      <p:cViewPr varScale="1">
        <p:scale>
          <a:sx n="121" d="100"/>
          <a:sy n="121" d="100"/>
        </p:scale>
        <p:origin x="20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86F352-D741-A54B-9AFC-157F79B88A3B}" type="datetimeFigureOut">
              <a:rPr lang="en-US" smtClean="0"/>
              <a:t>1/28/19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E51CF-E919-B847-90A2-D7E1C7F23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3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CDS is the only method with its own repository. All other are (near) real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E51CF-E919-B847-90A2-D7E1C7F23D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61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34FA10D-5116-47B4-A70E-776435251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36">
            <a:extLst>
              <a:ext uri="{FF2B5EF4-FFF2-40B4-BE49-F238E27FC236}">
                <a16:creationId xmlns:a16="http://schemas.microsoft.com/office/drawing/2014/main" id="{B2718AAE-52B9-4DD9-9D83-A9C975C9D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302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49FF39B1-9689-44AE-A803-7B90A059D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76484" cy="6858001"/>
          </a:xfrm>
          <a:custGeom>
            <a:avLst/>
            <a:gdLst>
              <a:gd name="connsiteX0" fmla="*/ 7031769 w 8376484"/>
              <a:gd name="connsiteY0" fmla="*/ 0 h 6858001"/>
              <a:gd name="connsiteX1" fmla="*/ 8375307 w 8376484"/>
              <a:gd name="connsiteY1" fmla="*/ 0 h 6858001"/>
              <a:gd name="connsiteX2" fmla="*/ 8350262 w 8376484"/>
              <a:gd name="connsiteY2" fmla="*/ 155677 h 6858001"/>
              <a:gd name="connsiteX3" fmla="*/ 8326393 w 8376484"/>
              <a:gd name="connsiteY3" fmla="*/ 310668 h 6858001"/>
              <a:gd name="connsiteX4" fmla="*/ 8303029 w 8376484"/>
              <a:gd name="connsiteY4" fmla="*/ 466344 h 6858001"/>
              <a:gd name="connsiteX5" fmla="*/ 8283026 w 8376484"/>
              <a:gd name="connsiteY5" fmla="*/ 622707 h 6858001"/>
              <a:gd name="connsiteX6" fmla="*/ 8262855 w 8376484"/>
              <a:gd name="connsiteY6" fmla="*/ 778383 h 6858001"/>
              <a:gd name="connsiteX7" fmla="*/ 8244029 w 8376484"/>
              <a:gd name="connsiteY7" fmla="*/ 934746 h 6858001"/>
              <a:gd name="connsiteX8" fmla="*/ 8227893 w 8376484"/>
              <a:gd name="connsiteY8" fmla="*/ 1089051 h 6858001"/>
              <a:gd name="connsiteX9" fmla="*/ 8212597 w 8376484"/>
              <a:gd name="connsiteY9" fmla="*/ 1245413 h 6858001"/>
              <a:gd name="connsiteX10" fmla="*/ 8198645 w 8376484"/>
              <a:gd name="connsiteY10" fmla="*/ 1401090 h 6858001"/>
              <a:gd name="connsiteX11" fmla="*/ 8186543 w 8376484"/>
              <a:gd name="connsiteY11" fmla="*/ 1554023 h 6858001"/>
              <a:gd name="connsiteX12" fmla="*/ 8174440 w 8376484"/>
              <a:gd name="connsiteY12" fmla="*/ 1709014 h 6858001"/>
              <a:gd name="connsiteX13" fmla="*/ 8164355 w 8376484"/>
              <a:gd name="connsiteY13" fmla="*/ 1861947 h 6858001"/>
              <a:gd name="connsiteX14" fmla="*/ 8156455 w 8376484"/>
              <a:gd name="connsiteY14" fmla="*/ 2014881 h 6858001"/>
              <a:gd name="connsiteX15" fmla="*/ 8148218 w 8376484"/>
              <a:gd name="connsiteY15" fmla="*/ 2167128 h 6858001"/>
              <a:gd name="connsiteX16" fmla="*/ 8141327 w 8376484"/>
              <a:gd name="connsiteY16" fmla="*/ 2318004 h 6858001"/>
              <a:gd name="connsiteX17" fmla="*/ 8136452 w 8376484"/>
              <a:gd name="connsiteY17" fmla="*/ 2467509 h 6858001"/>
              <a:gd name="connsiteX18" fmla="*/ 8132250 w 8376484"/>
              <a:gd name="connsiteY18" fmla="*/ 2617013 h 6858001"/>
              <a:gd name="connsiteX19" fmla="*/ 8128216 w 8376484"/>
              <a:gd name="connsiteY19" fmla="*/ 2765146 h 6858001"/>
              <a:gd name="connsiteX20" fmla="*/ 8126367 w 8376484"/>
              <a:gd name="connsiteY20" fmla="*/ 2911221 h 6858001"/>
              <a:gd name="connsiteX21" fmla="*/ 8124350 w 8376484"/>
              <a:gd name="connsiteY21" fmla="*/ 3057297 h 6858001"/>
              <a:gd name="connsiteX22" fmla="*/ 8123341 w 8376484"/>
              <a:gd name="connsiteY22" fmla="*/ 3201315 h 6858001"/>
              <a:gd name="connsiteX23" fmla="*/ 8124350 w 8376484"/>
              <a:gd name="connsiteY23" fmla="*/ 3343961 h 6858001"/>
              <a:gd name="connsiteX24" fmla="*/ 8124350 w 8376484"/>
              <a:gd name="connsiteY24" fmla="*/ 3485236 h 6858001"/>
              <a:gd name="connsiteX25" fmla="*/ 8126367 w 8376484"/>
              <a:gd name="connsiteY25" fmla="*/ 3625139 h 6858001"/>
              <a:gd name="connsiteX26" fmla="*/ 8129392 w 8376484"/>
              <a:gd name="connsiteY26" fmla="*/ 3762299 h 6858001"/>
              <a:gd name="connsiteX27" fmla="*/ 8132250 w 8376484"/>
              <a:gd name="connsiteY27" fmla="*/ 3898087 h 6858001"/>
              <a:gd name="connsiteX28" fmla="*/ 8135444 w 8376484"/>
              <a:gd name="connsiteY28" fmla="*/ 4031133 h 6858001"/>
              <a:gd name="connsiteX29" fmla="*/ 8140318 w 8376484"/>
              <a:gd name="connsiteY29" fmla="*/ 4163492 h 6858001"/>
              <a:gd name="connsiteX30" fmla="*/ 8145529 w 8376484"/>
              <a:gd name="connsiteY30" fmla="*/ 4293793 h 6858001"/>
              <a:gd name="connsiteX31" fmla="*/ 8150235 w 8376484"/>
              <a:gd name="connsiteY31" fmla="*/ 4421352 h 6858001"/>
              <a:gd name="connsiteX32" fmla="*/ 8163515 w 8376484"/>
              <a:gd name="connsiteY32" fmla="*/ 4670298 h 6858001"/>
              <a:gd name="connsiteX33" fmla="*/ 8177634 w 8376484"/>
              <a:gd name="connsiteY33" fmla="*/ 4908956 h 6858001"/>
              <a:gd name="connsiteX34" fmla="*/ 8192426 w 8376484"/>
              <a:gd name="connsiteY34" fmla="*/ 5138013 h 6858001"/>
              <a:gd name="connsiteX35" fmla="*/ 8208731 w 8376484"/>
              <a:gd name="connsiteY35" fmla="*/ 5354726 h 6858001"/>
              <a:gd name="connsiteX36" fmla="*/ 8225708 w 8376484"/>
              <a:gd name="connsiteY36" fmla="*/ 5561838 h 6858001"/>
              <a:gd name="connsiteX37" fmla="*/ 8244029 w 8376484"/>
              <a:gd name="connsiteY37" fmla="*/ 5753862 h 6858001"/>
              <a:gd name="connsiteX38" fmla="*/ 8262015 w 8376484"/>
              <a:gd name="connsiteY38" fmla="*/ 5934227 h 6858001"/>
              <a:gd name="connsiteX39" fmla="*/ 8280000 w 8376484"/>
              <a:gd name="connsiteY39" fmla="*/ 6100191 h 6858001"/>
              <a:gd name="connsiteX40" fmla="*/ 8296977 w 8376484"/>
              <a:gd name="connsiteY40" fmla="*/ 6252438 h 6858001"/>
              <a:gd name="connsiteX41" fmla="*/ 8313114 w 8376484"/>
              <a:gd name="connsiteY41" fmla="*/ 6387541 h 6858001"/>
              <a:gd name="connsiteX42" fmla="*/ 8328410 w 8376484"/>
              <a:gd name="connsiteY42" fmla="*/ 6509613 h 6858001"/>
              <a:gd name="connsiteX43" fmla="*/ 8341185 w 8376484"/>
              <a:gd name="connsiteY43" fmla="*/ 6612483 h 6858001"/>
              <a:gd name="connsiteX44" fmla="*/ 8353287 w 8376484"/>
              <a:gd name="connsiteY44" fmla="*/ 6698894 h 6858001"/>
              <a:gd name="connsiteX45" fmla="*/ 8370601 w 8376484"/>
              <a:gd name="connsiteY45" fmla="*/ 6817538 h 6858001"/>
              <a:gd name="connsiteX46" fmla="*/ 8376484 w 8376484"/>
              <a:gd name="connsiteY46" fmla="*/ 6858000 h 6858001"/>
              <a:gd name="connsiteX47" fmla="*/ 7471130 w 8376484"/>
              <a:gd name="connsiteY47" fmla="*/ 6858000 h 6858001"/>
              <a:gd name="connsiteX48" fmla="*/ 7471130 w 8376484"/>
              <a:gd name="connsiteY48" fmla="*/ 6858001 h 6858001"/>
              <a:gd name="connsiteX49" fmla="*/ 1380566 w 8376484"/>
              <a:gd name="connsiteY49" fmla="*/ 6858001 h 6858001"/>
              <a:gd name="connsiteX50" fmla="*/ 1380566 w 8376484"/>
              <a:gd name="connsiteY50" fmla="*/ 6858000 h 6858001"/>
              <a:gd name="connsiteX51" fmla="*/ 0 w 8376484"/>
              <a:gd name="connsiteY51" fmla="*/ 6858000 h 6858001"/>
              <a:gd name="connsiteX52" fmla="*/ 0 w 8376484"/>
              <a:gd name="connsiteY52" fmla="*/ 0 h 6858001"/>
              <a:gd name="connsiteX53" fmla="*/ 1917290 w 8376484"/>
              <a:gd name="connsiteY53" fmla="*/ 0 h 6858001"/>
              <a:gd name="connsiteX54" fmla="*/ 1917290 w 8376484"/>
              <a:gd name="connsiteY54" fmla="*/ 1 h 6858001"/>
              <a:gd name="connsiteX55" fmla="*/ 7031769 w 8376484"/>
              <a:gd name="connsiteY55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376484" h="6858001">
                <a:moveTo>
                  <a:pt x="7031769" y="0"/>
                </a:moveTo>
                <a:lnTo>
                  <a:pt x="8375307" y="0"/>
                </a:lnTo>
                <a:lnTo>
                  <a:pt x="8350262" y="155677"/>
                </a:lnTo>
                <a:lnTo>
                  <a:pt x="8326393" y="310668"/>
                </a:lnTo>
                <a:lnTo>
                  <a:pt x="8303029" y="466344"/>
                </a:lnTo>
                <a:lnTo>
                  <a:pt x="8283026" y="622707"/>
                </a:lnTo>
                <a:lnTo>
                  <a:pt x="8262855" y="778383"/>
                </a:lnTo>
                <a:lnTo>
                  <a:pt x="8244029" y="934746"/>
                </a:lnTo>
                <a:lnTo>
                  <a:pt x="8227893" y="1089051"/>
                </a:lnTo>
                <a:lnTo>
                  <a:pt x="8212597" y="1245413"/>
                </a:lnTo>
                <a:lnTo>
                  <a:pt x="8198645" y="1401090"/>
                </a:lnTo>
                <a:lnTo>
                  <a:pt x="8186543" y="1554023"/>
                </a:lnTo>
                <a:lnTo>
                  <a:pt x="8174440" y="1709014"/>
                </a:lnTo>
                <a:lnTo>
                  <a:pt x="8164355" y="1861947"/>
                </a:lnTo>
                <a:lnTo>
                  <a:pt x="8156455" y="2014881"/>
                </a:lnTo>
                <a:lnTo>
                  <a:pt x="8148218" y="2167128"/>
                </a:lnTo>
                <a:lnTo>
                  <a:pt x="8141327" y="2318004"/>
                </a:lnTo>
                <a:lnTo>
                  <a:pt x="8136452" y="2467509"/>
                </a:lnTo>
                <a:lnTo>
                  <a:pt x="8132250" y="2617013"/>
                </a:lnTo>
                <a:lnTo>
                  <a:pt x="8128216" y="2765146"/>
                </a:lnTo>
                <a:lnTo>
                  <a:pt x="8126367" y="2911221"/>
                </a:lnTo>
                <a:lnTo>
                  <a:pt x="8124350" y="3057297"/>
                </a:lnTo>
                <a:lnTo>
                  <a:pt x="8123341" y="3201315"/>
                </a:lnTo>
                <a:lnTo>
                  <a:pt x="8124350" y="3343961"/>
                </a:lnTo>
                <a:lnTo>
                  <a:pt x="8124350" y="3485236"/>
                </a:lnTo>
                <a:lnTo>
                  <a:pt x="8126367" y="3625139"/>
                </a:lnTo>
                <a:lnTo>
                  <a:pt x="8129392" y="3762299"/>
                </a:lnTo>
                <a:lnTo>
                  <a:pt x="8132250" y="3898087"/>
                </a:lnTo>
                <a:lnTo>
                  <a:pt x="8135444" y="4031133"/>
                </a:lnTo>
                <a:lnTo>
                  <a:pt x="8140318" y="4163492"/>
                </a:lnTo>
                <a:lnTo>
                  <a:pt x="8145529" y="4293793"/>
                </a:lnTo>
                <a:lnTo>
                  <a:pt x="8150235" y="4421352"/>
                </a:lnTo>
                <a:lnTo>
                  <a:pt x="8163515" y="4670298"/>
                </a:lnTo>
                <a:lnTo>
                  <a:pt x="8177634" y="4908956"/>
                </a:lnTo>
                <a:lnTo>
                  <a:pt x="8192426" y="5138013"/>
                </a:lnTo>
                <a:lnTo>
                  <a:pt x="8208731" y="5354726"/>
                </a:lnTo>
                <a:lnTo>
                  <a:pt x="8225708" y="5561838"/>
                </a:lnTo>
                <a:lnTo>
                  <a:pt x="8244029" y="5753862"/>
                </a:lnTo>
                <a:lnTo>
                  <a:pt x="8262015" y="5934227"/>
                </a:lnTo>
                <a:lnTo>
                  <a:pt x="8280000" y="6100191"/>
                </a:lnTo>
                <a:lnTo>
                  <a:pt x="8296977" y="6252438"/>
                </a:lnTo>
                <a:lnTo>
                  <a:pt x="8313114" y="6387541"/>
                </a:lnTo>
                <a:lnTo>
                  <a:pt x="8328410" y="6509613"/>
                </a:lnTo>
                <a:lnTo>
                  <a:pt x="8341185" y="6612483"/>
                </a:lnTo>
                <a:lnTo>
                  <a:pt x="8353287" y="6698894"/>
                </a:lnTo>
                <a:lnTo>
                  <a:pt x="8370601" y="6817538"/>
                </a:lnTo>
                <a:lnTo>
                  <a:pt x="8376484" y="6858000"/>
                </a:lnTo>
                <a:lnTo>
                  <a:pt x="7471130" y="6858000"/>
                </a:lnTo>
                <a:lnTo>
                  <a:pt x="7471130" y="6858001"/>
                </a:lnTo>
                <a:lnTo>
                  <a:pt x="1380566" y="6858001"/>
                </a:lnTo>
                <a:lnTo>
                  <a:pt x="1380566" y="6858000"/>
                </a:lnTo>
                <a:lnTo>
                  <a:pt x="0" y="6858000"/>
                </a:lnTo>
                <a:lnTo>
                  <a:pt x="0" y="0"/>
                </a:lnTo>
                <a:lnTo>
                  <a:pt x="1917290" y="0"/>
                </a:lnTo>
                <a:lnTo>
                  <a:pt x="1917290" y="1"/>
                </a:lnTo>
                <a:lnTo>
                  <a:pt x="7031769" y="1"/>
                </a:lnTo>
                <a:close/>
              </a:path>
            </a:pathLst>
          </a:custGeom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74A888-48BE-4604-BB14-E6C5E9D0F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7F61B7-40FC-6343-B150-ABC1331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3231" y="938953"/>
            <a:ext cx="6630143" cy="4980094"/>
          </a:xfrm>
        </p:spPr>
        <p:txBody>
          <a:bodyPr anchor="ctr">
            <a:normAutofit/>
          </a:bodyPr>
          <a:lstStyle/>
          <a:p>
            <a:pPr algn="r"/>
            <a:r>
              <a:rPr lang="en-US"/>
              <a:t>Preparing For The Future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A687A7-095E-994E-8703-6E1DCA4EB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9682" y="1317171"/>
            <a:ext cx="2872975" cy="422365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2"/>
                </a:solidFill>
              </a:rPr>
              <a:t>OIT’s Application Data Access strategy</a:t>
            </a:r>
          </a:p>
        </p:txBody>
      </p:sp>
    </p:spTree>
    <p:extLst>
      <p:ext uri="{BB962C8B-B14F-4D97-AF65-F5344CB8AC3E}">
        <p14:creationId xmlns:p14="http://schemas.microsoft.com/office/powerpoint/2010/main" val="1097643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C297CB-D77D-AE48-9299-6B72F70E4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>
                <a:solidFill>
                  <a:srgbClr val="EBEBEB"/>
                </a:solidFill>
              </a:rPr>
              <a:t>Data access between domains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B7FC9D4-2844-4C9E-989C-DFE0A1562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UAPI</a:t>
            </a:r>
          </a:p>
          <a:p>
            <a:r>
              <a:rPr lang="en-US" dirty="0">
                <a:solidFill>
                  <a:srgbClr val="EBEBEB"/>
                </a:solidFill>
              </a:rPr>
              <a:t>Events</a:t>
            </a:r>
          </a:p>
          <a:p>
            <a:r>
              <a:rPr lang="en-US" dirty="0">
                <a:solidFill>
                  <a:srgbClr val="EBEBEB"/>
                </a:solidFill>
              </a:rPr>
              <a:t>Claims</a:t>
            </a:r>
          </a:p>
          <a:p>
            <a:r>
              <a:rPr lang="en-US" dirty="0">
                <a:solidFill>
                  <a:srgbClr val="EBEBEB"/>
                </a:solidFill>
              </a:rPr>
              <a:t>Central Data Store</a:t>
            </a:r>
          </a:p>
        </p:txBody>
      </p:sp>
      <p:sp>
        <p:nvSpPr>
          <p:cNvPr id="28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26C04EF-6428-472D-B316-74A19385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Freeform 5">
            <a:extLst>
              <a:ext uri="{FF2B5EF4-FFF2-40B4-BE49-F238E27FC236}">
                <a16:creationId xmlns:a16="http://schemas.microsoft.com/office/drawing/2014/main" id="{AE50896D-AACB-4C0A-855D-ECEFB4A0D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E32926F1-1090-8442-81EA-B814594FF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992" y="806240"/>
            <a:ext cx="5449889" cy="5245517"/>
          </a:xfrm>
          <a:prstGeom prst="rect">
            <a:avLst/>
          </a:prstGeom>
          <a:effectLst/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532124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472893-98CC-0647-80C4-B3964CA30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University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A15A1-831C-4448-BF07-E0C433AC0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/>
          </a:bodyPr>
          <a:lstStyle/>
          <a:p>
            <a:r>
              <a:rPr lang="en-US" dirty="0"/>
              <a:t>REST API</a:t>
            </a:r>
          </a:p>
          <a:p>
            <a:r>
              <a:rPr lang="en-US" dirty="0"/>
              <a:t>Real time access</a:t>
            </a:r>
          </a:p>
          <a:p>
            <a:r>
              <a:rPr lang="en-US" dirty="0"/>
              <a:t>Resources based upon common BYU business model concepts – Students, Instructors, Employees,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All interactions follow a defined standard</a:t>
            </a:r>
          </a:p>
          <a:p>
            <a:r>
              <a:rPr lang="en-US" dirty="0"/>
              <a:t>Only method for updating providing domain data</a:t>
            </a:r>
          </a:p>
        </p:txBody>
      </p:sp>
    </p:spTree>
    <p:extLst>
      <p:ext uri="{BB962C8B-B14F-4D97-AF65-F5344CB8AC3E}">
        <p14:creationId xmlns:p14="http://schemas.microsoft.com/office/powerpoint/2010/main" val="26934009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64E29E-12EA-DE44-8F0A-DC1951ED4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1933F-291B-DE42-A746-85FBA2806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/>
          </a:bodyPr>
          <a:lstStyle/>
          <a:p>
            <a:r>
              <a:rPr lang="en-US" dirty="0"/>
              <a:t>Notification that something of interest happened within a domain such as a grade posted, address changed, or class has been added by a student</a:t>
            </a:r>
          </a:p>
          <a:p>
            <a:r>
              <a:rPr lang="en-US" dirty="0"/>
              <a:t>Contains information about the originator of the event and the subject of the event</a:t>
            </a:r>
          </a:p>
          <a:p>
            <a:r>
              <a:rPr lang="en-US" dirty="0"/>
              <a:t>Subscription based</a:t>
            </a:r>
          </a:p>
          <a:p>
            <a:r>
              <a:rPr lang="en-US" dirty="0"/>
              <a:t>Push or Pull model</a:t>
            </a:r>
          </a:p>
        </p:txBody>
      </p:sp>
    </p:spTree>
    <p:extLst>
      <p:ext uri="{BB962C8B-B14F-4D97-AF65-F5344CB8AC3E}">
        <p14:creationId xmlns:p14="http://schemas.microsoft.com/office/powerpoint/2010/main" val="989361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B72E10-E4C3-C040-86AF-6ED87E7B8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Claims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EE8F3-531B-CB46-BE04-3CF2A56B4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/>
          </a:bodyPr>
          <a:lstStyle/>
          <a:p>
            <a:r>
              <a:rPr lang="en-US" dirty="0"/>
              <a:t>True / False questions</a:t>
            </a:r>
          </a:p>
          <a:p>
            <a:r>
              <a:rPr lang="en-US" dirty="0"/>
              <a:t>Isolates the consumer from the business logic and data of the provider</a:t>
            </a:r>
          </a:p>
          <a:p>
            <a:r>
              <a:rPr lang="en-US" dirty="0"/>
              <a:t>Implemented as REST API calls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1231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519309-6BB0-284F-BF41-227BB953F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Central Data Store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5C813-B7C0-6C4F-AC77-B1D0FA1C3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/>
          </a:bodyPr>
          <a:lstStyle/>
          <a:p>
            <a:r>
              <a:rPr lang="en-US" dirty="0"/>
              <a:t>Database based façade reflecting the BYU business model of the domain</a:t>
            </a:r>
          </a:p>
          <a:p>
            <a:r>
              <a:rPr lang="en-US" dirty="0"/>
              <a:t>Read only by consumers</a:t>
            </a:r>
          </a:p>
          <a:p>
            <a:r>
              <a:rPr lang="en-US" dirty="0"/>
              <a:t>Applications consume the data via traditional database methods</a:t>
            </a:r>
          </a:p>
          <a:p>
            <a:r>
              <a:rPr lang="en-US" dirty="0"/>
              <a:t> Used when consuming systems cannot use other methods</a:t>
            </a:r>
          </a:p>
          <a:p>
            <a:pPr lvl="1"/>
            <a:r>
              <a:rPr lang="en-US" dirty="0"/>
              <a:t>Bulk loads</a:t>
            </a:r>
          </a:p>
          <a:p>
            <a:pPr lvl="1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software</a:t>
            </a:r>
          </a:p>
          <a:p>
            <a:r>
              <a:rPr lang="en-US" dirty="0"/>
              <a:t>May not be real time (domain dependent)</a:t>
            </a:r>
          </a:p>
        </p:txBody>
      </p:sp>
    </p:spTree>
    <p:extLst>
      <p:ext uri="{BB962C8B-B14F-4D97-AF65-F5344CB8AC3E}">
        <p14:creationId xmlns:p14="http://schemas.microsoft.com/office/powerpoint/2010/main" val="30992725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ACD315-2783-A543-817D-13A09FEEF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73F6E-9BA8-424E-94BA-F8C6E9499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>
                <a:solidFill>
                  <a:srgbClr val="EBEBEB"/>
                </a:solidFill>
              </a:rPr>
              <a:t>Govern all access to data regardless of the delivery method</a:t>
            </a:r>
          </a:p>
          <a:p>
            <a:pPr>
              <a:lnSpc>
                <a:spcPct val="90000"/>
              </a:lnSpc>
            </a:pPr>
            <a:r>
              <a:rPr lang="en-US" sz="1700">
                <a:solidFill>
                  <a:srgbClr val="EBEBEB"/>
                </a:solidFill>
              </a:rPr>
              <a:t>Use attributes about the consumer and the subject of the data to determine access (ABAC)</a:t>
            </a:r>
          </a:p>
          <a:p>
            <a:pPr>
              <a:lnSpc>
                <a:spcPct val="90000"/>
              </a:lnSpc>
            </a:pPr>
            <a:r>
              <a:rPr lang="en-US" sz="1700">
                <a:solidFill>
                  <a:srgbClr val="EBEBEB"/>
                </a:solidFill>
              </a:rPr>
              <a:t>Defined by the Data Stewards</a:t>
            </a:r>
          </a:p>
          <a:p>
            <a:pPr>
              <a:lnSpc>
                <a:spcPct val="90000"/>
              </a:lnSpc>
            </a:pPr>
            <a:r>
              <a:rPr lang="en-US" sz="1700">
                <a:solidFill>
                  <a:srgbClr val="EBEBEB"/>
                </a:solidFill>
              </a:rPr>
              <a:t>Expressed in terms of the BYU Business Model</a:t>
            </a:r>
          </a:p>
          <a:p>
            <a:pPr>
              <a:lnSpc>
                <a:spcPct val="90000"/>
              </a:lnSpc>
            </a:pPr>
            <a:r>
              <a:rPr lang="en-US" sz="1700">
                <a:solidFill>
                  <a:srgbClr val="EBEBEB"/>
                </a:solidFill>
              </a:rPr>
              <a:t>Implemented in the applicable technology for the access method</a:t>
            </a: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26C04EF-6428-472D-B316-74A19385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Freeform 5">
            <a:extLst>
              <a:ext uri="{FF2B5EF4-FFF2-40B4-BE49-F238E27FC236}">
                <a16:creationId xmlns:a16="http://schemas.microsoft.com/office/drawing/2014/main" id="{AE50896D-AACB-4C0A-855D-ECEFB4A0D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39FEE974-F0AC-2441-87CA-71453616F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751741"/>
            <a:ext cx="5449889" cy="5354515"/>
          </a:xfrm>
          <a:prstGeom prst="rect">
            <a:avLst/>
          </a:prstGeom>
          <a:effectLst/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45885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1AFB1F-2C29-D74E-BB3F-FDED69559C9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3976" r="-1" b="11240"/>
          <a:stretch/>
        </p:blipFill>
        <p:spPr>
          <a:xfrm>
            <a:off x="1187450" y="1152983"/>
            <a:ext cx="8831262" cy="4267831"/>
          </a:xfrm>
          <a:prstGeom prst="rect">
            <a:avLst/>
          </a:prstGeom>
          <a:solidFill>
            <a:schemeClr val="tx1"/>
          </a:solidFill>
          <a:effectLst>
            <a:outerShdw blurRad="50800" dist="50800" dir="5400000" algn="tl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0933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7D9BAA-D64B-D64B-B4DA-7987B6A5F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Current State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FAD6CD-9256-2549-91E1-B9FD8B172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/>
          </a:bodyPr>
          <a:lstStyle/>
          <a:p>
            <a:r>
              <a:rPr lang="en-US" dirty="0"/>
              <a:t>Direct database access (Antipattern)</a:t>
            </a:r>
          </a:p>
          <a:p>
            <a:pPr lvl="1"/>
            <a:r>
              <a:rPr lang="en-US" dirty="0"/>
              <a:t>Tight coupling to the database schema of the application</a:t>
            </a:r>
          </a:p>
          <a:p>
            <a:pPr lvl="1"/>
            <a:r>
              <a:rPr lang="en-US" dirty="0"/>
              <a:t>Internal business practices leak into the consumer</a:t>
            </a:r>
          </a:p>
          <a:p>
            <a:pPr lvl="1"/>
            <a:r>
              <a:rPr lang="en-US" dirty="0"/>
              <a:t>Usually limited to relational databases</a:t>
            </a:r>
          </a:p>
          <a:p>
            <a:pPr lvl="1"/>
            <a:r>
              <a:rPr lang="en-US" dirty="0"/>
              <a:t>Purchased cloud based systems usually use APIs for access</a:t>
            </a:r>
          </a:p>
          <a:p>
            <a:pPr lvl="1"/>
            <a:r>
              <a:rPr lang="en-US" dirty="0"/>
              <a:t>Course grained access control</a:t>
            </a:r>
          </a:p>
          <a:p>
            <a:pPr lvl="1"/>
            <a:r>
              <a:rPr lang="en-US" dirty="0"/>
              <a:t>Increased blast radius of a security breach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1800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7D9BAA-D64B-D64B-B4DA-7987B6A5F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Current State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FAD6CD-9256-2549-91E1-B9FD8B172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/>
          </a:bodyPr>
          <a:lstStyle/>
          <a:p>
            <a:r>
              <a:rPr lang="en-US" dirty="0"/>
              <a:t>Data Extracts (Antipattern)</a:t>
            </a:r>
          </a:p>
          <a:p>
            <a:pPr lvl="1"/>
            <a:r>
              <a:rPr lang="en-US" dirty="0"/>
              <a:t>General Purpose or custom for consuming system</a:t>
            </a:r>
          </a:p>
          <a:p>
            <a:pPr lvl="1"/>
            <a:r>
              <a:rPr lang="en-US" dirty="0"/>
              <a:t>Only as current as the last extract time</a:t>
            </a:r>
          </a:p>
          <a:p>
            <a:pPr lvl="1"/>
            <a:r>
              <a:rPr lang="en-US" dirty="0"/>
              <a:t>All or nothing access policy</a:t>
            </a:r>
          </a:p>
          <a:p>
            <a:pPr lvl="1"/>
            <a:r>
              <a:rPr lang="en-US" dirty="0"/>
              <a:t>Custom extracts increase coupling between systems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4987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7D9BAA-D64B-D64B-B4DA-7987B6A5F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Current State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FAD6CD-9256-2549-91E1-B9FD8B172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/>
          </a:bodyPr>
          <a:lstStyle/>
          <a:p>
            <a:r>
              <a:rPr lang="en-US" dirty="0"/>
              <a:t>Calling Domain APIs (Better)</a:t>
            </a:r>
          </a:p>
          <a:p>
            <a:pPr lvl="2"/>
            <a:r>
              <a:rPr lang="en-US" dirty="0"/>
              <a:t>Tightly coupled to the business model of the domain</a:t>
            </a:r>
          </a:p>
          <a:p>
            <a:pPr lvl="2"/>
            <a:r>
              <a:rPr lang="en-US" dirty="0"/>
              <a:t>Different API methodologies and philosophies between applications</a:t>
            </a:r>
          </a:p>
          <a:p>
            <a:pPr lvl="2"/>
            <a:r>
              <a:rPr lang="en-US" dirty="0"/>
              <a:t>Different authorization schemes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3114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1564CF-0EE8-CB40-B826-C7427D0A6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Façade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99C22-63A1-E643-B1EC-3822CEDA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 </a:t>
            </a:r>
            <a:r>
              <a:rPr lang="en-US" b="1" dirty="0"/>
              <a:t>facade pattern</a:t>
            </a:r>
            <a:r>
              <a:rPr lang="en-US" dirty="0"/>
              <a:t> (also spelled </a:t>
            </a:r>
            <a:r>
              <a:rPr lang="en-US" b="1" dirty="0"/>
              <a:t>façade</a:t>
            </a:r>
            <a:r>
              <a:rPr lang="en-US" dirty="0"/>
              <a:t>) is a software-design </a:t>
            </a:r>
            <a:r>
              <a:rPr lang="en-US" b="1" dirty="0"/>
              <a:t>pattern</a:t>
            </a:r>
            <a:r>
              <a:rPr lang="en-US" dirty="0"/>
              <a:t> commonly used in object-oriented programming. Analogous to a </a:t>
            </a:r>
            <a:r>
              <a:rPr lang="en-US" b="1" dirty="0"/>
              <a:t>facade</a:t>
            </a:r>
            <a:r>
              <a:rPr lang="en-US" dirty="0"/>
              <a:t> in architecture, a </a:t>
            </a:r>
            <a:r>
              <a:rPr lang="en-US" b="1" dirty="0"/>
              <a:t>facade</a:t>
            </a:r>
            <a:r>
              <a:rPr lang="en-US" dirty="0"/>
              <a:t> is an object that serves as a front-facing interface masking more complex underlying or structural code. (Wikipedia)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2251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89A5DC-439F-2C4D-9967-22F755627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>
                <a:solidFill>
                  <a:srgbClr val="EBEBEB"/>
                </a:solidFill>
              </a:rPr>
              <a:t>OIT’s Application Data Sharing Strategy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7E97F54-626D-764B-BDAB-2960DA8B1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EBEBEB"/>
                </a:solidFill>
              </a:rPr>
              <a:t>Multilayered approach heavily relying on the Façade Pattern to provide isolation between providing and consuming domains.</a:t>
            </a:r>
          </a:p>
        </p:txBody>
      </p:sp>
      <p:sp>
        <p:nvSpPr>
          <p:cNvPr id="20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26C04EF-6428-472D-B316-74A19385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 5">
            <a:extLst>
              <a:ext uri="{FF2B5EF4-FFF2-40B4-BE49-F238E27FC236}">
                <a16:creationId xmlns:a16="http://schemas.microsoft.com/office/drawing/2014/main" id="{AE50896D-AACB-4C0A-855D-ECEFB4A0D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EA288892-A494-4E4B-A650-197F932342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78" r="-2" b="6592"/>
          <a:stretch/>
        </p:blipFill>
        <p:spPr>
          <a:xfrm>
            <a:off x="6093180" y="857124"/>
            <a:ext cx="5449889" cy="5086476"/>
          </a:xfrm>
          <a:prstGeom prst="rect">
            <a:avLst/>
          </a:prstGeom>
          <a:effectLst/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459040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DD6B2B-43AC-2242-98B2-B60FB70A6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Domains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D120C738-2780-3642-9B41-E5FE2C5A3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Based upon Eric Evans Domain Driven Design</a:t>
            </a:r>
          </a:p>
          <a:p>
            <a:r>
              <a:rPr lang="en-US">
                <a:solidFill>
                  <a:srgbClr val="FFFFFF"/>
                </a:solidFill>
              </a:rPr>
              <a:t>Some aspect of university business implemented in software</a:t>
            </a:r>
          </a:p>
          <a:p>
            <a:r>
              <a:rPr lang="en-US">
                <a:solidFill>
                  <a:srgbClr val="FFFFFF"/>
                </a:solidFill>
              </a:rPr>
              <a:t>Need to interact with other software systems (domains) to perform some business function</a:t>
            </a:r>
          </a:p>
          <a:p>
            <a:r>
              <a:rPr lang="en-US">
                <a:solidFill>
                  <a:srgbClr val="FFFFFF"/>
                </a:solidFill>
              </a:rPr>
              <a:t>May or may not be equivalent to a traditional application</a:t>
            </a:r>
          </a:p>
          <a:p>
            <a:r>
              <a:rPr lang="en-US">
                <a:solidFill>
                  <a:srgbClr val="FFFFFF"/>
                </a:solidFill>
              </a:rPr>
              <a:t>Have own data stores</a:t>
            </a:r>
          </a:p>
          <a:p>
            <a:r>
              <a:rPr lang="en-US">
                <a:solidFill>
                  <a:srgbClr val="FFFFFF"/>
                </a:solidFill>
              </a:rPr>
              <a:t>All interaction with other domains through well defined facades</a:t>
            </a:r>
          </a:p>
        </p:txBody>
      </p:sp>
      <p:sp>
        <p:nvSpPr>
          <p:cNvPr id="29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AC3BF0FA-36FA-4CE9-840E-F7C3A8F16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81796" y="947378"/>
            <a:ext cx="6858001" cy="4963245"/>
          </a:xfrm>
          <a:custGeom>
            <a:avLst/>
            <a:gdLst>
              <a:gd name="connsiteX0" fmla="*/ 6858001 w 6858001"/>
              <a:gd name="connsiteY0" fmla="*/ 1177 h 4963245"/>
              <a:gd name="connsiteX1" fmla="*/ 6858001 w 6858001"/>
              <a:gd name="connsiteY1" fmla="*/ 1344715 h 4963245"/>
              <a:gd name="connsiteX2" fmla="*/ 6858000 w 6858001"/>
              <a:gd name="connsiteY2" fmla="*/ 1344715 h 4963245"/>
              <a:gd name="connsiteX3" fmla="*/ 6858000 w 6858001"/>
              <a:gd name="connsiteY3" fmla="*/ 4963245 h 4963245"/>
              <a:gd name="connsiteX4" fmla="*/ 0 w 6858001"/>
              <a:gd name="connsiteY4" fmla="*/ 4963244 h 4963245"/>
              <a:gd name="connsiteX5" fmla="*/ 0 w 6858001"/>
              <a:gd name="connsiteY5" fmla="*/ 900697 h 4963245"/>
              <a:gd name="connsiteX6" fmla="*/ 1 w 6858001"/>
              <a:gd name="connsiteY6" fmla="*/ 900697 h 4963245"/>
              <a:gd name="connsiteX7" fmla="*/ 1 w 6858001"/>
              <a:gd name="connsiteY7" fmla="*/ 0 h 4963245"/>
              <a:gd name="connsiteX8" fmla="*/ 40463 w 6858001"/>
              <a:gd name="connsiteY8" fmla="*/ 5883 h 4963245"/>
              <a:gd name="connsiteX9" fmla="*/ 159107 w 6858001"/>
              <a:gd name="connsiteY9" fmla="*/ 23196 h 4963245"/>
              <a:gd name="connsiteX10" fmla="*/ 245518 w 6858001"/>
              <a:gd name="connsiteY10" fmla="*/ 35299 h 4963245"/>
              <a:gd name="connsiteX11" fmla="*/ 348388 w 6858001"/>
              <a:gd name="connsiteY11" fmla="*/ 48073 h 4963245"/>
              <a:gd name="connsiteX12" fmla="*/ 470460 w 6858001"/>
              <a:gd name="connsiteY12" fmla="*/ 63369 h 4963245"/>
              <a:gd name="connsiteX13" fmla="*/ 605563 w 6858001"/>
              <a:gd name="connsiteY13" fmla="*/ 79506 h 4963245"/>
              <a:gd name="connsiteX14" fmla="*/ 757810 w 6858001"/>
              <a:gd name="connsiteY14" fmla="*/ 96483 h 4963245"/>
              <a:gd name="connsiteX15" fmla="*/ 923774 w 6858001"/>
              <a:gd name="connsiteY15" fmla="*/ 114469 h 4963245"/>
              <a:gd name="connsiteX16" fmla="*/ 1104139 w 6858001"/>
              <a:gd name="connsiteY16" fmla="*/ 132454 h 4963245"/>
              <a:gd name="connsiteX17" fmla="*/ 1296163 w 6858001"/>
              <a:gd name="connsiteY17" fmla="*/ 150776 h 4963245"/>
              <a:gd name="connsiteX18" fmla="*/ 1503275 w 6858001"/>
              <a:gd name="connsiteY18" fmla="*/ 167753 h 4963245"/>
              <a:gd name="connsiteX19" fmla="*/ 1719988 w 6858001"/>
              <a:gd name="connsiteY19" fmla="*/ 184058 h 4963245"/>
              <a:gd name="connsiteX20" fmla="*/ 1949045 w 6858001"/>
              <a:gd name="connsiteY20" fmla="*/ 198849 h 4963245"/>
              <a:gd name="connsiteX21" fmla="*/ 2187703 w 6858001"/>
              <a:gd name="connsiteY21" fmla="*/ 212969 h 4963245"/>
              <a:gd name="connsiteX22" fmla="*/ 2436649 w 6858001"/>
              <a:gd name="connsiteY22" fmla="*/ 226248 h 4963245"/>
              <a:gd name="connsiteX23" fmla="*/ 2564208 w 6858001"/>
              <a:gd name="connsiteY23" fmla="*/ 230955 h 4963245"/>
              <a:gd name="connsiteX24" fmla="*/ 2694509 w 6858001"/>
              <a:gd name="connsiteY24" fmla="*/ 236165 h 4963245"/>
              <a:gd name="connsiteX25" fmla="*/ 2826868 w 6858001"/>
              <a:gd name="connsiteY25" fmla="*/ 241040 h 4963245"/>
              <a:gd name="connsiteX26" fmla="*/ 2959914 w 6858001"/>
              <a:gd name="connsiteY26" fmla="*/ 244234 h 4963245"/>
              <a:gd name="connsiteX27" fmla="*/ 3095702 w 6858001"/>
              <a:gd name="connsiteY27" fmla="*/ 247091 h 4963245"/>
              <a:gd name="connsiteX28" fmla="*/ 3232862 w 6858001"/>
              <a:gd name="connsiteY28" fmla="*/ 250117 h 4963245"/>
              <a:gd name="connsiteX29" fmla="*/ 3372765 w 6858001"/>
              <a:gd name="connsiteY29" fmla="*/ 252134 h 4963245"/>
              <a:gd name="connsiteX30" fmla="*/ 3514040 w 6858001"/>
              <a:gd name="connsiteY30" fmla="*/ 252134 h 4963245"/>
              <a:gd name="connsiteX31" fmla="*/ 3656686 w 6858001"/>
              <a:gd name="connsiteY31" fmla="*/ 253142 h 4963245"/>
              <a:gd name="connsiteX32" fmla="*/ 3800704 w 6858001"/>
              <a:gd name="connsiteY32" fmla="*/ 252134 h 4963245"/>
              <a:gd name="connsiteX33" fmla="*/ 3946780 w 6858001"/>
              <a:gd name="connsiteY33" fmla="*/ 250117 h 4963245"/>
              <a:gd name="connsiteX34" fmla="*/ 4092855 w 6858001"/>
              <a:gd name="connsiteY34" fmla="*/ 248268 h 4963245"/>
              <a:gd name="connsiteX35" fmla="*/ 4240988 w 6858001"/>
              <a:gd name="connsiteY35" fmla="*/ 244234 h 4963245"/>
              <a:gd name="connsiteX36" fmla="*/ 4390492 w 6858001"/>
              <a:gd name="connsiteY36" fmla="*/ 240032 h 4963245"/>
              <a:gd name="connsiteX37" fmla="*/ 4539997 w 6858001"/>
              <a:gd name="connsiteY37" fmla="*/ 235157 h 4963245"/>
              <a:gd name="connsiteX38" fmla="*/ 4690873 w 6858001"/>
              <a:gd name="connsiteY38" fmla="*/ 228266 h 4963245"/>
              <a:gd name="connsiteX39" fmla="*/ 4843120 w 6858001"/>
              <a:gd name="connsiteY39" fmla="*/ 220029 h 4963245"/>
              <a:gd name="connsiteX40" fmla="*/ 4996054 w 6858001"/>
              <a:gd name="connsiteY40" fmla="*/ 212129 h 4963245"/>
              <a:gd name="connsiteX41" fmla="*/ 5148987 w 6858001"/>
              <a:gd name="connsiteY41" fmla="*/ 202044 h 4963245"/>
              <a:gd name="connsiteX42" fmla="*/ 5303978 w 6858001"/>
              <a:gd name="connsiteY42" fmla="*/ 189941 h 4963245"/>
              <a:gd name="connsiteX43" fmla="*/ 5456911 w 6858001"/>
              <a:gd name="connsiteY43" fmla="*/ 177839 h 4963245"/>
              <a:gd name="connsiteX44" fmla="*/ 5612588 w 6858001"/>
              <a:gd name="connsiteY44" fmla="*/ 163887 h 4963245"/>
              <a:gd name="connsiteX45" fmla="*/ 5768950 w 6858001"/>
              <a:gd name="connsiteY45" fmla="*/ 148591 h 4963245"/>
              <a:gd name="connsiteX46" fmla="*/ 5923255 w 6858001"/>
              <a:gd name="connsiteY46" fmla="*/ 132455 h 4963245"/>
              <a:gd name="connsiteX47" fmla="*/ 6079618 w 6858001"/>
              <a:gd name="connsiteY47" fmla="*/ 113629 h 4963245"/>
              <a:gd name="connsiteX48" fmla="*/ 6235294 w 6858001"/>
              <a:gd name="connsiteY48" fmla="*/ 93458 h 4963245"/>
              <a:gd name="connsiteX49" fmla="*/ 6391657 w 6858001"/>
              <a:gd name="connsiteY49" fmla="*/ 73455 h 4963245"/>
              <a:gd name="connsiteX50" fmla="*/ 6547333 w 6858001"/>
              <a:gd name="connsiteY50" fmla="*/ 50091 h 4963245"/>
              <a:gd name="connsiteX51" fmla="*/ 6702324 w 6858001"/>
              <a:gd name="connsiteY51" fmla="*/ 26222 h 4963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4963245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4963245"/>
                </a:lnTo>
                <a:lnTo>
                  <a:pt x="0" y="4963244"/>
                </a:lnTo>
                <a:lnTo>
                  <a:pt x="0" y="900697"/>
                </a:lnTo>
                <a:lnTo>
                  <a:pt x="1" y="90069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051944-001B-AE40-AB61-BE640DE7B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871" y="1708337"/>
            <a:ext cx="3414010" cy="3441322"/>
          </a:xfrm>
          <a:prstGeom prst="rect">
            <a:avLst/>
          </a:prstGeom>
          <a:effectLst/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407593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1D651F-4244-3F41-9FFD-E30815A0E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r>
              <a:rPr lang="en-US" sz="3200">
                <a:solidFill>
                  <a:srgbClr val="EBEBEB"/>
                </a:solidFill>
              </a:rPr>
              <a:t>Business Model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123C892-3BCD-4F4B-A70B-7CB381BD4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US" sz="1400">
                <a:solidFill>
                  <a:srgbClr val="FFFFFF"/>
                </a:solidFill>
              </a:rPr>
              <a:t>Provide a consistent view of business concepts</a:t>
            </a:r>
          </a:p>
          <a:p>
            <a:r>
              <a:rPr lang="en-US" sz="1400">
                <a:solidFill>
                  <a:srgbClr val="FFFFFF"/>
                </a:solidFill>
              </a:rPr>
              <a:t>BYU specific</a:t>
            </a:r>
          </a:p>
          <a:p>
            <a:r>
              <a:rPr lang="en-US" sz="1400">
                <a:solidFill>
                  <a:srgbClr val="FFFFFF"/>
                </a:solidFill>
              </a:rPr>
              <a:t>Hides internal domain details</a:t>
            </a:r>
          </a:p>
        </p:txBody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" name="Picture 9" descr="A picture containing object&#13;&#10;&#13;&#10;Description automatically generated">
            <a:extLst>
              <a:ext uri="{FF2B5EF4-FFF2-40B4-BE49-F238E27FC236}">
                <a16:creationId xmlns:a16="http://schemas.microsoft.com/office/drawing/2014/main" id="{4782EC78-98EC-C840-9B5E-243660510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0374" y="1447799"/>
            <a:ext cx="4572001" cy="457200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5464630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446</Words>
  <Application>Microsoft Macintosh PowerPoint</Application>
  <PresentationFormat>Widescreen</PresentationFormat>
  <Paragraphs>72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 3</vt:lpstr>
      <vt:lpstr>Ion</vt:lpstr>
      <vt:lpstr>Preparing For The Future</vt:lpstr>
      <vt:lpstr>PowerPoint Presentation</vt:lpstr>
      <vt:lpstr>Current State</vt:lpstr>
      <vt:lpstr>Current State</vt:lpstr>
      <vt:lpstr>Current State</vt:lpstr>
      <vt:lpstr>Façade Pattern</vt:lpstr>
      <vt:lpstr>OIT’s Application Data Sharing Strategy</vt:lpstr>
      <vt:lpstr>Domains</vt:lpstr>
      <vt:lpstr>Business Model</vt:lpstr>
      <vt:lpstr>Data access between domains</vt:lpstr>
      <vt:lpstr>University API</vt:lpstr>
      <vt:lpstr>Events</vt:lpstr>
      <vt:lpstr>Claims</vt:lpstr>
      <vt:lpstr>Central Data Store</vt:lpstr>
      <vt:lpstr>Policies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Preparing For The Future</dc:title>
  <dc:creator>Microsoft Office User</dc:creator>
  <cp:lastModifiedBy>Microsoft Office User</cp:lastModifiedBy>
  <cp:revision>3</cp:revision>
  <dcterms:created xsi:type="dcterms:W3CDTF">2019-01-28T18:28:23Z</dcterms:created>
  <dcterms:modified xsi:type="dcterms:W3CDTF">2019-01-28T22:46:09Z</dcterms:modified>
</cp:coreProperties>
</file>