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71" r:id="rId2"/>
    <p:sldId id="304" r:id="rId3"/>
    <p:sldId id="291" r:id="rId4"/>
    <p:sldId id="306" r:id="rId5"/>
    <p:sldId id="309" r:id="rId6"/>
    <p:sldId id="322" r:id="rId7"/>
    <p:sldId id="321" r:id="rId8"/>
    <p:sldId id="316" r:id="rId9"/>
    <p:sldId id="317" r:id="rId10"/>
    <p:sldId id="318" r:id="rId11"/>
    <p:sldId id="319" r:id="rId12"/>
    <p:sldId id="320" r:id="rId13"/>
    <p:sldId id="323" r:id="rId14"/>
    <p:sldId id="324" r:id="rId15"/>
    <p:sldId id="328" r:id="rId16"/>
    <p:sldId id="325" r:id="rId17"/>
    <p:sldId id="326" r:id="rId18"/>
    <p:sldId id="327" r:id="rId19"/>
    <p:sldId id="329" r:id="rId20"/>
    <p:sldId id="330" r:id="rId21"/>
    <p:sldId id="342" r:id="rId22"/>
    <p:sldId id="343" r:id="rId23"/>
    <p:sldId id="344" r:id="rId24"/>
    <p:sldId id="314" r:id="rId25"/>
    <p:sldId id="315" r:id="rId26"/>
    <p:sldId id="307" r:id="rId27"/>
    <p:sldId id="311" r:id="rId28"/>
    <p:sldId id="312" r:id="rId29"/>
    <p:sldId id="308" r:id="rId30"/>
    <p:sldId id="310" r:id="rId31"/>
    <p:sldId id="332" r:id="rId32"/>
    <p:sldId id="331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5" r:id="rId43"/>
    <p:sldId id="346" r:id="rId44"/>
    <p:sldId id="347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05" r:id="rId64"/>
    <p:sldId id="30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953" autoAdjust="0"/>
  </p:normalViewPr>
  <p:slideViewPr>
    <p:cSldViewPr snapToGrid="0">
      <p:cViewPr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062BC-D032-45B0-A783-921C690D5A05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7AD72B4-5C12-4067-B340-28539F30B88F}">
      <dgm:prSet/>
      <dgm:spPr/>
      <dgm:t>
        <a:bodyPr/>
        <a:lstStyle/>
        <a:p>
          <a:r>
            <a:rPr lang="en-US"/>
            <a:t>array</a:t>
          </a:r>
        </a:p>
      </dgm:t>
    </dgm:pt>
    <dgm:pt modelId="{2A2EFC45-00CF-4967-872D-0A5F5B9F2827}" type="parTrans" cxnId="{286203E5-2440-440F-B5AE-A64C7000E832}">
      <dgm:prSet/>
      <dgm:spPr/>
      <dgm:t>
        <a:bodyPr/>
        <a:lstStyle/>
        <a:p>
          <a:endParaRPr lang="en-US"/>
        </a:p>
      </dgm:t>
    </dgm:pt>
    <dgm:pt modelId="{1C518B3C-7EE8-4B78-AB76-F8E952247353}" type="sibTrans" cxnId="{286203E5-2440-440F-B5AE-A64C7000E832}">
      <dgm:prSet/>
      <dgm:spPr/>
      <dgm:t>
        <a:bodyPr/>
        <a:lstStyle/>
        <a:p>
          <a:endParaRPr lang="en-US"/>
        </a:p>
      </dgm:t>
    </dgm:pt>
    <dgm:pt modelId="{56835D53-11CC-4B22-B717-C2BC28AA4017}">
      <dgm:prSet/>
      <dgm:spPr/>
      <dgm:t>
        <a:bodyPr/>
        <a:lstStyle/>
        <a:p>
          <a:r>
            <a:rPr lang="en-US"/>
            <a:t>list</a:t>
          </a:r>
        </a:p>
      </dgm:t>
    </dgm:pt>
    <dgm:pt modelId="{833CA2D5-2859-42FD-8209-29C7780E6A9D}" type="parTrans" cxnId="{4C6BDE6D-5AEC-4ED2-9332-B7E5B3AF3742}">
      <dgm:prSet/>
      <dgm:spPr/>
      <dgm:t>
        <a:bodyPr/>
        <a:lstStyle/>
        <a:p>
          <a:endParaRPr lang="en-US"/>
        </a:p>
      </dgm:t>
    </dgm:pt>
    <dgm:pt modelId="{CAC64D34-2D83-4605-B1F4-E1BD83CA1D08}" type="sibTrans" cxnId="{4C6BDE6D-5AEC-4ED2-9332-B7E5B3AF3742}">
      <dgm:prSet/>
      <dgm:spPr/>
      <dgm:t>
        <a:bodyPr/>
        <a:lstStyle/>
        <a:p>
          <a:endParaRPr lang="en-US"/>
        </a:p>
      </dgm:t>
    </dgm:pt>
    <dgm:pt modelId="{95F30329-22B9-4651-9B72-CABA717371EB}">
      <dgm:prSet/>
      <dgm:spPr/>
      <dgm:t>
        <a:bodyPr/>
        <a:lstStyle/>
        <a:p>
          <a:r>
            <a:rPr lang="en-US"/>
            <a:t>stack</a:t>
          </a:r>
        </a:p>
      </dgm:t>
    </dgm:pt>
    <dgm:pt modelId="{936063FC-A4A2-4DF6-8C36-6CD9A71AC01B}" type="parTrans" cxnId="{6C383DE7-BC98-426F-9B0E-BEA97828FE8F}">
      <dgm:prSet/>
      <dgm:spPr/>
      <dgm:t>
        <a:bodyPr/>
        <a:lstStyle/>
        <a:p>
          <a:endParaRPr lang="en-US"/>
        </a:p>
      </dgm:t>
    </dgm:pt>
    <dgm:pt modelId="{F52ED998-21FC-4F5E-BEA8-1C678F02FCCA}" type="sibTrans" cxnId="{6C383DE7-BC98-426F-9B0E-BEA97828FE8F}">
      <dgm:prSet/>
      <dgm:spPr/>
      <dgm:t>
        <a:bodyPr/>
        <a:lstStyle/>
        <a:p>
          <a:endParaRPr lang="en-US"/>
        </a:p>
      </dgm:t>
    </dgm:pt>
    <dgm:pt modelId="{0B68EFC8-ECD5-4755-82B6-DA546C41C28E}">
      <dgm:prSet/>
      <dgm:spPr/>
      <dgm:t>
        <a:bodyPr/>
        <a:lstStyle/>
        <a:p>
          <a:r>
            <a:rPr lang="en-US"/>
            <a:t>queue</a:t>
          </a:r>
        </a:p>
      </dgm:t>
    </dgm:pt>
    <dgm:pt modelId="{87F5B110-FCCF-4447-9AF8-E6DEBB43FD9F}" type="parTrans" cxnId="{71F10C0E-B824-4A8C-907C-ABA94343B3EF}">
      <dgm:prSet/>
      <dgm:spPr/>
      <dgm:t>
        <a:bodyPr/>
        <a:lstStyle/>
        <a:p>
          <a:endParaRPr lang="en-US"/>
        </a:p>
      </dgm:t>
    </dgm:pt>
    <dgm:pt modelId="{BC253188-933B-463C-8C8D-E77BDE80C1E3}" type="sibTrans" cxnId="{71F10C0E-B824-4A8C-907C-ABA94343B3EF}">
      <dgm:prSet/>
      <dgm:spPr/>
      <dgm:t>
        <a:bodyPr/>
        <a:lstStyle/>
        <a:p>
          <a:endParaRPr lang="en-US"/>
        </a:p>
      </dgm:t>
    </dgm:pt>
    <dgm:pt modelId="{25DC21DB-5D86-4C11-B22F-07B555A55A22}">
      <dgm:prSet/>
      <dgm:spPr/>
      <dgm:t>
        <a:bodyPr/>
        <a:lstStyle/>
        <a:p>
          <a:r>
            <a:rPr lang="en-US"/>
            <a:t>set</a:t>
          </a:r>
        </a:p>
      </dgm:t>
    </dgm:pt>
    <dgm:pt modelId="{8FBC71E6-1F27-4CC5-B8DD-ACBCD5831216}" type="parTrans" cxnId="{DC3BD128-5402-4A31-917C-2109581AF180}">
      <dgm:prSet/>
      <dgm:spPr/>
      <dgm:t>
        <a:bodyPr/>
        <a:lstStyle/>
        <a:p>
          <a:endParaRPr lang="en-US"/>
        </a:p>
      </dgm:t>
    </dgm:pt>
    <dgm:pt modelId="{B23BC249-C27F-4DB6-B267-88C493588455}" type="sibTrans" cxnId="{DC3BD128-5402-4A31-917C-2109581AF180}">
      <dgm:prSet/>
      <dgm:spPr/>
      <dgm:t>
        <a:bodyPr/>
        <a:lstStyle/>
        <a:p>
          <a:endParaRPr lang="en-US"/>
        </a:p>
      </dgm:t>
    </dgm:pt>
    <dgm:pt modelId="{A8A37BB5-3242-42AC-99CE-EBE1E8FDE681}">
      <dgm:prSet/>
      <dgm:spPr/>
      <dgm:t>
        <a:bodyPr/>
        <a:lstStyle/>
        <a:p>
          <a:r>
            <a:rPr lang="en-US"/>
            <a:t>hash</a:t>
          </a:r>
        </a:p>
      </dgm:t>
    </dgm:pt>
    <dgm:pt modelId="{AB35EDF2-0A29-4603-B7CA-F8EC2436ACB2}" type="parTrans" cxnId="{B80A7E9B-4FA9-455D-9265-CB9A6C973679}">
      <dgm:prSet/>
      <dgm:spPr/>
      <dgm:t>
        <a:bodyPr/>
        <a:lstStyle/>
        <a:p>
          <a:endParaRPr lang="en-US"/>
        </a:p>
      </dgm:t>
    </dgm:pt>
    <dgm:pt modelId="{9FEED204-199F-4AAC-BC5F-CEA3D4D3FB99}" type="sibTrans" cxnId="{B80A7E9B-4FA9-455D-9265-CB9A6C973679}">
      <dgm:prSet/>
      <dgm:spPr/>
      <dgm:t>
        <a:bodyPr/>
        <a:lstStyle/>
        <a:p>
          <a:endParaRPr lang="en-US"/>
        </a:p>
      </dgm:t>
    </dgm:pt>
    <dgm:pt modelId="{F4DAA60D-8164-4B30-93D2-29255249A858}">
      <dgm:prSet/>
      <dgm:spPr/>
      <dgm:t>
        <a:bodyPr/>
        <a:lstStyle/>
        <a:p>
          <a:r>
            <a:rPr lang="en-US"/>
            <a:t>heap </a:t>
          </a:r>
        </a:p>
      </dgm:t>
    </dgm:pt>
    <dgm:pt modelId="{91A96A0D-BF36-4269-A2E3-C975499DA3FC}" type="parTrans" cxnId="{7E9EB578-CD9D-4092-8C64-25CC28112F20}">
      <dgm:prSet/>
      <dgm:spPr/>
      <dgm:t>
        <a:bodyPr/>
        <a:lstStyle/>
        <a:p>
          <a:endParaRPr lang="en-US"/>
        </a:p>
      </dgm:t>
    </dgm:pt>
    <dgm:pt modelId="{8AD42F12-AF7A-430C-8798-C39BD6316DC2}" type="sibTrans" cxnId="{7E9EB578-CD9D-4092-8C64-25CC28112F20}">
      <dgm:prSet/>
      <dgm:spPr/>
      <dgm:t>
        <a:bodyPr/>
        <a:lstStyle/>
        <a:p>
          <a:endParaRPr lang="en-US"/>
        </a:p>
      </dgm:t>
    </dgm:pt>
    <dgm:pt modelId="{E193C5DE-1E9F-451F-99F4-78CC32851C8C}">
      <dgm:prSet/>
      <dgm:spPr/>
      <dgm:t>
        <a:bodyPr/>
        <a:lstStyle/>
        <a:p>
          <a:r>
            <a:rPr lang="en-US"/>
            <a:t>tree</a:t>
          </a:r>
        </a:p>
      </dgm:t>
    </dgm:pt>
    <dgm:pt modelId="{96C29D5F-3399-4918-A77A-963C6F15AC56}" type="parTrans" cxnId="{1971540F-52EF-4653-8124-393631876A84}">
      <dgm:prSet/>
      <dgm:spPr/>
      <dgm:t>
        <a:bodyPr/>
        <a:lstStyle/>
        <a:p>
          <a:endParaRPr lang="en-US"/>
        </a:p>
      </dgm:t>
    </dgm:pt>
    <dgm:pt modelId="{DDFBD45E-5174-4862-A277-0258F66C2FD5}" type="sibTrans" cxnId="{1971540F-52EF-4653-8124-393631876A84}">
      <dgm:prSet/>
      <dgm:spPr/>
      <dgm:t>
        <a:bodyPr/>
        <a:lstStyle/>
        <a:p>
          <a:endParaRPr lang="en-US"/>
        </a:p>
      </dgm:t>
    </dgm:pt>
    <dgm:pt modelId="{34861BFA-B898-4B9D-9497-65FFB22C5F35}" type="pres">
      <dgm:prSet presAssocID="{E65062BC-D032-45B0-A783-921C690D5A05}" presName="diagram" presStyleCnt="0">
        <dgm:presLayoutVars>
          <dgm:dir/>
          <dgm:resizeHandles val="exact"/>
        </dgm:presLayoutVars>
      </dgm:prSet>
      <dgm:spPr/>
    </dgm:pt>
    <dgm:pt modelId="{3B903D6B-9798-4F3A-B3D3-B87C6EB89ACF}" type="pres">
      <dgm:prSet presAssocID="{97AD72B4-5C12-4067-B340-28539F30B88F}" presName="node" presStyleLbl="node1" presStyleIdx="0" presStyleCnt="8">
        <dgm:presLayoutVars>
          <dgm:bulletEnabled val="1"/>
        </dgm:presLayoutVars>
      </dgm:prSet>
      <dgm:spPr/>
    </dgm:pt>
    <dgm:pt modelId="{666D56BE-C380-4D48-91A7-5C0BEACCC3FB}" type="pres">
      <dgm:prSet presAssocID="{1C518B3C-7EE8-4B78-AB76-F8E952247353}" presName="sibTrans" presStyleCnt="0"/>
      <dgm:spPr/>
    </dgm:pt>
    <dgm:pt modelId="{CC5207CA-942F-493D-AE3B-B09141A143A1}" type="pres">
      <dgm:prSet presAssocID="{56835D53-11CC-4B22-B717-C2BC28AA4017}" presName="node" presStyleLbl="node1" presStyleIdx="1" presStyleCnt="8">
        <dgm:presLayoutVars>
          <dgm:bulletEnabled val="1"/>
        </dgm:presLayoutVars>
      </dgm:prSet>
      <dgm:spPr/>
    </dgm:pt>
    <dgm:pt modelId="{71ED22D6-C0E8-41D4-B47A-4DF925AC5673}" type="pres">
      <dgm:prSet presAssocID="{CAC64D34-2D83-4605-B1F4-E1BD83CA1D08}" presName="sibTrans" presStyleCnt="0"/>
      <dgm:spPr/>
    </dgm:pt>
    <dgm:pt modelId="{4B3DD6FA-A9E2-4637-AD74-A65FA499AADB}" type="pres">
      <dgm:prSet presAssocID="{95F30329-22B9-4651-9B72-CABA717371EB}" presName="node" presStyleLbl="node1" presStyleIdx="2" presStyleCnt="8">
        <dgm:presLayoutVars>
          <dgm:bulletEnabled val="1"/>
        </dgm:presLayoutVars>
      </dgm:prSet>
      <dgm:spPr/>
    </dgm:pt>
    <dgm:pt modelId="{7EDE0334-39D5-46E1-89A9-86F47376AED9}" type="pres">
      <dgm:prSet presAssocID="{F52ED998-21FC-4F5E-BEA8-1C678F02FCCA}" presName="sibTrans" presStyleCnt="0"/>
      <dgm:spPr/>
    </dgm:pt>
    <dgm:pt modelId="{F88A388A-D715-4D34-89CD-11160CC2410C}" type="pres">
      <dgm:prSet presAssocID="{0B68EFC8-ECD5-4755-82B6-DA546C41C28E}" presName="node" presStyleLbl="node1" presStyleIdx="3" presStyleCnt="8">
        <dgm:presLayoutVars>
          <dgm:bulletEnabled val="1"/>
        </dgm:presLayoutVars>
      </dgm:prSet>
      <dgm:spPr/>
    </dgm:pt>
    <dgm:pt modelId="{86CA8CB6-E3D2-4F2B-B563-28DA6D457455}" type="pres">
      <dgm:prSet presAssocID="{BC253188-933B-463C-8C8D-E77BDE80C1E3}" presName="sibTrans" presStyleCnt="0"/>
      <dgm:spPr/>
    </dgm:pt>
    <dgm:pt modelId="{8120A233-F793-4DEC-8E41-9A29DBB5C565}" type="pres">
      <dgm:prSet presAssocID="{25DC21DB-5D86-4C11-B22F-07B555A55A22}" presName="node" presStyleLbl="node1" presStyleIdx="4" presStyleCnt="8">
        <dgm:presLayoutVars>
          <dgm:bulletEnabled val="1"/>
        </dgm:presLayoutVars>
      </dgm:prSet>
      <dgm:spPr/>
    </dgm:pt>
    <dgm:pt modelId="{505D3994-6AB5-45E2-9A9A-3039F0576A7C}" type="pres">
      <dgm:prSet presAssocID="{B23BC249-C27F-4DB6-B267-88C493588455}" presName="sibTrans" presStyleCnt="0"/>
      <dgm:spPr/>
    </dgm:pt>
    <dgm:pt modelId="{EBB42630-0472-4EFA-A326-571591240A8C}" type="pres">
      <dgm:prSet presAssocID="{A8A37BB5-3242-42AC-99CE-EBE1E8FDE681}" presName="node" presStyleLbl="node1" presStyleIdx="5" presStyleCnt="8">
        <dgm:presLayoutVars>
          <dgm:bulletEnabled val="1"/>
        </dgm:presLayoutVars>
      </dgm:prSet>
      <dgm:spPr/>
    </dgm:pt>
    <dgm:pt modelId="{C7F9CA50-ADE0-4180-AAD3-CC1E6064F9D6}" type="pres">
      <dgm:prSet presAssocID="{9FEED204-199F-4AAC-BC5F-CEA3D4D3FB99}" presName="sibTrans" presStyleCnt="0"/>
      <dgm:spPr/>
    </dgm:pt>
    <dgm:pt modelId="{6DD0F3F1-BC7F-4172-B262-15E0BA1A38A3}" type="pres">
      <dgm:prSet presAssocID="{F4DAA60D-8164-4B30-93D2-29255249A858}" presName="node" presStyleLbl="node1" presStyleIdx="6" presStyleCnt="8">
        <dgm:presLayoutVars>
          <dgm:bulletEnabled val="1"/>
        </dgm:presLayoutVars>
      </dgm:prSet>
      <dgm:spPr/>
    </dgm:pt>
    <dgm:pt modelId="{81690FDC-7519-4A76-A531-672E604AFFDB}" type="pres">
      <dgm:prSet presAssocID="{8AD42F12-AF7A-430C-8798-C39BD6316DC2}" presName="sibTrans" presStyleCnt="0"/>
      <dgm:spPr/>
    </dgm:pt>
    <dgm:pt modelId="{878C7432-6A90-42D8-8356-C427B12BE6FB}" type="pres">
      <dgm:prSet presAssocID="{E193C5DE-1E9F-451F-99F4-78CC32851C8C}" presName="node" presStyleLbl="node1" presStyleIdx="7" presStyleCnt="8">
        <dgm:presLayoutVars>
          <dgm:bulletEnabled val="1"/>
        </dgm:presLayoutVars>
      </dgm:prSet>
      <dgm:spPr/>
    </dgm:pt>
  </dgm:ptLst>
  <dgm:cxnLst>
    <dgm:cxn modelId="{A72E4109-5E4E-494F-8C28-A9A1A66D14C6}" type="presOf" srcId="{56835D53-11CC-4B22-B717-C2BC28AA4017}" destId="{CC5207CA-942F-493D-AE3B-B09141A143A1}" srcOrd="0" destOrd="0" presId="urn:microsoft.com/office/officeart/2005/8/layout/default"/>
    <dgm:cxn modelId="{71F10C0E-B824-4A8C-907C-ABA94343B3EF}" srcId="{E65062BC-D032-45B0-A783-921C690D5A05}" destId="{0B68EFC8-ECD5-4755-82B6-DA546C41C28E}" srcOrd="3" destOrd="0" parTransId="{87F5B110-FCCF-4447-9AF8-E6DEBB43FD9F}" sibTransId="{BC253188-933B-463C-8C8D-E77BDE80C1E3}"/>
    <dgm:cxn modelId="{1971540F-52EF-4653-8124-393631876A84}" srcId="{E65062BC-D032-45B0-A783-921C690D5A05}" destId="{E193C5DE-1E9F-451F-99F4-78CC32851C8C}" srcOrd="7" destOrd="0" parTransId="{96C29D5F-3399-4918-A77A-963C6F15AC56}" sibTransId="{DDFBD45E-5174-4862-A277-0258F66C2FD5}"/>
    <dgm:cxn modelId="{DC3BD128-5402-4A31-917C-2109581AF180}" srcId="{E65062BC-D032-45B0-A783-921C690D5A05}" destId="{25DC21DB-5D86-4C11-B22F-07B555A55A22}" srcOrd="4" destOrd="0" parTransId="{8FBC71E6-1F27-4CC5-B8DD-ACBCD5831216}" sibTransId="{B23BC249-C27F-4DB6-B267-88C493588455}"/>
    <dgm:cxn modelId="{24049A2D-71F8-4F83-AA5D-2F44E4C67E55}" type="presOf" srcId="{95F30329-22B9-4651-9B72-CABA717371EB}" destId="{4B3DD6FA-A9E2-4637-AD74-A65FA499AADB}" srcOrd="0" destOrd="0" presId="urn:microsoft.com/office/officeart/2005/8/layout/default"/>
    <dgm:cxn modelId="{56D62868-5ACC-4F1F-964A-CA628E8DA2C6}" type="presOf" srcId="{E65062BC-D032-45B0-A783-921C690D5A05}" destId="{34861BFA-B898-4B9D-9497-65FFB22C5F35}" srcOrd="0" destOrd="0" presId="urn:microsoft.com/office/officeart/2005/8/layout/default"/>
    <dgm:cxn modelId="{4C6BDE6D-5AEC-4ED2-9332-B7E5B3AF3742}" srcId="{E65062BC-D032-45B0-A783-921C690D5A05}" destId="{56835D53-11CC-4B22-B717-C2BC28AA4017}" srcOrd="1" destOrd="0" parTransId="{833CA2D5-2859-42FD-8209-29C7780E6A9D}" sibTransId="{CAC64D34-2D83-4605-B1F4-E1BD83CA1D08}"/>
    <dgm:cxn modelId="{6D1A5975-642A-4D6D-9943-A0FD39E2C7C0}" type="presOf" srcId="{0B68EFC8-ECD5-4755-82B6-DA546C41C28E}" destId="{F88A388A-D715-4D34-89CD-11160CC2410C}" srcOrd="0" destOrd="0" presId="urn:microsoft.com/office/officeart/2005/8/layout/default"/>
    <dgm:cxn modelId="{7E9EB578-CD9D-4092-8C64-25CC28112F20}" srcId="{E65062BC-D032-45B0-A783-921C690D5A05}" destId="{F4DAA60D-8164-4B30-93D2-29255249A858}" srcOrd="6" destOrd="0" parTransId="{91A96A0D-BF36-4269-A2E3-C975499DA3FC}" sibTransId="{8AD42F12-AF7A-430C-8798-C39BD6316DC2}"/>
    <dgm:cxn modelId="{9B24F68D-EF55-476A-9D04-108418586C38}" type="presOf" srcId="{97AD72B4-5C12-4067-B340-28539F30B88F}" destId="{3B903D6B-9798-4F3A-B3D3-B87C6EB89ACF}" srcOrd="0" destOrd="0" presId="urn:microsoft.com/office/officeart/2005/8/layout/default"/>
    <dgm:cxn modelId="{B80A7E9B-4FA9-455D-9265-CB9A6C973679}" srcId="{E65062BC-D032-45B0-A783-921C690D5A05}" destId="{A8A37BB5-3242-42AC-99CE-EBE1E8FDE681}" srcOrd="5" destOrd="0" parTransId="{AB35EDF2-0A29-4603-B7CA-F8EC2436ACB2}" sibTransId="{9FEED204-199F-4AAC-BC5F-CEA3D4D3FB99}"/>
    <dgm:cxn modelId="{A190F2A2-3211-4AF3-97F7-4909E7DFEC48}" type="presOf" srcId="{F4DAA60D-8164-4B30-93D2-29255249A858}" destId="{6DD0F3F1-BC7F-4172-B262-15E0BA1A38A3}" srcOrd="0" destOrd="0" presId="urn:microsoft.com/office/officeart/2005/8/layout/default"/>
    <dgm:cxn modelId="{286203E5-2440-440F-B5AE-A64C7000E832}" srcId="{E65062BC-D032-45B0-A783-921C690D5A05}" destId="{97AD72B4-5C12-4067-B340-28539F30B88F}" srcOrd="0" destOrd="0" parTransId="{2A2EFC45-00CF-4967-872D-0A5F5B9F2827}" sibTransId="{1C518B3C-7EE8-4B78-AB76-F8E952247353}"/>
    <dgm:cxn modelId="{6C383DE7-BC98-426F-9B0E-BEA97828FE8F}" srcId="{E65062BC-D032-45B0-A783-921C690D5A05}" destId="{95F30329-22B9-4651-9B72-CABA717371EB}" srcOrd="2" destOrd="0" parTransId="{936063FC-A4A2-4DF6-8C36-6CD9A71AC01B}" sibTransId="{F52ED998-21FC-4F5E-BEA8-1C678F02FCCA}"/>
    <dgm:cxn modelId="{9693C3EB-CA36-40D0-987D-F03741104D73}" type="presOf" srcId="{25DC21DB-5D86-4C11-B22F-07B555A55A22}" destId="{8120A233-F793-4DEC-8E41-9A29DBB5C565}" srcOrd="0" destOrd="0" presId="urn:microsoft.com/office/officeart/2005/8/layout/default"/>
    <dgm:cxn modelId="{E91429F9-3FC0-465E-8D0D-E76A15F7A9BF}" type="presOf" srcId="{E193C5DE-1E9F-451F-99F4-78CC32851C8C}" destId="{878C7432-6A90-42D8-8356-C427B12BE6FB}" srcOrd="0" destOrd="0" presId="urn:microsoft.com/office/officeart/2005/8/layout/default"/>
    <dgm:cxn modelId="{3D4F39FC-E2A3-4221-95AC-0ECE693EB715}" type="presOf" srcId="{A8A37BB5-3242-42AC-99CE-EBE1E8FDE681}" destId="{EBB42630-0472-4EFA-A326-571591240A8C}" srcOrd="0" destOrd="0" presId="urn:microsoft.com/office/officeart/2005/8/layout/default"/>
    <dgm:cxn modelId="{5698C63D-320E-410B-821D-49F8815187CB}" type="presParOf" srcId="{34861BFA-B898-4B9D-9497-65FFB22C5F35}" destId="{3B903D6B-9798-4F3A-B3D3-B87C6EB89ACF}" srcOrd="0" destOrd="0" presId="urn:microsoft.com/office/officeart/2005/8/layout/default"/>
    <dgm:cxn modelId="{7A81DFA5-C074-4B57-A757-12D9509B7A8A}" type="presParOf" srcId="{34861BFA-B898-4B9D-9497-65FFB22C5F35}" destId="{666D56BE-C380-4D48-91A7-5C0BEACCC3FB}" srcOrd="1" destOrd="0" presId="urn:microsoft.com/office/officeart/2005/8/layout/default"/>
    <dgm:cxn modelId="{37782AFA-4EA2-4463-BE12-F1D733421833}" type="presParOf" srcId="{34861BFA-B898-4B9D-9497-65FFB22C5F35}" destId="{CC5207CA-942F-493D-AE3B-B09141A143A1}" srcOrd="2" destOrd="0" presId="urn:microsoft.com/office/officeart/2005/8/layout/default"/>
    <dgm:cxn modelId="{A14C2C18-1948-4C73-9110-B35C4797C1D8}" type="presParOf" srcId="{34861BFA-B898-4B9D-9497-65FFB22C5F35}" destId="{71ED22D6-C0E8-41D4-B47A-4DF925AC5673}" srcOrd="3" destOrd="0" presId="urn:microsoft.com/office/officeart/2005/8/layout/default"/>
    <dgm:cxn modelId="{D48BF163-12B7-45C6-93D1-1283CB5AA01C}" type="presParOf" srcId="{34861BFA-B898-4B9D-9497-65FFB22C5F35}" destId="{4B3DD6FA-A9E2-4637-AD74-A65FA499AADB}" srcOrd="4" destOrd="0" presId="urn:microsoft.com/office/officeart/2005/8/layout/default"/>
    <dgm:cxn modelId="{2BD02183-5E54-44DA-88D6-D9D0C1D5A9A1}" type="presParOf" srcId="{34861BFA-B898-4B9D-9497-65FFB22C5F35}" destId="{7EDE0334-39D5-46E1-89A9-86F47376AED9}" srcOrd="5" destOrd="0" presId="urn:microsoft.com/office/officeart/2005/8/layout/default"/>
    <dgm:cxn modelId="{9E1FE76A-66A5-443B-9B8E-8C1131537EE5}" type="presParOf" srcId="{34861BFA-B898-4B9D-9497-65FFB22C5F35}" destId="{F88A388A-D715-4D34-89CD-11160CC2410C}" srcOrd="6" destOrd="0" presId="urn:microsoft.com/office/officeart/2005/8/layout/default"/>
    <dgm:cxn modelId="{C5BC7665-5790-4292-AFD9-34DF9A0BB862}" type="presParOf" srcId="{34861BFA-B898-4B9D-9497-65FFB22C5F35}" destId="{86CA8CB6-E3D2-4F2B-B563-28DA6D457455}" srcOrd="7" destOrd="0" presId="urn:microsoft.com/office/officeart/2005/8/layout/default"/>
    <dgm:cxn modelId="{20491234-AB97-411D-8742-59BDC9A8E463}" type="presParOf" srcId="{34861BFA-B898-4B9D-9497-65FFB22C5F35}" destId="{8120A233-F793-4DEC-8E41-9A29DBB5C565}" srcOrd="8" destOrd="0" presId="urn:microsoft.com/office/officeart/2005/8/layout/default"/>
    <dgm:cxn modelId="{CEACABCE-2939-43C1-B1D7-F551A5A9A542}" type="presParOf" srcId="{34861BFA-B898-4B9D-9497-65FFB22C5F35}" destId="{505D3994-6AB5-45E2-9A9A-3039F0576A7C}" srcOrd="9" destOrd="0" presId="urn:microsoft.com/office/officeart/2005/8/layout/default"/>
    <dgm:cxn modelId="{F082A5F3-4037-428E-AA57-8C9E2D3A6121}" type="presParOf" srcId="{34861BFA-B898-4B9D-9497-65FFB22C5F35}" destId="{EBB42630-0472-4EFA-A326-571591240A8C}" srcOrd="10" destOrd="0" presId="urn:microsoft.com/office/officeart/2005/8/layout/default"/>
    <dgm:cxn modelId="{ABF41607-05BF-41D3-AF8F-9FD69614CCB2}" type="presParOf" srcId="{34861BFA-B898-4B9D-9497-65FFB22C5F35}" destId="{C7F9CA50-ADE0-4180-AAD3-CC1E6064F9D6}" srcOrd="11" destOrd="0" presId="urn:microsoft.com/office/officeart/2005/8/layout/default"/>
    <dgm:cxn modelId="{F6F3441E-B3E5-454A-9326-EBAA48F82021}" type="presParOf" srcId="{34861BFA-B898-4B9D-9497-65FFB22C5F35}" destId="{6DD0F3F1-BC7F-4172-B262-15E0BA1A38A3}" srcOrd="12" destOrd="0" presId="urn:microsoft.com/office/officeart/2005/8/layout/default"/>
    <dgm:cxn modelId="{A0AC5307-AC9B-482C-8D47-EA003D0097C3}" type="presParOf" srcId="{34861BFA-B898-4B9D-9497-65FFB22C5F35}" destId="{81690FDC-7519-4A76-A531-672E604AFFDB}" srcOrd="13" destOrd="0" presId="urn:microsoft.com/office/officeart/2005/8/layout/default"/>
    <dgm:cxn modelId="{BDF7891B-3569-44B2-87E5-14BDAE9782F9}" type="presParOf" srcId="{34861BFA-B898-4B9D-9497-65FFB22C5F35}" destId="{878C7432-6A90-42D8-8356-C427B12BE6F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03D6B-9798-4F3A-B3D3-B87C6EB89ACF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array</a:t>
          </a:r>
        </a:p>
      </dsp:txBody>
      <dsp:txXfrm>
        <a:off x="3080" y="587032"/>
        <a:ext cx="2444055" cy="1466433"/>
      </dsp:txXfrm>
    </dsp:sp>
    <dsp:sp modelId="{CC5207CA-942F-493D-AE3B-B09141A143A1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list</a:t>
          </a:r>
        </a:p>
      </dsp:txBody>
      <dsp:txXfrm>
        <a:off x="2691541" y="587032"/>
        <a:ext cx="2444055" cy="1466433"/>
      </dsp:txXfrm>
    </dsp:sp>
    <dsp:sp modelId="{4B3DD6FA-A9E2-4637-AD74-A65FA499AADB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stack</a:t>
          </a:r>
        </a:p>
      </dsp:txBody>
      <dsp:txXfrm>
        <a:off x="5380002" y="587032"/>
        <a:ext cx="2444055" cy="1466433"/>
      </dsp:txXfrm>
    </dsp:sp>
    <dsp:sp modelId="{F88A388A-D715-4D34-89CD-11160CC2410C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queue</a:t>
          </a:r>
        </a:p>
      </dsp:txBody>
      <dsp:txXfrm>
        <a:off x="8068463" y="587032"/>
        <a:ext cx="2444055" cy="1466433"/>
      </dsp:txXfrm>
    </dsp:sp>
    <dsp:sp modelId="{8120A233-F793-4DEC-8E41-9A29DBB5C565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set</a:t>
          </a:r>
        </a:p>
      </dsp:txBody>
      <dsp:txXfrm>
        <a:off x="3080" y="2297871"/>
        <a:ext cx="2444055" cy="1466433"/>
      </dsp:txXfrm>
    </dsp:sp>
    <dsp:sp modelId="{EBB42630-0472-4EFA-A326-571591240A8C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hash</a:t>
          </a:r>
        </a:p>
      </dsp:txBody>
      <dsp:txXfrm>
        <a:off x="2691541" y="2297871"/>
        <a:ext cx="2444055" cy="1466433"/>
      </dsp:txXfrm>
    </dsp:sp>
    <dsp:sp modelId="{6DD0F3F1-BC7F-4172-B262-15E0BA1A38A3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heap </a:t>
          </a:r>
        </a:p>
      </dsp:txBody>
      <dsp:txXfrm>
        <a:off x="5380002" y="2297871"/>
        <a:ext cx="2444055" cy="1466433"/>
      </dsp:txXfrm>
    </dsp:sp>
    <dsp:sp modelId="{878C7432-6A90-42D8-8356-C427B12BE6FB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tree</a:t>
          </a:r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BF3F3-AC3D-4A8F-945D-F8153C4310DE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5BA8-DB9F-446A-886C-4545E5D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9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80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0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0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62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55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7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8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8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6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9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1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4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9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2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5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1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46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8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59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8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75BA8-DB9F-446A-886C-4545E5D096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3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9C49-7C45-4D8D-A955-F941D223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63D0D-2211-4436-88B0-C97035D0A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F1CC-414A-4169-B791-153DCED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04E5-CE0A-4B36-8082-BA8E040A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B432-956B-43F2-B23C-941A1CAF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6065-FAB5-46D2-ADA5-8BFB289F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A6A45-A69C-45D7-B334-C080ED266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66D4-9254-477A-A66C-E5FDB0A6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D4B8-0C3C-4E95-BF07-F1A9473B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FD77-F17E-4187-A445-691A2D83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5D4A7-BC4F-475F-9BCF-1AB46176D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EDCBF-EDB5-424A-89B2-B538F11E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6E62-4B8D-45E2-8327-98246BEF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8428-4E95-49CC-832D-9B8617DB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5640-B051-4215-94F5-48A5F423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B745-19C4-411D-866B-F79F2A4D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8839-C9AA-4955-9B11-C5F196FA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8E1C-C45A-4B6F-A4B7-A55BD843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8BAE-3166-4B36-BCD0-B796A55F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1C6C-A068-4D0C-85F9-06CD36A9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330D-2E09-4A1F-B52B-1C82AF75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C13F-3543-4D31-A0CD-858E37BB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9F209-1A1F-4E19-9980-1D604292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4160-D826-4796-AA9E-17724D83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C723-B4A2-481E-BE6C-6B2272E4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7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AB5-7E7A-4EAA-82D6-5A0BA679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738F-A730-4F10-94AE-54E947FF1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1210-DAA5-49A3-AEBA-124C7FA62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1B2E-A079-4F71-AF05-D8321A7B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47F0-CA2F-4693-8739-D1B2C648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ECA6C-3F71-45CE-A2FC-0AC7476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096B-9217-4D82-AAC4-7CBE9243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7B9A-AFE7-4FBE-835E-D5404075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9E85D-FA6A-45B9-8AA8-020D06594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CD35B-365B-4F5D-ADC8-6AEE5302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3CCB4-30B4-4062-BF95-A1CEC1D20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CAA22-2E64-4204-A730-E9044DF2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3F8F1-595D-42EE-A229-595B3079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58D5-B01D-45AF-8CE7-8C1E69B0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6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2807-48DB-49F9-8D5B-355407E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79CF-CC03-4226-A929-457CA5F9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EEE9B-B719-4E5A-BA4E-D00DD5F1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2FA75-D5A6-4030-80DA-2D5501C6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41A53-E524-45FC-A69D-5DC85E4F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70F3A-9AC5-4DB5-88EA-F668A925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FBD0E-C684-4470-86A2-F40EC2BA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1919-3FA5-4270-A6A1-40F34936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9841-9139-4C1A-B542-B6FE415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7EE17-61DF-4BC1-BE24-7F879B258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E9EA6-2946-4AAB-8D37-46BB5176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979A-9D87-43A4-9316-E3A899B8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1C4CE-0C25-425B-8C32-A247EACD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6678-714E-4F80-82A9-2127566D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F1A30-839F-4E74-8102-C0B6EDF4E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10492-79A1-486C-A938-0843D9D9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AA4B-7968-4BAC-AAA1-43F38B22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4612F-066B-4D0A-85AC-34C39749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385E-448D-4A99-940A-8239B63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3669B-A9E2-4D02-A8D3-5D0072C2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D41D2-873C-49F7-B136-F1424D7A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EB38-869F-4A31-BBD0-4AD170601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0DEA-206B-41E6-8F1D-23AA27AD84CC}" type="datetimeFigureOut">
              <a:rPr lang="en-US" smtClean="0"/>
              <a:t>11-Jan-22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5286-04B0-4367-A63F-2A9BFCA63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A03E7-BDB4-42A4-90CD-354A9E66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4A28-902A-44B1-B88D-362C4551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9.png"/><Relationship Id="rId5" Type="http://schemas.openxmlformats.org/officeDocument/2006/relationships/tags" Target="../tags/tag21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20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8.png"/><Relationship Id="rId5" Type="http://schemas.openxmlformats.org/officeDocument/2006/relationships/tags" Target="../tags/tag28.xml"/><Relationship Id="rId10" Type="http://schemas.openxmlformats.org/officeDocument/2006/relationships/image" Target="../media/image27.png"/><Relationship Id="rId4" Type="http://schemas.openxmlformats.org/officeDocument/2006/relationships/tags" Target="../tags/tag27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BAD08D-B1D9-479A-8864-AC86864A5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Intro, big O and arrays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BAD08D-B1D9-479A-8864-AC86864A5C1F}"/>
              </a:ext>
            </a:extLst>
          </p:cNvPr>
          <p:cNvSpPr txBox="1">
            <a:spLocks/>
          </p:cNvSpPr>
          <p:nvPr/>
        </p:nvSpPr>
        <p:spPr>
          <a:xfrm>
            <a:off x="4550049" y="5976290"/>
            <a:ext cx="3091596" cy="587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January 11, 2022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B2BEC3-1B6E-4115-8F61-8EA77B1C8922}"/>
              </a:ext>
            </a:extLst>
          </p:cNvPr>
          <p:cNvSpPr txBox="1">
            <a:spLocks/>
          </p:cNvSpPr>
          <p:nvPr/>
        </p:nvSpPr>
        <p:spPr>
          <a:xfrm>
            <a:off x="4550049" y="4731601"/>
            <a:ext cx="3091596" cy="587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Kiril Kuzmin</a:t>
            </a:r>
          </a:p>
        </p:txBody>
      </p:sp>
    </p:spTree>
    <p:extLst>
      <p:ext uri="{BB962C8B-B14F-4D97-AF65-F5344CB8AC3E}">
        <p14:creationId xmlns:p14="http://schemas.microsoft.com/office/powerpoint/2010/main" val="9142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498612" y="1889021"/>
            <a:ext cx="121058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{1,2,3};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		arr2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	function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	function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1068878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In case you wonder how to use </a:t>
            </a:r>
            <a:r>
              <a:rPr lang="en-US" sz="5200" dirty="0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en-US" sz="52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266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198783" y="2167193"/>
            <a:ext cx="121058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40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nn-NO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What about now?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CD204-2BEF-494C-8E89-1AC098D9AF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66" y="5760021"/>
            <a:ext cx="1644064" cy="89082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9D9D7B3-48B0-4B0B-AF19-55FA6ACB2A51}"/>
              </a:ext>
            </a:extLst>
          </p:cNvPr>
          <p:cNvGrpSpPr/>
          <p:nvPr/>
        </p:nvGrpSpPr>
        <p:grpSpPr>
          <a:xfrm>
            <a:off x="1709531" y="975287"/>
            <a:ext cx="10033997" cy="2000238"/>
            <a:chOff x="1709531" y="975287"/>
            <a:chExt cx="10033997" cy="20002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484C14-736C-43F7-9743-35052CE2AE4A}"/>
                </a:ext>
              </a:extLst>
            </p:cNvPr>
            <p:cNvSpPr/>
            <p:nvPr/>
          </p:nvSpPr>
          <p:spPr>
            <a:xfrm>
              <a:off x="7638667" y="975287"/>
              <a:ext cx="4104861" cy="95837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Any kind of loop </a:t>
              </a:r>
              <a:br>
                <a:rPr lang="en-US" sz="2000" dirty="0"/>
              </a:br>
              <a:r>
                <a:rPr lang="en-US" sz="2000" dirty="0"/>
                <a:t>(e.g., </a:t>
              </a:r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while, do-while</a:t>
              </a:r>
              <a:r>
                <a:rPr lang="en-US" sz="2000" dirty="0"/>
                <a:t>) </a:t>
              </a:r>
              <a:br>
                <a:rPr lang="en-US" sz="2000" dirty="0"/>
              </a:br>
              <a:r>
                <a:rPr lang="en-US" sz="2000" dirty="0"/>
                <a:t>produces the same complexity</a:t>
              </a: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641104C4-4B3C-4D40-A6CB-6DEC2D1700C0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1709531" y="1454474"/>
              <a:ext cx="5929137" cy="1521051"/>
            </a:xfrm>
            <a:prstGeom prst="curvedConnector3">
              <a:avLst>
                <a:gd name="adj1" fmla="val 10029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97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198783" y="2167193"/>
            <a:ext cx="121058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0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4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nn-NO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40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nn-NO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And now?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B7E80-DFB1-4B4C-BAC7-7A89BB84A8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5" y="5743037"/>
            <a:ext cx="5873749" cy="8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198783" y="2167193"/>
            <a:ext cx="1210586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0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nn-NO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1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4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nn-NO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40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nn-NO" sz="4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4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Now?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9BD18-BBF8-4A72-AED0-85FDF48276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5" y="5743037"/>
            <a:ext cx="5873749" cy="8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222406" y="1827465"/>
            <a:ext cx="121058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nn-NO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 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nn-NO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Two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B2C7D-D37C-42D6-B0E4-B944946441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480" y="5598779"/>
            <a:ext cx="9200906" cy="8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1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222406" y="1827465"/>
            <a:ext cx="121058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arr1,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nn-NO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 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nn-NO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Two loops: a bit tricky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E4664-DBA0-4538-A871-271DF9D67A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97" y="5645016"/>
            <a:ext cx="3346672" cy="8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222406" y="1827465"/>
            <a:ext cx="1210586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	System.</a:t>
            </a:r>
            <a:r>
              <a:rPr lang="nn-NO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println(j +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Nested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752C6-3CAF-4BF8-980E-C80A0BA907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76" y="5690198"/>
            <a:ext cx="5917658" cy="9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222406" y="1827465"/>
            <a:ext cx="121058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	System.</a:t>
            </a:r>
            <a:r>
              <a:rPr lang="nn-NO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println(j +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Nested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85547-4AC4-4A60-BF6A-768F1AF28A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85" y="5636227"/>
            <a:ext cx="6683587" cy="9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222406" y="1827465"/>
            <a:ext cx="1210586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arr1,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	System.</a:t>
            </a:r>
            <a:r>
              <a:rPr lang="nn-NO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Nested loops (</a:t>
            </a:r>
            <a:r>
              <a:rPr lang="en-US" sz="5200" dirty="0" err="1">
                <a:solidFill>
                  <a:srgbClr val="002060"/>
                </a:solidFill>
              </a:rPr>
              <a:t>n,m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912AC-8301-4FEA-91BE-9E18A40AA4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68" y="5725079"/>
            <a:ext cx="2941756" cy="8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222406" y="1827465"/>
            <a:ext cx="1210586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		System.</a:t>
            </a:r>
            <a:r>
              <a:rPr lang="nn-NO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println(i+j+k);</a:t>
            </a:r>
          </a:p>
          <a:p>
            <a:pPr algn="l"/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3 nested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660F7-C18B-4D1F-A70E-929B84A7E3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76" y="5705862"/>
            <a:ext cx="2009956" cy="9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C4B5A4-D263-4985-A110-26E0E0C7F628}"/>
              </a:ext>
            </a:extLst>
          </p:cNvPr>
          <p:cNvSpPr txBox="1"/>
          <p:nvPr/>
        </p:nvSpPr>
        <p:spPr>
          <a:xfrm>
            <a:off x="7478284" y="2577365"/>
            <a:ext cx="46216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Office hours:</a:t>
            </a:r>
          </a:p>
          <a:p>
            <a:r>
              <a:rPr lang="en-US" sz="4000" dirty="0">
                <a:solidFill>
                  <a:srgbClr val="002060"/>
                </a:solidFill>
              </a:rPr>
              <a:t>Fridays, 10–11:55am</a:t>
            </a:r>
          </a:p>
          <a:p>
            <a:r>
              <a:rPr lang="en-US" sz="4000" dirty="0">
                <a:solidFill>
                  <a:srgbClr val="002060"/>
                </a:solidFill>
              </a:rPr>
              <a:t>621, One Park 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55ABA-EBDC-404A-8A46-196D370E9C4F}"/>
              </a:ext>
            </a:extLst>
          </p:cNvPr>
          <p:cNvSpPr txBox="1"/>
          <p:nvPr/>
        </p:nvSpPr>
        <p:spPr>
          <a:xfrm>
            <a:off x="225287" y="586315"/>
            <a:ext cx="58757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Read the syllabus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Come to classes and 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Use iCollege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Have fun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2D6ADB-3B3B-48BB-8344-9C26ED485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65189"/>
              </p:ext>
            </p:extLst>
          </p:nvPr>
        </p:nvGraphicFramePr>
        <p:xfrm>
          <a:off x="92019" y="3727174"/>
          <a:ext cx="5917288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1192">
                  <a:extLst>
                    <a:ext uri="{9D8B030D-6E8A-4147-A177-3AD203B41FA5}">
                      <a16:colId xmlns:a16="http://schemas.microsoft.com/office/drawing/2014/main" val="3295332363"/>
                    </a:ext>
                  </a:extLst>
                </a:gridCol>
                <a:gridCol w="2111600">
                  <a:extLst>
                    <a:ext uri="{9D8B030D-6E8A-4147-A177-3AD203B41FA5}">
                      <a16:colId xmlns:a16="http://schemas.microsoft.com/office/drawing/2014/main" val="442814638"/>
                    </a:ext>
                  </a:extLst>
                </a:gridCol>
                <a:gridCol w="994496">
                  <a:extLst>
                    <a:ext uri="{9D8B030D-6E8A-4147-A177-3AD203B41FA5}">
                      <a16:colId xmlns:a16="http://schemas.microsoft.com/office/drawing/2014/main" val="247408599"/>
                    </a:ext>
                  </a:extLst>
                </a:gridCol>
              </a:tblGrid>
              <a:tr h="379582">
                <a:tc gridSpan="3">
                  <a:txBody>
                    <a:bodyPr/>
                    <a:lstStyle/>
                    <a:p>
                      <a:r>
                        <a:rPr lang="en-US" sz="2800" dirty="0"/>
                        <a:t>Grading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3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 lab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 is dropped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4 homeworks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 is dropped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Mid-term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make-ups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5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No make-ups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9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222406" y="1827465"/>
            <a:ext cx="1210586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arr1,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		if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arr1[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]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arr2[j]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3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3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With if: worst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F78E0-C2D1-4022-87E3-2AD4A78D70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960" y="5705862"/>
            <a:ext cx="2009955" cy="9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838200" y="3249303"/>
            <a:ext cx="121058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3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3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nn-NO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Space 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1B5E8-0357-4799-A0DD-4550051C90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584" y="5692373"/>
            <a:ext cx="1561130" cy="890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594CD7-9046-40E1-B897-BB26DECDB45E}"/>
              </a:ext>
            </a:extLst>
          </p:cNvPr>
          <p:cNvSpPr txBox="1"/>
          <p:nvPr/>
        </p:nvSpPr>
        <p:spPr>
          <a:xfrm>
            <a:off x="1517485" y="1978533"/>
            <a:ext cx="9551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dirty="0">
                <a:solidFill>
                  <a:srgbClr val="5F6368"/>
                </a:solidFill>
                <a:effectLst/>
                <a:latin typeface="Google Sans Text"/>
              </a:rPr>
              <a:t>how much </a:t>
            </a:r>
            <a:r>
              <a:rPr lang="en-US" sz="4000" i="1" dirty="0">
                <a:solidFill>
                  <a:srgbClr val="5F6368"/>
                </a:solidFill>
                <a:effectLst/>
                <a:latin typeface="Google Sans Text"/>
              </a:rPr>
              <a:t>additional</a:t>
            </a:r>
            <a:r>
              <a:rPr lang="en-US" sz="4000" i="0" dirty="0">
                <a:solidFill>
                  <a:srgbClr val="5F6368"/>
                </a:solidFill>
                <a:effectLst/>
                <a:latin typeface="Google Sans Text"/>
              </a:rPr>
              <a:t> memory we use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838200" y="3249303"/>
            <a:ext cx="1210586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3200" dirty="0">
                <a:solidFill>
                  <a:srgbClr val="6A3E3E"/>
                </a:solidFill>
                <a:latin typeface="Consolas" panose="020B0609020204030204" pitchFamily="49" charset="0"/>
              </a:rPr>
              <a:t>		arr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3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n-NO" sz="3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n-NO" sz="3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n-NO" sz="3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3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3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Space complexity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88FF9-31C3-4E8C-A619-C1C536260E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23" y="5725079"/>
            <a:ext cx="1644065" cy="890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594CD7-9046-40E1-B897-BB26DECDB45E}"/>
              </a:ext>
            </a:extLst>
          </p:cNvPr>
          <p:cNvSpPr txBox="1"/>
          <p:nvPr/>
        </p:nvSpPr>
        <p:spPr>
          <a:xfrm>
            <a:off x="1517485" y="1978533"/>
            <a:ext cx="9551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dirty="0">
                <a:solidFill>
                  <a:srgbClr val="5F6368"/>
                </a:solidFill>
                <a:effectLst/>
                <a:latin typeface="Google Sans Text"/>
              </a:rPr>
              <a:t>how much </a:t>
            </a:r>
            <a:r>
              <a:rPr lang="en-US" sz="4000" i="1" dirty="0">
                <a:solidFill>
                  <a:srgbClr val="5F6368"/>
                </a:solidFill>
                <a:effectLst/>
                <a:latin typeface="Google Sans Text"/>
              </a:rPr>
              <a:t>additional</a:t>
            </a:r>
            <a:r>
              <a:rPr lang="en-US" sz="4000" i="0" dirty="0">
                <a:solidFill>
                  <a:srgbClr val="5F6368"/>
                </a:solidFill>
                <a:effectLst/>
                <a:latin typeface="Google Sans Text"/>
              </a:rPr>
              <a:t> memory we use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6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748748" y="2734560"/>
            <a:ext cx="121058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function3(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		arr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n-NO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		sum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8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Space 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846E6-9060-4A41-8270-C85BD5D3F8A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5" y="5675527"/>
            <a:ext cx="5873751" cy="890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594CD7-9046-40E1-B897-BB26DECDB45E}"/>
              </a:ext>
            </a:extLst>
          </p:cNvPr>
          <p:cNvSpPr txBox="1"/>
          <p:nvPr/>
        </p:nvSpPr>
        <p:spPr>
          <a:xfrm>
            <a:off x="1517485" y="1978533"/>
            <a:ext cx="9551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dirty="0">
                <a:solidFill>
                  <a:srgbClr val="5F6368"/>
                </a:solidFill>
                <a:effectLst/>
                <a:latin typeface="Google Sans Text"/>
              </a:rPr>
              <a:t>how much </a:t>
            </a:r>
            <a:r>
              <a:rPr lang="en-US" sz="4000" i="1" dirty="0">
                <a:solidFill>
                  <a:srgbClr val="5F6368"/>
                </a:solidFill>
                <a:effectLst/>
                <a:latin typeface="Google Sans Text"/>
              </a:rPr>
              <a:t>additional</a:t>
            </a:r>
            <a:r>
              <a:rPr lang="en-US" sz="4000" i="0" dirty="0">
                <a:solidFill>
                  <a:srgbClr val="5F6368"/>
                </a:solidFill>
                <a:effectLst/>
                <a:latin typeface="Google Sans Text"/>
              </a:rPr>
              <a:t> memory we use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669234" y="-17386"/>
            <a:ext cx="105156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growth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AF378E9-55AA-4251-9CFE-B9E7E00A9D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99" y="1150446"/>
            <a:ext cx="7633252" cy="572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4B513-6A82-4CAF-8F53-0CE91B6D86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0" y="1628836"/>
            <a:ext cx="2146530" cy="447072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C24D03-2D64-4E78-97F8-21AFA0DFAAC3}"/>
              </a:ext>
            </a:extLst>
          </p:cNvPr>
          <p:cNvSpPr/>
          <p:nvPr/>
        </p:nvSpPr>
        <p:spPr>
          <a:xfrm rot="5400000">
            <a:off x="1252574" y="3616444"/>
            <a:ext cx="5063502" cy="70969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Getting larger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F981A9-6139-416C-8768-0C86298FA14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996" y="5236739"/>
            <a:ext cx="982812" cy="3618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AE30FD-1207-4AA5-BFE1-6AB7C73F333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77" y="1197599"/>
            <a:ext cx="301184" cy="2419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167103-7C5D-4926-8EAB-FB79AA4D398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61" y="2135191"/>
            <a:ext cx="305147" cy="3029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3EFD2B-524B-462F-80D9-63E080FAE7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31" y="2913757"/>
            <a:ext cx="180314" cy="1634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548681-FE57-4B1F-89A5-57815E0C540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49" y="6638870"/>
            <a:ext cx="180314" cy="1634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8DB768-FAD3-4D47-92A1-139D505300A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14726" y="3635214"/>
            <a:ext cx="471348" cy="28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5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85BEC58F-BC0F-4E3D-BED3-0ED128FEB3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0515600" cy="1860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520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52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e>
                      <m:sup>
                        <m:r>
                          <a:rPr lang="en-US" sz="52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</m:sup>
                    </m:sSup>
                    <m:r>
                      <a:rPr lang="en-US" sz="52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sz="5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52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85BEC58F-BC0F-4E3D-BED3-0ED128FEB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0515600" cy="1860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C83581-9782-4BD7-9DB2-F026A822D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30" b="4508"/>
          <a:stretch/>
        </p:blipFill>
        <p:spPr>
          <a:xfrm>
            <a:off x="-1" y="2474936"/>
            <a:ext cx="6009495" cy="3610567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3C30436-4C6C-4732-A795-726645AB3B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38"/>
          <a:stretch/>
        </p:blipFill>
        <p:spPr>
          <a:xfrm>
            <a:off x="6009494" y="2474935"/>
            <a:ext cx="6009498" cy="36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3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EB51919-0122-4C23-8D5A-B9FC6D1C1EAE}"/>
              </a:ext>
            </a:extLst>
          </p:cNvPr>
          <p:cNvSpPr txBox="1">
            <a:spLocks/>
          </p:cNvSpPr>
          <p:nvPr/>
        </p:nvSpPr>
        <p:spPr>
          <a:xfrm>
            <a:off x="805070" y="115922"/>
            <a:ext cx="10515600" cy="1215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O: formal definition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6EEEC45C-2DE4-472F-9D5A-94A8318C90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99"/>
          <a:stretch/>
        </p:blipFill>
        <p:spPr>
          <a:xfrm>
            <a:off x="2941848" y="2881612"/>
            <a:ext cx="5901901" cy="3534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0133C3-AD23-494D-8390-17BAFB9E2A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5" y="1736469"/>
            <a:ext cx="3797536" cy="370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A6CC8-980F-4BB5-B6FD-7CA596D847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5" y="2511353"/>
            <a:ext cx="10578809" cy="3702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46BDA9-8AD0-43A1-8D88-0AC5C715982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31" y="6416178"/>
            <a:ext cx="307129" cy="217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374C7D-8583-4BF7-A6FA-35B83B72BB3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9" y="6173138"/>
            <a:ext cx="180314" cy="1634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4445ED9-8D0B-4EAD-81AC-AB96CC4B03B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32" y="3614572"/>
            <a:ext cx="1071980" cy="36181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7B1D523-3AA8-4F44-BAB9-3AF4B4077CF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28" y="4327080"/>
            <a:ext cx="600388" cy="3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75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EB51919-0122-4C23-8D5A-B9FC6D1C1EAE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Big O is not alone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1EEBCA8F-193E-4741-9887-F8511E890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65506"/>
              </p:ext>
            </p:extLst>
          </p:nvPr>
        </p:nvGraphicFramePr>
        <p:xfrm>
          <a:off x="2181960" y="1942245"/>
          <a:ext cx="8424120" cy="304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6303">
                  <a:extLst>
                    <a:ext uri="{9D8B030D-6E8A-4147-A177-3AD203B41FA5}">
                      <a16:colId xmlns:a16="http://schemas.microsoft.com/office/drawing/2014/main" val="1527596201"/>
                    </a:ext>
                  </a:extLst>
                </a:gridCol>
                <a:gridCol w="6887817">
                  <a:extLst>
                    <a:ext uri="{9D8B030D-6E8A-4147-A177-3AD203B41FA5}">
                      <a16:colId xmlns:a16="http://schemas.microsoft.com/office/drawing/2014/main" val="2457487872"/>
                    </a:ext>
                  </a:extLst>
                </a:gridCol>
              </a:tblGrid>
              <a:tr h="6682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44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000" b="1" kern="1200" dirty="0">
                          <a:solidFill>
                            <a:schemeClr val="lt1"/>
                          </a:solidFill>
                        </a:rPr>
                        <a:t>Meaning</a:t>
                      </a:r>
                      <a:endParaRPr lang="en-US" sz="4000" b="1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52563"/>
                  </a:ext>
                </a:extLst>
              </a:tr>
              <a:tr h="6682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kern="1200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sz="4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i="0" dirty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asymptotic upper bound 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642"/>
                  </a:ext>
                </a:extLst>
              </a:tr>
              <a:tr h="447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4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</a:rPr>
                        <a:t>Θ</a:t>
                      </a:r>
                      <a:endParaRPr kumimoji="0" lang="en-US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Helvetica Neue"/>
                          <a:ea typeface="+mn-ea"/>
                          <a:cs typeface="+mn-cs"/>
                        </a:rPr>
                        <a:t>asymptotic exact 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35988"/>
                  </a:ext>
                </a:extLst>
              </a:tr>
              <a:tr h="668244">
                <a:tc>
                  <a:txBody>
                    <a:bodyPr/>
                    <a:lstStyle/>
                    <a:p>
                      <a:pPr algn="ctr"/>
                      <a:r>
                        <a:rPr kumimoji="0" lang="el-GR" sz="4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</a:rPr>
                        <a:t>Ω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Helvetica Neue"/>
                          <a:ea typeface="+mn-ea"/>
                          <a:cs typeface="+mn-cs"/>
                        </a:rPr>
                        <a:t>asymptotic lower bound</a:t>
                      </a:r>
                      <a:endParaRPr 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7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5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EB51919-0122-4C23-8D5A-B9FC6D1C1EAE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Worst case is not alone as well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FBFD73-2E20-4546-B137-F447E3F9E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40455"/>
              </p:ext>
            </p:extLst>
          </p:nvPr>
        </p:nvGraphicFramePr>
        <p:xfrm>
          <a:off x="1381538" y="2606040"/>
          <a:ext cx="9790046" cy="115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5143">
                  <a:extLst>
                    <a:ext uri="{9D8B030D-6E8A-4147-A177-3AD203B41FA5}">
                      <a16:colId xmlns:a16="http://schemas.microsoft.com/office/drawing/2014/main" val="1527596201"/>
                    </a:ext>
                  </a:extLst>
                </a:gridCol>
                <a:gridCol w="3503352">
                  <a:extLst>
                    <a:ext uri="{9D8B030D-6E8A-4147-A177-3AD203B41FA5}">
                      <a16:colId xmlns:a16="http://schemas.microsoft.com/office/drawing/2014/main" val="621307767"/>
                    </a:ext>
                  </a:extLst>
                </a:gridCol>
                <a:gridCol w="2901551">
                  <a:extLst>
                    <a:ext uri="{9D8B030D-6E8A-4147-A177-3AD203B41FA5}">
                      <a16:colId xmlns:a16="http://schemas.microsoft.com/office/drawing/2014/main" val="2213155960"/>
                    </a:ext>
                  </a:extLst>
                </a:gridCol>
              </a:tblGrid>
              <a:tr h="4579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002060"/>
                          </a:solidFill>
                        </a:rPr>
                        <a:t>Worst case</a:t>
                      </a:r>
                      <a:endParaRPr lang="en-US" sz="3200" b="1" i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002060"/>
                          </a:solidFill>
                        </a:rPr>
                        <a:t>Average case</a:t>
                      </a:r>
                      <a:endParaRPr lang="en-US" sz="3200" b="1" i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002060"/>
                          </a:solidFill>
                        </a:rPr>
                        <a:t>Best case</a:t>
                      </a:r>
                      <a:endParaRPr lang="en-US" sz="3200" b="1" i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52563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Very often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Occasionally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Very rarely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6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3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181884-43C8-4441-8D76-DA33AAC3B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29758"/>
              </p:ext>
            </p:extLst>
          </p:nvPr>
        </p:nvGraphicFramePr>
        <p:xfrm>
          <a:off x="2241594" y="1827393"/>
          <a:ext cx="8424120" cy="323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6303">
                  <a:extLst>
                    <a:ext uri="{9D8B030D-6E8A-4147-A177-3AD203B41FA5}">
                      <a16:colId xmlns:a16="http://schemas.microsoft.com/office/drawing/2014/main" val="15275962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57487872"/>
                    </a:ext>
                  </a:extLst>
                </a:gridCol>
                <a:gridCol w="2484782">
                  <a:extLst>
                    <a:ext uri="{9D8B030D-6E8A-4147-A177-3AD203B41FA5}">
                      <a16:colId xmlns:a16="http://schemas.microsoft.com/office/drawing/2014/main" val="621307767"/>
                    </a:ext>
                  </a:extLst>
                </a:gridCol>
                <a:gridCol w="1888435">
                  <a:extLst>
                    <a:ext uri="{9D8B030D-6E8A-4147-A177-3AD203B41FA5}">
                      <a16:colId xmlns:a16="http://schemas.microsoft.com/office/drawing/2014/main" val="2213155960"/>
                    </a:ext>
                  </a:extLst>
                </a:gridCol>
              </a:tblGrid>
              <a:tr h="6682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44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</a:rPr>
                        <a:t>Worst case</a:t>
                      </a:r>
                      <a:endParaRPr lang="en-US" sz="3200" b="1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</a:rPr>
                        <a:t>Average case</a:t>
                      </a:r>
                      <a:endParaRPr lang="en-US" sz="3200" b="1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chemeClr val="lt1"/>
                          </a:solidFill>
                        </a:rPr>
                        <a:t>Best case</a:t>
                      </a:r>
                      <a:endParaRPr lang="en-US" sz="3200" b="1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52563"/>
                  </a:ext>
                </a:extLst>
              </a:tr>
              <a:tr h="6682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kern="1200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sz="4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sym typeface="Wingdings" panose="05000000000000000000" pitchFamily="2" charset="2"/>
                        </a:rPr>
                        <a:t>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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×</a:t>
                      </a:r>
                      <a:endParaRPr kumimoji="0" 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642"/>
                  </a:ext>
                </a:extLst>
              </a:tr>
              <a:tr h="447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4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</a:rPr>
                        <a:t>Θ</a:t>
                      </a:r>
                      <a:endParaRPr kumimoji="0" lang="en-US" sz="4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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×</a:t>
                      </a:r>
                      <a:endParaRPr kumimoji="0" 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35988"/>
                  </a:ext>
                </a:extLst>
              </a:tr>
              <a:tr h="668244">
                <a:tc>
                  <a:txBody>
                    <a:bodyPr/>
                    <a:lstStyle/>
                    <a:p>
                      <a:pPr algn="ctr"/>
                      <a:r>
                        <a:rPr kumimoji="0" lang="el-GR" sz="4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</a:rPr>
                        <a:t>Ω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×</a:t>
                      </a:r>
                      <a:endParaRPr kumimoji="0" 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×</a:t>
                      </a:r>
                      <a:endParaRPr kumimoji="0" lang="en-US" sz="4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70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9FA1A1-462D-442F-A644-C812E7249972}"/>
              </a:ext>
            </a:extLst>
          </p:cNvPr>
          <p:cNvSpPr txBox="1"/>
          <p:nvPr/>
        </p:nvSpPr>
        <p:spPr>
          <a:xfrm>
            <a:off x="1" y="5599932"/>
            <a:ext cx="3448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 – used very often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J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– used occasionally</a:t>
            </a:r>
          </a:p>
          <a:p>
            <a:pPr>
              <a:defRPr/>
            </a:pPr>
            <a:r>
              <a:rPr lang="en-US" sz="2400" dirty="0"/>
              <a:t>×  </a:t>
            </a:r>
            <a:r>
              <a:rPr lang="en-US" sz="2400" dirty="0">
                <a:sym typeface="Wingdings" panose="05000000000000000000" pitchFamily="2" charset="2"/>
              </a:rPr>
              <a:t>– almost never used</a:t>
            </a:r>
            <a:endParaRPr 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0D83E6A-DA65-4FD1-889F-2D973672E6B6}"/>
              </a:ext>
            </a:extLst>
          </p:cNvPr>
          <p:cNvSpPr txBox="1">
            <a:spLocks/>
          </p:cNvSpPr>
          <p:nvPr/>
        </p:nvSpPr>
        <p:spPr>
          <a:xfrm>
            <a:off x="302988" y="533572"/>
            <a:ext cx="11585713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Big O, Theta, Omega in Worst, Average, Best cases </a:t>
            </a:r>
          </a:p>
        </p:txBody>
      </p:sp>
    </p:spTree>
    <p:extLst>
      <p:ext uri="{BB962C8B-B14F-4D97-AF65-F5344CB8AC3E}">
        <p14:creationId xmlns:p14="http://schemas.microsoft.com/office/powerpoint/2010/main" val="377050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2156791" y="2746330"/>
            <a:ext cx="88358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4D5156"/>
                </a:solidFill>
                <a:latin typeface="Google Sans Text"/>
              </a:rPr>
              <a:t>Data structure is a data organization that enables </a:t>
            </a:r>
            <a:r>
              <a:rPr lang="en-US" sz="4000" i="1" dirty="0">
                <a:solidFill>
                  <a:srgbClr val="4D5156"/>
                </a:solidFill>
                <a:latin typeface="Google Sans Text"/>
              </a:rPr>
              <a:t>efficient</a:t>
            </a:r>
            <a:r>
              <a:rPr lang="en-US" sz="4000" dirty="0">
                <a:solidFill>
                  <a:srgbClr val="4D5156"/>
                </a:solidFill>
                <a:latin typeface="Google Sans Text"/>
              </a:rPr>
              <a:t> access and modification... </a:t>
            </a:r>
          </a:p>
          <a:p>
            <a:r>
              <a:rPr lang="en-US" sz="4000" dirty="0">
                <a:solidFill>
                  <a:srgbClr val="002060"/>
                </a:solidFill>
              </a:rPr>
              <a:t>							©wiki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What is a data structure?</a:t>
            </a:r>
          </a:p>
        </p:txBody>
      </p:sp>
    </p:spTree>
    <p:extLst>
      <p:ext uri="{BB962C8B-B14F-4D97-AF65-F5344CB8AC3E}">
        <p14:creationId xmlns:p14="http://schemas.microsoft.com/office/powerpoint/2010/main" val="2965063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1123123" y="2332359"/>
            <a:ext cx="95515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5F6368"/>
                </a:solidFill>
                <a:effectLst/>
                <a:latin typeface="Google Sans Text"/>
              </a:rPr>
              <a:t>Array</a:t>
            </a:r>
            <a:r>
              <a:rPr lang="en-US" sz="4000" b="0" i="0" dirty="0">
                <a:solidFill>
                  <a:srgbClr val="4D5156"/>
                </a:solidFill>
                <a:effectLst/>
                <a:latin typeface="Google Sans Text"/>
              </a:rPr>
              <a:t> is a collection of elements (of the same type) stored at </a:t>
            </a:r>
            <a:r>
              <a:rPr lang="en-US" sz="4000" b="0" i="1" dirty="0">
                <a:solidFill>
                  <a:srgbClr val="4D5156"/>
                </a:solidFill>
                <a:effectLst/>
                <a:latin typeface="Google Sans Text"/>
              </a:rPr>
              <a:t>contiguous</a:t>
            </a:r>
            <a:r>
              <a:rPr lang="en-US" sz="4000" b="0" i="0" dirty="0">
                <a:solidFill>
                  <a:srgbClr val="4D5156"/>
                </a:solidFill>
                <a:effectLst/>
                <a:latin typeface="Google Sans Text"/>
              </a:rPr>
              <a:t> memory locations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What is an array?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11882"/>
              </p:ext>
            </p:extLst>
          </p:nvPr>
        </p:nvGraphicFramePr>
        <p:xfrm>
          <a:off x="1960215" y="4109850"/>
          <a:ext cx="8515626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87997602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9679730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56152D-C2B3-444E-B4C4-4646AC929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54034"/>
              </p:ext>
            </p:extLst>
          </p:nvPr>
        </p:nvGraphicFramePr>
        <p:xfrm>
          <a:off x="1960215" y="5328698"/>
          <a:ext cx="85156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13">
                  <a:extLst>
                    <a:ext uri="{9D8B030D-6E8A-4147-A177-3AD203B41FA5}">
                      <a16:colId xmlns:a16="http://schemas.microsoft.com/office/drawing/2014/main" val="2155602779"/>
                    </a:ext>
                  </a:extLst>
                </a:gridCol>
                <a:gridCol w="1442429">
                  <a:extLst>
                    <a:ext uri="{9D8B030D-6E8A-4147-A177-3AD203B41FA5}">
                      <a16:colId xmlns:a16="http://schemas.microsoft.com/office/drawing/2014/main" val="256213914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85317094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284650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4452197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764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35DC45-6221-4E99-AAD9-12DEF8A9D463}"/>
              </a:ext>
            </a:extLst>
          </p:cNvPr>
          <p:cNvSpPr txBox="1"/>
          <p:nvPr/>
        </p:nvSpPr>
        <p:spPr>
          <a:xfrm>
            <a:off x="306" y="4297590"/>
            <a:ext cx="1752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3DFF6-1D81-4CC5-925F-11A904861EED}"/>
              </a:ext>
            </a:extLst>
          </p:cNvPr>
          <p:cNvSpPr txBox="1"/>
          <p:nvPr/>
        </p:nvSpPr>
        <p:spPr>
          <a:xfrm>
            <a:off x="425465" y="5330206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3043402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What is the content of 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array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[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]</a:t>
                </a:r>
                <a:r>
                  <a:rPr lang="en-US" sz="4000" i="0" dirty="0">
                    <a:solidFill>
                      <a:srgbClr val="002060"/>
                    </a:solidFill>
                    <a:effectLst/>
                    <a:latin typeface="Google Sans Text"/>
                  </a:rPr>
                  <a:t>?</a:t>
                </a: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element by its index (</a:t>
            </a:r>
            <a:r>
              <a:rPr lang="en-US" sz="5200" dirty="0" err="1">
                <a:solidFill>
                  <a:srgbClr val="002060"/>
                </a:solidFill>
              </a:rPr>
              <a:t>lookUp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4109850"/>
          <a:ext cx="8515626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87997602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9679730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56152D-C2B3-444E-B4C4-4646AC929234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5328698"/>
          <a:ext cx="85156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13">
                  <a:extLst>
                    <a:ext uri="{9D8B030D-6E8A-4147-A177-3AD203B41FA5}">
                      <a16:colId xmlns:a16="http://schemas.microsoft.com/office/drawing/2014/main" val="2155602779"/>
                    </a:ext>
                  </a:extLst>
                </a:gridCol>
                <a:gridCol w="1442429">
                  <a:extLst>
                    <a:ext uri="{9D8B030D-6E8A-4147-A177-3AD203B41FA5}">
                      <a16:colId xmlns:a16="http://schemas.microsoft.com/office/drawing/2014/main" val="256213914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85317094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284650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4452197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764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57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EAF1ADE7-4A1D-4A04-A3D9-BFDE0CF7681F}"/>
              </a:ext>
            </a:extLst>
          </p:cNvPr>
          <p:cNvSpPr/>
          <p:nvPr/>
        </p:nvSpPr>
        <p:spPr>
          <a:xfrm>
            <a:off x="8209722" y="5333937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D0176-BD6B-478F-9AB6-FA852F8F2B98}"/>
              </a:ext>
            </a:extLst>
          </p:cNvPr>
          <p:cNvSpPr txBox="1"/>
          <p:nvPr/>
        </p:nvSpPr>
        <p:spPr>
          <a:xfrm>
            <a:off x="7888772" y="5924380"/>
            <a:ext cx="1258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nn-NO" sz="2400" b="1" i="0" u="none" strike="noStrike" kern="1200" cap="none" spc="0" normalizeH="0" baseline="0" noProof="0" dirty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 =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626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Find an index of a specific 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element</a:t>
                </a: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,</a:t>
                </a:r>
                <a:r>
                  <a:rPr lang="nn-NO" sz="4000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e.g., </a:t>
                </a:r>
                <a:r>
                  <a:rPr lang="en-US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7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sz="4000" i="0" dirty="0">
                  <a:solidFill>
                    <a:srgbClr val="002060"/>
                  </a:solidFill>
                  <a:effectLst/>
                  <a:latin typeface="Google Sans Text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index by its value (</a:t>
            </a:r>
            <a:r>
              <a:rPr lang="en-US" sz="5200" dirty="0" err="1">
                <a:solidFill>
                  <a:srgbClr val="002060"/>
                </a:solidFill>
              </a:rPr>
              <a:t>indexOf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4109850"/>
          <a:ext cx="8515626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87997602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9679730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56152D-C2B3-444E-B4C4-4646AC929234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5328698"/>
          <a:ext cx="85156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13">
                  <a:extLst>
                    <a:ext uri="{9D8B030D-6E8A-4147-A177-3AD203B41FA5}">
                      <a16:colId xmlns:a16="http://schemas.microsoft.com/office/drawing/2014/main" val="2155602779"/>
                    </a:ext>
                  </a:extLst>
                </a:gridCol>
                <a:gridCol w="1442429">
                  <a:extLst>
                    <a:ext uri="{9D8B030D-6E8A-4147-A177-3AD203B41FA5}">
                      <a16:colId xmlns:a16="http://schemas.microsoft.com/office/drawing/2014/main" val="256213914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85317094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284650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4452197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764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57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EAF1ADE7-4A1D-4A04-A3D9-BFDE0CF7681F}"/>
              </a:ext>
            </a:extLst>
          </p:cNvPr>
          <p:cNvSpPr/>
          <p:nvPr/>
        </p:nvSpPr>
        <p:spPr>
          <a:xfrm>
            <a:off x="2534478" y="5380587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Find an index of a specific 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element</a:t>
                </a: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,</a:t>
                </a:r>
                <a:r>
                  <a:rPr lang="nn-NO" sz="4000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e.g., </a:t>
                </a:r>
                <a:r>
                  <a:rPr lang="en-US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7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sz="4000" i="0" dirty="0">
                  <a:solidFill>
                    <a:srgbClr val="002060"/>
                  </a:solidFill>
                  <a:effectLst/>
                  <a:latin typeface="Google Sans Text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index by its value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4109850"/>
          <a:ext cx="8515626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87997602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9679730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56152D-C2B3-444E-B4C4-4646AC929234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5328698"/>
          <a:ext cx="85156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13">
                  <a:extLst>
                    <a:ext uri="{9D8B030D-6E8A-4147-A177-3AD203B41FA5}">
                      <a16:colId xmlns:a16="http://schemas.microsoft.com/office/drawing/2014/main" val="2155602779"/>
                    </a:ext>
                  </a:extLst>
                </a:gridCol>
                <a:gridCol w="1442429">
                  <a:extLst>
                    <a:ext uri="{9D8B030D-6E8A-4147-A177-3AD203B41FA5}">
                      <a16:colId xmlns:a16="http://schemas.microsoft.com/office/drawing/2014/main" val="256213914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85317094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284650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4452197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764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57"/>
                  </a:ext>
                </a:extLst>
              </a:tr>
            </a:tbl>
          </a:graphicData>
        </a:graphic>
      </p:graphicFrame>
      <p:sp>
        <p:nvSpPr>
          <p:cNvPr id="16" name="Arrow: Up 15">
            <a:extLst>
              <a:ext uri="{FF2B5EF4-FFF2-40B4-BE49-F238E27FC236}">
                <a16:creationId xmlns:a16="http://schemas.microsoft.com/office/drawing/2014/main" id="{E56DB942-5A52-4F70-B2D2-8E31813E5036}"/>
              </a:ext>
            </a:extLst>
          </p:cNvPr>
          <p:cNvSpPr/>
          <p:nvPr/>
        </p:nvSpPr>
        <p:spPr>
          <a:xfrm>
            <a:off x="3899452" y="5380587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6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Find an index of a specific 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element</a:t>
                </a: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,</a:t>
                </a:r>
                <a:r>
                  <a:rPr lang="nn-NO" sz="4000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e.g., </a:t>
                </a:r>
                <a:r>
                  <a:rPr lang="en-US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7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sz="4000" i="0" dirty="0">
                  <a:solidFill>
                    <a:srgbClr val="002060"/>
                  </a:solidFill>
                  <a:effectLst/>
                  <a:latin typeface="Google Sans Text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index by its value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4109850"/>
          <a:ext cx="8515626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87997602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9679730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56152D-C2B3-444E-B4C4-4646AC929234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5328698"/>
          <a:ext cx="85156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13">
                  <a:extLst>
                    <a:ext uri="{9D8B030D-6E8A-4147-A177-3AD203B41FA5}">
                      <a16:colId xmlns:a16="http://schemas.microsoft.com/office/drawing/2014/main" val="2155602779"/>
                    </a:ext>
                  </a:extLst>
                </a:gridCol>
                <a:gridCol w="1442429">
                  <a:extLst>
                    <a:ext uri="{9D8B030D-6E8A-4147-A177-3AD203B41FA5}">
                      <a16:colId xmlns:a16="http://schemas.microsoft.com/office/drawing/2014/main" val="256213914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85317094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284650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4452197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764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57"/>
                  </a:ext>
                </a:extLst>
              </a:tr>
            </a:tbl>
          </a:graphicData>
        </a:graphic>
      </p:graphicFrame>
      <p:sp>
        <p:nvSpPr>
          <p:cNvPr id="17" name="Arrow: Up 16">
            <a:extLst>
              <a:ext uri="{FF2B5EF4-FFF2-40B4-BE49-F238E27FC236}">
                <a16:creationId xmlns:a16="http://schemas.microsoft.com/office/drawing/2014/main" id="{43843241-A0AF-4198-8B82-7DBED86C2074}"/>
              </a:ext>
            </a:extLst>
          </p:cNvPr>
          <p:cNvSpPr/>
          <p:nvPr/>
        </p:nvSpPr>
        <p:spPr>
          <a:xfrm>
            <a:off x="5324061" y="5380587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92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Find an index of a specific 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element</a:t>
                </a: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,</a:t>
                </a:r>
                <a:r>
                  <a:rPr lang="nn-NO" sz="4000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e.g., </a:t>
                </a:r>
                <a:r>
                  <a:rPr lang="en-US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7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sz="4000" i="0" dirty="0">
                  <a:solidFill>
                    <a:srgbClr val="002060"/>
                  </a:solidFill>
                  <a:effectLst/>
                  <a:latin typeface="Google Sans Text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index by its value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4109850"/>
          <a:ext cx="8515626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87997602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9679730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56152D-C2B3-444E-B4C4-4646AC929234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5328698"/>
          <a:ext cx="85156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13">
                  <a:extLst>
                    <a:ext uri="{9D8B030D-6E8A-4147-A177-3AD203B41FA5}">
                      <a16:colId xmlns:a16="http://schemas.microsoft.com/office/drawing/2014/main" val="2155602779"/>
                    </a:ext>
                  </a:extLst>
                </a:gridCol>
                <a:gridCol w="1442429">
                  <a:extLst>
                    <a:ext uri="{9D8B030D-6E8A-4147-A177-3AD203B41FA5}">
                      <a16:colId xmlns:a16="http://schemas.microsoft.com/office/drawing/2014/main" val="256213914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85317094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284650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4452197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764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57"/>
                  </a:ext>
                </a:extLst>
              </a:tr>
            </a:tbl>
          </a:graphicData>
        </a:graphic>
      </p:graphicFrame>
      <p:sp>
        <p:nvSpPr>
          <p:cNvPr id="18" name="Arrow: Up 17">
            <a:extLst>
              <a:ext uri="{FF2B5EF4-FFF2-40B4-BE49-F238E27FC236}">
                <a16:creationId xmlns:a16="http://schemas.microsoft.com/office/drawing/2014/main" id="{20D7435B-5ECB-4AA1-BF42-A7898F35DBA1}"/>
              </a:ext>
            </a:extLst>
          </p:cNvPr>
          <p:cNvSpPr/>
          <p:nvPr/>
        </p:nvSpPr>
        <p:spPr>
          <a:xfrm>
            <a:off x="6718853" y="5407100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8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Find an index of a specific 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element</a:t>
                </a: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,</a:t>
                </a:r>
                <a:r>
                  <a:rPr lang="nn-NO" sz="4000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e.g., </a:t>
                </a:r>
                <a:r>
                  <a:rPr lang="en-US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7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sz="4000" i="0" dirty="0">
                  <a:solidFill>
                    <a:srgbClr val="002060"/>
                  </a:solidFill>
                  <a:effectLst/>
                  <a:latin typeface="Google Sans Text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index by its value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4109850"/>
          <a:ext cx="8515626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87997602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9679730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56152D-C2B3-444E-B4C4-4646AC929234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5328698"/>
          <a:ext cx="85156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13">
                  <a:extLst>
                    <a:ext uri="{9D8B030D-6E8A-4147-A177-3AD203B41FA5}">
                      <a16:colId xmlns:a16="http://schemas.microsoft.com/office/drawing/2014/main" val="2155602779"/>
                    </a:ext>
                  </a:extLst>
                </a:gridCol>
                <a:gridCol w="1442429">
                  <a:extLst>
                    <a:ext uri="{9D8B030D-6E8A-4147-A177-3AD203B41FA5}">
                      <a16:colId xmlns:a16="http://schemas.microsoft.com/office/drawing/2014/main" val="256213914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85317094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284650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4452197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764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57"/>
                  </a:ext>
                </a:extLst>
              </a:tr>
            </a:tbl>
          </a:graphicData>
        </a:graphic>
      </p:graphicFrame>
      <p:sp>
        <p:nvSpPr>
          <p:cNvPr id="19" name="Arrow: Up 18">
            <a:extLst>
              <a:ext uri="{FF2B5EF4-FFF2-40B4-BE49-F238E27FC236}">
                <a16:creationId xmlns:a16="http://schemas.microsoft.com/office/drawing/2014/main" id="{F56360EF-8394-4EC0-B7E8-ED7D4F42D086}"/>
              </a:ext>
            </a:extLst>
          </p:cNvPr>
          <p:cNvSpPr/>
          <p:nvPr/>
        </p:nvSpPr>
        <p:spPr>
          <a:xfrm>
            <a:off x="8143462" y="5407100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2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Find an index of a specific 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element</a:t>
                </a: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,</a:t>
                </a:r>
                <a:r>
                  <a:rPr lang="nn-NO" sz="4000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e.g., </a:t>
                </a:r>
                <a:r>
                  <a:rPr lang="en-US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7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sz="4000" i="0" dirty="0">
                  <a:solidFill>
                    <a:srgbClr val="002060"/>
                  </a:solidFill>
                  <a:effectLst/>
                  <a:latin typeface="Google Sans Text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index by its value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4109850"/>
          <a:ext cx="8515626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87997602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9679730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56152D-C2B3-444E-B4C4-4646AC929234}"/>
              </a:ext>
            </a:extLst>
          </p:cNvPr>
          <p:cNvGraphicFramePr>
            <a:graphicFrameLocks noGrp="1"/>
          </p:cNvGraphicFramePr>
          <p:nvPr/>
        </p:nvGraphicFramePr>
        <p:xfrm>
          <a:off x="1960215" y="5328698"/>
          <a:ext cx="85156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13">
                  <a:extLst>
                    <a:ext uri="{9D8B030D-6E8A-4147-A177-3AD203B41FA5}">
                      <a16:colId xmlns:a16="http://schemas.microsoft.com/office/drawing/2014/main" val="2155602779"/>
                    </a:ext>
                  </a:extLst>
                </a:gridCol>
                <a:gridCol w="1442429">
                  <a:extLst>
                    <a:ext uri="{9D8B030D-6E8A-4147-A177-3AD203B41FA5}">
                      <a16:colId xmlns:a16="http://schemas.microsoft.com/office/drawing/2014/main" val="256213914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853170945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284650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4452197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57764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12157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026E33E2-BC5A-4116-A762-9AFDA17B924C}"/>
              </a:ext>
            </a:extLst>
          </p:cNvPr>
          <p:cNvGrpSpPr/>
          <p:nvPr/>
        </p:nvGrpSpPr>
        <p:grpSpPr>
          <a:xfrm>
            <a:off x="9143927" y="4041133"/>
            <a:ext cx="1331914" cy="2419616"/>
            <a:chOff x="9143927" y="4041133"/>
            <a:chExt cx="1331914" cy="2419616"/>
          </a:xfrm>
        </p:grpSpPr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3DDB1CF7-9E62-433E-8E0B-9C0B5B46F294}"/>
                </a:ext>
              </a:extLst>
            </p:cNvPr>
            <p:cNvSpPr/>
            <p:nvPr/>
          </p:nvSpPr>
          <p:spPr>
            <a:xfrm>
              <a:off x="9568071" y="5406913"/>
              <a:ext cx="417444" cy="681664"/>
            </a:xfrm>
            <a:prstGeom prst="up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xplosion: 8 Points 7">
              <a:extLst>
                <a:ext uri="{FF2B5EF4-FFF2-40B4-BE49-F238E27FC236}">
                  <a16:creationId xmlns:a16="http://schemas.microsoft.com/office/drawing/2014/main" id="{1D6E87AF-5877-44C3-9542-3252D787A4F9}"/>
                </a:ext>
              </a:extLst>
            </p:cNvPr>
            <p:cNvSpPr/>
            <p:nvPr/>
          </p:nvSpPr>
          <p:spPr>
            <a:xfrm>
              <a:off x="9143927" y="4041133"/>
              <a:ext cx="1265731" cy="1274402"/>
            </a:xfrm>
            <a:prstGeom prst="irregularSeal1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B4211A-11E2-4891-9991-4616BC14A1B9}"/>
                </a:ext>
              </a:extLst>
            </p:cNvPr>
            <p:cNvSpPr txBox="1"/>
            <p:nvPr/>
          </p:nvSpPr>
          <p:spPr>
            <a:xfrm>
              <a:off x="9356451" y="5999084"/>
              <a:ext cx="11193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nn-NO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A3E3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 = 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9208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2554357" y="1998791"/>
                <a:ext cx="6748669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Two worst cases:</a:t>
                </a:r>
              </a:p>
              <a:p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1) </a:t>
                </a:r>
                <a:r>
                  <a:rPr lang="nn-NO" sz="4000" b="1" dirty="0">
                    <a:solidFill>
                      <a:srgbClr val="5F6368"/>
                    </a:solidFill>
                    <a:latin typeface="Google Sans Text"/>
                  </a:rPr>
                  <a:t>element</a:t>
                </a: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 is the last</a:t>
                </a:r>
              </a:p>
              <a:p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2) </a:t>
                </a:r>
                <a:r>
                  <a:rPr lang="nn-NO" sz="4000" b="1" dirty="0">
                    <a:solidFill>
                      <a:srgbClr val="5F6368"/>
                    </a:solidFill>
                    <a:latin typeface="Google Sans Text"/>
                  </a:rPr>
                  <a:t>?</a:t>
                </a:r>
                <a:endParaRPr lang="nn-NO" sz="4000" dirty="0">
                  <a:solidFill>
                    <a:srgbClr val="5F6368"/>
                  </a:solidFill>
                  <a:latin typeface="Google Sans Text"/>
                </a:endParaRPr>
              </a:p>
              <a:p>
                <a:endParaRPr lang="en-US" sz="4000" dirty="0">
                  <a:solidFill>
                    <a:srgbClr val="5F6368"/>
                  </a:solidFill>
                  <a:latin typeface="Google Sans Text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 ?)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7" y="1998791"/>
                <a:ext cx="6748669" cy="3170099"/>
              </a:xfrm>
              <a:prstGeom prst="rect">
                <a:avLst/>
              </a:prstGeom>
              <a:blipFill>
                <a:blip r:embed="rId3"/>
                <a:stretch>
                  <a:fillRect l="-3162" t="-3462" b="-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index by its value</a:t>
            </a:r>
          </a:p>
        </p:txBody>
      </p:sp>
    </p:spTree>
    <p:extLst>
      <p:ext uri="{BB962C8B-B14F-4D97-AF65-F5344CB8AC3E}">
        <p14:creationId xmlns:p14="http://schemas.microsoft.com/office/powerpoint/2010/main" val="620063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808922" y="1998791"/>
                <a:ext cx="9939129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Two worst cases:</a:t>
                </a:r>
              </a:p>
              <a:p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1) </a:t>
                </a:r>
                <a:r>
                  <a:rPr lang="nn-NO" sz="4000" b="1" dirty="0">
                    <a:solidFill>
                      <a:srgbClr val="5F6368"/>
                    </a:solidFill>
                    <a:latin typeface="Google Sans Text"/>
                  </a:rPr>
                  <a:t>element</a:t>
                </a: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 is the last</a:t>
                </a:r>
              </a:p>
              <a:p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2) </a:t>
                </a:r>
                <a:r>
                  <a:rPr lang="nn-NO" sz="4000" b="1" dirty="0">
                    <a:solidFill>
                      <a:srgbClr val="5F6368"/>
                    </a:solidFill>
                    <a:latin typeface="Google Sans Text"/>
                  </a:rPr>
                  <a:t>element</a:t>
                </a: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 is not present (we may return -1)</a:t>
                </a:r>
              </a:p>
              <a:p>
                <a:endParaRPr lang="en-US" sz="4000" dirty="0">
                  <a:solidFill>
                    <a:srgbClr val="5F6368"/>
                  </a:solidFill>
                  <a:latin typeface="Google Sans Text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22" y="1998791"/>
                <a:ext cx="9939129" cy="3170099"/>
              </a:xfrm>
              <a:prstGeom prst="rect">
                <a:avLst/>
              </a:prstGeom>
              <a:blipFill>
                <a:blip r:embed="rId3"/>
                <a:stretch>
                  <a:fillRect l="-2209" t="-3462" b="-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index by its value</a:t>
            </a:r>
          </a:p>
        </p:txBody>
      </p:sp>
    </p:spTree>
    <p:extLst>
      <p:ext uri="{BB962C8B-B14F-4D97-AF65-F5344CB8AC3E}">
        <p14:creationId xmlns:p14="http://schemas.microsoft.com/office/powerpoint/2010/main" val="38437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graphicFrame>
        <p:nvGraphicFramePr>
          <p:cNvPr id="17" name="TextBox 1">
            <a:extLst>
              <a:ext uri="{FF2B5EF4-FFF2-40B4-BE49-F238E27FC236}">
                <a16:creationId xmlns:a16="http://schemas.microsoft.com/office/drawing/2014/main" id="{935B572F-2334-4E11-B866-37E37367B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504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215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Find an index by its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3A119-646B-4921-8588-793A474451A4}"/>
              </a:ext>
            </a:extLst>
          </p:cNvPr>
          <p:cNvSpPr txBox="1"/>
          <p:nvPr/>
        </p:nvSpPr>
        <p:spPr>
          <a:xfrm>
            <a:off x="1047353" y="1855378"/>
            <a:ext cx="98035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nElements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1964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A0207D6-1BE7-485C-9BD1-1425A9CF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305" y="2751815"/>
                <a:ext cx="8097079" cy="113369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5200" dirty="0">
                    <a:solidFill>
                      <a:srgbClr val="002060"/>
                    </a:solidFill>
                  </a:rPr>
                  <a:t>Can we do better than </a:t>
                </a:r>
                <a14:m>
                  <m:oMath xmlns:m="http://schemas.openxmlformats.org/officeDocument/2006/math">
                    <m:r>
                      <a:rPr lang="en-US" sz="5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5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5200" dirty="0">
                    <a:solidFill>
                      <a:srgbClr val="00206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A0207D6-1BE7-485C-9BD1-1425A9CF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05" y="2751815"/>
                <a:ext cx="8097079" cy="1133693"/>
              </a:xfrm>
              <a:prstGeom prst="rect">
                <a:avLst/>
              </a:prstGeom>
              <a:blipFill>
                <a:blip r:embed="rId3"/>
                <a:stretch>
                  <a:fillRect l="-3840" t="-5376" r="-2184" b="-17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475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Append a new 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element</a:t>
                </a:r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, e.g., </a:t>
                </a:r>
                <a:r>
                  <a:rPr lang="en-US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9</a:t>
                </a:r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 to the array </a:t>
                </a: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7672"/>
              </p:ext>
            </p:extLst>
          </p:nvPr>
        </p:nvGraphicFramePr>
        <p:xfrm>
          <a:off x="1960215" y="4109850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57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Append a new 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element</a:t>
                </a:r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, e.g., </a:t>
                </a:r>
                <a:r>
                  <a:rPr lang="en-US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9</a:t>
                </a:r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 to the array </a:t>
                </a: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B3F1C265-ED55-4036-8C6D-A3028A383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82841"/>
              </p:ext>
            </p:extLst>
          </p:nvPr>
        </p:nvGraphicFramePr>
        <p:xfrm>
          <a:off x="1960215" y="4109850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999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A0207D6-1BE7-485C-9BD1-1425A9CF0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844" y="2812364"/>
                <a:ext cx="3280069" cy="113369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5200" dirty="0">
                    <a:solidFill>
                      <a:srgbClr val="002060"/>
                    </a:solidFill>
                  </a:rPr>
                  <a:t>Why </a:t>
                </a:r>
                <a14:m>
                  <m:oMath xmlns:m="http://schemas.openxmlformats.org/officeDocument/2006/math">
                    <m:r>
                      <a:rPr lang="en-US" sz="5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5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5200" dirty="0">
                    <a:solidFill>
                      <a:srgbClr val="00206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BA0207D6-1BE7-485C-9BD1-1425A9CF0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44" y="2812364"/>
                <a:ext cx="3280069" cy="1133693"/>
              </a:xfrm>
              <a:prstGeom prst="rect">
                <a:avLst/>
              </a:prstGeom>
              <a:blipFill>
                <a:blip r:embed="rId3"/>
                <a:stretch>
                  <a:fillRect l="-9480" t="-5376" r="-8178" b="-17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284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F421A-0356-417C-B353-BD20B8E06680}"/>
                  </a:ext>
                </a:extLst>
              </p:cNvPr>
              <p:cNvSpPr txBox="1"/>
              <p:nvPr/>
            </p:nvSpPr>
            <p:spPr>
              <a:xfrm>
                <a:off x="1886623" y="1716806"/>
                <a:ext cx="8418443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Worst case: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not enough memory allocated </a:t>
                </a:r>
                <a14:m>
                  <m:oMath xmlns:m="http://schemas.openxmlformats.org/officeDocument/2006/math">
                    <m:r>
                      <a:rPr lang="nn-NO" sz="4000" i="1" smtClean="0">
                        <a:solidFill>
                          <a:srgbClr val="5F636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 need to resize </a:t>
                </a:r>
                <a:b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</a:b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(create a new larger array)</a:t>
                </a:r>
              </a:p>
              <a:p>
                <a:r>
                  <a:rPr lang="en-US" sz="4000" dirty="0">
                    <a:solidFill>
                      <a:srgbClr val="002060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F421A-0356-417C-B353-BD20B8E06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23" y="1716806"/>
                <a:ext cx="8418443" cy="3170099"/>
              </a:xfrm>
              <a:prstGeom prst="rect">
                <a:avLst/>
              </a:prstGeom>
              <a:blipFill>
                <a:blip r:embed="rId3"/>
                <a:stretch>
                  <a:fillRect l="-2534" t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8306"/>
              </p:ext>
            </p:extLst>
          </p:nvPr>
        </p:nvGraphicFramePr>
        <p:xfrm>
          <a:off x="2158998" y="4637493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104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57024"/>
              </p:ext>
            </p:extLst>
          </p:nvPr>
        </p:nvGraphicFramePr>
        <p:xfrm>
          <a:off x="290442" y="1963487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273B95C-9EEF-49A2-93C9-38C41B52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72380"/>
              </p:ext>
            </p:extLst>
          </p:nvPr>
        </p:nvGraphicFramePr>
        <p:xfrm>
          <a:off x="302961" y="3946057"/>
          <a:ext cx="1133834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93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9173251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01572595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836102053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2094283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60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/>
        </p:nvGraphicFramePr>
        <p:xfrm>
          <a:off x="290442" y="1963487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273B95C-9EEF-49A2-93C9-38C41B52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64279"/>
              </p:ext>
            </p:extLst>
          </p:nvPr>
        </p:nvGraphicFramePr>
        <p:xfrm>
          <a:off x="302961" y="3946057"/>
          <a:ext cx="1133834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93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9173251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01572595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836102053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2094283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37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/>
        </p:nvGraphicFramePr>
        <p:xfrm>
          <a:off x="290442" y="1963487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273B95C-9EEF-49A2-93C9-38C41B52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76235"/>
              </p:ext>
            </p:extLst>
          </p:nvPr>
        </p:nvGraphicFramePr>
        <p:xfrm>
          <a:off x="302961" y="3946057"/>
          <a:ext cx="1133834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93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9173251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01572595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836102053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2094283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417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/>
        </p:nvGraphicFramePr>
        <p:xfrm>
          <a:off x="290442" y="1963487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273B95C-9EEF-49A2-93C9-38C41B52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10553"/>
              </p:ext>
            </p:extLst>
          </p:nvPr>
        </p:nvGraphicFramePr>
        <p:xfrm>
          <a:off x="302961" y="3946057"/>
          <a:ext cx="1133834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93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9173251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01572595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836102053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2094283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96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Run-time: how to count?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0B3C3-3713-408D-855A-8B12686DB919}"/>
              </a:ext>
            </a:extLst>
          </p:cNvPr>
          <p:cNvSpPr txBox="1"/>
          <p:nvPr/>
        </p:nvSpPr>
        <p:spPr>
          <a:xfrm>
            <a:off x="1123122" y="2332359"/>
            <a:ext cx="99391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i="0" dirty="0">
                <a:solidFill>
                  <a:srgbClr val="5F6368"/>
                </a:solidFill>
                <a:effectLst/>
                <a:latin typeface="Google Sans Text"/>
              </a:rPr>
              <a:t>Set a timer</a:t>
            </a:r>
            <a:endParaRPr lang="en-US" sz="4000" i="0" dirty="0">
              <a:solidFill>
                <a:srgbClr val="002060"/>
              </a:solidFill>
              <a:effectLst/>
              <a:latin typeface="Google Sans Tex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  <a:latin typeface="Google Sans Text"/>
              </a:rPr>
              <a:t>Use run-time complexity concept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22794A-F41A-4932-9883-E5E614F63791}"/>
              </a:ext>
            </a:extLst>
          </p:cNvPr>
          <p:cNvGrpSpPr/>
          <p:nvPr/>
        </p:nvGrpSpPr>
        <p:grpSpPr>
          <a:xfrm>
            <a:off x="1123122" y="2332359"/>
            <a:ext cx="3349487" cy="661720"/>
            <a:chOff x="1123122" y="2332359"/>
            <a:chExt cx="3349487" cy="6617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108907F-546C-472D-8AED-B448C1FAAE6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V="1">
              <a:off x="1123122" y="2332359"/>
              <a:ext cx="3349487" cy="66172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C42B8C-96D1-4863-8312-67408DFEC67A}"/>
                </a:ext>
              </a:extLst>
            </p:cNvPr>
            <p:cNvCxnSpPr>
              <a:cxnSpLocks/>
            </p:cNvCxnSpPr>
            <p:nvPr/>
          </p:nvCxnSpPr>
          <p:spPr>
            <a:xfrm>
              <a:off x="1202635" y="2332359"/>
              <a:ext cx="3269974" cy="59581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606A1303-F52E-433B-BFA5-7B068B4A8251}"/>
              </a:ext>
            </a:extLst>
          </p:cNvPr>
          <p:cNvSpPr/>
          <p:nvPr/>
        </p:nvSpPr>
        <p:spPr>
          <a:xfrm>
            <a:off x="3145734" y="4167118"/>
            <a:ext cx="7323484" cy="213388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We want to make it:</a:t>
            </a:r>
          </a:p>
          <a:p>
            <a:pPr marL="342900" indent="-342900">
              <a:buAutoNum type="arabicParenR"/>
            </a:pPr>
            <a:r>
              <a:rPr lang="en-US" sz="3200" dirty="0"/>
              <a:t> Machine independent</a:t>
            </a:r>
          </a:p>
          <a:p>
            <a:pPr marL="342900" indent="-342900">
              <a:buAutoNum type="arabicParenR"/>
            </a:pPr>
            <a:r>
              <a:rPr lang="en-US" sz="3200" dirty="0"/>
              <a:t> Compiler independent</a:t>
            </a:r>
          </a:p>
          <a:p>
            <a:pPr marL="342900" indent="-342900">
              <a:buAutoNum type="arabicParenR"/>
            </a:pPr>
            <a:r>
              <a:rPr lang="en-US" sz="3200" dirty="0"/>
              <a:t> Implementation independent</a:t>
            </a:r>
          </a:p>
        </p:txBody>
      </p:sp>
    </p:spTree>
    <p:extLst>
      <p:ext uri="{BB962C8B-B14F-4D97-AF65-F5344CB8AC3E}">
        <p14:creationId xmlns:p14="http://schemas.microsoft.com/office/powerpoint/2010/main" val="22402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/>
        </p:nvGraphicFramePr>
        <p:xfrm>
          <a:off x="290442" y="1963487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273B95C-9EEF-49A2-93C9-38C41B52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255"/>
              </p:ext>
            </p:extLst>
          </p:nvPr>
        </p:nvGraphicFramePr>
        <p:xfrm>
          <a:off x="302961" y="3946057"/>
          <a:ext cx="1133834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93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9173251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01572595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836102053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2094283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827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/>
        </p:nvGraphicFramePr>
        <p:xfrm>
          <a:off x="290442" y="1963487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273B95C-9EEF-49A2-93C9-38C41B52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78268"/>
              </p:ext>
            </p:extLst>
          </p:nvPr>
        </p:nvGraphicFramePr>
        <p:xfrm>
          <a:off x="302961" y="3946057"/>
          <a:ext cx="1133834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93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9173251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01572595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836102053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2094283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49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273B95C-9EEF-49A2-93C9-38C41B52C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69557"/>
              </p:ext>
            </p:extLst>
          </p:nvPr>
        </p:nvGraphicFramePr>
        <p:xfrm>
          <a:off x="426673" y="2751815"/>
          <a:ext cx="1133834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293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91732515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1015725959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836102053"/>
                    </a:ext>
                  </a:extLst>
                </a:gridCol>
                <a:gridCol w="1417293">
                  <a:extLst>
                    <a:ext uri="{9D8B030D-6E8A-4147-A177-3AD203B41FA5}">
                      <a16:colId xmlns:a16="http://schemas.microsoft.com/office/drawing/2014/main" val="3320942834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64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Add an element (insert)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C42F1F-4BE7-4909-9920-915410698CD4}"/>
              </a:ext>
            </a:extLst>
          </p:cNvPr>
          <p:cNvSpPr txBox="1"/>
          <p:nvPr/>
        </p:nvSpPr>
        <p:spPr>
          <a:xfrm>
            <a:off x="526774" y="1855305"/>
            <a:ext cx="1194683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doubledArray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* 2];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doubledArray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doubledArray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nElements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nElements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4725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/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Append an element at a specific index,</a:t>
                </a:r>
                <a:r>
                  <a:rPr lang="en-US" sz="4000" dirty="0">
                    <a:solidFill>
                      <a:srgbClr val="5F6368"/>
                    </a:solidFill>
                    <a:latin typeface="Google Sans Text"/>
                  </a:rPr>
                  <a:t> e.g., </a:t>
                </a:r>
                <a:r>
                  <a:rPr lang="en-US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1</a:t>
                </a:r>
                <a:r>
                  <a:rPr kumimoji="0" lang="nn-NO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A3E3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 ?)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6CC9AB-6054-40C6-BF51-43ECD0F6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2332359"/>
                <a:ext cx="9939129" cy="1323439"/>
              </a:xfrm>
              <a:prstGeom prst="rect">
                <a:avLst/>
              </a:prstGeom>
              <a:blipFill>
                <a:blip r:embed="rId3"/>
                <a:stretch>
                  <a:fillRect l="-214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Remove an element (</a:t>
            </a:r>
            <a:r>
              <a:rPr lang="en-US" sz="5200" dirty="0" err="1">
                <a:solidFill>
                  <a:srgbClr val="002060"/>
                </a:solidFill>
              </a:rPr>
              <a:t>removeAt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866EC5-BA9A-4F78-A4AB-79B87C6B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04841"/>
              </p:ext>
            </p:extLst>
          </p:nvPr>
        </p:nvGraphicFramePr>
        <p:xfrm>
          <a:off x="3520659" y="4105080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14" name="Arrow: Up 13">
            <a:extLst>
              <a:ext uri="{FF2B5EF4-FFF2-40B4-BE49-F238E27FC236}">
                <a16:creationId xmlns:a16="http://schemas.microsoft.com/office/drawing/2014/main" id="{E734B78E-71FC-4B04-857C-757E65235BD0}"/>
              </a:ext>
            </a:extLst>
          </p:cNvPr>
          <p:cNvSpPr/>
          <p:nvPr/>
        </p:nvSpPr>
        <p:spPr>
          <a:xfrm>
            <a:off x="5453271" y="5328698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08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Remove an element (</a:t>
            </a:r>
            <a:r>
              <a:rPr lang="en-US" sz="5200" dirty="0" err="1">
                <a:solidFill>
                  <a:srgbClr val="002060"/>
                </a:solidFill>
              </a:rPr>
              <a:t>removeAt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F421A-0356-417C-B353-BD20B8E06680}"/>
                  </a:ext>
                </a:extLst>
              </p:cNvPr>
              <p:cNvSpPr txBox="1"/>
              <p:nvPr/>
            </p:nvSpPr>
            <p:spPr>
              <a:xfrm>
                <a:off x="1886623" y="1716806"/>
                <a:ext cx="8418443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Worst case: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we remove at index </a:t>
                </a:r>
                <a:r>
                  <a:rPr lang="nn-NO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0</a:t>
                </a: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 ?)</m:t>
                    </m:r>
                  </m:oMath>
                </a14:m>
                <a:endParaRPr lang="nn-NO" sz="4000" b="1" dirty="0">
                  <a:solidFill>
                    <a:srgbClr val="6A3E3E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F421A-0356-417C-B353-BD20B8E06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23" y="1716806"/>
                <a:ext cx="8418443" cy="2554545"/>
              </a:xfrm>
              <a:prstGeom prst="rect">
                <a:avLst/>
              </a:prstGeom>
              <a:blipFill>
                <a:blip r:embed="rId3"/>
                <a:stretch>
                  <a:fillRect l="-2534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35050"/>
              </p:ext>
            </p:extLst>
          </p:nvPr>
        </p:nvGraphicFramePr>
        <p:xfrm>
          <a:off x="3257302" y="4271351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10" name="Arrow: Up 9">
            <a:extLst>
              <a:ext uri="{FF2B5EF4-FFF2-40B4-BE49-F238E27FC236}">
                <a16:creationId xmlns:a16="http://schemas.microsoft.com/office/drawing/2014/main" id="{61429EAB-3FE5-4BD9-A3F8-A61380C3F41C}"/>
              </a:ext>
            </a:extLst>
          </p:cNvPr>
          <p:cNvSpPr/>
          <p:nvPr/>
        </p:nvSpPr>
        <p:spPr>
          <a:xfrm>
            <a:off x="3743741" y="5511769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1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Remove an element (</a:t>
            </a:r>
            <a:r>
              <a:rPr lang="en-US" sz="5200" dirty="0" err="1">
                <a:solidFill>
                  <a:srgbClr val="002060"/>
                </a:solidFill>
              </a:rPr>
              <a:t>removeAt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F421A-0356-417C-B353-BD20B8E06680}"/>
                  </a:ext>
                </a:extLst>
              </p:cNvPr>
              <p:cNvSpPr txBox="1"/>
              <p:nvPr/>
            </p:nvSpPr>
            <p:spPr>
              <a:xfrm>
                <a:off x="1886623" y="1716806"/>
                <a:ext cx="8418443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i="0" dirty="0">
                    <a:solidFill>
                      <a:srgbClr val="5F6368"/>
                    </a:solidFill>
                    <a:effectLst/>
                    <a:latin typeface="Google Sans Text"/>
                  </a:rPr>
                  <a:t>Worst case: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nn-NO" sz="4000" dirty="0">
                    <a:solidFill>
                      <a:srgbClr val="5F6368"/>
                    </a:solidFill>
                    <a:latin typeface="Google Sans Text"/>
                  </a:rPr>
                  <a:t>we remove at index </a:t>
                </a:r>
                <a:r>
                  <a:rPr lang="nn-NO" sz="4000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0</a:t>
                </a:r>
              </a:p>
              <a:p>
                <a:r>
                  <a:rPr lang="en-US" sz="4000" dirty="0">
                    <a:solidFill>
                      <a:srgbClr val="002060"/>
                    </a:solidFill>
                    <a:latin typeface="Google Sans Text"/>
                  </a:rPr>
                  <a:t>Run-time complexity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n-NO" sz="4000" b="1" dirty="0">
                  <a:solidFill>
                    <a:srgbClr val="6A3E3E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4000" dirty="0">
                    <a:solidFill>
                      <a:srgbClr val="002060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F421A-0356-417C-B353-BD20B8E06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23" y="1716806"/>
                <a:ext cx="8418443" cy="2554545"/>
              </a:xfrm>
              <a:prstGeom prst="rect">
                <a:avLst/>
              </a:prstGeom>
              <a:blipFill>
                <a:blip r:embed="rId3"/>
                <a:stretch>
                  <a:fillRect l="-2534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/>
        </p:nvGraphicFramePr>
        <p:xfrm>
          <a:off x="3257302" y="4271351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10" name="Arrow: Up 9">
            <a:extLst>
              <a:ext uri="{FF2B5EF4-FFF2-40B4-BE49-F238E27FC236}">
                <a16:creationId xmlns:a16="http://schemas.microsoft.com/office/drawing/2014/main" id="{61429EAB-3FE5-4BD9-A3F8-A61380C3F41C}"/>
              </a:ext>
            </a:extLst>
          </p:cNvPr>
          <p:cNvSpPr/>
          <p:nvPr/>
        </p:nvSpPr>
        <p:spPr>
          <a:xfrm>
            <a:off x="3743741" y="5511769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05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Remove an element (</a:t>
            </a:r>
            <a:r>
              <a:rPr lang="en-US" sz="5200" dirty="0" err="1">
                <a:solidFill>
                  <a:srgbClr val="002060"/>
                </a:solidFill>
              </a:rPr>
              <a:t>removeAt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80404"/>
              </p:ext>
            </p:extLst>
          </p:nvPr>
        </p:nvGraphicFramePr>
        <p:xfrm>
          <a:off x="2879615" y="2613083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10" name="Arrow: Up 9">
            <a:extLst>
              <a:ext uri="{FF2B5EF4-FFF2-40B4-BE49-F238E27FC236}">
                <a16:creationId xmlns:a16="http://schemas.microsoft.com/office/drawing/2014/main" id="{61429EAB-3FE5-4BD9-A3F8-A61380C3F41C}"/>
              </a:ext>
            </a:extLst>
          </p:cNvPr>
          <p:cNvSpPr/>
          <p:nvPr/>
        </p:nvSpPr>
        <p:spPr>
          <a:xfrm>
            <a:off x="4767471" y="3863942"/>
            <a:ext cx="417444" cy="681664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9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Remove an element (</a:t>
            </a:r>
            <a:r>
              <a:rPr lang="en-US" sz="5200" dirty="0" err="1">
                <a:solidFill>
                  <a:srgbClr val="002060"/>
                </a:solidFill>
              </a:rPr>
              <a:t>removeAt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97079"/>
              </p:ext>
            </p:extLst>
          </p:nvPr>
        </p:nvGraphicFramePr>
        <p:xfrm>
          <a:off x="2879615" y="2613083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FE6CABFC-BE39-41C4-929B-C40C2E3AA91F}"/>
              </a:ext>
            </a:extLst>
          </p:cNvPr>
          <p:cNvSpPr/>
          <p:nvPr/>
        </p:nvSpPr>
        <p:spPr>
          <a:xfrm flipH="1">
            <a:off x="5149971" y="2253080"/>
            <a:ext cx="1136372" cy="327992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55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Remove an element (</a:t>
            </a:r>
            <a:r>
              <a:rPr lang="en-US" sz="5200" dirty="0" err="1">
                <a:solidFill>
                  <a:srgbClr val="002060"/>
                </a:solidFill>
              </a:rPr>
              <a:t>removeAt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02386"/>
              </p:ext>
            </p:extLst>
          </p:nvPr>
        </p:nvGraphicFramePr>
        <p:xfrm>
          <a:off x="2879615" y="2613083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2D93AA6A-1284-40D0-A06A-FE29BA496A06}"/>
              </a:ext>
            </a:extLst>
          </p:cNvPr>
          <p:cNvSpPr/>
          <p:nvPr/>
        </p:nvSpPr>
        <p:spPr>
          <a:xfrm flipH="1">
            <a:off x="6521571" y="2285091"/>
            <a:ext cx="1136372" cy="327992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07985D4-C327-4B70-B7B7-963209D1B4A6}"/>
              </a:ext>
            </a:extLst>
          </p:cNvPr>
          <p:cNvSpPr/>
          <p:nvPr/>
        </p:nvSpPr>
        <p:spPr>
          <a:xfrm>
            <a:off x="6178827" y="3859273"/>
            <a:ext cx="417444" cy="681664"/>
          </a:xfrm>
          <a:prstGeom prst="up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B622D-F46B-49EC-AC9C-9CEEA02EAB84}"/>
              </a:ext>
            </a:extLst>
          </p:cNvPr>
          <p:cNvSpPr txBox="1"/>
          <p:nvPr/>
        </p:nvSpPr>
        <p:spPr>
          <a:xfrm>
            <a:off x="5254835" y="4488873"/>
            <a:ext cx="226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32964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Big 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0B3C3-3713-408D-855A-8B12686DB919}"/>
              </a:ext>
            </a:extLst>
          </p:cNvPr>
          <p:cNvSpPr txBox="1"/>
          <p:nvPr/>
        </p:nvSpPr>
        <p:spPr>
          <a:xfrm>
            <a:off x="1123122" y="2332359"/>
            <a:ext cx="99391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i="0" dirty="0">
                <a:solidFill>
                  <a:srgbClr val="5F6368"/>
                </a:solidFill>
                <a:effectLst/>
                <a:latin typeface="Google Sans Text"/>
              </a:rPr>
              <a:t>I</a:t>
            </a:r>
            <a:r>
              <a:rPr lang="en-US" sz="4000" i="0" dirty="0">
                <a:solidFill>
                  <a:srgbClr val="002060"/>
                </a:solidFill>
                <a:effectLst/>
                <a:latin typeface="Google Sans Text"/>
              </a:rPr>
              <a:t>gnore multiplicative constants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  <a:latin typeface="Google Sans Text"/>
              </a:rPr>
              <a:t>Mind the order of the function growth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79169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Remove an element (</a:t>
            </a:r>
            <a:r>
              <a:rPr lang="en-US" sz="5200" dirty="0" err="1">
                <a:solidFill>
                  <a:srgbClr val="002060"/>
                </a:solidFill>
              </a:rPr>
              <a:t>removeAt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5C2AA54-371F-423D-BFC0-F7CD12780562}"/>
              </a:ext>
            </a:extLst>
          </p:cNvPr>
          <p:cNvGraphicFramePr>
            <a:graphicFrameLocks noGrp="1"/>
          </p:cNvGraphicFramePr>
          <p:nvPr/>
        </p:nvGraphicFramePr>
        <p:xfrm>
          <a:off x="2879615" y="2613083"/>
          <a:ext cx="5677084" cy="121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1">
                  <a:extLst>
                    <a:ext uri="{9D8B030D-6E8A-4147-A177-3AD203B41FA5}">
                      <a16:colId xmlns:a16="http://schemas.microsoft.com/office/drawing/2014/main" val="3836229697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1928761664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73724113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2362693635"/>
                    </a:ext>
                  </a:extLst>
                </a:gridCol>
              </a:tblGrid>
              <a:tr h="1218848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42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90B752-C635-498E-82F8-594648D367EA}"/>
              </a:ext>
            </a:extLst>
          </p:cNvPr>
          <p:cNvSpPr/>
          <p:nvPr/>
        </p:nvSpPr>
        <p:spPr>
          <a:xfrm>
            <a:off x="2879615" y="2613083"/>
            <a:ext cx="4246742" cy="12188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Remove an element (</a:t>
            </a:r>
            <a:r>
              <a:rPr lang="en-US" sz="5200" dirty="0" err="1">
                <a:solidFill>
                  <a:srgbClr val="002060"/>
                </a:solidFill>
              </a:rPr>
              <a:t>removeAt</a:t>
            </a:r>
            <a:r>
              <a:rPr lang="en-US" sz="52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505B4-C863-4F44-976C-C6CD8335683B}"/>
              </a:ext>
            </a:extLst>
          </p:cNvPr>
          <p:cNvSpPr txBox="1"/>
          <p:nvPr/>
        </p:nvSpPr>
        <p:spPr>
          <a:xfrm>
            <a:off x="838200" y="1725308"/>
            <a:ext cx="1219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+1];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/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nElements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3629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Arrays: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EDEEB-7C88-4B8D-979D-DB681E90427B}"/>
                  </a:ext>
                </a:extLst>
              </p:cNvPr>
              <p:cNvSpPr txBox="1"/>
              <p:nvPr/>
            </p:nvSpPr>
            <p:spPr>
              <a:xfrm>
                <a:off x="665923" y="1962980"/>
                <a:ext cx="11241155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kumimoji="0" lang="en-US" sz="4000" u="none" strike="noStrike" kern="1200" cap="none" spc="0" normalizeH="0" baseline="0" noProof="0" dirty="0">
                    <a:ln>
                      <a:noFill/>
                    </a:ln>
                    <a:solidFill>
                      <a:srgbClr val="5F6368"/>
                    </a:solidFill>
                    <a:effectLst/>
                    <a:uLnTx/>
                    <a:uFillTx/>
                    <a:latin typeface="Google Sans Text"/>
                    <a:ea typeface="+mn-ea"/>
                    <a:cs typeface="+mn-cs"/>
                  </a:rPr>
                  <a:t>Array</a:t>
                </a:r>
                <a:r>
                  <a:rPr kumimoji="0" lang="en-US" sz="4000" u="none" strike="noStrike" kern="1200" cap="none" spc="0" normalizeH="0" baseline="0" noProof="0" dirty="0">
                    <a:ln>
                      <a:noFill/>
                    </a:ln>
                    <a:solidFill>
                      <a:srgbClr val="4D5156"/>
                    </a:solidFill>
                    <a:effectLst/>
                    <a:uLnTx/>
                    <a:uFillTx/>
                    <a:latin typeface="Google Sans Text"/>
                    <a:ea typeface="+mn-ea"/>
                    <a:cs typeface="+mn-cs"/>
                  </a:rPr>
                  <a:t> stored at contiguous memory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kumimoji="0" lang="en-US" sz="4000" u="none" strike="noStrike" kern="1200" cap="none" spc="0" normalizeH="0" baseline="0" noProof="0" dirty="0">
                    <a:ln>
                      <a:noFill/>
                    </a:ln>
                    <a:solidFill>
                      <a:srgbClr val="4D5156"/>
                    </a:solidFill>
                    <a:effectLst/>
                    <a:uLnTx/>
                    <a:uFillTx/>
                    <a:latin typeface="Google Sans Text"/>
                    <a:ea typeface="+mn-ea"/>
                    <a:cs typeface="+mn-cs"/>
                  </a:rPr>
                  <a:t>Basic operations:</a:t>
                </a:r>
              </a:p>
              <a:p>
                <a:pPr marL="1200150" lvl="1" indent="-742950">
                  <a:buFont typeface="+mj-lt"/>
                  <a:buAutoNum type="arabicParenR"/>
                </a:pPr>
                <a:r>
                  <a:rPr kumimoji="0" lang="en-US" sz="4000" u="none" strike="noStrike" kern="1200" cap="none" spc="0" normalizeH="0" baseline="0" noProof="0" dirty="0">
                    <a:ln>
                      <a:noFill/>
                    </a:ln>
                    <a:solidFill>
                      <a:srgbClr val="4D5156"/>
                    </a:solidFill>
                    <a:effectLst/>
                    <a:uLnTx/>
                    <a:uFillTx/>
                    <a:latin typeface="Google Sans Text"/>
                    <a:ea typeface="+mn-ea"/>
                    <a:cs typeface="+mn-cs"/>
                  </a:rPr>
                  <a:t>content by index (</a:t>
                </a:r>
                <a:r>
                  <a:rPr lang="en-US" sz="4000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array</a:t>
                </a:r>
                <a:r>
                  <a:rPr lang="en-US" sz="40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4000" dirty="0" err="1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40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</a:t>
                </a:r>
                <a:r>
                  <a:rPr kumimoji="0" lang="en-US" sz="4000" u="none" strike="noStrike" kern="1200" cap="none" spc="0" normalizeH="0" baseline="0" noProof="0" dirty="0">
                    <a:ln>
                      <a:noFill/>
                    </a:ln>
                    <a:solidFill>
                      <a:srgbClr val="4D5156"/>
                    </a:solidFill>
                    <a:effectLst/>
                    <a:uLnTx/>
                    <a:uFillTx/>
                    <a:latin typeface="Google Sans Text"/>
                    <a:ea typeface="+mn-ea"/>
                    <a:cs typeface="+mn-cs"/>
                  </a:rPr>
                  <a:t>)			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en-US" sz="4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(1)</m:t>
                    </m:r>
                  </m:oMath>
                </a14:m>
                <a:endParaRPr kumimoji="0" lang="en-US" sz="4000" u="none" strike="noStrike" kern="1200" cap="none" spc="0" normalizeH="0" baseline="0" noProof="0" dirty="0">
                  <a:ln>
                    <a:noFill/>
                  </a:ln>
                  <a:solidFill>
                    <a:srgbClr val="4D5156"/>
                  </a:solidFill>
                  <a:effectLst/>
                  <a:uLnTx/>
                  <a:uFillTx/>
                  <a:latin typeface="Google Sans Text"/>
                  <a:ea typeface="+mn-ea"/>
                  <a:cs typeface="+mn-cs"/>
                </a:endParaRPr>
              </a:p>
              <a:p>
                <a:pPr marL="1200150" lvl="1" indent="-742950">
                  <a:buFont typeface="+mj-lt"/>
                  <a:buAutoNum type="arabicParenR"/>
                </a:pPr>
                <a:r>
                  <a:rPr lang="en-US" sz="4000" dirty="0">
                    <a:solidFill>
                      <a:srgbClr val="4D5156"/>
                    </a:solidFill>
                    <a:latin typeface="Google Sans Text"/>
                  </a:rPr>
                  <a:t>index by content (find an element)      </a:t>
                </a:r>
                <a:r>
                  <a:rPr kumimoji="0" lang="en-US" sz="4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4D5156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en-US" sz="4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4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4D5156"/>
                  </a:solidFill>
                  <a:latin typeface="Google Sans Text"/>
                </a:endParaRPr>
              </a:p>
              <a:p>
                <a:pPr marL="1200150" lvl="1" indent="-742950">
                  <a:buFont typeface="+mj-lt"/>
                  <a:buAutoNum type="arabicParenR"/>
                </a:pPr>
                <a:r>
                  <a:rPr lang="en-US" sz="4000" dirty="0">
                    <a:solidFill>
                      <a:srgbClr val="4D5156"/>
                    </a:solidFill>
                    <a:latin typeface="Google Sans Text"/>
                  </a:rPr>
                  <a:t>add an element						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en-US" sz="4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4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4D5156"/>
                  </a:solidFill>
                  <a:latin typeface="Google Sans Text"/>
                </a:endParaRPr>
              </a:p>
              <a:p>
                <a:pPr marL="1200150" lvl="1" indent="-742950">
                  <a:buFont typeface="+mj-lt"/>
                  <a:buAutoNum type="arabicParenR"/>
                </a:pPr>
                <a:r>
                  <a:rPr lang="en-US" sz="4000" dirty="0">
                    <a:solidFill>
                      <a:srgbClr val="4D5156"/>
                    </a:solidFill>
                    <a:latin typeface="Google Sans Text"/>
                  </a:rPr>
                  <a:t>remove an element					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r>
                      <a:rPr kumimoji="0" lang="en-US" sz="4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4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4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515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4000" dirty="0">
                  <a:solidFill>
                    <a:srgbClr val="4D5156"/>
                  </a:solidFill>
                  <a:latin typeface="Google Sans Tex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EDEEB-7C88-4B8D-979D-DB681E90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23" y="1962980"/>
                <a:ext cx="11241155" cy="3785652"/>
              </a:xfrm>
              <a:prstGeom prst="rect">
                <a:avLst/>
              </a:prstGeom>
              <a:blipFill>
                <a:blip r:embed="rId3"/>
                <a:stretch>
                  <a:fillRect l="-1735" t="-2899" b="-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0961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1A74C97-ECC4-4C3A-988A-A72C1F8BB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4826316 w 6323162"/>
              <a:gd name="connsiteY1" fmla="*/ 0 h 5593660"/>
              <a:gd name="connsiteX2" fmla="*/ 4971508 w 6323162"/>
              <a:gd name="connsiteY2" fmla="*/ 75777 h 5593660"/>
              <a:gd name="connsiteX3" fmla="*/ 5577109 w 6323162"/>
              <a:gd name="connsiteY3" fmla="*/ 586873 h 5593660"/>
              <a:gd name="connsiteX4" fmla="*/ 6323162 w 6323162"/>
              <a:gd name="connsiteY4" fmla="*/ 2829148 h 5593660"/>
              <a:gd name="connsiteX5" fmla="*/ 5990836 w 6323162"/>
              <a:gd name="connsiteY5" fmla="*/ 3748729 h 5593660"/>
              <a:gd name="connsiteX6" fmla="*/ 5006899 w 6323162"/>
              <a:gd name="connsiteY6" fmla="*/ 4604992 h 5593660"/>
              <a:gd name="connsiteX7" fmla="*/ 4790566 w 6323162"/>
              <a:gd name="connsiteY7" fmla="*/ 4768788 h 5593660"/>
              <a:gd name="connsiteX8" fmla="*/ 3012943 w 6323162"/>
              <a:gd name="connsiteY8" fmla="*/ 5593660 h 5593660"/>
              <a:gd name="connsiteX9" fmla="*/ 671286 w 6323162"/>
              <a:gd name="connsiteY9" fmla="*/ 4252856 h 5593660"/>
              <a:gd name="connsiteX10" fmla="*/ 421733 w 6323162"/>
              <a:gd name="connsiteY10" fmla="*/ 3909839 h 5593660"/>
              <a:gd name="connsiteX11" fmla="*/ 48655 w 6323162"/>
              <a:gd name="connsiteY11" fmla="*/ 3351082 h 5593660"/>
              <a:gd name="connsiteX12" fmla="*/ 0 w 6323162"/>
              <a:gd name="connsiteY12" fmla="*/ 3239820 h 5593660"/>
              <a:gd name="connsiteX13" fmla="*/ 0 w 6323162"/>
              <a:gd name="connsiteY13" fmla="*/ 2248150 h 5593660"/>
              <a:gd name="connsiteX14" fmla="*/ 1658 w 6323162"/>
              <a:gd name="connsiteY14" fmla="*/ 2239520 h 5593660"/>
              <a:gd name="connsiteX15" fmla="*/ 225714 w 6323162"/>
              <a:gd name="connsiteY15" fmla="*/ 1665285 h 5593660"/>
              <a:gd name="connsiteX16" fmla="*/ 1050970 w 6323162"/>
              <a:gd name="connsiteY16" fmla="*/ 665214 h 5593660"/>
              <a:gd name="connsiteX17" fmla="*/ 1923692 w 6323162"/>
              <a:gd name="connsiteY17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FB5F3BA-58DF-40DA-AE44-974A00E06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598213"/>
            <a:ext cx="5396070" cy="5259788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07380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B1A77E-5CFF-4341-B04F-0431647AC4B1}"/>
              </a:ext>
            </a:extLst>
          </p:cNvPr>
          <p:cNvSpPr txBox="1">
            <a:spLocks/>
          </p:cNvSpPr>
          <p:nvPr/>
        </p:nvSpPr>
        <p:spPr>
          <a:xfrm>
            <a:off x="838200" y="59161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Two good problems to think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FD5C8-F29D-4DBB-AA68-9CAB19C9A574}"/>
              </a:ext>
            </a:extLst>
          </p:cNvPr>
          <p:cNvSpPr txBox="1"/>
          <p:nvPr/>
        </p:nvSpPr>
        <p:spPr>
          <a:xfrm>
            <a:off x="1202636" y="2151727"/>
            <a:ext cx="45223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dirty="0">
                <a:solidFill>
                  <a:srgbClr val="5F6368"/>
                </a:solidFill>
                <a:effectLst/>
                <a:latin typeface="Google Sans Text"/>
              </a:rPr>
              <a:t>Find an index of a largest element in the array</a:t>
            </a:r>
            <a:endParaRPr lang="nn-NO" sz="4000" dirty="0">
              <a:solidFill>
                <a:srgbClr val="5F6368"/>
              </a:solidFill>
              <a:latin typeface="Google Sans Tex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5431C-8BC8-442B-A25A-6EA03AE96662}"/>
              </a:ext>
            </a:extLst>
          </p:cNvPr>
          <p:cNvSpPr txBox="1"/>
          <p:nvPr/>
        </p:nvSpPr>
        <p:spPr>
          <a:xfrm>
            <a:off x="7525798" y="3239392"/>
            <a:ext cx="44108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F6368"/>
                </a:solidFill>
                <a:effectLst/>
                <a:uLnTx/>
                <a:uFillTx/>
                <a:latin typeface="Google Sans Text"/>
                <a:ea typeface="+mn-ea"/>
                <a:cs typeface="+mn-cs"/>
              </a:rPr>
              <a:t>Find an indices of a largest and second largest element in the array</a:t>
            </a:r>
            <a:endParaRPr kumimoji="0" lang="nn-NO" sz="4000" b="0" i="0" u="none" strike="noStrike" kern="1200" cap="none" spc="0" normalizeH="0" baseline="0" noProof="0" dirty="0">
              <a:ln>
                <a:noFill/>
              </a:ln>
              <a:solidFill>
                <a:srgbClr val="5F6368"/>
              </a:solidFill>
              <a:effectLst/>
              <a:uLnTx/>
              <a:uFillTx/>
              <a:latin typeface="Google Sans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3293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59756-E290-49F1-B1D1-9E896B2E94D0}"/>
              </a:ext>
            </a:extLst>
          </p:cNvPr>
          <p:cNvSpPr/>
          <p:nvPr/>
        </p:nvSpPr>
        <p:spPr>
          <a:xfrm>
            <a:off x="4225771" y="2928170"/>
            <a:ext cx="33377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Calibri Light" panose="020F0302020204030204"/>
                <a:ea typeface="+mj-ea"/>
                <a:cs typeface="+mj-cs"/>
              </a:rPr>
              <a:t>And that’s it…</a:t>
            </a:r>
            <a:endParaRPr lang="en-US" dirty="0"/>
          </a:p>
        </p:txBody>
      </p:sp>
      <p:sp>
        <p:nvSpPr>
          <p:cNvPr id="18" name="AutoShape 2" descr="https://miro.medium.com/max/666/1*noYcUAa_P8nRilg3Lt_nuA.png"/>
          <p:cNvSpPr>
            <a:spLocks noChangeAspect="1" noChangeArrowheads="1"/>
          </p:cNvSpPr>
          <p:nvPr/>
        </p:nvSpPr>
        <p:spPr bwMode="auto">
          <a:xfrm>
            <a:off x="63500" y="-136525"/>
            <a:ext cx="63436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198783" y="2167193"/>
            <a:ext cx="12105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4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How many operations?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55F00-1B42-4DFC-AA41-E5EC6827F4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096" y="5725079"/>
            <a:ext cx="1561129" cy="8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198783" y="2167193"/>
            <a:ext cx="121058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4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4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How many operations?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568F5-4A11-44B8-860B-05178A23A0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15" y="5769909"/>
            <a:ext cx="4317497" cy="8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C9AB-6054-40C6-BF51-43ECD0F67007}"/>
              </a:ext>
            </a:extLst>
          </p:cNvPr>
          <p:cNvSpPr txBox="1"/>
          <p:nvPr/>
        </p:nvSpPr>
        <p:spPr>
          <a:xfrm>
            <a:off x="198783" y="2167193"/>
            <a:ext cx="121058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function(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4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4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4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4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4000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A0207D6-1BE7-485C-9BD1-1425A9CF0CDF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rgbClr val="002060"/>
                </a:solidFill>
              </a:rPr>
              <a:t>How many operations?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F55D4-8EDA-4AA4-BFC1-2615D6EEAF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36" y="5781293"/>
            <a:ext cx="4317497" cy="8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240.0335"/>
  <p:tag name="LATEXADDIN" val="\documentclass{article}&#10;\usepackage{amsmath}&#10;\pagestyle{empty}&#10;\begin{document}&#10;&#10;$O(1)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6956"/>
  <p:tag name="ORIGINALWIDTH" val="1027.643"/>
  <p:tag name="LATEXADDIN" val="\documentclass{article}&#10;\usepackage{amsmath}&#10;\pagestyle{empty}&#10;\begin{document}&#10;&#10;$O(n + n^2)=O(n^2)$&#10;&#10;&#10;\end{document}"/>
  <p:tag name="IGUANATEXSIZE" val="26"/>
  <p:tag name="IGUANATEXCURSOR" val="91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452.3131"/>
  <p:tag name="LATEXADDIN" val="\documentclass{article}&#10;\usepackage{amsmath}&#10;\pagestyle{empty}&#10;\begin{document}&#10;&#10;$O(n \cdot m)$&#10;&#10;&#10;\end{document}"/>
  <p:tag name="IGUANATEXSIZE" val="26"/>
  <p:tag name="IGUANATEXCURSOR" val="94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6956"/>
  <p:tag name="ORIGINALWIDTH" val="309.0432"/>
  <p:tag name="LATEXADDIN" val="\documentclass{article}&#10;\usepackage{amsmath}&#10;\pagestyle{empty}&#10;\begin{document}&#10;&#10;$O(n^3)$&#10;&#10;&#10;\end{document}"/>
  <p:tag name="IGUANATEXSIZE" val="26"/>
  <p:tag name="IGUANATEXCURSOR" val="87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6956"/>
  <p:tag name="ORIGINALWIDTH" val="309.0432"/>
  <p:tag name="LATEXADDIN" val="\documentclass{article}&#10;\usepackage{amsmath}&#10;\pagestyle{empty}&#10;\begin{document}&#10;&#10;$O(n^2)$&#10;&#10;&#10;\end{document}"/>
  <p:tag name="IGUANATEXSIZE" val="26"/>
  <p:tag name="IGUANATEXCURSOR" val="82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240.0335"/>
  <p:tag name="LATEXADDIN" val="\documentclass{article}&#10;\usepackage{amsmath}&#10;\pagestyle{empty}&#10;\begin{document}&#10;&#10;$O(1)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252.7853"/>
  <p:tag name="LATEXADDIN" val="\documentclass{article}&#10;\usepackage{amsmath}&#10;\pagestyle{empty}&#10;\begin{document}&#10;&#10;$O(n)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903.126"/>
  <p:tag name="LATEXADDIN" val="\documentclass{article}&#10;\usepackage{amsmath}&#10;\pagestyle{empty}&#10;\begin{document}&#10;&#10;$O(1+n)=O(n)$&#10;&#10;&#10;\end{document}"/>
  <p:tag name="IGUANATEXSIZE" val="26"/>
  <p:tag name="IGUANATEXCURSOR" val="91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7.6"/>
  <p:tag name="ORIGINALWIDTH" val="468.8154"/>
  <p:tag name="LATEXADDIN" val="\documentclass{article}&#10;\usepackage{amsmath}&#10;\pagestyle{empty}&#10;\begin{document}&#10;$1$&#10;&#10;$\log_2(n)$&#10;&#10;$n$&#10;&#10;$n \log_2(n)$&#10;&#10;$n^2$&#10;&#10;$n^3$&#10;&#10;$2^n$&#10;&#10;&#10;\end{document}"/>
  <p:tag name="IGUANATEXSIZE" val="26"/>
  <p:tag name="IGUANATEXCURSOR" val="82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372.0519"/>
  <p:tag name="LATEXADDIN" val="\documentclass{article}&#10;\usepackage{amsmath}&#10;\pagestyle{empty}&#10;\begin{document}&#10;&#10;$\log_2(n)$&#10;&#10;&#10;\end{document}"/>
  <p:tag name="IGUANATEXSIZE" val="26"/>
  <p:tag name="IGUANATEXCURSOR" val="92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5878"/>
  <p:tag name="ORIGINALWIDTH" val="114.0159"/>
  <p:tag name="LATEXADDIN" val="\documentclass{article}&#10;\usepackage{amsmath}&#10;\pagestyle{empty}&#10;\begin{document}&#10;&#10;$2^n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663.8427"/>
  <p:tag name="LATEXADDIN" val="\documentclass{article}&#10;\usepackage{amsmath}&#10;\pagestyle{empty}&#10;\begin{document}&#10;&#10;$O(2)=O(1)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691"/>
  <p:tag name="ORIGINALWIDTH" val="115.5161"/>
  <p:tag name="LATEXADDIN" val="\documentclass{article}&#10;\usepackage{amsmath}&#10;\pagestyle{empty}&#10;\begin{document}&#10;&#10;$n^2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.8837"/>
  <p:tag name="ORIGINALWIDTH" val="68.25953"/>
  <p:tag name="LATEXADDIN" val="\documentclass{article}&#10;\usepackage{amsmath}&#10;\pagestyle{empty}&#10;\begin{document}&#10;&#10;$n$&#10;&#10;&#10;\end{document}"/>
  <p:tag name="IGUANATEXSIZE" val="26"/>
  <p:tag name="IGUANATEXCURSOR" val="83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.8837"/>
  <p:tag name="ORIGINALWIDTH" val="68.25953"/>
  <p:tag name="LATEXADDIN" val="\documentclass{article}&#10;\usepackage{amsmath}&#10;\pagestyle{empty}&#10;\begin{document}&#10;&#10;$n$&#10;&#10;&#10;\end{document}"/>
  <p:tag name="IGUANATEXSIZE" val="26"/>
  <p:tag name="IGUANATEXCURSOR" val="83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227.2817"/>
  <p:tag name="LATEXADDIN" val="\documentclass{article}&#10;\usepackage{amsmath}&#10;\pagestyle{empty}&#10;\begin{document}&#10;&#10;$f(n)$&#10;&#10;&#10;\end{document}"/>
  <p:tag name="IGUANATEXSIZE" val="26"/>
  <p:tag name="IGUANATEXCURSOR" val="86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1272.928"/>
  <p:tag name="LATEXADDIN" val="\documentclass{article}&#10;\usepackage{amsmath}&#10;\pagestyle{empty}&#10;\begin{document}&#10;&#10;Let $f(n), g(n): \mathbf{N} \rightarrow \mathbf{N}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3443.73"/>
  <p:tag name="LATEXADDIN" val="\documentclass{article}&#10;\usepackage{amsmath}&#10;\pagestyle{empty}&#10;\begin{document}&#10;&#10;$f(n) \in O(g(n))  \Leftrightarrow \exists C &gt; 0 \ \exists n_0 \in \mathbf{N} \ \forall n &gt; n_0 \  \ \ (f(n) \leq C \cdot g(n))$&#10;&#10;&#10;\end{document}"/>
  <p:tag name="IGUANATEXSIZE" val="26"/>
  <p:tag name="IGUANATEXCURSOR" val="139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116.2662"/>
  <p:tag name="LATEXADDIN" val="\documentclass{article}&#10;\usepackage{amsmath}&#10;\pagestyle{empty}&#10;\begin{document}&#10;&#10;$n_0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.8837"/>
  <p:tag name="ORIGINALWIDTH" val="68.25953"/>
  <p:tag name="LATEXADDIN" val="\documentclass{article}&#10;\usepackage{amsmath}&#10;\pagestyle{empty}&#10;\begin{document}&#10;&#10;$n$&#10;&#10;&#10;\end{document}"/>
  <p:tag name="IGUANATEXSIZE" val="26"/>
  <p:tag name="IGUANATEXCURSOR" val="83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405.8066"/>
  <p:tag name="LATEXADDIN" val="\documentclass{article}&#10;\usepackage{amsmath}&#10;\pagestyle{empty}&#10;\begin{document}&#10;&#10;$C \cdot g(n)$&#10;&#10;&#10;\end{document}"/>
  <p:tag name="IGUANATEXSIZE" val="26"/>
  <p:tag name="IGUANATEXCURSOR" val="90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227.2817"/>
  <p:tag name="LATEXADDIN" val="\documentclass{article}&#10;\usepackage{amsmath}&#10;\pagestyle{empty}&#10;\begin{document}&#10;&#10;$f(n)$&#10;&#10;&#10;\end{document}"/>
  <p:tag name="IGUANATEXSIZE" val="26"/>
  <p:tag name="IGUANATEXCURSOR" val="83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663.8427"/>
  <p:tag name="LATEXADDIN" val="\documentclass{article}&#10;\usepackage{amsmath}&#10;\pagestyle{empty}&#10;\begin{document}&#10;&#10;$O(3)=O(1)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252.7853"/>
  <p:tag name="LATEXADDIN" val="\documentclass{article}&#10;\usepackage{amsmath}&#10;\pagestyle{empty}&#10;\begin{document}&#10;&#10;$O(n)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903.126"/>
  <p:tag name="LATEXADDIN" val="\documentclass{article}&#10;\usepackage{amsmath}&#10;\pagestyle{empty}&#10;\begin{document}&#10;&#10;$O(1+n)=O(n)$&#10;&#10;&#10;\end{document}"/>
  <p:tag name="IGUANATEXSIZE" val="26"/>
  <p:tag name="IGUANATEXCURSOR" val="93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903.126"/>
  <p:tag name="LATEXADDIN" val="\documentclass{article}&#10;\usepackage{amsmath}&#10;\pagestyle{empty}&#10;\begin{document}&#10;&#10;$O(2+n)=O(n)$&#10;&#10;&#10;\end{document}"/>
  <p:tag name="IGUANATEXSIZE" val="26"/>
  <p:tag name="IGUANATEXCURSOR" val="85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1414.697"/>
  <p:tag name="LATEXADDIN" val="\documentclass{article}&#10;\usepackage{amsmath}&#10;\pagestyle{empty}&#10;\begin{document}&#10;&#10;$O(n+n)=O(2n)=O(n)$&#10;&#10;&#10;\end{document}"/>
  <p:tag name="IGUANATEXSIZE" val="26"/>
  <p:tag name="IGUANATEXCURSOR" val="97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9691"/>
  <p:tag name="ORIGINALWIDTH" val="514.5718"/>
  <p:tag name="LATEXADDIN" val="\documentclass{article}&#10;\usepackage{amsmath}&#10;\pagestyle{empty}&#10;\begin{document}&#10;&#10;$O(n+m)$&#10;&#10;&#10;\end{document}"/>
  <p:tag name="IGUANATEXSIZE" val="26"/>
  <p:tag name="IGUANATEXCURSOR" val="88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6956"/>
  <p:tag name="ORIGINALWIDTH" val="909.877"/>
  <p:tag name="LATEXADDIN" val="\documentclass{article}&#10;\usepackage{amsmath}&#10;\pagestyle{empty}&#10;\begin{document}&#10;&#10;$O(n\cdot n)=O(n^2)$&#10;&#10;&#10;\end{document}"/>
  <p:tag name="IGUANATEXSIZE" val="26"/>
  <p:tag name="IGUANATEXCURSOR" val="99"/>
  <p:tag name="TRANSPARENCY" val="True"/>
  <p:tag name="LATEXENGINEID" val="1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2459</Words>
  <Application>Microsoft Office PowerPoint</Application>
  <PresentationFormat>Widescreen</PresentationFormat>
  <Paragraphs>551</Paragraphs>
  <Slides>64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Meiryo</vt:lpstr>
      <vt:lpstr>Arial</vt:lpstr>
      <vt:lpstr>Calibri</vt:lpstr>
      <vt:lpstr>Calibri Light</vt:lpstr>
      <vt:lpstr>Cambria Math</vt:lpstr>
      <vt:lpstr>Consolas</vt:lpstr>
      <vt:lpstr>Google Sans Text</vt:lpstr>
      <vt:lpstr>Helvetica Neue</vt:lpstr>
      <vt:lpstr>Wingdings</vt:lpstr>
      <vt:lpstr>Office Theme</vt:lpstr>
      <vt:lpstr>Intro, big O and arrays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 Kuzmin</dc:creator>
  <cp:lastModifiedBy>Kiril Kuzmin</cp:lastModifiedBy>
  <cp:revision>165</cp:revision>
  <dcterms:created xsi:type="dcterms:W3CDTF">2021-07-30T15:35:17Z</dcterms:created>
  <dcterms:modified xsi:type="dcterms:W3CDTF">2022-01-11T17:10:05Z</dcterms:modified>
</cp:coreProperties>
</file>