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71" r:id="rId2"/>
    <p:sldId id="288" r:id="rId3"/>
    <p:sldId id="308" r:id="rId4"/>
    <p:sldId id="414" r:id="rId5"/>
    <p:sldId id="291" r:id="rId6"/>
    <p:sldId id="309" r:id="rId7"/>
    <p:sldId id="404" r:id="rId8"/>
    <p:sldId id="405" r:id="rId9"/>
    <p:sldId id="406" r:id="rId10"/>
    <p:sldId id="407" r:id="rId11"/>
    <p:sldId id="408" r:id="rId12"/>
    <p:sldId id="410" r:id="rId13"/>
    <p:sldId id="409" r:id="rId14"/>
    <p:sldId id="411" r:id="rId15"/>
    <p:sldId id="412" r:id="rId16"/>
    <p:sldId id="413" r:id="rId17"/>
    <p:sldId id="415" r:id="rId18"/>
    <p:sldId id="417" r:id="rId19"/>
    <p:sldId id="418" r:id="rId20"/>
    <p:sldId id="420" r:id="rId21"/>
    <p:sldId id="368" r:id="rId22"/>
    <p:sldId id="369" r:id="rId23"/>
    <p:sldId id="370" r:id="rId24"/>
    <p:sldId id="371" r:id="rId25"/>
    <p:sldId id="372" r:id="rId26"/>
    <p:sldId id="373" r:id="rId27"/>
    <p:sldId id="374" r:id="rId28"/>
    <p:sldId id="375" r:id="rId29"/>
    <p:sldId id="376" r:id="rId30"/>
    <p:sldId id="377" r:id="rId31"/>
    <p:sldId id="378" r:id="rId32"/>
    <p:sldId id="379" r:id="rId33"/>
    <p:sldId id="380" r:id="rId34"/>
    <p:sldId id="381" r:id="rId35"/>
    <p:sldId id="382" r:id="rId36"/>
    <p:sldId id="383" r:id="rId37"/>
    <p:sldId id="384" r:id="rId38"/>
    <p:sldId id="385" r:id="rId39"/>
    <p:sldId id="386" r:id="rId40"/>
    <p:sldId id="387" r:id="rId41"/>
    <p:sldId id="388" r:id="rId42"/>
    <p:sldId id="389" r:id="rId43"/>
    <p:sldId id="390" r:id="rId44"/>
    <p:sldId id="391" r:id="rId45"/>
    <p:sldId id="392" r:id="rId46"/>
    <p:sldId id="394" r:id="rId47"/>
    <p:sldId id="395" r:id="rId48"/>
    <p:sldId id="396" r:id="rId49"/>
    <p:sldId id="397" r:id="rId50"/>
    <p:sldId id="398" r:id="rId51"/>
    <p:sldId id="399" r:id="rId52"/>
    <p:sldId id="400" r:id="rId53"/>
    <p:sldId id="401" r:id="rId54"/>
    <p:sldId id="402" r:id="rId55"/>
    <p:sldId id="403" r:id="rId56"/>
    <p:sldId id="419" r:id="rId57"/>
    <p:sldId id="30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33"/>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3953" autoAdjust="0"/>
  </p:normalViewPr>
  <p:slideViewPr>
    <p:cSldViewPr snapToGrid="0">
      <p:cViewPr varScale="1">
        <p:scale>
          <a:sx n="77" d="100"/>
          <a:sy n="77" d="100"/>
        </p:scale>
        <p:origin x="1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7BF3F3-AC3D-4A8F-945D-F8153C4310DE}" type="datetimeFigureOut">
              <a:rPr lang="en-US" smtClean="0"/>
              <a:t>13-Jan-22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75BA8-DB9F-446A-886C-4545E5D096EB}" type="slidenum">
              <a:rPr lang="en-US" smtClean="0"/>
              <a:t>‹#›</a:t>
            </a:fld>
            <a:endParaRPr lang="en-US"/>
          </a:p>
        </p:txBody>
      </p:sp>
    </p:spTree>
    <p:extLst>
      <p:ext uri="{BB962C8B-B14F-4D97-AF65-F5344CB8AC3E}">
        <p14:creationId xmlns:p14="http://schemas.microsoft.com/office/powerpoint/2010/main" val="1570717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675BA8-DB9F-446A-886C-4545E5D096EB}" type="slidenum">
              <a:rPr lang="en-US" smtClean="0"/>
              <a:t>20</a:t>
            </a:fld>
            <a:endParaRPr lang="en-US"/>
          </a:p>
        </p:txBody>
      </p:sp>
    </p:spTree>
    <p:extLst>
      <p:ext uri="{BB962C8B-B14F-4D97-AF65-F5344CB8AC3E}">
        <p14:creationId xmlns:p14="http://schemas.microsoft.com/office/powerpoint/2010/main" val="1029500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9C49-7C45-4D8D-A955-F941D22341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D63D0D-2211-4436-88B0-C97035D0A4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57F1CC-414A-4169-B791-153DCED61A41}"/>
              </a:ext>
            </a:extLst>
          </p:cNvPr>
          <p:cNvSpPr>
            <a:spLocks noGrp="1"/>
          </p:cNvSpPr>
          <p:nvPr>
            <p:ph type="dt" sz="half" idx="10"/>
          </p:nvPr>
        </p:nvSpPr>
        <p:spPr/>
        <p:txBody>
          <a:bodyPr/>
          <a:lstStyle/>
          <a:p>
            <a:fld id="{E5360DEA-206B-41E6-8F1D-23AA27AD84CC}" type="datetimeFigureOut">
              <a:rPr lang="en-US" smtClean="0"/>
              <a:t>13-Jan-22</a:t>
            </a:fld>
            <a:endParaRPr lang="en-US"/>
          </a:p>
        </p:txBody>
      </p:sp>
      <p:sp>
        <p:nvSpPr>
          <p:cNvPr id="5" name="Footer Placeholder 4">
            <a:extLst>
              <a:ext uri="{FF2B5EF4-FFF2-40B4-BE49-F238E27FC236}">
                <a16:creationId xmlns:a16="http://schemas.microsoft.com/office/drawing/2014/main" id="{7E5A04E5-CE0A-4B36-8082-BA8E040A60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4B432-956B-43F2-B23C-941A1CAFCC64}"/>
              </a:ext>
            </a:extLst>
          </p:cNvPr>
          <p:cNvSpPr>
            <a:spLocks noGrp="1"/>
          </p:cNvSpPr>
          <p:nvPr>
            <p:ph type="sldNum" sz="quarter" idx="12"/>
          </p:nvPr>
        </p:nvSpPr>
        <p:spPr/>
        <p:txBody>
          <a:bodyPr/>
          <a:lstStyle/>
          <a:p>
            <a:fld id="{7C164A28-902A-44B1-B88D-362C45515B0C}" type="slidenum">
              <a:rPr lang="en-US" smtClean="0"/>
              <a:t>‹#›</a:t>
            </a:fld>
            <a:endParaRPr lang="en-US"/>
          </a:p>
        </p:txBody>
      </p:sp>
    </p:spTree>
    <p:extLst>
      <p:ext uri="{BB962C8B-B14F-4D97-AF65-F5344CB8AC3E}">
        <p14:creationId xmlns:p14="http://schemas.microsoft.com/office/powerpoint/2010/main" val="3015938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76065-FAB5-46D2-ADA5-8BFB289F9F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1A6A45-A69C-45D7-B334-C080ED266F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F66D4-9254-477A-A66C-E5FDB0A6DE39}"/>
              </a:ext>
            </a:extLst>
          </p:cNvPr>
          <p:cNvSpPr>
            <a:spLocks noGrp="1"/>
          </p:cNvSpPr>
          <p:nvPr>
            <p:ph type="dt" sz="half" idx="10"/>
          </p:nvPr>
        </p:nvSpPr>
        <p:spPr/>
        <p:txBody>
          <a:bodyPr/>
          <a:lstStyle/>
          <a:p>
            <a:fld id="{E5360DEA-206B-41E6-8F1D-23AA27AD84CC}" type="datetimeFigureOut">
              <a:rPr lang="en-US" smtClean="0"/>
              <a:t>13-Jan-22</a:t>
            </a:fld>
            <a:endParaRPr lang="en-US"/>
          </a:p>
        </p:txBody>
      </p:sp>
      <p:sp>
        <p:nvSpPr>
          <p:cNvPr id="5" name="Footer Placeholder 4">
            <a:extLst>
              <a:ext uri="{FF2B5EF4-FFF2-40B4-BE49-F238E27FC236}">
                <a16:creationId xmlns:a16="http://schemas.microsoft.com/office/drawing/2014/main" id="{EED9D4B8-0C3C-4E95-BF07-F1A9473B85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85FD77-F17E-4187-A445-691A2D83940D}"/>
              </a:ext>
            </a:extLst>
          </p:cNvPr>
          <p:cNvSpPr>
            <a:spLocks noGrp="1"/>
          </p:cNvSpPr>
          <p:nvPr>
            <p:ph type="sldNum" sz="quarter" idx="12"/>
          </p:nvPr>
        </p:nvSpPr>
        <p:spPr/>
        <p:txBody>
          <a:bodyPr/>
          <a:lstStyle/>
          <a:p>
            <a:fld id="{7C164A28-902A-44B1-B88D-362C45515B0C}" type="slidenum">
              <a:rPr lang="en-US" smtClean="0"/>
              <a:t>‹#›</a:t>
            </a:fld>
            <a:endParaRPr lang="en-US"/>
          </a:p>
        </p:txBody>
      </p:sp>
    </p:spTree>
    <p:extLst>
      <p:ext uri="{BB962C8B-B14F-4D97-AF65-F5344CB8AC3E}">
        <p14:creationId xmlns:p14="http://schemas.microsoft.com/office/powerpoint/2010/main" val="112539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55D4A7-BC4F-475F-9BCF-1AB46176D9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AEDCBF-EDB5-424A-89B2-B538F11E96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516E62-4B8D-45E2-8327-98246BEF06E5}"/>
              </a:ext>
            </a:extLst>
          </p:cNvPr>
          <p:cNvSpPr>
            <a:spLocks noGrp="1"/>
          </p:cNvSpPr>
          <p:nvPr>
            <p:ph type="dt" sz="half" idx="10"/>
          </p:nvPr>
        </p:nvSpPr>
        <p:spPr/>
        <p:txBody>
          <a:bodyPr/>
          <a:lstStyle/>
          <a:p>
            <a:fld id="{E5360DEA-206B-41E6-8F1D-23AA27AD84CC}" type="datetimeFigureOut">
              <a:rPr lang="en-US" smtClean="0"/>
              <a:t>13-Jan-22</a:t>
            </a:fld>
            <a:endParaRPr lang="en-US"/>
          </a:p>
        </p:txBody>
      </p:sp>
      <p:sp>
        <p:nvSpPr>
          <p:cNvPr id="5" name="Footer Placeholder 4">
            <a:extLst>
              <a:ext uri="{FF2B5EF4-FFF2-40B4-BE49-F238E27FC236}">
                <a16:creationId xmlns:a16="http://schemas.microsoft.com/office/drawing/2014/main" id="{0C838428-4E95-49CC-832D-9B8617DB4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A35640-B051-4215-94F5-48A5F4230318}"/>
              </a:ext>
            </a:extLst>
          </p:cNvPr>
          <p:cNvSpPr>
            <a:spLocks noGrp="1"/>
          </p:cNvSpPr>
          <p:nvPr>
            <p:ph type="sldNum" sz="quarter" idx="12"/>
          </p:nvPr>
        </p:nvSpPr>
        <p:spPr/>
        <p:txBody>
          <a:bodyPr/>
          <a:lstStyle/>
          <a:p>
            <a:fld id="{7C164A28-902A-44B1-B88D-362C45515B0C}" type="slidenum">
              <a:rPr lang="en-US" smtClean="0"/>
              <a:t>‹#›</a:t>
            </a:fld>
            <a:endParaRPr lang="en-US"/>
          </a:p>
        </p:txBody>
      </p:sp>
    </p:spTree>
    <p:extLst>
      <p:ext uri="{BB962C8B-B14F-4D97-AF65-F5344CB8AC3E}">
        <p14:creationId xmlns:p14="http://schemas.microsoft.com/office/powerpoint/2010/main" val="42460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B745-19C4-411D-866B-F79F2A4DB3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0B8839-C9AA-4955-9B11-C5F196FA44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C8E1C-C45A-4B6F-A4B7-A55BD843BE14}"/>
              </a:ext>
            </a:extLst>
          </p:cNvPr>
          <p:cNvSpPr>
            <a:spLocks noGrp="1"/>
          </p:cNvSpPr>
          <p:nvPr>
            <p:ph type="dt" sz="half" idx="10"/>
          </p:nvPr>
        </p:nvSpPr>
        <p:spPr/>
        <p:txBody>
          <a:bodyPr/>
          <a:lstStyle/>
          <a:p>
            <a:fld id="{E5360DEA-206B-41E6-8F1D-23AA27AD84CC}" type="datetimeFigureOut">
              <a:rPr lang="en-US" smtClean="0"/>
              <a:t>13-Jan-22</a:t>
            </a:fld>
            <a:endParaRPr lang="en-US"/>
          </a:p>
        </p:txBody>
      </p:sp>
      <p:sp>
        <p:nvSpPr>
          <p:cNvPr id="5" name="Footer Placeholder 4">
            <a:extLst>
              <a:ext uri="{FF2B5EF4-FFF2-40B4-BE49-F238E27FC236}">
                <a16:creationId xmlns:a16="http://schemas.microsoft.com/office/drawing/2014/main" id="{12A38BAE-3166-4B36-BCD0-B796A55F6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D01C6C-A068-4D0C-85F9-06CD36A9EC28}"/>
              </a:ext>
            </a:extLst>
          </p:cNvPr>
          <p:cNvSpPr>
            <a:spLocks noGrp="1"/>
          </p:cNvSpPr>
          <p:nvPr>
            <p:ph type="sldNum" sz="quarter" idx="12"/>
          </p:nvPr>
        </p:nvSpPr>
        <p:spPr/>
        <p:txBody>
          <a:bodyPr/>
          <a:lstStyle/>
          <a:p>
            <a:fld id="{7C164A28-902A-44B1-B88D-362C45515B0C}" type="slidenum">
              <a:rPr lang="en-US" smtClean="0"/>
              <a:t>‹#›</a:t>
            </a:fld>
            <a:endParaRPr lang="en-US"/>
          </a:p>
        </p:txBody>
      </p:sp>
    </p:spTree>
    <p:extLst>
      <p:ext uri="{BB962C8B-B14F-4D97-AF65-F5344CB8AC3E}">
        <p14:creationId xmlns:p14="http://schemas.microsoft.com/office/powerpoint/2010/main" val="485556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330D-2E09-4A1F-B52B-1C82AF7593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FBC13F-3543-4D31-A0CD-858E37BBBF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B9F209-1A1F-4E19-9980-1D6042927E61}"/>
              </a:ext>
            </a:extLst>
          </p:cNvPr>
          <p:cNvSpPr>
            <a:spLocks noGrp="1"/>
          </p:cNvSpPr>
          <p:nvPr>
            <p:ph type="dt" sz="half" idx="10"/>
          </p:nvPr>
        </p:nvSpPr>
        <p:spPr/>
        <p:txBody>
          <a:bodyPr/>
          <a:lstStyle/>
          <a:p>
            <a:fld id="{E5360DEA-206B-41E6-8F1D-23AA27AD84CC}" type="datetimeFigureOut">
              <a:rPr lang="en-US" smtClean="0"/>
              <a:t>13-Jan-22</a:t>
            </a:fld>
            <a:endParaRPr lang="en-US"/>
          </a:p>
        </p:txBody>
      </p:sp>
      <p:sp>
        <p:nvSpPr>
          <p:cNvPr id="5" name="Footer Placeholder 4">
            <a:extLst>
              <a:ext uri="{FF2B5EF4-FFF2-40B4-BE49-F238E27FC236}">
                <a16:creationId xmlns:a16="http://schemas.microsoft.com/office/drawing/2014/main" id="{B8934160-D826-4796-AA9E-17724D83A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0C723-B4A2-481E-BE6C-6B2272E4D2CC}"/>
              </a:ext>
            </a:extLst>
          </p:cNvPr>
          <p:cNvSpPr>
            <a:spLocks noGrp="1"/>
          </p:cNvSpPr>
          <p:nvPr>
            <p:ph type="sldNum" sz="quarter" idx="12"/>
          </p:nvPr>
        </p:nvSpPr>
        <p:spPr/>
        <p:txBody>
          <a:bodyPr/>
          <a:lstStyle/>
          <a:p>
            <a:fld id="{7C164A28-902A-44B1-B88D-362C45515B0C}" type="slidenum">
              <a:rPr lang="en-US" smtClean="0"/>
              <a:t>‹#›</a:t>
            </a:fld>
            <a:endParaRPr lang="en-US"/>
          </a:p>
        </p:txBody>
      </p:sp>
    </p:spTree>
    <p:extLst>
      <p:ext uri="{BB962C8B-B14F-4D97-AF65-F5344CB8AC3E}">
        <p14:creationId xmlns:p14="http://schemas.microsoft.com/office/powerpoint/2010/main" val="335457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BCAB5-7E7A-4EAA-82D6-5A0BA67921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31738F-A730-4F10-94AE-54E947FF15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CF1210-DAA5-49A3-AEBA-124C7FA62D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381B2E-A079-4F71-AF05-D8321A7B3EC2}"/>
              </a:ext>
            </a:extLst>
          </p:cNvPr>
          <p:cNvSpPr>
            <a:spLocks noGrp="1"/>
          </p:cNvSpPr>
          <p:nvPr>
            <p:ph type="dt" sz="half" idx="10"/>
          </p:nvPr>
        </p:nvSpPr>
        <p:spPr/>
        <p:txBody>
          <a:bodyPr/>
          <a:lstStyle/>
          <a:p>
            <a:fld id="{E5360DEA-206B-41E6-8F1D-23AA27AD84CC}" type="datetimeFigureOut">
              <a:rPr lang="en-US" smtClean="0"/>
              <a:t>13-Jan-22</a:t>
            </a:fld>
            <a:endParaRPr lang="en-US"/>
          </a:p>
        </p:txBody>
      </p:sp>
      <p:sp>
        <p:nvSpPr>
          <p:cNvPr id="6" name="Footer Placeholder 5">
            <a:extLst>
              <a:ext uri="{FF2B5EF4-FFF2-40B4-BE49-F238E27FC236}">
                <a16:creationId xmlns:a16="http://schemas.microsoft.com/office/drawing/2014/main" id="{3D3C47F0-CA2F-4693-8739-D1B2C6483E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EECA6C-3F71-45CE-A2FC-0AC74762E697}"/>
              </a:ext>
            </a:extLst>
          </p:cNvPr>
          <p:cNvSpPr>
            <a:spLocks noGrp="1"/>
          </p:cNvSpPr>
          <p:nvPr>
            <p:ph type="sldNum" sz="quarter" idx="12"/>
          </p:nvPr>
        </p:nvSpPr>
        <p:spPr/>
        <p:txBody>
          <a:bodyPr/>
          <a:lstStyle/>
          <a:p>
            <a:fld id="{7C164A28-902A-44B1-B88D-362C45515B0C}" type="slidenum">
              <a:rPr lang="en-US" smtClean="0"/>
              <a:t>‹#›</a:t>
            </a:fld>
            <a:endParaRPr lang="en-US"/>
          </a:p>
        </p:txBody>
      </p:sp>
    </p:spTree>
    <p:extLst>
      <p:ext uri="{BB962C8B-B14F-4D97-AF65-F5344CB8AC3E}">
        <p14:creationId xmlns:p14="http://schemas.microsoft.com/office/powerpoint/2010/main" val="1861515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96B-9217-4D82-AAC4-7CBE9243E7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0C7B9A-AFE7-4FBE-835E-D540407542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A9E85D-FA6A-45B9-8AA8-020D065946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DCD35B-365B-4F5D-ADC8-6AEE5302E8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3CCB4-30B4-4062-BF95-A1CEC1D209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5CAA22-2E64-4204-A730-E9044DF248D7}"/>
              </a:ext>
            </a:extLst>
          </p:cNvPr>
          <p:cNvSpPr>
            <a:spLocks noGrp="1"/>
          </p:cNvSpPr>
          <p:nvPr>
            <p:ph type="dt" sz="half" idx="10"/>
          </p:nvPr>
        </p:nvSpPr>
        <p:spPr/>
        <p:txBody>
          <a:bodyPr/>
          <a:lstStyle/>
          <a:p>
            <a:fld id="{E5360DEA-206B-41E6-8F1D-23AA27AD84CC}" type="datetimeFigureOut">
              <a:rPr lang="en-US" smtClean="0"/>
              <a:t>13-Jan-22</a:t>
            </a:fld>
            <a:endParaRPr lang="en-US"/>
          </a:p>
        </p:txBody>
      </p:sp>
      <p:sp>
        <p:nvSpPr>
          <p:cNvPr id="8" name="Footer Placeholder 7">
            <a:extLst>
              <a:ext uri="{FF2B5EF4-FFF2-40B4-BE49-F238E27FC236}">
                <a16:creationId xmlns:a16="http://schemas.microsoft.com/office/drawing/2014/main" id="{83C3F8F1-595D-42EE-A229-595B30793F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C558D5-B01D-45AF-8CE7-8C1E69B05F4B}"/>
              </a:ext>
            </a:extLst>
          </p:cNvPr>
          <p:cNvSpPr>
            <a:spLocks noGrp="1"/>
          </p:cNvSpPr>
          <p:nvPr>
            <p:ph type="sldNum" sz="quarter" idx="12"/>
          </p:nvPr>
        </p:nvSpPr>
        <p:spPr/>
        <p:txBody>
          <a:bodyPr/>
          <a:lstStyle/>
          <a:p>
            <a:fld id="{7C164A28-902A-44B1-B88D-362C45515B0C}" type="slidenum">
              <a:rPr lang="en-US" smtClean="0"/>
              <a:t>‹#›</a:t>
            </a:fld>
            <a:endParaRPr lang="en-US"/>
          </a:p>
        </p:txBody>
      </p:sp>
    </p:spTree>
    <p:extLst>
      <p:ext uri="{BB962C8B-B14F-4D97-AF65-F5344CB8AC3E}">
        <p14:creationId xmlns:p14="http://schemas.microsoft.com/office/powerpoint/2010/main" val="1344562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72807-48DB-49F9-8D5B-355407EE4C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1079CF-CC03-4226-A929-457CA5F94323}"/>
              </a:ext>
            </a:extLst>
          </p:cNvPr>
          <p:cNvSpPr>
            <a:spLocks noGrp="1"/>
          </p:cNvSpPr>
          <p:nvPr>
            <p:ph type="dt" sz="half" idx="10"/>
          </p:nvPr>
        </p:nvSpPr>
        <p:spPr/>
        <p:txBody>
          <a:bodyPr/>
          <a:lstStyle/>
          <a:p>
            <a:fld id="{E5360DEA-206B-41E6-8F1D-23AA27AD84CC}" type="datetimeFigureOut">
              <a:rPr lang="en-US" smtClean="0"/>
              <a:t>13-Jan-22</a:t>
            </a:fld>
            <a:endParaRPr lang="en-US"/>
          </a:p>
        </p:txBody>
      </p:sp>
      <p:sp>
        <p:nvSpPr>
          <p:cNvPr id="4" name="Footer Placeholder 3">
            <a:extLst>
              <a:ext uri="{FF2B5EF4-FFF2-40B4-BE49-F238E27FC236}">
                <a16:creationId xmlns:a16="http://schemas.microsoft.com/office/drawing/2014/main" id="{14BEEE9B-B719-4E5A-BA4E-D00DD5F1AC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22FA75-D5A6-4030-80DA-2D5501C6148F}"/>
              </a:ext>
            </a:extLst>
          </p:cNvPr>
          <p:cNvSpPr>
            <a:spLocks noGrp="1"/>
          </p:cNvSpPr>
          <p:nvPr>
            <p:ph type="sldNum" sz="quarter" idx="12"/>
          </p:nvPr>
        </p:nvSpPr>
        <p:spPr/>
        <p:txBody>
          <a:bodyPr/>
          <a:lstStyle/>
          <a:p>
            <a:fld id="{7C164A28-902A-44B1-B88D-362C45515B0C}" type="slidenum">
              <a:rPr lang="en-US" smtClean="0"/>
              <a:t>‹#›</a:t>
            </a:fld>
            <a:endParaRPr lang="en-US"/>
          </a:p>
        </p:txBody>
      </p:sp>
    </p:spTree>
    <p:extLst>
      <p:ext uri="{BB962C8B-B14F-4D97-AF65-F5344CB8AC3E}">
        <p14:creationId xmlns:p14="http://schemas.microsoft.com/office/powerpoint/2010/main" val="1045463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641A53-E524-45FC-A69D-5DC85E4FE3E7}"/>
              </a:ext>
            </a:extLst>
          </p:cNvPr>
          <p:cNvSpPr>
            <a:spLocks noGrp="1"/>
          </p:cNvSpPr>
          <p:nvPr>
            <p:ph type="dt" sz="half" idx="10"/>
          </p:nvPr>
        </p:nvSpPr>
        <p:spPr/>
        <p:txBody>
          <a:bodyPr/>
          <a:lstStyle/>
          <a:p>
            <a:fld id="{E5360DEA-206B-41E6-8F1D-23AA27AD84CC}" type="datetimeFigureOut">
              <a:rPr lang="en-US" smtClean="0"/>
              <a:t>13-Jan-22</a:t>
            </a:fld>
            <a:endParaRPr lang="en-US"/>
          </a:p>
        </p:txBody>
      </p:sp>
      <p:sp>
        <p:nvSpPr>
          <p:cNvPr id="3" name="Footer Placeholder 2">
            <a:extLst>
              <a:ext uri="{FF2B5EF4-FFF2-40B4-BE49-F238E27FC236}">
                <a16:creationId xmlns:a16="http://schemas.microsoft.com/office/drawing/2014/main" id="{77570F3A-9AC5-4DB5-88EA-F668A9253A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4FBD0E-C684-4470-86A2-F40EC2BAEEA1}"/>
              </a:ext>
            </a:extLst>
          </p:cNvPr>
          <p:cNvSpPr>
            <a:spLocks noGrp="1"/>
          </p:cNvSpPr>
          <p:nvPr>
            <p:ph type="sldNum" sz="quarter" idx="12"/>
          </p:nvPr>
        </p:nvSpPr>
        <p:spPr/>
        <p:txBody>
          <a:bodyPr/>
          <a:lstStyle/>
          <a:p>
            <a:fld id="{7C164A28-902A-44B1-B88D-362C45515B0C}" type="slidenum">
              <a:rPr lang="en-US" smtClean="0"/>
              <a:t>‹#›</a:t>
            </a:fld>
            <a:endParaRPr lang="en-US"/>
          </a:p>
        </p:txBody>
      </p:sp>
    </p:spTree>
    <p:extLst>
      <p:ext uri="{BB962C8B-B14F-4D97-AF65-F5344CB8AC3E}">
        <p14:creationId xmlns:p14="http://schemas.microsoft.com/office/powerpoint/2010/main" val="3466679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21919-3FA5-4270-A6A1-40F34936B1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7D9841-9139-4C1A-B542-B6FE415B07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77EE17-61DF-4BC1-BE24-7F879B258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CE9EA6-2946-4AAB-8D37-46BB5176F87D}"/>
              </a:ext>
            </a:extLst>
          </p:cNvPr>
          <p:cNvSpPr>
            <a:spLocks noGrp="1"/>
          </p:cNvSpPr>
          <p:nvPr>
            <p:ph type="dt" sz="half" idx="10"/>
          </p:nvPr>
        </p:nvSpPr>
        <p:spPr/>
        <p:txBody>
          <a:bodyPr/>
          <a:lstStyle/>
          <a:p>
            <a:fld id="{E5360DEA-206B-41E6-8F1D-23AA27AD84CC}" type="datetimeFigureOut">
              <a:rPr lang="en-US" smtClean="0"/>
              <a:t>13-Jan-22</a:t>
            </a:fld>
            <a:endParaRPr lang="en-US"/>
          </a:p>
        </p:txBody>
      </p:sp>
      <p:sp>
        <p:nvSpPr>
          <p:cNvPr id="6" name="Footer Placeholder 5">
            <a:extLst>
              <a:ext uri="{FF2B5EF4-FFF2-40B4-BE49-F238E27FC236}">
                <a16:creationId xmlns:a16="http://schemas.microsoft.com/office/drawing/2014/main" id="{1C46979A-9D87-43A4-9316-E3A899B83B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51C4CE-0C25-425B-8C32-A247EACD20E3}"/>
              </a:ext>
            </a:extLst>
          </p:cNvPr>
          <p:cNvSpPr>
            <a:spLocks noGrp="1"/>
          </p:cNvSpPr>
          <p:nvPr>
            <p:ph type="sldNum" sz="quarter" idx="12"/>
          </p:nvPr>
        </p:nvSpPr>
        <p:spPr/>
        <p:txBody>
          <a:bodyPr/>
          <a:lstStyle/>
          <a:p>
            <a:fld id="{7C164A28-902A-44B1-B88D-362C45515B0C}" type="slidenum">
              <a:rPr lang="en-US" smtClean="0"/>
              <a:t>‹#›</a:t>
            </a:fld>
            <a:endParaRPr lang="en-US"/>
          </a:p>
        </p:txBody>
      </p:sp>
    </p:spTree>
    <p:extLst>
      <p:ext uri="{BB962C8B-B14F-4D97-AF65-F5344CB8AC3E}">
        <p14:creationId xmlns:p14="http://schemas.microsoft.com/office/powerpoint/2010/main" val="320251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36678-714E-4F80-82A9-2127566D9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8F1A30-839F-4E74-8102-C0B6EDF4E7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310492-79A1-486C-A938-0843D9D931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1EAA4B-7968-4BAC-AAA1-43F38B2245BC}"/>
              </a:ext>
            </a:extLst>
          </p:cNvPr>
          <p:cNvSpPr>
            <a:spLocks noGrp="1"/>
          </p:cNvSpPr>
          <p:nvPr>
            <p:ph type="dt" sz="half" idx="10"/>
          </p:nvPr>
        </p:nvSpPr>
        <p:spPr/>
        <p:txBody>
          <a:bodyPr/>
          <a:lstStyle/>
          <a:p>
            <a:fld id="{E5360DEA-206B-41E6-8F1D-23AA27AD84CC}" type="datetimeFigureOut">
              <a:rPr lang="en-US" smtClean="0"/>
              <a:t>13-Jan-22</a:t>
            </a:fld>
            <a:endParaRPr lang="en-US"/>
          </a:p>
        </p:txBody>
      </p:sp>
      <p:sp>
        <p:nvSpPr>
          <p:cNvPr id="6" name="Footer Placeholder 5">
            <a:extLst>
              <a:ext uri="{FF2B5EF4-FFF2-40B4-BE49-F238E27FC236}">
                <a16:creationId xmlns:a16="http://schemas.microsoft.com/office/drawing/2014/main" id="{B7A4612F-066B-4D0A-85AC-34C397494A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D1385E-448D-4A99-940A-8239B63FE380}"/>
              </a:ext>
            </a:extLst>
          </p:cNvPr>
          <p:cNvSpPr>
            <a:spLocks noGrp="1"/>
          </p:cNvSpPr>
          <p:nvPr>
            <p:ph type="sldNum" sz="quarter" idx="12"/>
          </p:nvPr>
        </p:nvSpPr>
        <p:spPr/>
        <p:txBody>
          <a:bodyPr/>
          <a:lstStyle/>
          <a:p>
            <a:fld id="{7C164A28-902A-44B1-B88D-362C45515B0C}" type="slidenum">
              <a:rPr lang="en-US" smtClean="0"/>
              <a:t>‹#›</a:t>
            </a:fld>
            <a:endParaRPr lang="en-US"/>
          </a:p>
        </p:txBody>
      </p:sp>
    </p:spTree>
    <p:extLst>
      <p:ext uri="{BB962C8B-B14F-4D97-AF65-F5344CB8AC3E}">
        <p14:creationId xmlns:p14="http://schemas.microsoft.com/office/powerpoint/2010/main" val="1704024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43669B-A9E2-4D02-A8D3-5D0072C25E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4D41D2-873C-49F7-B136-F1424D7A11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CEB38-869F-4A31-BBD0-4AD1706019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360DEA-206B-41E6-8F1D-23AA27AD84CC}" type="datetimeFigureOut">
              <a:rPr lang="en-US" smtClean="0"/>
              <a:t>13-Jan-22</a:t>
            </a:fld>
            <a:endParaRPr lang="en-US"/>
          </a:p>
        </p:txBody>
      </p:sp>
      <p:sp>
        <p:nvSpPr>
          <p:cNvPr id="5" name="Footer Placeholder 4">
            <a:extLst>
              <a:ext uri="{FF2B5EF4-FFF2-40B4-BE49-F238E27FC236}">
                <a16:creationId xmlns:a16="http://schemas.microsoft.com/office/drawing/2014/main" id="{E9005286-04B0-4367-A63F-2A9BFCA634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1A03E7-BDB4-42A4-90CD-354A9E66B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64A28-902A-44B1-B88D-362C45515B0C}" type="slidenum">
              <a:rPr lang="en-US" smtClean="0"/>
              <a:t>‹#›</a:t>
            </a:fld>
            <a:endParaRPr lang="en-US"/>
          </a:p>
        </p:txBody>
      </p:sp>
    </p:spTree>
    <p:extLst>
      <p:ext uri="{BB962C8B-B14F-4D97-AF65-F5344CB8AC3E}">
        <p14:creationId xmlns:p14="http://schemas.microsoft.com/office/powerpoint/2010/main" val="3537985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04BAD08D-B1D9-479A-8864-AC86864A5C1F}"/>
              </a:ext>
            </a:extLst>
          </p:cNvPr>
          <p:cNvSpPr>
            <a:spLocks noGrp="1"/>
          </p:cNvSpPr>
          <p:nvPr>
            <p:ph type="ctrTitle"/>
          </p:nvPr>
        </p:nvSpPr>
        <p:spPr>
          <a:xfrm>
            <a:off x="3336636" y="2623929"/>
            <a:ext cx="5760846" cy="943893"/>
          </a:xfrm>
        </p:spPr>
        <p:txBody>
          <a:bodyPr>
            <a:normAutofit/>
          </a:bodyPr>
          <a:lstStyle/>
          <a:p>
            <a:r>
              <a:rPr lang="en-US" sz="5200" dirty="0">
                <a:solidFill>
                  <a:schemeClr val="tx2"/>
                </a:solidFill>
              </a:rPr>
              <a:t>Arrays &amp; Linked lists</a:t>
            </a:r>
          </a:p>
        </p:txBody>
      </p:sp>
      <p:sp>
        <p:nvSpPr>
          <p:cNvPr id="15" name="Title 1">
            <a:extLst>
              <a:ext uri="{FF2B5EF4-FFF2-40B4-BE49-F238E27FC236}">
                <a16:creationId xmlns:a16="http://schemas.microsoft.com/office/drawing/2014/main" id="{04BAD08D-B1D9-479A-8864-AC86864A5C1F}"/>
              </a:ext>
            </a:extLst>
          </p:cNvPr>
          <p:cNvSpPr txBox="1">
            <a:spLocks/>
          </p:cNvSpPr>
          <p:nvPr/>
        </p:nvSpPr>
        <p:spPr>
          <a:xfrm>
            <a:off x="4550049" y="5976290"/>
            <a:ext cx="3091596" cy="5878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solidFill>
                  <a:schemeClr val="tx2"/>
                </a:solidFill>
              </a:rPr>
              <a:t>January 13, 2022</a:t>
            </a:r>
          </a:p>
        </p:txBody>
      </p:sp>
      <p:sp>
        <p:nvSpPr>
          <p:cNvPr id="16" name="Title 1">
            <a:extLst>
              <a:ext uri="{FF2B5EF4-FFF2-40B4-BE49-F238E27FC236}">
                <a16:creationId xmlns:a16="http://schemas.microsoft.com/office/drawing/2014/main" id="{44B2BEC3-1B6E-4115-8F61-8EA77B1C8922}"/>
              </a:ext>
            </a:extLst>
          </p:cNvPr>
          <p:cNvSpPr txBox="1">
            <a:spLocks/>
          </p:cNvSpPr>
          <p:nvPr/>
        </p:nvSpPr>
        <p:spPr>
          <a:xfrm>
            <a:off x="4550049" y="4731601"/>
            <a:ext cx="3091596" cy="5878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solidFill>
                  <a:schemeClr val="tx2"/>
                </a:solidFill>
              </a:rPr>
              <a:t>Kiril Kuzmin</a:t>
            </a:r>
          </a:p>
        </p:txBody>
      </p:sp>
    </p:spTree>
    <p:extLst>
      <p:ext uri="{BB962C8B-B14F-4D97-AF65-F5344CB8AC3E}">
        <p14:creationId xmlns:p14="http://schemas.microsoft.com/office/powerpoint/2010/main" val="914297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15"/>
                                        </p:tgtEl>
                                        <p:attrNameLst>
                                          <p:attrName>style.visibility</p:attrName>
                                        </p:attrNameLst>
                                      </p:cBhvr>
                                      <p:to>
                                        <p:strVal val="visible"/>
                                      </p:to>
                                    </p:set>
                                    <p:animEffect transition="in" filter="fade">
                                      <p:cBhvr>
                                        <p:cTn id="10" dur="400"/>
                                        <p:tgtEl>
                                          <p:spTgt spid="15"/>
                                        </p:tgtEl>
                                      </p:cBhvr>
                                    </p:animEffect>
                                  </p:childTnLst>
                                </p:cTn>
                              </p:par>
                              <p:par>
                                <p:cTn id="11" presetID="10" presetClass="entr" presetSubtype="0" fill="hold" grpId="0" nodeType="withEffect">
                                  <p:stCondLst>
                                    <p:cond delay="500"/>
                                  </p:stCondLst>
                                  <p:iterate type="lt">
                                    <p:tmPct val="10000"/>
                                  </p:iterate>
                                  <p:childTnLst>
                                    <p:set>
                                      <p:cBhvr>
                                        <p:cTn id="12" dur="1" fill="hold">
                                          <p:stCondLst>
                                            <p:cond delay="0"/>
                                          </p:stCondLst>
                                        </p:cTn>
                                        <p:tgtEl>
                                          <p:spTgt spid="16"/>
                                        </p:tgtEl>
                                        <p:attrNameLst>
                                          <p:attrName>style.visibility</p:attrName>
                                        </p:attrNameLst>
                                      </p:cBhvr>
                                      <p:to>
                                        <p:strVal val="visible"/>
                                      </p:to>
                                    </p:set>
                                    <p:animEffect transition="in" filter="fade">
                                      <p:cBhvr>
                                        <p:cTn id="13" dur="4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Title 1">
            <a:extLst>
              <a:ext uri="{FF2B5EF4-FFF2-40B4-BE49-F238E27FC236}">
                <a16:creationId xmlns:a16="http://schemas.microsoft.com/office/drawing/2014/main" id="{09D91535-2F18-4724-9FD4-A543EFA9F6D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Problem 1</a:t>
            </a:r>
          </a:p>
        </p:txBody>
      </p:sp>
      <p:sp>
        <p:nvSpPr>
          <p:cNvPr id="8" name="TextBox 7">
            <a:extLst>
              <a:ext uri="{FF2B5EF4-FFF2-40B4-BE49-F238E27FC236}">
                <a16:creationId xmlns:a16="http://schemas.microsoft.com/office/drawing/2014/main" id="{D5D4A097-15CC-4999-9B72-FBDADE613558}"/>
              </a:ext>
            </a:extLst>
          </p:cNvPr>
          <p:cNvSpPr txBox="1"/>
          <p:nvPr/>
        </p:nvSpPr>
        <p:spPr>
          <a:xfrm>
            <a:off x="765315" y="1836607"/>
            <a:ext cx="10247242" cy="707886"/>
          </a:xfrm>
          <a:prstGeom prst="rect">
            <a:avLst/>
          </a:prstGeom>
          <a:noFill/>
        </p:spPr>
        <p:txBody>
          <a:bodyPr wrap="square">
            <a:spAutoFit/>
          </a:bodyPr>
          <a:lstStyle/>
          <a:p>
            <a:r>
              <a:rPr lang="en-US" sz="4000" i="0" dirty="0">
                <a:solidFill>
                  <a:srgbClr val="5F6368"/>
                </a:solidFill>
                <a:effectLst/>
                <a:latin typeface="Google Sans Text"/>
              </a:rPr>
              <a:t>Find an index of a largest element in the array</a:t>
            </a:r>
            <a:endParaRPr lang="nn-NO" sz="4000" dirty="0">
              <a:solidFill>
                <a:srgbClr val="5F6368"/>
              </a:solidFill>
              <a:latin typeface="Google Sans Text"/>
            </a:endParaRPr>
          </a:p>
        </p:txBody>
      </p:sp>
    </p:spTree>
    <p:extLst>
      <p:ext uri="{BB962C8B-B14F-4D97-AF65-F5344CB8AC3E}">
        <p14:creationId xmlns:p14="http://schemas.microsoft.com/office/powerpoint/2010/main" val="439706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Title 1">
            <a:extLst>
              <a:ext uri="{FF2B5EF4-FFF2-40B4-BE49-F238E27FC236}">
                <a16:creationId xmlns:a16="http://schemas.microsoft.com/office/drawing/2014/main" id="{09D91535-2F18-4724-9FD4-A543EFA9F6D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Problem 1: use the libraries</a:t>
            </a:r>
          </a:p>
        </p:txBody>
      </p:sp>
      <p:sp>
        <p:nvSpPr>
          <p:cNvPr id="8" name="TextBox 7">
            <a:extLst>
              <a:ext uri="{FF2B5EF4-FFF2-40B4-BE49-F238E27FC236}">
                <a16:creationId xmlns:a16="http://schemas.microsoft.com/office/drawing/2014/main" id="{D5D4A097-15CC-4999-9B72-FBDADE613558}"/>
              </a:ext>
            </a:extLst>
          </p:cNvPr>
          <p:cNvSpPr txBox="1"/>
          <p:nvPr/>
        </p:nvSpPr>
        <p:spPr>
          <a:xfrm>
            <a:off x="765315" y="1836607"/>
            <a:ext cx="10247242" cy="707886"/>
          </a:xfrm>
          <a:prstGeom prst="rect">
            <a:avLst/>
          </a:prstGeom>
          <a:noFill/>
        </p:spPr>
        <p:txBody>
          <a:bodyPr wrap="square">
            <a:spAutoFit/>
          </a:bodyPr>
          <a:lstStyle/>
          <a:p>
            <a:r>
              <a:rPr lang="en-US" sz="4000" i="0" dirty="0">
                <a:solidFill>
                  <a:srgbClr val="5F6368"/>
                </a:solidFill>
                <a:effectLst/>
                <a:latin typeface="Google Sans Text"/>
              </a:rPr>
              <a:t>Find an index of a largest element in the array</a:t>
            </a:r>
            <a:endParaRPr lang="nn-NO" sz="4000" dirty="0">
              <a:solidFill>
                <a:srgbClr val="5F6368"/>
              </a:solidFill>
              <a:latin typeface="Google Sans Text"/>
            </a:endParaRPr>
          </a:p>
        </p:txBody>
      </p:sp>
      <p:sp>
        <p:nvSpPr>
          <p:cNvPr id="12" name="TextBox 11">
            <a:extLst>
              <a:ext uri="{FF2B5EF4-FFF2-40B4-BE49-F238E27FC236}">
                <a16:creationId xmlns:a16="http://schemas.microsoft.com/office/drawing/2014/main" id="{6EF2E681-82BC-4FAA-8328-BBFFF4354B00}"/>
              </a:ext>
            </a:extLst>
          </p:cNvPr>
          <p:cNvSpPr txBox="1"/>
          <p:nvPr/>
        </p:nvSpPr>
        <p:spPr>
          <a:xfrm>
            <a:off x="807478" y="2928170"/>
            <a:ext cx="10162916" cy="3046988"/>
          </a:xfrm>
          <a:prstGeom prst="rect">
            <a:avLst/>
          </a:prstGeom>
          <a:noFill/>
        </p:spPr>
        <p:txBody>
          <a:bodyPr wrap="square">
            <a:spAutoFit/>
          </a:bodyPr>
          <a:lstStyle/>
          <a:p>
            <a:pPr algn="l"/>
            <a:r>
              <a:rPr lang="en-US" sz="3200" dirty="0" err="1">
                <a:solidFill>
                  <a:srgbClr val="000000"/>
                </a:solidFill>
                <a:latin typeface="Consolas" panose="020B0609020204030204" pitchFamily="49" charset="0"/>
              </a:rPr>
              <a:t>ArrayList</a:t>
            </a:r>
            <a:r>
              <a:rPr lang="en-US" sz="3200" dirty="0">
                <a:solidFill>
                  <a:srgbClr val="000000"/>
                </a:solidFill>
                <a:latin typeface="Consolas" panose="020B0609020204030204" pitchFamily="49" charset="0"/>
              </a:rPr>
              <a:t>&lt;Integer&gt; </a:t>
            </a:r>
            <a:r>
              <a:rPr lang="en-US" sz="3200" dirty="0" err="1">
                <a:solidFill>
                  <a:srgbClr val="6A3E3E"/>
                </a:solidFill>
                <a:latin typeface="Consolas" panose="020B0609020204030204" pitchFamily="49" charset="0"/>
              </a:rPr>
              <a:t>arr</a:t>
            </a:r>
            <a:r>
              <a:rPr lang="en-US" sz="3200" dirty="0">
                <a:solidFill>
                  <a:srgbClr val="000000"/>
                </a:solidFill>
                <a:latin typeface="Consolas" panose="020B0609020204030204" pitchFamily="49" charset="0"/>
              </a:rPr>
              <a:t> = </a:t>
            </a:r>
            <a:r>
              <a:rPr lang="en-US" sz="3200" b="1" dirty="0">
                <a:solidFill>
                  <a:srgbClr val="7F0055"/>
                </a:solidFill>
                <a:latin typeface="Consolas" panose="020B0609020204030204" pitchFamily="49" charset="0"/>
              </a:rPr>
              <a:t>new</a:t>
            </a:r>
            <a:r>
              <a:rPr lang="en-US" sz="3200" b="1" dirty="0">
                <a:solidFill>
                  <a:srgbClr val="000000"/>
                </a:solidFill>
                <a:latin typeface="Consolas" panose="020B0609020204030204" pitchFamily="49" charset="0"/>
              </a:rPr>
              <a:t> </a:t>
            </a:r>
            <a:r>
              <a:rPr lang="en-US" sz="3200" b="1" dirty="0" err="1">
                <a:solidFill>
                  <a:srgbClr val="000000"/>
                </a:solidFill>
                <a:latin typeface="Consolas" panose="020B0609020204030204" pitchFamily="49" charset="0"/>
              </a:rPr>
              <a:t>ArrayList</a:t>
            </a:r>
            <a:r>
              <a:rPr lang="en-US" sz="3200" b="1" dirty="0">
                <a:solidFill>
                  <a:srgbClr val="000000"/>
                </a:solidFill>
                <a:latin typeface="Consolas" panose="020B0609020204030204" pitchFamily="49" charset="0"/>
              </a:rPr>
              <a:t>&lt;&gt;();</a:t>
            </a:r>
          </a:p>
          <a:p>
            <a:pPr algn="l"/>
            <a:r>
              <a:rPr lang="en-US" sz="3200" dirty="0" err="1">
                <a:solidFill>
                  <a:srgbClr val="6A3E3E"/>
                </a:solidFill>
                <a:latin typeface="Consolas" panose="020B0609020204030204" pitchFamily="49" charset="0"/>
              </a:rPr>
              <a:t>arr</a:t>
            </a:r>
            <a:r>
              <a:rPr lang="en-US" sz="3200" dirty="0" err="1">
                <a:solidFill>
                  <a:srgbClr val="000000"/>
                </a:solidFill>
                <a:latin typeface="Consolas" panose="020B0609020204030204" pitchFamily="49" charset="0"/>
              </a:rPr>
              <a:t>.add</a:t>
            </a:r>
            <a:r>
              <a:rPr lang="en-US" sz="3200" dirty="0">
                <a:solidFill>
                  <a:srgbClr val="000000"/>
                </a:solidFill>
                <a:latin typeface="Consolas" panose="020B0609020204030204" pitchFamily="49" charset="0"/>
              </a:rPr>
              <a:t>(2);</a:t>
            </a:r>
          </a:p>
          <a:p>
            <a:pPr algn="l"/>
            <a:r>
              <a:rPr lang="en-US" sz="3200" dirty="0" err="1">
                <a:solidFill>
                  <a:srgbClr val="6A3E3E"/>
                </a:solidFill>
                <a:latin typeface="Consolas" panose="020B0609020204030204" pitchFamily="49" charset="0"/>
              </a:rPr>
              <a:t>arr</a:t>
            </a:r>
            <a:r>
              <a:rPr lang="en-US" sz="3200" dirty="0" err="1">
                <a:solidFill>
                  <a:srgbClr val="000000"/>
                </a:solidFill>
                <a:latin typeface="Consolas" panose="020B0609020204030204" pitchFamily="49" charset="0"/>
              </a:rPr>
              <a:t>.add</a:t>
            </a:r>
            <a:r>
              <a:rPr lang="en-US" sz="3200" dirty="0">
                <a:solidFill>
                  <a:srgbClr val="000000"/>
                </a:solidFill>
                <a:latin typeface="Consolas" panose="020B0609020204030204" pitchFamily="49" charset="0"/>
              </a:rPr>
              <a:t>(4);</a:t>
            </a:r>
          </a:p>
          <a:p>
            <a:pPr algn="l"/>
            <a:r>
              <a:rPr lang="en-US" sz="3200" dirty="0" err="1">
                <a:solidFill>
                  <a:srgbClr val="6A3E3E"/>
                </a:solidFill>
                <a:latin typeface="Consolas" panose="020B0609020204030204" pitchFamily="49" charset="0"/>
              </a:rPr>
              <a:t>arr</a:t>
            </a:r>
            <a:r>
              <a:rPr lang="en-US" sz="3200" dirty="0" err="1">
                <a:solidFill>
                  <a:srgbClr val="000000"/>
                </a:solidFill>
                <a:latin typeface="Consolas" panose="020B0609020204030204" pitchFamily="49" charset="0"/>
              </a:rPr>
              <a:t>.add</a:t>
            </a:r>
            <a:r>
              <a:rPr lang="en-US" sz="3200" dirty="0">
                <a:solidFill>
                  <a:srgbClr val="000000"/>
                </a:solidFill>
                <a:latin typeface="Consolas" panose="020B0609020204030204" pitchFamily="49" charset="0"/>
              </a:rPr>
              <a:t>(8);</a:t>
            </a:r>
          </a:p>
          <a:p>
            <a:pPr algn="l"/>
            <a:r>
              <a:rPr lang="en-US" sz="3200" dirty="0">
                <a:solidFill>
                  <a:srgbClr val="000000"/>
                </a:solidFill>
                <a:highlight>
                  <a:srgbClr val="FFFF00"/>
                </a:highlight>
                <a:latin typeface="Consolas" panose="020B0609020204030204" pitchFamily="49" charset="0"/>
              </a:rPr>
              <a:t>Integer </a:t>
            </a:r>
            <a:r>
              <a:rPr lang="en-US" sz="3200" dirty="0" err="1">
                <a:solidFill>
                  <a:srgbClr val="6A3E3E"/>
                </a:solidFill>
                <a:highlight>
                  <a:srgbClr val="FFFF00"/>
                </a:highlight>
                <a:latin typeface="Consolas" panose="020B0609020204030204" pitchFamily="49" charset="0"/>
              </a:rPr>
              <a:t>maxVal</a:t>
            </a:r>
            <a:r>
              <a:rPr lang="en-US" sz="3200" dirty="0">
                <a:solidFill>
                  <a:srgbClr val="000000"/>
                </a:solidFill>
                <a:highlight>
                  <a:srgbClr val="FFFF00"/>
                </a:highlight>
                <a:latin typeface="Consolas" panose="020B0609020204030204" pitchFamily="49" charset="0"/>
              </a:rPr>
              <a:t> = </a:t>
            </a:r>
            <a:r>
              <a:rPr lang="en-US" sz="3200" dirty="0" err="1">
                <a:solidFill>
                  <a:srgbClr val="000000"/>
                </a:solidFill>
                <a:highlight>
                  <a:srgbClr val="FFFF00"/>
                </a:highlight>
                <a:latin typeface="Consolas" panose="020B0609020204030204" pitchFamily="49" charset="0"/>
              </a:rPr>
              <a:t>Collections.</a:t>
            </a:r>
            <a:r>
              <a:rPr lang="en-US" sz="3200" i="1" dirty="0" err="1">
                <a:solidFill>
                  <a:srgbClr val="000000"/>
                </a:solidFill>
                <a:highlight>
                  <a:srgbClr val="FFFF00"/>
                </a:highlight>
                <a:latin typeface="Consolas" panose="020B0609020204030204" pitchFamily="49" charset="0"/>
              </a:rPr>
              <a:t>max</a:t>
            </a:r>
            <a:r>
              <a:rPr lang="en-US" sz="3200" i="1" dirty="0">
                <a:solidFill>
                  <a:srgbClr val="000000"/>
                </a:solidFill>
                <a:highlight>
                  <a:srgbClr val="FFFF00"/>
                </a:highlight>
                <a:latin typeface="Consolas" panose="020B0609020204030204" pitchFamily="49" charset="0"/>
              </a:rPr>
              <a:t>(</a:t>
            </a:r>
            <a:r>
              <a:rPr lang="en-US" sz="3200" i="1" dirty="0" err="1">
                <a:solidFill>
                  <a:srgbClr val="6A3E3E"/>
                </a:solidFill>
                <a:highlight>
                  <a:srgbClr val="FFFF00"/>
                </a:highlight>
                <a:latin typeface="Consolas" panose="020B0609020204030204" pitchFamily="49" charset="0"/>
              </a:rPr>
              <a:t>arr</a:t>
            </a:r>
            <a:r>
              <a:rPr lang="en-US" sz="3200" i="1" dirty="0">
                <a:solidFill>
                  <a:srgbClr val="000000"/>
                </a:solidFill>
                <a:highlight>
                  <a:srgbClr val="FFFF00"/>
                </a:highlight>
                <a:latin typeface="Consolas" panose="020B0609020204030204" pitchFamily="49" charset="0"/>
              </a:rPr>
              <a:t>); </a:t>
            </a:r>
          </a:p>
          <a:p>
            <a:pPr algn="l"/>
            <a:r>
              <a:rPr lang="en-US" sz="3200" dirty="0">
                <a:solidFill>
                  <a:srgbClr val="000000"/>
                </a:solidFill>
                <a:highlight>
                  <a:srgbClr val="FFFF00"/>
                </a:highlight>
                <a:latin typeface="Consolas" panose="020B0609020204030204" pitchFamily="49" charset="0"/>
              </a:rPr>
              <a:t>Integer </a:t>
            </a:r>
            <a:r>
              <a:rPr lang="en-US" sz="3200" dirty="0" err="1">
                <a:solidFill>
                  <a:srgbClr val="6A3E3E"/>
                </a:solidFill>
                <a:highlight>
                  <a:srgbClr val="FFFF00"/>
                </a:highlight>
                <a:latin typeface="Consolas" panose="020B0609020204030204" pitchFamily="49" charset="0"/>
              </a:rPr>
              <a:t>maxIdx</a:t>
            </a:r>
            <a:r>
              <a:rPr lang="en-US" sz="3200" dirty="0">
                <a:solidFill>
                  <a:srgbClr val="000000"/>
                </a:solidFill>
                <a:highlight>
                  <a:srgbClr val="FFFF00"/>
                </a:highlight>
                <a:latin typeface="Consolas" panose="020B0609020204030204" pitchFamily="49" charset="0"/>
              </a:rPr>
              <a:t> = </a:t>
            </a:r>
            <a:r>
              <a:rPr lang="en-US" sz="3200" dirty="0" err="1">
                <a:solidFill>
                  <a:srgbClr val="6A3E3E"/>
                </a:solidFill>
                <a:highlight>
                  <a:srgbClr val="FFFF00"/>
                </a:highlight>
                <a:latin typeface="Consolas" panose="020B0609020204030204" pitchFamily="49" charset="0"/>
              </a:rPr>
              <a:t>arr</a:t>
            </a:r>
            <a:r>
              <a:rPr lang="en-US" sz="3200" dirty="0" err="1">
                <a:solidFill>
                  <a:srgbClr val="000000"/>
                </a:solidFill>
                <a:highlight>
                  <a:srgbClr val="FFFF00"/>
                </a:highlight>
                <a:latin typeface="Consolas" panose="020B0609020204030204" pitchFamily="49" charset="0"/>
              </a:rPr>
              <a:t>.indexOf</a:t>
            </a:r>
            <a:r>
              <a:rPr lang="en-US" sz="3200" dirty="0">
                <a:solidFill>
                  <a:srgbClr val="000000"/>
                </a:solidFill>
                <a:highlight>
                  <a:srgbClr val="FFFF00"/>
                </a:highlight>
                <a:latin typeface="Consolas" panose="020B0609020204030204" pitchFamily="49" charset="0"/>
              </a:rPr>
              <a:t>(</a:t>
            </a:r>
            <a:r>
              <a:rPr lang="en-US" sz="3200" dirty="0" err="1">
                <a:solidFill>
                  <a:srgbClr val="6A3E3E"/>
                </a:solidFill>
                <a:highlight>
                  <a:srgbClr val="FFFF00"/>
                </a:highlight>
                <a:latin typeface="Consolas" panose="020B0609020204030204" pitchFamily="49" charset="0"/>
              </a:rPr>
              <a:t>maxVal</a:t>
            </a:r>
            <a:r>
              <a:rPr lang="en-US" sz="3200" dirty="0">
                <a:solidFill>
                  <a:srgbClr val="000000"/>
                </a:solidFill>
                <a:highlight>
                  <a:srgbClr val="FFFF00"/>
                </a:highlight>
                <a:latin typeface="Consolas" panose="020B0609020204030204" pitchFamily="49" charset="0"/>
              </a:rPr>
              <a:t>); </a:t>
            </a:r>
          </a:p>
        </p:txBody>
      </p:sp>
    </p:spTree>
    <p:extLst>
      <p:ext uri="{BB962C8B-B14F-4D97-AF65-F5344CB8AC3E}">
        <p14:creationId xmlns:p14="http://schemas.microsoft.com/office/powerpoint/2010/main" val="1559430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Title 1">
            <a:extLst>
              <a:ext uri="{FF2B5EF4-FFF2-40B4-BE49-F238E27FC236}">
                <a16:creationId xmlns:a16="http://schemas.microsoft.com/office/drawing/2014/main" id="{09D91535-2F18-4724-9FD4-A543EFA9F6D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Problem 1: do it yourself</a:t>
            </a:r>
          </a:p>
        </p:txBody>
      </p:sp>
      <p:sp>
        <p:nvSpPr>
          <p:cNvPr id="8" name="TextBox 7">
            <a:extLst>
              <a:ext uri="{FF2B5EF4-FFF2-40B4-BE49-F238E27FC236}">
                <a16:creationId xmlns:a16="http://schemas.microsoft.com/office/drawing/2014/main" id="{D5D4A097-15CC-4999-9B72-FBDADE613558}"/>
              </a:ext>
            </a:extLst>
          </p:cNvPr>
          <p:cNvSpPr txBox="1"/>
          <p:nvPr/>
        </p:nvSpPr>
        <p:spPr>
          <a:xfrm>
            <a:off x="765315" y="1836607"/>
            <a:ext cx="10247242" cy="707886"/>
          </a:xfrm>
          <a:prstGeom prst="rect">
            <a:avLst/>
          </a:prstGeom>
          <a:noFill/>
        </p:spPr>
        <p:txBody>
          <a:bodyPr wrap="square">
            <a:spAutoFit/>
          </a:bodyPr>
          <a:lstStyle/>
          <a:p>
            <a:r>
              <a:rPr lang="en-US" sz="4000" i="0" dirty="0">
                <a:solidFill>
                  <a:srgbClr val="5F6368"/>
                </a:solidFill>
                <a:effectLst/>
                <a:latin typeface="Google Sans Text"/>
              </a:rPr>
              <a:t>Find an index of a largest element in the array</a:t>
            </a:r>
            <a:endParaRPr lang="nn-NO" sz="4000" dirty="0">
              <a:solidFill>
                <a:srgbClr val="5F6368"/>
              </a:solidFill>
              <a:latin typeface="Google Sans Text"/>
            </a:endParaRPr>
          </a:p>
        </p:txBody>
      </p:sp>
      <p:sp>
        <p:nvSpPr>
          <p:cNvPr id="12" name="TextBox 11">
            <a:extLst>
              <a:ext uri="{FF2B5EF4-FFF2-40B4-BE49-F238E27FC236}">
                <a16:creationId xmlns:a16="http://schemas.microsoft.com/office/drawing/2014/main" id="{6EF2E681-82BC-4FAA-8328-BBFFF4354B00}"/>
              </a:ext>
            </a:extLst>
          </p:cNvPr>
          <p:cNvSpPr txBox="1"/>
          <p:nvPr/>
        </p:nvSpPr>
        <p:spPr>
          <a:xfrm>
            <a:off x="849641" y="2690412"/>
            <a:ext cx="10162916" cy="4031873"/>
          </a:xfrm>
          <a:prstGeom prst="rect">
            <a:avLst/>
          </a:prstGeom>
          <a:noFill/>
        </p:spPr>
        <p:txBody>
          <a:bodyPr wrap="square">
            <a:spAutoFit/>
          </a:bodyPr>
          <a:lstStyle/>
          <a:p>
            <a:pPr algn="l"/>
            <a:r>
              <a:rPr lang="en-US" sz="3200" b="1" dirty="0">
                <a:solidFill>
                  <a:srgbClr val="7F0055"/>
                </a:solidFill>
                <a:latin typeface="Consolas" panose="020B0609020204030204" pitchFamily="49" charset="0"/>
              </a:rPr>
              <a:t>int</a:t>
            </a:r>
            <a:r>
              <a:rPr lang="en-US" sz="3200" b="1" dirty="0">
                <a:solidFill>
                  <a:srgbClr val="000000"/>
                </a:solidFill>
                <a:latin typeface="Consolas" panose="020B0609020204030204" pitchFamily="49" charset="0"/>
              </a:rPr>
              <a:t> </a:t>
            </a:r>
            <a:r>
              <a:rPr lang="en-US" sz="3200" dirty="0" err="1">
                <a:solidFill>
                  <a:srgbClr val="6A3E3E"/>
                </a:solidFill>
                <a:latin typeface="Consolas" panose="020B0609020204030204" pitchFamily="49" charset="0"/>
              </a:rPr>
              <a:t>maxVal</a:t>
            </a:r>
            <a:r>
              <a:rPr lang="en-US" sz="3200" dirty="0">
                <a:solidFill>
                  <a:srgbClr val="000000"/>
                </a:solidFill>
                <a:latin typeface="Consolas" panose="020B0609020204030204" pitchFamily="49" charset="0"/>
              </a:rPr>
              <a:t> = 0;</a:t>
            </a:r>
          </a:p>
          <a:p>
            <a:pPr algn="l"/>
            <a:r>
              <a:rPr lang="en-US" sz="3200" b="1" dirty="0">
                <a:solidFill>
                  <a:srgbClr val="7F0055"/>
                </a:solidFill>
                <a:latin typeface="Consolas" panose="020B0609020204030204" pitchFamily="49" charset="0"/>
              </a:rPr>
              <a:t>int</a:t>
            </a:r>
            <a:r>
              <a:rPr lang="en-US" sz="3200" b="1" dirty="0">
                <a:solidFill>
                  <a:srgbClr val="000000"/>
                </a:solidFill>
                <a:latin typeface="Consolas" panose="020B0609020204030204" pitchFamily="49" charset="0"/>
              </a:rPr>
              <a:t> </a:t>
            </a:r>
            <a:r>
              <a:rPr lang="en-US" sz="3200" dirty="0" err="1">
                <a:solidFill>
                  <a:srgbClr val="6A3E3E"/>
                </a:solidFill>
                <a:latin typeface="Consolas" panose="020B0609020204030204" pitchFamily="49" charset="0"/>
              </a:rPr>
              <a:t>maxIdx</a:t>
            </a:r>
            <a:r>
              <a:rPr lang="en-US" sz="3200" dirty="0">
                <a:solidFill>
                  <a:srgbClr val="000000"/>
                </a:solidFill>
                <a:latin typeface="Consolas" panose="020B0609020204030204" pitchFamily="49" charset="0"/>
              </a:rPr>
              <a:t> = 0;</a:t>
            </a:r>
          </a:p>
          <a:p>
            <a:pPr algn="l"/>
            <a:r>
              <a:rPr lang="nn-NO" sz="3200" b="1" dirty="0">
                <a:solidFill>
                  <a:srgbClr val="7F0055"/>
                </a:solidFill>
                <a:latin typeface="Consolas" panose="020B0609020204030204" pitchFamily="49" charset="0"/>
              </a:rPr>
              <a:t>for</a:t>
            </a:r>
            <a:r>
              <a:rPr lang="nn-NO" sz="3200" b="1" dirty="0">
                <a:solidFill>
                  <a:srgbClr val="000000"/>
                </a:solidFill>
                <a:latin typeface="Consolas" panose="020B0609020204030204" pitchFamily="49" charset="0"/>
              </a:rPr>
              <a:t>(</a:t>
            </a:r>
            <a:r>
              <a:rPr lang="nn-NO" sz="3200" b="1" dirty="0">
                <a:solidFill>
                  <a:srgbClr val="7F0055"/>
                </a:solidFill>
                <a:latin typeface="Consolas" panose="020B0609020204030204" pitchFamily="49" charset="0"/>
              </a:rPr>
              <a:t>int</a:t>
            </a:r>
            <a:r>
              <a:rPr lang="nn-NO" sz="3200" b="1" dirty="0">
                <a:solidFill>
                  <a:srgbClr val="000000"/>
                </a:solidFill>
                <a:latin typeface="Consolas" panose="020B0609020204030204" pitchFamily="49" charset="0"/>
              </a:rPr>
              <a:t> </a:t>
            </a:r>
            <a:r>
              <a:rPr lang="nn-NO" sz="3200" dirty="0">
                <a:solidFill>
                  <a:srgbClr val="6A3E3E"/>
                </a:solidFill>
                <a:latin typeface="Consolas" panose="020B0609020204030204" pitchFamily="49" charset="0"/>
              </a:rPr>
              <a:t>i</a:t>
            </a:r>
            <a:r>
              <a:rPr lang="nn-NO" sz="3200" dirty="0">
                <a:solidFill>
                  <a:srgbClr val="000000"/>
                </a:solidFill>
                <a:latin typeface="Consolas" panose="020B0609020204030204" pitchFamily="49" charset="0"/>
              </a:rPr>
              <a:t> = 0; </a:t>
            </a:r>
            <a:r>
              <a:rPr lang="nn-NO" sz="3200" dirty="0">
                <a:solidFill>
                  <a:srgbClr val="6A3E3E"/>
                </a:solidFill>
                <a:latin typeface="Consolas" panose="020B0609020204030204" pitchFamily="49" charset="0"/>
              </a:rPr>
              <a:t>i</a:t>
            </a:r>
            <a:r>
              <a:rPr lang="nn-NO" sz="3200" dirty="0">
                <a:solidFill>
                  <a:srgbClr val="000000"/>
                </a:solidFill>
                <a:latin typeface="Consolas" panose="020B0609020204030204" pitchFamily="49" charset="0"/>
              </a:rPr>
              <a:t> &lt; </a:t>
            </a:r>
            <a:r>
              <a:rPr lang="nn-NO" sz="3200" dirty="0">
                <a:solidFill>
                  <a:srgbClr val="6A3E3E"/>
                </a:solidFill>
                <a:latin typeface="Consolas" panose="020B0609020204030204" pitchFamily="49" charset="0"/>
              </a:rPr>
              <a:t>arr</a:t>
            </a:r>
            <a:r>
              <a:rPr lang="nn-NO" sz="3200" dirty="0">
                <a:solidFill>
                  <a:srgbClr val="000000"/>
                </a:solidFill>
                <a:latin typeface="Consolas" panose="020B0609020204030204" pitchFamily="49" charset="0"/>
              </a:rPr>
              <a:t>.size(); ++</a:t>
            </a:r>
            <a:r>
              <a:rPr lang="nn-NO" sz="3200" dirty="0">
                <a:solidFill>
                  <a:srgbClr val="6A3E3E"/>
                </a:solidFill>
                <a:latin typeface="Consolas" panose="020B0609020204030204" pitchFamily="49" charset="0"/>
              </a:rPr>
              <a:t>i</a:t>
            </a:r>
            <a:r>
              <a:rPr lang="nn-NO" sz="3200" dirty="0">
                <a:solidFill>
                  <a:srgbClr val="000000"/>
                </a:solidFill>
                <a:latin typeface="Consolas" panose="020B0609020204030204" pitchFamily="49" charset="0"/>
              </a:rPr>
              <a:t>) {</a:t>
            </a:r>
          </a:p>
          <a:p>
            <a:pPr algn="l"/>
            <a:r>
              <a:rPr lang="en-US" sz="3200" b="1" dirty="0">
                <a:solidFill>
                  <a:srgbClr val="7F0055"/>
                </a:solidFill>
                <a:latin typeface="Consolas" panose="020B0609020204030204" pitchFamily="49" charset="0"/>
              </a:rPr>
              <a:t>	if</a:t>
            </a:r>
            <a:r>
              <a:rPr lang="en-US" sz="3200" b="1" dirty="0">
                <a:solidFill>
                  <a:srgbClr val="000000"/>
                </a:solidFill>
                <a:latin typeface="Consolas" panose="020B0609020204030204" pitchFamily="49" charset="0"/>
              </a:rPr>
              <a:t> </a:t>
            </a:r>
            <a:r>
              <a:rPr lang="en-US" sz="3200" dirty="0">
                <a:solidFill>
                  <a:srgbClr val="000000"/>
                </a:solidFill>
                <a:latin typeface="Consolas" panose="020B0609020204030204" pitchFamily="49" charset="0"/>
              </a:rPr>
              <a:t>(</a:t>
            </a:r>
            <a:r>
              <a:rPr lang="en-US" sz="3200" dirty="0" err="1">
                <a:solidFill>
                  <a:srgbClr val="6A3E3E"/>
                </a:solidFill>
                <a:latin typeface="Consolas" panose="020B0609020204030204" pitchFamily="49" charset="0"/>
              </a:rPr>
              <a:t>arr</a:t>
            </a:r>
            <a:r>
              <a:rPr lang="en-US" sz="3200" dirty="0" err="1">
                <a:solidFill>
                  <a:srgbClr val="000000"/>
                </a:solidFill>
                <a:latin typeface="Consolas" panose="020B0609020204030204" pitchFamily="49" charset="0"/>
              </a:rPr>
              <a:t>.get</a:t>
            </a:r>
            <a:r>
              <a:rPr lang="en-US" sz="3200" dirty="0">
                <a:solidFill>
                  <a:srgbClr val="000000"/>
                </a:solidFill>
                <a:latin typeface="Consolas" panose="020B0609020204030204" pitchFamily="49" charset="0"/>
              </a:rPr>
              <a:t>(</a:t>
            </a:r>
            <a:r>
              <a:rPr lang="en-US" sz="3200" dirty="0" err="1">
                <a:solidFill>
                  <a:srgbClr val="6A3E3E"/>
                </a:solidFill>
                <a:latin typeface="Consolas" panose="020B0609020204030204" pitchFamily="49" charset="0"/>
              </a:rPr>
              <a:t>i</a:t>
            </a:r>
            <a:r>
              <a:rPr lang="en-US" sz="3200" dirty="0">
                <a:solidFill>
                  <a:srgbClr val="000000"/>
                </a:solidFill>
                <a:latin typeface="Consolas" panose="020B0609020204030204" pitchFamily="49" charset="0"/>
              </a:rPr>
              <a:t>) &gt; </a:t>
            </a:r>
            <a:r>
              <a:rPr lang="en-US" sz="3200" dirty="0" err="1">
                <a:solidFill>
                  <a:srgbClr val="6A3E3E"/>
                </a:solidFill>
                <a:latin typeface="Consolas" panose="020B0609020204030204" pitchFamily="49" charset="0"/>
              </a:rPr>
              <a:t>maxVal</a:t>
            </a:r>
            <a:r>
              <a:rPr lang="en-US" sz="3200" dirty="0">
                <a:solidFill>
                  <a:srgbClr val="000000"/>
                </a:solidFill>
                <a:latin typeface="Consolas" panose="020B0609020204030204" pitchFamily="49" charset="0"/>
              </a:rPr>
              <a:t>) {</a:t>
            </a:r>
          </a:p>
          <a:p>
            <a:pPr algn="l"/>
            <a:r>
              <a:rPr lang="en-US" sz="3200" dirty="0">
                <a:solidFill>
                  <a:srgbClr val="6A3E3E"/>
                </a:solidFill>
                <a:latin typeface="Consolas" panose="020B0609020204030204" pitchFamily="49" charset="0"/>
              </a:rPr>
              <a:t>		</a:t>
            </a:r>
            <a:r>
              <a:rPr lang="en-US" sz="3200" dirty="0" err="1">
                <a:solidFill>
                  <a:srgbClr val="6A3E3E"/>
                </a:solidFill>
                <a:latin typeface="Consolas" panose="020B0609020204030204" pitchFamily="49" charset="0"/>
              </a:rPr>
              <a:t>maxVal</a:t>
            </a:r>
            <a:r>
              <a:rPr lang="en-US" sz="3200" dirty="0">
                <a:solidFill>
                  <a:srgbClr val="000000"/>
                </a:solidFill>
                <a:latin typeface="Consolas" panose="020B0609020204030204" pitchFamily="49" charset="0"/>
              </a:rPr>
              <a:t> = </a:t>
            </a:r>
            <a:r>
              <a:rPr lang="en-US" sz="3200" dirty="0" err="1">
                <a:solidFill>
                  <a:srgbClr val="6A3E3E"/>
                </a:solidFill>
                <a:latin typeface="Consolas" panose="020B0609020204030204" pitchFamily="49" charset="0"/>
              </a:rPr>
              <a:t>arr</a:t>
            </a:r>
            <a:r>
              <a:rPr lang="en-US" sz="3200" dirty="0" err="1">
                <a:solidFill>
                  <a:srgbClr val="000000"/>
                </a:solidFill>
                <a:latin typeface="Consolas" panose="020B0609020204030204" pitchFamily="49" charset="0"/>
              </a:rPr>
              <a:t>.get</a:t>
            </a:r>
            <a:r>
              <a:rPr lang="en-US" sz="3200" dirty="0">
                <a:solidFill>
                  <a:srgbClr val="000000"/>
                </a:solidFill>
                <a:latin typeface="Consolas" panose="020B0609020204030204" pitchFamily="49" charset="0"/>
              </a:rPr>
              <a:t>(</a:t>
            </a:r>
            <a:r>
              <a:rPr lang="en-US" sz="3200" dirty="0" err="1">
                <a:solidFill>
                  <a:srgbClr val="6A3E3E"/>
                </a:solidFill>
                <a:latin typeface="Consolas" panose="020B0609020204030204" pitchFamily="49" charset="0"/>
              </a:rPr>
              <a:t>i</a:t>
            </a:r>
            <a:r>
              <a:rPr lang="en-US" sz="3200" dirty="0">
                <a:solidFill>
                  <a:srgbClr val="000000"/>
                </a:solidFill>
                <a:latin typeface="Consolas" panose="020B0609020204030204" pitchFamily="49" charset="0"/>
              </a:rPr>
              <a:t>);</a:t>
            </a:r>
          </a:p>
          <a:p>
            <a:pPr algn="l"/>
            <a:r>
              <a:rPr lang="en-US" sz="3200" dirty="0">
                <a:solidFill>
                  <a:srgbClr val="6A3E3E"/>
                </a:solidFill>
                <a:latin typeface="Consolas" panose="020B0609020204030204" pitchFamily="49" charset="0"/>
              </a:rPr>
              <a:t>		</a:t>
            </a:r>
            <a:r>
              <a:rPr lang="en-US" sz="3200" dirty="0" err="1">
                <a:solidFill>
                  <a:srgbClr val="6A3E3E"/>
                </a:solidFill>
                <a:latin typeface="Consolas" panose="020B0609020204030204" pitchFamily="49" charset="0"/>
              </a:rPr>
              <a:t>maxIdx</a:t>
            </a:r>
            <a:r>
              <a:rPr lang="en-US" sz="3200" dirty="0">
                <a:solidFill>
                  <a:srgbClr val="000000"/>
                </a:solidFill>
                <a:latin typeface="Consolas" panose="020B0609020204030204" pitchFamily="49" charset="0"/>
              </a:rPr>
              <a:t> = </a:t>
            </a:r>
            <a:r>
              <a:rPr lang="en-US" sz="3200" dirty="0" err="1">
                <a:solidFill>
                  <a:srgbClr val="6A3E3E"/>
                </a:solidFill>
                <a:latin typeface="Consolas" panose="020B0609020204030204" pitchFamily="49" charset="0"/>
              </a:rPr>
              <a:t>i</a:t>
            </a:r>
            <a:r>
              <a:rPr lang="en-US" sz="3200" dirty="0">
                <a:solidFill>
                  <a:srgbClr val="000000"/>
                </a:solidFill>
                <a:latin typeface="Consolas" panose="020B0609020204030204" pitchFamily="49" charset="0"/>
              </a:rPr>
              <a:t>;</a:t>
            </a:r>
          </a:p>
          <a:p>
            <a:pPr algn="l"/>
            <a:r>
              <a:rPr lang="en-US" sz="3200" dirty="0">
                <a:solidFill>
                  <a:srgbClr val="000000"/>
                </a:solidFill>
                <a:latin typeface="Consolas" panose="020B0609020204030204" pitchFamily="49" charset="0"/>
              </a:rPr>
              <a:t>	}</a:t>
            </a:r>
          </a:p>
          <a:p>
            <a:pPr algn="l"/>
            <a:r>
              <a:rPr lang="en-US" sz="3200" dirty="0">
                <a:solidFill>
                  <a:srgbClr val="000000"/>
                </a:solidFill>
                <a:latin typeface="Consolas" panose="020B0609020204030204" pitchFamily="49" charset="0"/>
              </a:rPr>
              <a:t>}</a:t>
            </a:r>
            <a:endParaRPr lang="en-US" sz="3200" dirty="0">
              <a:solidFill>
                <a:srgbClr val="000000"/>
              </a:solidFill>
              <a:highlight>
                <a:srgbClr val="FFFF00"/>
              </a:highlight>
              <a:latin typeface="Consolas" panose="020B0609020204030204" pitchFamily="49" charset="0"/>
            </a:endParaRPr>
          </a:p>
        </p:txBody>
      </p:sp>
      <p:sp>
        <p:nvSpPr>
          <p:cNvPr id="2" name="TextBox 1">
            <a:extLst>
              <a:ext uri="{FF2B5EF4-FFF2-40B4-BE49-F238E27FC236}">
                <a16:creationId xmlns:a16="http://schemas.microsoft.com/office/drawing/2014/main" id="{348CC65C-F98C-45E4-AE68-1D0D549C5D34}"/>
              </a:ext>
            </a:extLst>
          </p:cNvPr>
          <p:cNvSpPr txBox="1"/>
          <p:nvPr/>
        </p:nvSpPr>
        <p:spPr>
          <a:xfrm>
            <a:off x="5337270" y="5776683"/>
            <a:ext cx="6524928" cy="923330"/>
          </a:xfrm>
          <a:prstGeom prst="rect">
            <a:avLst/>
          </a:prstGeom>
          <a:noFill/>
        </p:spPr>
        <p:txBody>
          <a:bodyPr wrap="none" rtlCol="0">
            <a:spAutoFit/>
          </a:bodyPr>
          <a:lstStyle/>
          <a:p>
            <a:r>
              <a:rPr lang="en-US" sz="5400" dirty="0">
                <a:solidFill>
                  <a:srgbClr val="0070C0"/>
                </a:solidFill>
              </a:rPr>
              <a:t>Is everything OK here?</a:t>
            </a:r>
          </a:p>
        </p:txBody>
      </p:sp>
      <p:sp>
        <p:nvSpPr>
          <p:cNvPr id="3" name="Rectangle: Rounded Corners 2">
            <a:extLst>
              <a:ext uri="{FF2B5EF4-FFF2-40B4-BE49-F238E27FC236}">
                <a16:creationId xmlns:a16="http://schemas.microsoft.com/office/drawing/2014/main" id="{38B1A0D1-9A69-49B7-8DA3-C9E1BC574A89}"/>
              </a:ext>
            </a:extLst>
          </p:cNvPr>
          <p:cNvSpPr/>
          <p:nvPr/>
        </p:nvSpPr>
        <p:spPr>
          <a:xfrm>
            <a:off x="1729409" y="2773017"/>
            <a:ext cx="2663687" cy="47936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151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Title 1">
            <a:extLst>
              <a:ext uri="{FF2B5EF4-FFF2-40B4-BE49-F238E27FC236}">
                <a16:creationId xmlns:a16="http://schemas.microsoft.com/office/drawing/2014/main" id="{09D91535-2F18-4724-9FD4-A543EFA9F6D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Problem 1: do it yourself</a:t>
            </a:r>
          </a:p>
        </p:txBody>
      </p:sp>
      <p:sp>
        <p:nvSpPr>
          <p:cNvPr id="8" name="TextBox 7">
            <a:extLst>
              <a:ext uri="{FF2B5EF4-FFF2-40B4-BE49-F238E27FC236}">
                <a16:creationId xmlns:a16="http://schemas.microsoft.com/office/drawing/2014/main" id="{D5D4A097-15CC-4999-9B72-FBDADE613558}"/>
              </a:ext>
            </a:extLst>
          </p:cNvPr>
          <p:cNvSpPr txBox="1"/>
          <p:nvPr/>
        </p:nvSpPr>
        <p:spPr>
          <a:xfrm>
            <a:off x="765315" y="1836607"/>
            <a:ext cx="10247242" cy="707886"/>
          </a:xfrm>
          <a:prstGeom prst="rect">
            <a:avLst/>
          </a:prstGeom>
          <a:noFill/>
        </p:spPr>
        <p:txBody>
          <a:bodyPr wrap="square">
            <a:spAutoFit/>
          </a:bodyPr>
          <a:lstStyle/>
          <a:p>
            <a:r>
              <a:rPr lang="en-US" sz="4000" i="0" dirty="0">
                <a:solidFill>
                  <a:srgbClr val="5F6368"/>
                </a:solidFill>
                <a:effectLst/>
                <a:latin typeface="Google Sans Text"/>
              </a:rPr>
              <a:t>Find an index of a largest element in the array</a:t>
            </a:r>
            <a:endParaRPr lang="nn-NO" sz="4000" dirty="0">
              <a:solidFill>
                <a:srgbClr val="5F6368"/>
              </a:solidFill>
              <a:latin typeface="Google Sans Text"/>
            </a:endParaRPr>
          </a:p>
        </p:txBody>
      </p:sp>
      <p:sp>
        <p:nvSpPr>
          <p:cNvPr id="12" name="TextBox 11">
            <a:extLst>
              <a:ext uri="{FF2B5EF4-FFF2-40B4-BE49-F238E27FC236}">
                <a16:creationId xmlns:a16="http://schemas.microsoft.com/office/drawing/2014/main" id="{6EF2E681-82BC-4FAA-8328-BBFFF4354B00}"/>
              </a:ext>
            </a:extLst>
          </p:cNvPr>
          <p:cNvSpPr txBox="1"/>
          <p:nvPr/>
        </p:nvSpPr>
        <p:spPr>
          <a:xfrm>
            <a:off x="849641" y="2690412"/>
            <a:ext cx="10162916" cy="4031873"/>
          </a:xfrm>
          <a:prstGeom prst="rect">
            <a:avLst/>
          </a:prstGeom>
          <a:noFill/>
        </p:spPr>
        <p:txBody>
          <a:bodyPr wrap="square">
            <a:spAutoFit/>
          </a:bodyPr>
          <a:lstStyle/>
          <a:p>
            <a:pPr algn="l"/>
            <a:r>
              <a:rPr lang="en-US" sz="3200" b="1" dirty="0">
                <a:solidFill>
                  <a:srgbClr val="7F0055"/>
                </a:solidFill>
                <a:latin typeface="Consolas" panose="020B0609020204030204" pitchFamily="49" charset="0"/>
              </a:rPr>
              <a:t>int</a:t>
            </a:r>
            <a:r>
              <a:rPr lang="en-US" sz="3200" b="1" dirty="0">
                <a:solidFill>
                  <a:srgbClr val="000000"/>
                </a:solidFill>
                <a:latin typeface="Consolas" panose="020B0609020204030204" pitchFamily="49" charset="0"/>
              </a:rPr>
              <a:t> </a:t>
            </a:r>
            <a:r>
              <a:rPr lang="en-US" sz="3200" dirty="0" err="1">
                <a:solidFill>
                  <a:srgbClr val="6A3E3E"/>
                </a:solidFill>
                <a:latin typeface="Consolas" panose="020B0609020204030204" pitchFamily="49" charset="0"/>
              </a:rPr>
              <a:t>maxVal</a:t>
            </a:r>
            <a:r>
              <a:rPr lang="en-US" sz="3200" dirty="0">
                <a:solidFill>
                  <a:srgbClr val="000000"/>
                </a:solidFill>
                <a:latin typeface="Consolas" panose="020B0609020204030204" pitchFamily="49" charset="0"/>
              </a:rPr>
              <a:t> = </a:t>
            </a:r>
            <a:r>
              <a:rPr lang="en-US" sz="3200" dirty="0" err="1">
                <a:solidFill>
                  <a:srgbClr val="6A3E3E"/>
                </a:solidFill>
                <a:latin typeface="Consolas" panose="020B0609020204030204" pitchFamily="49" charset="0"/>
              </a:rPr>
              <a:t>arr</a:t>
            </a:r>
            <a:r>
              <a:rPr lang="en-US" sz="3200" dirty="0" err="1">
                <a:solidFill>
                  <a:srgbClr val="000000"/>
                </a:solidFill>
                <a:latin typeface="Consolas" panose="020B0609020204030204" pitchFamily="49" charset="0"/>
              </a:rPr>
              <a:t>.get</a:t>
            </a:r>
            <a:r>
              <a:rPr lang="en-US" sz="3200" dirty="0">
                <a:solidFill>
                  <a:srgbClr val="000000"/>
                </a:solidFill>
                <a:latin typeface="Consolas" panose="020B0609020204030204" pitchFamily="49" charset="0"/>
              </a:rPr>
              <a:t>(0);</a:t>
            </a:r>
          </a:p>
          <a:p>
            <a:pPr algn="l"/>
            <a:r>
              <a:rPr lang="en-US" sz="3200" b="1" dirty="0">
                <a:solidFill>
                  <a:srgbClr val="7F0055"/>
                </a:solidFill>
                <a:latin typeface="Consolas" panose="020B0609020204030204" pitchFamily="49" charset="0"/>
              </a:rPr>
              <a:t>int</a:t>
            </a:r>
            <a:r>
              <a:rPr lang="en-US" sz="3200" b="1" dirty="0">
                <a:solidFill>
                  <a:srgbClr val="000000"/>
                </a:solidFill>
                <a:latin typeface="Consolas" panose="020B0609020204030204" pitchFamily="49" charset="0"/>
              </a:rPr>
              <a:t> </a:t>
            </a:r>
            <a:r>
              <a:rPr lang="en-US" sz="3200" dirty="0" err="1">
                <a:solidFill>
                  <a:srgbClr val="6A3E3E"/>
                </a:solidFill>
                <a:latin typeface="Consolas" panose="020B0609020204030204" pitchFamily="49" charset="0"/>
              </a:rPr>
              <a:t>maxIdx</a:t>
            </a:r>
            <a:r>
              <a:rPr lang="en-US" sz="3200" dirty="0">
                <a:solidFill>
                  <a:srgbClr val="000000"/>
                </a:solidFill>
                <a:latin typeface="Consolas" panose="020B0609020204030204" pitchFamily="49" charset="0"/>
              </a:rPr>
              <a:t> = 0;</a:t>
            </a:r>
          </a:p>
          <a:p>
            <a:pPr algn="l"/>
            <a:r>
              <a:rPr lang="nn-NO" sz="3200" b="1" dirty="0">
                <a:solidFill>
                  <a:srgbClr val="7F0055"/>
                </a:solidFill>
                <a:latin typeface="Consolas" panose="020B0609020204030204" pitchFamily="49" charset="0"/>
              </a:rPr>
              <a:t>for</a:t>
            </a:r>
            <a:r>
              <a:rPr lang="nn-NO" sz="3200" b="1" dirty="0">
                <a:solidFill>
                  <a:srgbClr val="000000"/>
                </a:solidFill>
                <a:latin typeface="Consolas" panose="020B0609020204030204" pitchFamily="49" charset="0"/>
              </a:rPr>
              <a:t>(</a:t>
            </a:r>
            <a:r>
              <a:rPr lang="nn-NO" sz="3200" b="1" dirty="0">
                <a:solidFill>
                  <a:srgbClr val="7F0055"/>
                </a:solidFill>
                <a:latin typeface="Consolas" panose="020B0609020204030204" pitchFamily="49" charset="0"/>
              </a:rPr>
              <a:t>int</a:t>
            </a:r>
            <a:r>
              <a:rPr lang="nn-NO" sz="3200" b="1" dirty="0">
                <a:solidFill>
                  <a:srgbClr val="000000"/>
                </a:solidFill>
                <a:latin typeface="Consolas" panose="020B0609020204030204" pitchFamily="49" charset="0"/>
              </a:rPr>
              <a:t> </a:t>
            </a:r>
            <a:r>
              <a:rPr lang="nn-NO" sz="3200" dirty="0">
                <a:solidFill>
                  <a:srgbClr val="6A3E3E"/>
                </a:solidFill>
                <a:latin typeface="Consolas" panose="020B0609020204030204" pitchFamily="49" charset="0"/>
              </a:rPr>
              <a:t>i</a:t>
            </a:r>
            <a:r>
              <a:rPr lang="nn-NO" sz="3200" dirty="0">
                <a:solidFill>
                  <a:srgbClr val="000000"/>
                </a:solidFill>
                <a:latin typeface="Consolas" panose="020B0609020204030204" pitchFamily="49" charset="0"/>
              </a:rPr>
              <a:t> = 0; </a:t>
            </a:r>
            <a:r>
              <a:rPr lang="nn-NO" sz="3200" dirty="0">
                <a:solidFill>
                  <a:srgbClr val="6A3E3E"/>
                </a:solidFill>
                <a:latin typeface="Consolas" panose="020B0609020204030204" pitchFamily="49" charset="0"/>
              </a:rPr>
              <a:t>i</a:t>
            </a:r>
            <a:r>
              <a:rPr lang="nn-NO" sz="3200" dirty="0">
                <a:solidFill>
                  <a:srgbClr val="000000"/>
                </a:solidFill>
                <a:latin typeface="Consolas" panose="020B0609020204030204" pitchFamily="49" charset="0"/>
              </a:rPr>
              <a:t> &lt; </a:t>
            </a:r>
            <a:r>
              <a:rPr lang="nn-NO" sz="3200" dirty="0">
                <a:solidFill>
                  <a:srgbClr val="6A3E3E"/>
                </a:solidFill>
                <a:latin typeface="Consolas" panose="020B0609020204030204" pitchFamily="49" charset="0"/>
              </a:rPr>
              <a:t>arr</a:t>
            </a:r>
            <a:r>
              <a:rPr lang="nn-NO" sz="3200" dirty="0">
                <a:solidFill>
                  <a:srgbClr val="000000"/>
                </a:solidFill>
                <a:latin typeface="Consolas" panose="020B0609020204030204" pitchFamily="49" charset="0"/>
              </a:rPr>
              <a:t>.size(); ++</a:t>
            </a:r>
            <a:r>
              <a:rPr lang="nn-NO" sz="3200" dirty="0">
                <a:solidFill>
                  <a:srgbClr val="6A3E3E"/>
                </a:solidFill>
                <a:latin typeface="Consolas" panose="020B0609020204030204" pitchFamily="49" charset="0"/>
              </a:rPr>
              <a:t>i</a:t>
            </a:r>
            <a:r>
              <a:rPr lang="nn-NO" sz="3200" dirty="0">
                <a:solidFill>
                  <a:srgbClr val="000000"/>
                </a:solidFill>
                <a:latin typeface="Consolas" panose="020B0609020204030204" pitchFamily="49" charset="0"/>
              </a:rPr>
              <a:t>) {</a:t>
            </a:r>
          </a:p>
          <a:p>
            <a:pPr algn="l"/>
            <a:r>
              <a:rPr lang="en-US" sz="3200" b="1" dirty="0">
                <a:solidFill>
                  <a:srgbClr val="7F0055"/>
                </a:solidFill>
                <a:latin typeface="Consolas" panose="020B0609020204030204" pitchFamily="49" charset="0"/>
              </a:rPr>
              <a:t>	if</a:t>
            </a:r>
            <a:r>
              <a:rPr lang="en-US" sz="3200" b="1" dirty="0">
                <a:solidFill>
                  <a:srgbClr val="000000"/>
                </a:solidFill>
                <a:latin typeface="Consolas" panose="020B0609020204030204" pitchFamily="49" charset="0"/>
              </a:rPr>
              <a:t> </a:t>
            </a:r>
            <a:r>
              <a:rPr lang="en-US" sz="3200" dirty="0">
                <a:solidFill>
                  <a:srgbClr val="000000"/>
                </a:solidFill>
                <a:latin typeface="Consolas" panose="020B0609020204030204" pitchFamily="49" charset="0"/>
              </a:rPr>
              <a:t>(</a:t>
            </a:r>
            <a:r>
              <a:rPr lang="en-US" sz="3200" dirty="0" err="1">
                <a:solidFill>
                  <a:srgbClr val="6A3E3E"/>
                </a:solidFill>
                <a:latin typeface="Consolas" panose="020B0609020204030204" pitchFamily="49" charset="0"/>
              </a:rPr>
              <a:t>arr</a:t>
            </a:r>
            <a:r>
              <a:rPr lang="en-US" sz="3200" dirty="0" err="1">
                <a:solidFill>
                  <a:srgbClr val="000000"/>
                </a:solidFill>
                <a:latin typeface="Consolas" panose="020B0609020204030204" pitchFamily="49" charset="0"/>
              </a:rPr>
              <a:t>.get</a:t>
            </a:r>
            <a:r>
              <a:rPr lang="en-US" sz="3200" dirty="0">
                <a:solidFill>
                  <a:srgbClr val="000000"/>
                </a:solidFill>
                <a:latin typeface="Consolas" panose="020B0609020204030204" pitchFamily="49" charset="0"/>
              </a:rPr>
              <a:t>(</a:t>
            </a:r>
            <a:r>
              <a:rPr lang="en-US" sz="3200" dirty="0" err="1">
                <a:solidFill>
                  <a:srgbClr val="6A3E3E"/>
                </a:solidFill>
                <a:latin typeface="Consolas" panose="020B0609020204030204" pitchFamily="49" charset="0"/>
              </a:rPr>
              <a:t>i</a:t>
            </a:r>
            <a:r>
              <a:rPr lang="en-US" sz="3200" dirty="0">
                <a:solidFill>
                  <a:srgbClr val="000000"/>
                </a:solidFill>
                <a:latin typeface="Consolas" panose="020B0609020204030204" pitchFamily="49" charset="0"/>
              </a:rPr>
              <a:t>) &gt; </a:t>
            </a:r>
            <a:r>
              <a:rPr lang="en-US" sz="3200" dirty="0" err="1">
                <a:solidFill>
                  <a:srgbClr val="6A3E3E"/>
                </a:solidFill>
                <a:latin typeface="Consolas" panose="020B0609020204030204" pitchFamily="49" charset="0"/>
              </a:rPr>
              <a:t>maxVal</a:t>
            </a:r>
            <a:r>
              <a:rPr lang="en-US" sz="3200" dirty="0">
                <a:solidFill>
                  <a:srgbClr val="000000"/>
                </a:solidFill>
                <a:latin typeface="Consolas" panose="020B0609020204030204" pitchFamily="49" charset="0"/>
              </a:rPr>
              <a:t>) {</a:t>
            </a:r>
          </a:p>
          <a:p>
            <a:pPr algn="l"/>
            <a:r>
              <a:rPr lang="en-US" sz="3200" dirty="0">
                <a:solidFill>
                  <a:srgbClr val="6A3E3E"/>
                </a:solidFill>
                <a:latin typeface="Consolas" panose="020B0609020204030204" pitchFamily="49" charset="0"/>
              </a:rPr>
              <a:t>		</a:t>
            </a:r>
            <a:r>
              <a:rPr lang="en-US" sz="3200" dirty="0" err="1">
                <a:solidFill>
                  <a:srgbClr val="6A3E3E"/>
                </a:solidFill>
                <a:latin typeface="Consolas" panose="020B0609020204030204" pitchFamily="49" charset="0"/>
              </a:rPr>
              <a:t>maxVal</a:t>
            </a:r>
            <a:r>
              <a:rPr lang="en-US" sz="3200" dirty="0">
                <a:solidFill>
                  <a:srgbClr val="000000"/>
                </a:solidFill>
                <a:latin typeface="Consolas" panose="020B0609020204030204" pitchFamily="49" charset="0"/>
              </a:rPr>
              <a:t> = </a:t>
            </a:r>
            <a:r>
              <a:rPr lang="en-US" sz="3200" dirty="0" err="1">
                <a:solidFill>
                  <a:srgbClr val="6A3E3E"/>
                </a:solidFill>
                <a:latin typeface="Consolas" panose="020B0609020204030204" pitchFamily="49" charset="0"/>
              </a:rPr>
              <a:t>arr</a:t>
            </a:r>
            <a:r>
              <a:rPr lang="en-US" sz="3200" dirty="0" err="1">
                <a:solidFill>
                  <a:srgbClr val="000000"/>
                </a:solidFill>
                <a:latin typeface="Consolas" panose="020B0609020204030204" pitchFamily="49" charset="0"/>
              </a:rPr>
              <a:t>.get</a:t>
            </a:r>
            <a:r>
              <a:rPr lang="en-US" sz="3200" dirty="0">
                <a:solidFill>
                  <a:srgbClr val="000000"/>
                </a:solidFill>
                <a:latin typeface="Consolas" panose="020B0609020204030204" pitchFamily="49" charset="0"/>
              </a:rPr>
              <a:t>(</a:t>
            </a:r>
            <a:r>
              <a:rPr lang="en-US" sz="3200" dirty="0" err="1">
                <a:solidFill>
                  <a:srgbClr val="6A3E3E"/>
                </a:solidFill>
                <a:latin typeface="Consolas" panose="020B0609020204030204" pitchFamily="49" charset="0"/>
              </a:rPr>
              <a:t>i</a:t>
            </a:r>
            <a:r>
              <a:rPr lang="en-US" sz="3200" dirty="0">
                <a:solidFill>
                  <a:srgbClr val="000000"/>
                </a:solidFill>
                <a:latin typeface="Consolas" panose="020B0609020204030204" pitchFamily="49" charset="0"/>
              </a:rPr>
              <a:t>);</a:t>
            </a:r>
          </a:p>
          <a:p>
            <a:pPr algn="l"/>
            <a:r>
              <a:rPr lang="en-US" sz="3200" dirty="0">
                <a:solidFill>
                  <a:srgbClr val="6A3E3E"/>
                </a:solidFill>
                <a:latin typeface="Consolas" panose="020B0609020204030204" pitchFamily="49" charset="0"/>
              </a:rPr>
              <a:t>		</a:t>
            </a:r>
            <a:r>
              <a:rPr lang="en-US" sz="3200" dirty="0" err="1">
                <a:solidFill>
                  <a:srgbClr val="6A3E3E"/>
                </a:solidFill>
                <a:latin typeface="Consolas" panose="020B0609020204030204" pitchFamily="49" charset="0"/>
              </a:rPr>
              <a:t>maxIdx</a:t>
            </a:r>
            <a:r>
              <a:rPr lang="en-US" sz="3200" dirty="0">
                <a:solidFill>
                  <a:srgbClr val="000000"/>
                </a:solidFill>
                <a:latin typeface="Consolas" panose="020B0609020204030204" pitchFamily="49" charset="0"/>
              </a:rPr>
              <a:t> = </a:t>
            </a:r>
            <a:r>
              <a:rPr lang="en-US" sz="3200" dirty="0" err="1">
                <a:solidFill>
                  <a:srgbClr val="6A3E3E"/>
                </a:solidFill>
                <a:latin typeface="Consolas" panose="020B0609020204030204" pitchFamily="49" charset="0"/>
              </a:rPr>
              <a:t>i</a:t>
            </a:r>
            <a:r>
              <a:rPr lang="en-US" sz="3200" dirty="0">
                <a:solidFill>
                  <a:srgbClr val="000000"/>
                </a:solidFill>
                <a:latin typeface="Consolas" panose="020B0609020204030204" pitchFamily="49" charset="0"/>
              </a:rPr>
              <a:t>;</a:t>
            </a:r>
          </a:p>
          <a:p>
            <a:pPr algn="l"/>
            <a:r>
              <a:rPr lang="en-US" sz="3200" dirty="0">
                <a:solidFill>
                  <a:srgbClr val="000000"/>
                </a:solidFill>
                <a:latin typeface="Consolas" panose="020B0609020204030204" pitchFamily="49" charset="0"/>
              </a:rPr>
              <a:t>	}</a:t>
            </a:r>
          </a:p>
          <a:p>
            <a:pPr algn="l"/>
            <a:r>
              <a:rPr lang="en-US" sz="3200" dirty="0">
                <a:solidFill>
                  <a:srgbClr val="000000"/>
                </a:solidFill>
                <a:latin typeface="Consolas" panose="020B0609020204030204" pitchFamily="49" charset="0"/>
              </a:rPr>
              <a:t>}</a:t>
            </a:r>
            <a:endParaRPr lang="en-US" sz="3200" dirty="0">
              <a:solidFill>
                <a:srgbClr val="000000"/>
              </a:solidFill>
              <a:highlight>
                <a:srgbClr val="FFFF00"/>
              </a:highlight>
              <a:latin typeface="Consolas" panose="020B0609020204030204" pitchFamily="49" charset="0"/>
            </a:endParaRPr>
          </a:p>
        </p:txBody>
      </p:sp>
      <p:sp>
        <p:nvSpPr>
          <p:cNvPr id="2" name="TextBox 1">
            <a:extLst>
              <a:ext uri="{FF2B5EF4-FFF2-40B4-BE49-F238E27FC236}">
                <a16:creationId xmlns:a16="http://schemas.microsoft.com/office/drawing/2014/main" id="{348CC65C-F98C-45E4-AE68-1D0D549C5D34}"/>
              </a:ext>
            </a:extLst>
          </p:cNvPr>
          <p:cNvSpPr txBox="1"/>
          <p:nvPr/>
        </p:nvSpPr>
        <p:spPr>
          <a:xfrm>
            <a:off x="5864979" y="5770125"/>
            <a:ext cx="5997219" cy="923330"/>
          </a:xfrm>
          <a:prstGeom prst="rect">
            <a:avLst/>
          </a:prstGeom>
          <a:noFill/>
        </p:spPr>
        <p:txBody>
          <a:bodyPr wrap="none" rtlCol="0">
            <a:spAutoFit/>
          </a:bodyPr>
          <a:lstStyle/>
          <a:p>
            <a:r>
              <a:rPr lang="en-US" sz="5400" dirty="0">
                <a:solidFill>
                  <a:srgbClr val="0070C0"/>
                </a:solidFill>
              </a:rPr>
              <a:t>Is it a good solution?</a:t>
            </a:r>
          </a:p>
        </p:txBody>
      </p:sp>
    </p:spTree>
    <p:extLst>
      <p:ext uri="{BB962C8B-B14F-4D97-AF65-F5344CB8AC3E}">
        <p14:creationId xmlns:p14="http://schemas.microsoft.com/office/powerpoint/2010/main" val="1349035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Title 1">
            <a:extLst>
              <a:ext uri="{FF2B5EF4-FFF2-40B4-BE49-F238E27FC236}">
                <a16:creationId xmlns:a16="http://schemas.microsoft.com/office/drawing/2014/main" id="{09D91535-2F18-4724-9FD4-A543EFA9F6D1}"/>
              </a:ext>
            </a:extLst>
          </p:cNvPr>
          <p:cNvSpPr txBox="1">
            <a:spLocks/>
          </p:cNvSpPr>
          <p:nvPr/>
        </p:nvSpPr>
        <p:spPr>
          <a:xfrm>
            <a:off x="710494" y="475448"/>
            <a:ext cx="11118574" cy="15610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Index of the [first from the left] </a:t>
            </a:r>
            <a:br>
              <a:rPr lang="en-US" sz="5200" dirty="0">
                <a:solidFill>
                  <a:srgbClr val="002060"/>
                </a:solidFill>
              </a:rPr>
            </a:br>
            <a:r>
              <a:rPr lang="en-US" sz="5200" dirty="0">
                <a:solidFill>
                  <a:srgbClr val="002060"/>
                </a:solidFill>
              </a:rPr>
              <a:t>largest element in the array</a:t>
            </a:r>
          </a:p>
        </p:txBody>
      </p:sp>
      <p:sp>
        <p:nvSpPr>
          <p:cNvPr id="12" name="TextBox 11">
            <a:extLst>
              <a:ext uri="{FF2B5EF4-FFF2-40B4-BE49-F238E27FC236}">
                <a16:creationId xmlns:a16="http://schemas.microsoft.com/office/drawing/2014/main" id="{6EF2E681-82BC-4FAA-8328-BBFFF4354B00}"/>
              </a:ext>
            </a:extLst>
          </p:cNvPr>
          <p:cNvSpPr txBox="1"/>
          <p:nvPr/>
        </p:nvSpPr>
        <p:spPr>
          <a:xfrm>
            <a:off x="1864935" y="2119107"/>
            <a:ext cx="10162916" cy="4524315"/>
          </a:xfrm>
          <a:prstGeom prst="rect">
            <a:avLst/>
          </a:prstGeom>
          <a:noFill/>
        </p:spPr>
        <p:txBody>
          <a:bodyPr wrap="square">
            <a:spAutoFit/>
          </a:bodyPr>
          <a:lstStyle/>
          <a:p>
            <a:pPr algn="l"/>
            <a:r>
              <a:rPr lang="sv-SE" sz="3200" dirty="0">
                <a:solidFill>
                  <a:srgbClr val="000000"/>
                </a:solidFill>
                <a:latin typeface="Consolas" panose="020B0609020204030204" pitchFamily="49" charset="0"/>
              </a:rPr>
              <a:t>Integer </a:t>
            </a:r>
            <a:r>
              <a:rPr lang="sv-SE" sz="3200" dirty="0">
                <a:solidFill>
                  <a:srgbClr val="6A3E3E"/>
                </a:solidFill>
                <a:latin typeface="Consolas" panose="020B0609020204030204" pitchFamily="49" charset="0"/>
              </a:rPr>
              <a:t>minusInf</a:t>
            </a:r>
            <a:r>
              <a:rPr lang="sv-SE" sz="3200" dirty="0">
                <a:solidFill>
                  <a:srgbClr val="000000"/>
                </a:solidFill>
                <a:latin typeface="Consolas" panose="020B0609020204030204" pitchFamily="49" charset="0"/>
              </a:rPr>
              <a:t> = Integer.</a:t>
            </a:r>
            <a:r>
              <a:rPr lang="sv-SE" sz="3200" i="1" dirty="0">
                <a:solidFill>
                  <a:srgbClr val="0000C0"/>
                </a:solidFill>
                <a:latin typeface="Consolas" panose="020B0609020204030204" pitchFamily="49" charset="0"/>
              </a:rPr>
              <a:t>MIN_VALUE</a:t>
            </a:r>
            <a:r>
              <a:rPr lang="sv-SE" sz="3200" i="1" dirty="0">
                <a:solidFill>
                  <a:srgbClr val="000000"/>
                </a:solidFill>
                <a:latin typeface="Consolas" panose="020B0609020204030204" pitchFamily="49" charset="0"/>
              </a:rPr>
              <a:t>;</a:t>
            </a:r>
          </a:p>
          <a:p>
            <a:r>
              <a:rPr lang="en-US" sz="3200" b="1" dirty="0">
                <a:solidFill>
                  <a:srgbClr val="7F0055"/>
                </a:solidFill>
                <a:latin typeface="Consolas" panose="020B0609020204030204" pitchFamily="49" charset="0"/>
              </a:rPr>
              <a:t>int</a:t>
            </a:r>
            <a:r>
              <a:rPr lang="en-US" sz="3200" b="1" dirty="0">
                <a:solidFill>
                  <a:srgbClr val="000000"/>
                </a:solidFill>
                <a:latin typeface="Consolas" panose="020B0609020204030204" pitchFamily="49" charset="0"/>
              </a:rPr>
              <a:t> </a:t>
            </a:r>
            <a:r>
              <a:rPr lang="en-US" sz="3200" dirty="0" err="1">
                <a:solidFill>
                  <a:srgbClr val="6A3E3E"/>
                </a:solidFill>
                <a:latin typeface="Consolas" panose="020B0609020204030204" pitchFamily="49" charset="0"/>
              </a:rPr>
              <a:t>maxVal</a:t>
            </a:r>
            <a:r>
              <a:rPr lang="en-US" sz="3200" dirty="0">
                <a:solidFill>
                  <a:srgbClr val="000000"/>
                </a:solidFill>
                <a:latin typeface="Consolas" panose="020B0609020204030204" pitchFamily="49" charset="0"/>
              </a:rPr>
              <a:t> = </a:t>
            </a:r>
            <a:r>
              <a:rPr lang="en-US" sz="3200" dirty="0" err="1">
                <a:solidFill>
                  <a:srgbClr val="6A3E3E"/>
                </a:solidFill>
                <a:latin typeface="Consolas" panose="020B0609020204030204" pitchFamily="49" charset="0"/>
              </a:rPr>
              <a:t>minusInf</a:t>
            </a:r>
            <a:r>
              <a:rPr lang="en-US" sz="3200" dirty="0">
                <a:solidFill>
                  <a:srgbClr val="000000"/>
                </a:solidFill>
                <a:latin typeface="Consolas" panose="020B0609020204030204" pitchFamily="49" charset="0"/>
              </a:rPr>
              <a:t>;</a:t>
            </a:r>
          </a:p>
          <a:p>
            <a:r>
              <a:rPr lang="en-US" sz="3200" b="1" dirty="0">
                <a:solidFill>
                  <a:srgbClr val="7F0055"/>
                </a:solidFill>
                <a:latin typeface="Consolas" panose="020B0609020204030204" pitchFamily="49" charset="0"/>
              </a:rPr>
              <a:t>int</a:t>
            </a:r>
            <a:r>
              <a:rPr lang="en-US" sz="3200" b="1" dirty="0">
                <a:solidFill>
                  <a:srgbClr val="000000"/>
                </a:solidFill>
                <a:latin typeface="Consolas" panose="020B0609020204030204" pitchFamily="49" charset="0"/>
              </a:rPr>
              <a:t> </a:t>
            </a:r>
            <a:r>
              <a:rPr lang="en-US" sz="3200" dirty="0" err="1">
                <a:solidFill>
                  <a:srgbClr val="6A3E3E"/>
                </a:solidFill>
                <a:latin typeface="Consolas" panose="020B0609020204030204" pitchFamily="49" charset="0"/>
              </a:rPr>
              <a:t>maxIdx</a:t>
            </a:r>
            <a:r>
              <a:rPr lang="en-US" sz="3200" dirty="0">
                <a:solidFill>
                  <a:srgbClr val="000000"/>
                </a:solidFill>
                <a:latin typeface="Consolas" panose="020B0609020204030204" pitchFamily="49" charset="0"/>
              </a:rPr>
              <a:t> = -1; </a:t>
            </a:r>
          </a:p>
          <a:p>
            <a:r>
              <a:rPr lang="nn-NO" sz="3200" b="1" dirty="0">
                <a:solidFill>
                  <a:srgbClr val="7F0055"/>
                </a:solidFill>
                <a:latin typeface="Consolas" panose="020B0609020204030204" pitchFamily="49" charset="0"/>
              </a:rPr>
              <a:t>for</a:t>
            </a:r>
            <a:r>
              <a:rPr lang="nn-NO" sz="3200" b="1" dirty="0">
                <a:solidFill>
                  <a:srgbClr val="000000"/>
                </a:solidFill>
                <a:latin typeface="Consolas" panose="020B0609020204030204" pitchFamily="49" charset="0"/>
              </a:rPr>
              <a:t>(</a:t>
            </a:r>
            <a:r>
              <a:rPr lang="nn-NO" sz="3200" b="1" dirty="0">
                <a:solidFill>
                  <a:srgbClr val="7F0055"/>
                </a:solidFill>
                <a:latin typeface="Consolas" panose="020B0609020204030204" pitchFamily="49" charset="0"/>
              </a:rPr>
              <a:t>int</a:t>
            </a:r>
            <a:r>
              <a:rPr lang="nn-NO" sz="3200" b="1" dirty="0">
                <a:solidFill>
                  <a:srgbClr val="000000"/>
                </a:solidFill>
                <a:latin typeface="Consolas" panose="020B0609020204030204" pitchFamily="49" charset="0"/>
              </a:rPr>
              <a:t> </a:t>
            </a:r>
            <a:r>
              <a:rPr lang="nn-NO" sz="3200" dirty="0">
                <a:solidFill>
                  <a:srgbClr val="6A3E3E"/>
                </a:solidFill>
                <a:latin typeface="Consolas" panose="020B0609020204030204" pitchFamily="49" charset="0"/>
              </a:rPr>
              <a:t>i</a:t>
            </a:r>
            <a:r>
              <a:rPr lang="nn-NO" sz="3200" dirty="0">
                <a:solidFill>
                  <a:srgbClr val="000000"/>
                </a:solidFill>
                <a:latin typeface="Consolas" panose="020B0609020204030204" pitchFamily="49" charset="0"/>
              </a:rPr>
              <a:t> = 0; </a:t>
            </a:r>
            <a:r>
              <a:rPr lang="nn-NO" sz="3200" dirty="0">
                <a:solidFill>
                  <a:srgbClr val="6A3E3E"/>
                </a:solidFill>
                <a:latin typeface="Consolas" panose="020B0609020204030204" pitchFamily="49" charset="0"/>
              </a:rPr>
              <a:t>i</a:t>
            </a:r>
            <a:r>
              <a:rPr lang="nn-NO" sz="3200" dirty="0">
                <a:solidFill>
                  <a:srgbClr val="000000"/>
                </a:solidFill>
                <a:latin typeface="Consolas" panose="020B0609020204030204" pitchFamily="49" charset="0"/>
              </a:rPr>
              <a:t> &lt; </a:t>
            </a:r>
            <a:r>
              <a:rPr lang="nn-NO" sz="3200" dirty="0">
                <a:solidFill>
                  <a:srgbClr val="6A3E3E"/>
                </a:solidFill>
                <a:latin typeface="Consolas" panose="020B0609020204030204" pitchFamily="49" charset="0"/>
              </a:rPr>
              <a:t>arr</a:t>
            </a:r>
            <a:r>
              <a:rPr lang="nn-NO" sz="3200" dirty="0">
                <a:solidFill>
                  <a:srgbClr val="000000"/>
                </a:solidFill>
                <a:latin typeface="Consolas" panose="020B0609020204030204" pitchFamily="49" charset="0"/>
              </a:rPr>
              <a:t>.size(); ++</a:t>
            </a:r>
            <a:r>
              <a:rPr lang="nn-NO" sz="3200" dirty="0">
                <a:solidFill>
                  <a:srgbClr val="6A3E3E"/>
                </a:solidFill>
                <a:latin typeface="Consolas" panose="020B0609020204030204" pitchFamily="49" charset="0"/>
              </a:rPr>
              <a:t>i</a:t>
            </a:r>
            <a:r>
              <a:rPr lang="nn-NO" sz="3200" dirty="0">
                <a:solidFill>
                  <a:srgbClr val="000000"/>
                </a:solidFill>
                <a:latin typeface="Consolas" panose="020B0609020204030204" pitchFamily="49" charset="0"/>
              </a:rPr>
              <a:t>) {</a:t>
            </a:r>
          </a:p>
          <a:p>
            <a:pPr algn="l"/>
            <a:r>
              <a:rPr lang="en-US" sz="3200" b="1" dirty="0">
                <a:solidFill>
                  <a:srgbClr val="7F0055"/>
                </a:solidFill>
                <a:latin typeface="Consolas" panose="020B0609020204030204" pitchFamily="49" charset="0"/>
              </a:rPr>
              <a:t>	if</a:t>
            </a:r>
            <a:r>
              <a:rPr lang="en-US" sz="3200" b="1" dirty="0">
                <a:solidFill>
                  <a:srgbClr val="000000"/>
                </a:solidFill>
                <a:latin typeface="Consolas" panose="020B0609020204030204" pitchFamily="49" charset="0"/>
              </a:rPr>
              <a:t> </a:t>
            </a:r>
            <a:r>
              <a:rPr lang="en-US" sz="3200" dirty="0">
                <a:solidFill>
                  <a:srgbClr val="000000"/>
                </a:solidFill>
                <a:latin typeface="Consolas" panose="020B0609020204030204" pitchFamily="49" charset="0"/>
              </a:rPr>
              <a:t>(</a:t>
            </a:r>
            <a:r>
              <a:rPr lang="en-US" sz="3200" dirty="0" err="1">
                <a:solidFill>
                  <a:srgbClr val="6A3E3E"/>
                </a:solidFill>
                <a:latin typeface="Consolas" panose="020B0609020204030204" pitchFamily="49" charset="0"/>
              </a:rPr>
              <a:t>arr</a:t>
            </a:r>
            <a:r>
              <a:rPr lang="en-US" sz="3200" dirty="0" err="1">
                <a:solidFill>
                  <a:srgbClr val="000000"/>
                </a:solidFill>
                <a:latin typeface="Consolas" panose="020B0609020204030204" pitchFamily="49" charset="0"/>
              </a:rPr>
              <a:t>.get</a:t>
            </a:r>
            <a:r>
              <a:rPr lang="en-US" sz="3200" dirty="0">
                <a:solidFill>
                  <a:srgbClr val="000000"/>
                </a:solidFill>
                <a:latin typeface="Consolas" panose="020B0609020204030204" pitchFamily="49" charset="0"/>
              </a:rPr>
              <a:t>(</a:t>
            </a:r>
            <a:r>
              <a:rPr lang="en-US" sz="3200" dirty="0" err="1">
                <a:solidFill>
                  <a:srgbClr val="6A3E3E"/>
                </a:solidFill>
                <a:latin typeface="Consolas" panose="020B0609020204030204" pitchFamily="49" charset="0"/>
              </a:rPr>
              <a:t>i</a:t>
            </a:r>
            <a:r>
              <a:rPr lang="en-US" sz="3200" dirty="0">
                <a:solidFill>
                  <a:srgbClr val="000000"/>
                </a:solidFill>
                <a:latin typeface="Consolas" panose="020B0609020204030204" pitchFamily="49" charset="0"/>
              </a:rPr>
              <a:t>) &gt; </a:t>
            </a:r>
            <a:r>
              <a:rPr lang="en-US" sz="3200" dirty="0" err="1">
                <a:solidFill>
                  <a:srgbClr val="6A3E3E"/>
                </a:solidFill>
                <a:latin typeface="Consolas" panose="020B0609020204030204" pitchFamily="49" charset="0"/>
              </a:rPr>
              <a:t>maxVal</a:t>
            </a:r>
            <a:r>
              <a:rPr lang="en-US" sz="3200" dirty="0">
                <a:solidFill>
                  <a:srgbClr val="000000"/>
                </a:solidFill>
                <a:latin typeface="Consolas" panose="020B0609020204030204" pitchFamily="49" charset="0"/>
              </a:rPr>
              <a:t>) {</a:t>
            </a:r>
          </a:p>
          <a:p>
            <a:pPr algn="l"/>
            <a:r>
              <a:rPr lang="en-US" sz="3200" dirty="0">
                <a:solidFill>
                  <a:srgbClr val="6A3E3E"/>
                </a:solidFill>
                <a:latin typeface="Consolas" panose="020B0609020204030204" pitchFamily="49" charset="0"/>
              </a:rPr>
              <a:t>		</a:t>
            </a:r>
            <a:r>
              <a:rPr lang="en-US" sz="3200" dirty="0" err="1">
                <a:solidFill>
                  <a:srgbClr val="6A3E3E"/>
                </a:solidFill>
                <a:latin typeface="Consolas" panose="020B0609020204030204" pitchFamily="49" charset="0"/>
              </a:rPr>
              <a:t>maxVal</a:t>
            </a:r>
            <a:r>
              <a:rPr lang="en-US" sz="3200" dirty="0">
                <a:solidFill>
                  <a:srgbClr val="000000"/>
                </a:solidFill>
                <a:latin typeface="Consolas" panose="020B0609020204030204" pitchFamily="49" charset="0"/>
              </a:rPr>
              <a:t> = </a:t>
            </a:r>
            <a:r>
              <a:rPr lang="en-US" sz="3200" dirty="0" err="1">
                <a:solidFill>
                  <a:srgbClr val="6A3E3E"/>
                </a:solidFill>
                <a:latin typeface="Consolas" panose="020B0609020204030204" pitchFamily="49" charset="0"/>
              </a:rPr>
              <a:t>arr</a:t>
            </a:r>
            <a:r>
              <a:rPr lang="en-US" sz="3200" dirty="0" err="1">
                <a:solidFill>
                  <a:srgbClr val="000000"/>
                </a:solidFill>
                <a:latin typeface="Consolas" panose="020B0609020204030204" pitchFamily="49" charset="0"/>
              </a:rPr>
              <a:t>.get</a:t>
            </a:r>
            <a:r>
              <a:rPr lang="en-US" sz="3200" dirty="0">
                <a:solidFill>
                  <a:srgbClr val="000000"/>
                </a:solidFill>
                <a:latin typeface="Consolas" panose="020B0609020204030204" pitchFamily="49" charset="0"/>
              </a:rPr>
              <a:t>(</a:t>
            </a:r>
            <a:r>
              <a:rPr lang="en-US" sz="3200" dirty="0" err="1">
                <a:solidFill>
                  <a:srgbClr val="6A3E3E"/>
                </a:solidFill>
                <a:latin typeface="Consolas" panose="020B0609020204030204" pitchFamily="49" charset="0"/>
              </a:rPr>
              <a:t>i</a:t>
            </a:r>
            <a:r>
              <a:rPr lang="en-US" sz="3200" dirty="0">
                <a:solidFill>
                  <a:srgbClr val="000000"/>
                </a:solidFill>
                <a:latin typeface="Consolas" panose="020B0609020204030204" pitchFamily="49" charset="0"/>
              </a:rPr>
              <a:t>);</a:t>
            </a:r>
          </a:p>
          <a:p>
            <a:pPr algn="l"/>
            <a:r>
              <a:rPr lang="en-US" sz="3200" dirty="0">
                <a:solidFill>
                  <a:srgbClr val="6A3E3E"/>
                </a:solidFill>
                <a:latin typeface="Consolas" panose="020B0609020204030204" pitchFamily="49" charset="0"/>
              </a:rPr>
              <a:t>		</a:t>
            </a:r>
            <a:r>
              <a:rPr lang="en-US" sz="3200" dirty="0" err="1">
                <a:solidFill>
                  <a:srgbClr val="6A3E3E"/>
                </a:solidFill>
                <a:latin typeface="Consolas" panose="020B0609020204030204" pitchFamily="49" charset="0"/>
              </a:rPr>
              <a:t>maxIdx</a:t>
            </a:r>
            <a:r>
              <a:rPr lang="en-US" sz="3200" dirty="0">
                <a:solidFill>
                  <a:srgbClr val="000000"/>
                </a:solidFill>
                <a:latin typeface="Consolas" panose="020B0609020204030204" pitchFamily="49" charset="0"/>
              </a:rPr>
              <a:t> = </a:t>
            </a:r>
            <a:r>
              <a:rPr lang="en-US" sz="3200" dirty="0" err="1">
                <a:solidFill>
                  <a:srgbClr val="6A3E3E"/>
                </a:solidFill>
                <a:latin typeface="Consolas" panose="020B0609020204030204" pitchFamily="49" charset="0"/>
              </a:rPr>
              <a:t>i</a:t>
            </a:r>
            <a:r>
              <a:rPr lang="en-US" sz="3200" dirty="0">
                <a:solidFill>
                  <a:srgbClr val="000000"/>
                </a:solidFill>
                <a:latin typeface="Consolas" panose="020B0609020204030204" pitchFamily="49" charset="0"/>
              </a:rPr>
              <a:t>;</a:t>
            </a:r>
          </a:p>
          <a:p>
            <a:pPr algn="l"/>
            <a:r>
              <a:rPr lang="en-US" sz="3200" dirty="0">
                <a:solidFill>
                  <a:srgbClr val="000000"/>
                </a:solidFill>
                <a:latin typeface="Consolas" panose="020B0609020204030204" pitchFamily="49" charset="0"/>
              </a:rPr>
              <a:t>	}</a:t>
            </a:r>
          </a:p>
          <a:p>
            <a:pPr algn="l"/>
            <a:r>
              <a:rPr lang="en-US" sz="3200" dirty="0">
                <a:solidFill>
                  <a:srgbClr val="000000"/>
                </a:solidFill>
                <a:latin typeface="Consolas" panose="020B0609020204030204" pitchFamily="49" charset="0"/>
              </a:rPr>
              <a:t>}</a:t>
            </a:r>
            <a:endParaRPr lang="en-US" sz="3200" dirty="0">
              <a:solidFill>
                <a:srgbClr val="000000"/>
              </a:solidFill>
              <a:highlight>
                <a:srgbClr val="FFFF00"/>
              </a:highlight>
              <a:latin typeface="Consolas" panose="020B0609020204030204" pitchFamily="49" charset="0"/>
            </a:endParaRPr>
          </a:p>
        </p:txBody>
      </p:sp>
    </p:spTree>
    <p:extLst>
      <p:ext uri="{BB962C8B-B14F-4D97-AF65-F5344CB8AC3E}">
        <p14:creationId xmlns:p14="http://schemas.microsoft.com/office/powerpoint/2010/main" val="424523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Title 1">
            <a:extLst>
              <a:ext uri="{FF2B5EF4-FFF2-40B4-BE49-F238E27FC236}">
                <a16:creationId xmlns:a16="http://schemas.microsoft.com/office/drawing/2014/main" id="{09D91535-2F18-4724-9FD4-A543EFA9F6D1}"/>
              </a:ext>
            </a:extLst>
          </p:cNvPr>
          <p:cNvSpPr txBox="1">
            <a:spLocks/>
          </p:cNvSpPr>
          <p:nvPr/>
        </p:nvSpPr>
        <p:spPr>
          <a:xfrm>
            <a:off x="710494" y="475448"/>
            <a:ext cx="11118574" cy="15610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Index of the [first from the left] </a:t>
            </a:r>
            <a:br>
              <a:rPr lang="en-US" sz="5200" dirty="0">
                <a:solidFill>
                  <a:srgbClr val="002060"/>
                </a:solidFill>
              </a:rPr>
            </a:br>
            <a:r>
              <a:rPr lang="en-US" sz="5200" dirty="0">
                <a:solidFill>
                  <a:srgbClr val="002060"/>
                </a:solidFill>
              </a:rPr>
              <a:t>largest element in the array: v2</a:t>
            </a:r>
          </a:p>
        </p:txBody>
      </p:sp>
      <p:sp>
        <p:nvSpPr>
          <p:cNvPr id="12" name="TextBox 11">
            <a:extLst>
              <a:ext uri="{FF2B5EF4-FFF2-40B4-BE49-F238E27FC236}">
                <a16:creationId xmlns:a16="http://schemas.microsoft.com/office/drawing/2014/main" id="{6EF2E681-82BC-4FAA-8328-BBFFF4354B00}"/>
              </a:ext>
            </a:extLst>
          </p:cNvPr>
          <p:cNvSpPr txBox="1"/>
          <p:nvPr/>
        </p:nvSpPr>
        <p:spPr>
          <a:xfrm>
            <a:off x="1864935" y="2119107"/>
            <a:ext cx="10162916" cy="4524315"/>
          </a:xfrm>
          <a:prstGeom prst="rect">
            <a:avLst/>
          </a:prstGeom>
          <a:noFill/>
        </p:spPr>
        <p:txBody>
          <a:bodyPr wrap="square">
            <a:spAutoFit/>
          </a:bodyPr>
          <a:lstStyle/>
          <a:p>
            <a:pPr algn="l"/>
            <a:r>
              <a:rPr lang="en-US" sz="3200" b="1" dirty="0">
                <a:solidFill>
                  <a:srgbClr val="7F0055"/>
                </a:solidFill>
                <a:latin typeface="Consolas" panose="020B0609020204030204" pitchFamily="49" charset="0"/>
              </a:rPr>
              <a:t>double</a:t>
            </a:r>
            <a:r>
              <a:rPr lang="en-US" sz="3200" b="1" dirty="0">
                <a:solidFill>
                  <a:srgbClr val="000000"/>
                </a:solidFill>
                <a:latin typeface="Consolas" panose="020B0609020204030204" pitchFamily="49" charset="0"/>
              </a:rPr>
              <a:t> </a:t>
            </a:r>
            <a:r>
              <a:rPr lang="en-US" sz="3200" dirty="0">
                <a:solidFill>
                  <a:srgbClr val="6A3E3E"/>
                </a:solidFill>
                <a:latin typeface="Consolas" panose="020B0609020204030204" pitchFamily="49" charset="0"/>
              </a:rPr>
              <a:t>minusInf2</a:t>
            </a:r>
            <a:r>
              <a:rPr lang="en-US" sz="3200" dirty="0">
                <a:solidFill>
                  <a:srgbClr val="000000"/>
                </a:solidFill>
                <a:latin typeface="Consolas" panose="020B0609020204030204" pitchFamily="49" charset="0"/>
              </a:rPr>
              <a:t> = </a:t>
            </a:r>
            <a:r>
              <a:rPr lang="en-US" sz="3200" dirty="0" err="1">
                <a:solidFill>
                  <a:srgbClr val="000000"/>
                </a:solidFill>
                <a:latin typeface="Consolas" panose="020B0609020204030204" pitchFamily="49" charset="0"/>
              </a:rPr>
              <a:t>Double.</a:t>
            </a:r>
            <a:r>
              <a:rPr lang="en-US" sz="3200" i="1" dirty="0" err="1">
                <a:solidFill>
                  <a:srgbClr val="0000C0"/>
                </a:solidFill>
                <a:latin typeface="Consolas" panose="020B0609020204030204" pitchFamily="49" charset="0"/>
              </a:rPr>
              <a:t>NEGATIVE_INFINITY</a:t>
            </a:r>
            <a:r>
              <a:rPr lang="en-US" sz="3200" i="1" dirty="0">
                <a:solidFill>
                  <a:srgbClr val="000000"/>
                </a:solidFill>
                <a:latin typeface="Consolas" panose="020B0609020204030204" pitchFamily="49" charset="0"/>
              </a:rPr>
              <a:t>; </a:t>
            </a:r>
            <a:r>
              <a:rPr lang="en-US" sz="3200" b="1" dirty="0">
                <a:solidFill>
                  <a:srgbClr val="7F0055"/>
                </a:solidFill>
                <a:latin typeface="Consolas" panose="020B0609020204030204" pitchFamily="49" charset="0"/>
              </a:rPr>
              <a:t>int</a:t>
            </a:r>
            <a:r>
              <a:rPr lang="en-US" sz="3200" b="1" dirty="0">
                <a:solidFill>
                  <a:srgbClr val="000000"/>
                </a:solidFill>
                <a:latin typeface="Consolas" panose="020B0609020204030204" pitchFamily="49" charset="0"/>
              </a:rPr>
              <a:t> </a:t>
            </a:r>
            <a:r>
              <a:rPr lang="en-US" sz="3200" dirty="0" err="1">
                <a:solidFill>
                  <a:srgbClr val="6A3E3E"/>
                </a:solidFill>
                <a:latin typeface="Consolas" panose="020B0609020204030204" pitchFamily="49" charset="0"/>
              </a:rPr>
              <a:t>maxVal</a:t>
            </a:r>
            <a:r>
              <a:rPr lang="en-US" sz="3200" dirty="0">
                <a:solidFill>
                  <a:srgbClr val="000000"/>
                </a:solidFill>
                <a:latin typeface="Consolas" panose="020B0609020204030204" pitchFamily="49" charset="0"/>
              </a:rPr>
              <a:t> = (</a:t>
            </a:r>
            <a:r>
              <a:rPr kumimoji="0" lang="en-US" sz="3200" b="1"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int</a:t>
            </a:r>
            <a:r>
              <a:rPr lang="en-US" sz="3200" dirty="0">
                <a:solidFill>
                  <a:srgbClr val="000000"/>
                </a:solidFill>
                <a:latin typeface="Consolas" panose="020B0609020204030204" pitchFamily="49" charset="0"/>
              </a:rPr>
              <a:t>) </a:t>
            </a:r>
            <a:r>
              <a:rPr lang="en-US" sz="3200" dirty="0">
                <a:solidFill>
                  <a:srgbClr val="6A3E3E"/>
                </a:solidFill>
                <a:latin typeface="Consolas" panose="020B0609020204030204" pitchFamily="49" charset="0"/>
              </a:rPr>
              <a:t>minusInf2</a:t>
            </a:r>
            <a:r>
              <a:rPr lang="en-US" sz="3200" dirty="0">
                <a:solidFill>
                  <a:srgbClr val="000000"/>
                </a:solidFill>
                <a:latin typeface="Consolas" panose="020B0609020204030204" pitchFamily="49" charset="0"/>
              </a:rPr>
              <a:t>;</a:t>
            </a:r>
          </a:p>
          <a:p>
            <a:r>
              <a:rPr lang="en-US" sz="3200" b="1" dirty="0">
                <a:solidFill>
                  <a:srgbClr val="7F0055"/>
                </a:solidFill>
                <a:latin typeface="Consolas" panose="020B0609020204030204" pitchFamily="49" charset="0"/>
              </a:rPr>
              <a:t>int</a:t>
            </a:r>
            <a:r>
              <a:rPr lang="en-US" sz="3200" b="1" dirty="0">
                <a:solidFill>
                  <a:srgbClr val="000000"/>
                </a:solidFill>
                <a:latin typeface="Consolas" panose="020B0609020204030204" pitchFamily="49" charset="0"/>
              </a:rPr>
              <a:t> </a:t>
            </a:r>
            <a:r>
              <a:rPr lang="en-US" sz="3200" dirty="0" err="1">
                <a:solidFill>
                  <a:srgbClr val="6A3E3E"/>
                </a:solidFill>
                <a:latin typeface="Consolas" panose="020B0609020204030204" pitchFamily="49" charset="0"/>
              </a:rPr>
              <a:t>maxIdx</a:t>
            </a:r>
            <a:r>
              <a:rPr lang="en-US" sz="3200" dirty="0">
                <a:solidFill>
                  <a:srgbClr val="000000"/>
                </a:solidFill>
                <a:latin typeface="Consolas" panose="020B0609020204030204" pitchFamily="49" charset="0"/>
              </a:rPr>
              <a:t> = -1; </a:t>
            </a:r>
          </a:p>
          <a:p>
            <a:r>
              <a:rPr lang="nn-NO" sz="3200" b="1" dirty="0">
                <a:solidFill>
                  <a:srgbClr val="7F0055"/>
                </a:solidFill>
                <a:latin typeface="Consolas" panose="020B0609020204030204" pitchFamily="49" charset="0"/>
              </a:rPr>
              <a:t>for</a:t>
            </a:r>
            <a:r>
              <a:rPr lang="nn-NO" sz="3200" b="1" dirty="0">
                <a:solidFill>
                  <a:srgbClr val="000000"/>
                </a:solidFill>
                <a:latin typeface="Consolas" panose="020B0609020204030204" pitchFamily="49" charset="0"/>
              </a:rPr>
              <a:t>(</a:t>
            </a:r>
            <a:r>
              <a:rPr lang="nn-NO" sz="3200" b="1" dirty="0">
                <a:solidFill>
                  <a:srgbClr val="7F0055"/>
                </a:solidFill>
                <a:latin typeface="Consolas" panose="020B0609020204030204" pitchFamily="49" charset="0"/>
              </a:rPr>
              <a:t>int</a:t>
            </a:r>
            <a:r>
              <a:rPr lang="nn-NO" sz="3200" b="1" dirty="0">
                <a:solidFill>
                  <a:srgbClr val="000000"/>
                </a:solidFill>
                <a:latin typeface="Consolas" panose="020B0609020204030204" pitchFamily="49" charset="0"/>
              </a:rPr>
              <a:t> </a:t>
            </a:r>
            <a:r>
              <a:rPr lang="nn-NO" sz="3200" dirty="0">
                <a:solidFill>
                  <a:srgbClr val="6A3E3E"/>
                </a:solidFill>
                <a:latin typeface="Consolas" panose="020B0609020204030204" pitchFamily="49" charset="0"/>
              </a:rPr>
              <a:t>i</a:t>
            </a:r>
            <a:r>
              <a:rPr lang="nn-NO" sz="3200" dirty="0">
                <a:solidFill>
                  <a:srgbClr val="000000"/>
                </a:solidFill>
                <a:latin typeface="Consolas" panose="020B0609020204030204" pitchFamily="49" charset="0"/>
              </a:rPr>
              <a:t> = 0; </a:t>
            </a:r>
            <a:r>
              <a:rPr lang="nn-NO" sz="3200" dirty="0">
                <a:solidFill>
                  <a:srgbClr val="6A3E3E"/>
                </a:solidFill>
                <a:latin typeface="Consolas" panose="020B0609020204030204" pitchFamily="49" charset="0"/>
              </a:rPr>
              <a:t>i</a:t>
            </a:r>
            <a:r>
              <a:rPr lang="nn-NO" sz="3200" dirty="0">
                <a:solidFill>
                  <a:srgbClr val="000000"/>
                </a:solidFill>
                <a:latin typeface="Consolas" panose="020B0609020204030204" pitchFamily="49" charset="0"/>
              </a:rPr>
              <a:t> &lt; </a:t>
            </a:r>
            <a:r>
              <a:rPr lang="nn-NO" sz="3200" dirty="0">
                <a:solidFill>
                  <a:srgbClr val="6A3E3E"/>
                </a:solidFill>
                <a:latin typeface="Consolas" panose="020B0609020204030204" pitchFamily="49" charset="0"/>
              </a:rPr>
              <a:t>arr</a:t>
            </a:r>
            <a:r>
              <a:rPr lang="nn-NO" sz="3200" dirty="0">
                <a:solidFill>
                  <a:srgbClr val="000000"/>
                </a:solidFill>
                <a:latin typeface="Consolas" panose="020B0609020204030204" pitchFamily="49" charset="0"/>
              </a:rPr>
              <a:t>.size(); ++</a:t>
            </a:r>
            <a:r>
              <a:rPr lang="nn-NO" sz="3200" dirty="0">
                <a:solidFill>
                  <a:srgbClr val="6A3E3E"/>
                </a:solidFill>
                <a:latin typeface="Consolas" panose="020B0609020204030204" pitchFamily="49" charset="0"/>
              </a:rPr>
              <a:t>i</a:t>
            </a:r>
            <a:r>
              <a:rPr lang="nn-NO" sz="3200" dirty="0">
                <a:solidFill>
                  <a:srgbClr val="000000"/>
                </a:solidFill>
                <a:latin typeface="Consolas" panose="020B0609020204030204" pitchFamily="49" charset="0"/>
              </a:rPr>
              <a:t>) {</a:t>
            </a:r>
          </a:p>
          <a:p>
            <a:pPr algn="l"/>
            <a:r>
              <a:rPr lang="en-US" sz="3200" b="1" dirty="0">
                <a:solidFill>
                  <a:srgbClr val="7F0055"/>
                </a:solidFill>
                <a:latin typeface="Consolas" panose="020B0609020204030204" pitchFamily="49" charset="0"/>
              </a:rPr>
              <a:t>	if</a:t>
            </a:r>
            <a:r>
              <a:rPr lang="en-US" sz="3200" b="1" dirty="0">
                <a:solidFill>
                  <a:srgbClr val="000000"/>
                </a:solidFill>
                <a:latin typeface="Consolas" panose="020B0609020204030204" pitchFamily="49" charset="0"/>
              </a:rPr>
              <a:t> </a:t>
            </a:r>
            <a:r>
              <a:rPr lang="en-US" sz="3200" dirty="0">
                <a:solidFill>
                  <a:srgbClr val="000000"/>
                </a:solidFill>
                <a:latin typeface="Consolas" panose="020B0609020204030204" pitchFamily="49" charset="0"/>
              </a:rPr>
              <a:t>(</a:t>
            </a:r>
            <a:r>
              <a:rPr lang="en-US" sz="3200" dirty="0" err="1">
                <a:solidFill>
                  <a:srgbClr val="6A3E3E"/>
                </a:solidFill>
                <a:latin typeface="Consolas" panose="020B0609020204030204" pitchFamily="49" charset="0"/>
              </a:rPr>
              <a:t>arr</a:t>
            </a:r>
            <a:r>
              <a:rPr lang="en-US" sz="3200" dirty="0" err="1">
                <a:solidFill>
                  <a:srgbClr val="000000"/>
                </a:solidFill>
                <a:latin typeface="Consolas" panose="020B0609020204030204" pitchFamily="49" charset="0"/>
              </a:rPr>
              <a:t>.get</a:t>
            </a:r>
            <a:r>
              <a:rPr lang="en-US" sz="3200" dirty="0">
                <a:solidFill>
                  <a:srgbClr val="000000"/>
                </a:solidFill>
                <a:latin typeface="Consolas" panose="020B0609020204030204" pitchFamily="49" charset="0"/>
              </a:rPr>
              <a:t>(</a:t>
            </a:r>
            <a:r>
              <a:rPr lang="en-US" sz="3200" dirty="0" err="1">
                <a:solidFill>
                  <a:srgbClr val="6A3E3E"/>
                </a:solidFill>
                <a:latin typeface="Consolas" panose="020B0609020204030204" pitchFamily="49" charset="0"/>
              </a:rPr>
              <a:t>i</a:t>
            </a:r>
            <a:r>
              <a:rPr lang="en-US" sz="3200" dirty="0">
                <a:solidFill>
                  <a:srgbClr val="000000"/>
                </a:solidFill>
                <a:latin typeface="Consolas" panose="020B0609020204030204" pitchFamily="49" charset="0"/>
              </a:rPr>
              <a:t>) &gt; </a:t>
            </a:r>
            <a:r>
              <a:rPr lang="en-US" sz="3200" dirty="0" err="1">
                <a:solidFill>
                  <a:srgbClr val="6A3E3E"/>
                </a:solidFill>
                <a:latin typeface="Consolas" panose="020B0609020204030204" pitchFamily="49" charset="0"/>
              </a:rPr>
              <a:t>maxVal</a:t>
            </a:r>
            <a:r>
              <a:rPr lang="en-US" sz="3200" dirty="0">
                <a:solidFill>
                  <a:srgbClr val="000000"/>
                </a:solidFill>
                <a:latin typeface="Consolas" panose="020B0609020204030204" pitchFamily="49" charset="0"/>
              </a:rPr>
              <a:t>) {</a:t>
            </a:r>
          </a:p>
          <a:p>
            <a:pPr algn="l"/>
            <a:r>
              <a:rPr lang="en-US" sz="3200" dirty="0">
                <a:solidFill>
                  <a:srgbClr val="6A3E3E"/>
                </a:solidFill>
                <a:latin typeface="Consolas" panose="020B0609020204030204" pitchFamily="49" charset="0"/>
              </a:rPr>
              <a:t>		</a:t>
            </a:r>
            <a:r>
              <a:rPr lang="en-US" sz="3200" dirty="0" err="1">
                <a:solidFill>
                  <a:srgbClr val="6A3E3E"/>
                </a:solidFill>
                <a:latin typeface="Consolas" panose="020B0609020204030204" pitchFamily="49" charset="0"/>
              </a:rPr>
              <a:t>maxVal</a:t>
            </a:r>
            <a:r>
              <a:rPr lang="en-US" sz="3200" dirty="0">
                <a:solidFill>
                  <a:srgbClr val="000000"/>
                </a:solidFill>
                <a:latin typeface="Consolas" panose="020B0609020204030204" pitchFamily="49" charset="0"/>
              </a:rPr>
              <a:t> = </a:t>
            </a:r>
            <a:r>
              <a:rPr lang="en-US" sz="3200" dirty="0" err="1">
                <a:solidFill>
                  <a:srgbClr val="6A3E3E"/>
                </a:solidFill>
                <a:latin typeface="Consolas" panose="020B0609020204030204" pitchFamily="49" charset="0"/>
              </a:rPr>
              <a:t>arr</a:t>
            </a:r>
            <a:r>
              <a:rPr lang="en-US" sz="3200" dirty="0" err="1">
                <a:solidFill>
                  <a:srgbClr val="000000"/>
                </a:solidFill>
                <a:latin typeface="Consolas" panose="020B0609020204030204" pitchFamily="49" charset="0"/>
              </a:rPr>
              <a:t>.get</a:t>
            </a:r>
            <a:r>
              <a:rPr lang="en-US" sz="3200" dirty="0">
                <a:solidFill>
                  <a:srgbClr val="000000"/>
                </a:solidFill>
                <a:latin typeface="Consolas" panose="020B0609020204030204" pitchFamily="49" charset="0"/>
              </a:rPr>
              <a:t>(</a:t>
            </a:r>
            <a:r>
              <a:rPr lang="en-US" sz="3200" dirty="0" err="1">
                <a:solidFill>
                  <a:srgbClr val="6A3E3E"/>
                </a:solidFill>
                <a:latin typeface="Consolas" panose="020B0609020204030204" pitchFamily="49" charset="0"/>
              </a:rPr>
              <a:t>i</a:t>
            </a:r>
            <a:r>
              <a:rPr lang="en-US" sz="3200" dirty="0">
                <a:solidFill>
                  <a:srgbClr val="000000"/>
                </a:solidFill>
                <a:latin typeface="Consolas" panose="020B0609020204030204" pitchFamily="49" charset="0"/>
              </a:rPr>
              <a:t>);</a:t>
            </a:r>
          </a:p>
          <a:p>
            <a:pPr algn="l"/>
            <a:r>
              <a:rPr lang="en-US" sz="3200" dirty="0">
                <a:solidFill>
                  <a:srgbClr val="6A3E3E"/>
                </a:solidFill>
                <a:latin typeface="Consolas" panose="020B0609020204030204" pitchFamily="49" charset="0"/>
              </a:rPr>
              <a:t>		</a:t>
            </a:r>
            <a:r>
              <a:rPr lang="en-US" sz="3200" dirty="0" err="1">
                <a:solidFill>
                  <a:srgbClr val="6A3E3E"/>
                </a:solidFill>
                <a:latin typeface="Consolas" panose="020B0609020204030204" pitchFamily="49" charset="0"/>
              </a:rPr>
              <a:t>maxIdx</a:t>
            </a:r>
            <a:r>
              <a:rPr lang="en-US" sz="3200" dirty="0">
                <a:solidFill>
                  <a:srgbClr val="000000"/>
                </a:solidFill>
                <a:latin typeface="Consolas" panose="020B0609020204030204" pitchFamily="49" charset="0"/>
              </a:rPr>
              <a:t> = </a:t>
            </a:r>
            <a:r>
              <a:rPr lang="en-US" sz="3200" dirty="0" err="1">
                <a:solidFill>
                  <a:srgbClr val="6A3E3E"/>
                </a:solidFill>
                <a:latin typeface="Consolas" panose="020B0609020204030204" pitchFamily="49" charset="0"/>
              </a:rPr>
              <a:t>i</a:t>
            </a:r>
            <a:r>
              <a:rPr lang="en-US" sz="3200" dirty="0">
                <a:solidFill>
                  <a:srgbClr val="000000"/>
                </a:solidFill>
                <a:latin typeface="Consolas" panose="020B0609020204030204" pitchFamily="49" charset="0"/>
              </a:rPr>
              <a:t>;</a:t>
            </a:r>
          </a:p>
          <a:p>
            <a:pPr algn="l"/>
            <a:r>
              <a:rPr lang="en-US" sz="3200" dirty="0">
                <a:solidFill>
                  <a:srgbClr val="000000"/>
                </a:solidFill>
                <a:latin typeface="Consolas" panose="020B0609020204030204" pitchFamily="49" charset="0"/>
              </a:rPr>
              <a:t>	}</a:t>
            </a:r>
          </a:p>
          <a:p>
            <a:pPr algn="l"/>
            <a:r>
              <a:rPr lang="en-US" sz="3200" dirty="0">
                <a:solidFill>
                  <a:srgbClr val="000000"/>
                </a:solidFill>
                <a:latin typeface="Consolas" panose="020B0609020204030204" pitchFamily="49" charset="0"/>
              </a:rPr>
              <a:t>}</a:t>
            </a:r>
            <a:endParaRPr lang="en-US" sz="3200" dirty="0">
              <a:solidFill>
                <a:srgbClr val="000000"/>
              </a:solidFill>
              <a:highlight>
                <a:srgbClr val="FFFF00"/>
              </a:highlight>
              <a:latin typeface="Consolas" panose="020B0609020204030204" pitchFamily="49" charset="0"/>
            </a:endParaRPr>
          </a:p>
        </p:txBody>
      </p:sp>
    </p:spTree>
    <p:extLst>
      <p:ext uri="{BB962C8B-B14F-4D97-AF65-F5344CB8AC3E}">
        <p14:creationId xmlns:p14="http://schemas.microsoft.com/office/powerpoint/2010/main" val="2796751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Title 1">
            <a:extLst>
              <a:ext uri="{FF2B5EF4-FFF2-40B4-BE49-F238E27FC236}">
                <a16:creationId xmlns:a16="http://schemas.microsoft.com/office/drawing/2014/main" id="{09D91535-2F18-4724-9FD4-A543EFA9F6D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Problem 2</a:t>
            </a:r>
          </a:p>
        </p:txBody>
      </p:sp>
      <p:sp>
        <p:nvSpPr>
          <p:cNvPr id="8" name="TextBox 7">
            <a:extLst>
              <a:ext uri="{FF2B5EF4-FFF2-40B4-BE49-F238E27FC236}">
                <a16:creationId xmlns:a16="http://schemas.microsoft.com/office/drawing/2014/main" id="{D5D4A097-15CC-4999-9B72-FBDADE613558}"/>
              </a:ext>
            </a:extLst>
          </p:cNvPr>
          <p:cNvSpPr txBox="1"/>
          <p:nvPr/>
        </p:nvSpPr>
        <p:spPr>
          <a:xfrm>
            <a:off x="4551967" y="67934"/>
            <a:ext cx="7640033"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5F6368"/>
                </a:solidFill>
                <a:effectLst/>
                <a:uLnTx/>
                <a:uFillTx/>
                <a:latin typeface="Google Sans Text"/>
                <a:ea typeface="+mn-ea"/>
                <a:cs typeface="+mn-cs"/>
              </a:rPr>
              <a:t>Find indices of a largest and second largest elements in the array</a:t>
            </a:r>
            <a:endParaRPr kumimoji="0" lang="nn-NO" sz="4000" b="0" i="0" u="none" strike="noStrike" kern="1200" cap="none" spc="0" normalizeH="0" baseline="0" noProof="0" dirty="0">
              <a:ln>
                <a:noFill/>
              </a:ln>
              <a:solidFill>
                <a:srgbClr val="5F6368"/>
              </a:solidFill>
              <a:effectLst/>
              <a:uLnTx/>
              <a:uFillTx/>
              <a:latin typeface="Google Sans Text"/>
              <a:ea typeface="+mn-ea"/>
              <a:cs typeface="+mn-cs"/>
            </a:endParaRPr>
          </a:p>
        </p:txBody>
      </p:sp>
      <p:sp>
        <p:nvSpPr>
          <p:cNvPr id="12" name="TextBox 11">
            <a:extLst>
              <a:ext uri="{FF2B5EF4-FFF2-40B4-BE49-F238E27FC236}">
                <a16:creationId xmlns:a16="http://schemas.microsoft.com/office/drawing/2014/main" id="{4CEF08FE-690A-49DE-A28C-5E4DEA4C65C4}"/>
              </a:ext>
            </a:extLst>
          </p:cNvPr>
          <p:cNvSpPr txBox="1"/>
          <p:nvPr/>
        </p:nvSpPr>
        <p:spPr>
          <a:xfrm>
            <a:off x="996243" y="1609083"/>
            <a:ext cx="8316722" cy="5324535"/>
          </a:xfrm>
          <a:prstGeom prst="rect">
            <a:avLst/>
          </a:prstGeom>
          <a:noFill/>
        </p:spPr>
        <p:txBody>
          <a:bodyPr wrap="square">
            <a:spAutoFit/>
          </a:bodyPr>
          <a:lstStyle/>
          <a:p>
            <a:pPr algn="l"/>
            <a:r>
              <a:rPr lang="en-US" sz="2000" b="1" dirty="0">
                <a:solidFill>
                  <a:srgbClr val="7F0055"/>
                </a:solidFill>
                <a:latin typeface="Consolas" panose="020B0609020204030204" pitchFamily="49" charset="0"/>
              </a:rPr>
              <a:t>int</a:t>
            </a:r>
            <a:r>
              <a:rPr lang="en-US" sz="2000" b="1" dirty="0">
                <a:solidFill>
                  <a:srgbClr val="000000"/>
                </a:solidFill>
                <a:latin typeface="Consolas" panose="020B0609020204030204" pitchFamily="49" charset="0"/>
              </a:rPr>
              <a:t>[] </a:t>
            </a:r>
            <a:r>
              <a:rPr lang="en-US" sz="2000" dirty="0">
                <a:solidFill>
                  <a:srgbClr val="6A3E3E"/>
                </a:solidFill>
                <a:latin typeface="Consolas" panose="020B0609020204030204" pitchFamily="49" charset="0"/>
              </a:rPr>
              <a:t>array</a:t>
            </a:r>
            <a:r>
              <a:rPr lang="en-US" sz="2000" dirty="0">
                <a:solidFill>
                  <a:srgbClr val="000000"/>
                </a:solidFill>
                <a:latin typeface="Consolas" panose="020B0609020204030204" pitchFamily="49" charset="0"/>
              </a:rPr>
              <a:t> = {1,6,9,-2,-5,10};</a:t>
            </a:r>
          </a:p>
          <a:p>
            <a:pPr algn="l"/>
            <a:r>
              <a:rPr lang="en-US" sz="2000" b="1" dirty="0">
                <a:solidFill>
                  <a:srgbClr val="7F0055"/>
                </a:solidFill>
                <a:latin typeface="Consolas" panose="020B0609020204030204" pitchFamily="49" charset="0"/>
              </a:rPr>
              <a:t>int</a:t>
            </a:r>
            <a:r>
              <a:rPr lang="en-US" sz="2000" b="1" dirty="0">
                <a:solidFill>
                  <a:srgbClr val="000000"/>
                </a:solidFill>
                <a:latin typeface="Consolas" panose="020B0609020204030204" pitchFamily="49" charset="0"/>
              </a:rPr>
              <a:t> </a:t>
            </a:r>
            <a:r>
              <a:rPr lang="en-US" sz="2000" dirty="0">
                <a:solidFill>
                  <a:srgbClr val="6A3E3E"/>
                </a:solidFill>
                <a:latin typeface="Consolas" panose="020B0609020204030204" pitchFamily="49" charset="0"/>
              </a:rPr>
              <a:t>max1Val</a:t>
            </a:r>
            <a:r>
              <a:rPr lang="en-US" sz="2000" dirty="0">
                <a:solidFill>
                  <a:srgbClr val="000000"/>
                </a:solidFill>
                <a:latin typeface="Consolas" panose="020B0609020204030204" pitchFamily="49" charset="0"/>
              </a:rPr>
              <a:t> = </a:t>
            </a:r>
            <a:r>
              <a:rPr lang="en-US" sz="2000" dirty="0" err="1">
                <a:solidFill>
                  <a:srgbClr val="6A3E3E"/>
                </a:solidFill>
                <a:latin typeface="Consolas" panose="020B0609020204030204" pitchFamily="49" charset="0"/>
              </a:rPr>
              <a:t>minusInf</a:t>
            </a:r>
            <a:r>
              <a:rPr lang="en-US" sz="2000" dirty="0">
                <a:solidFill>
                  <a:srgbClr val="000000"/>
                </a:solidFill>
                <a:latin typeface="Consolas" panose="020B0609020204030204" pitchFamily="49" charset="0"/>
              </a:rPr>
              <a:t>;</a:t>
            </a:r>
          </a:p>
          <a:p>
            <a:pPr algn="l"/>
            <a:r>
              <a:rPr lang="en-US" sz="2000" b="1" dirty="0">
                <a:solidFill>
                  <a:srgbClr val="7F0055"/>
                </a:solidFill>
                <a:latin typeface="Consolas" panose="020B0609020204030204" pitchFamily="49" charset="0"/>
              </a:rPr>
              <a:t>int</a:t>
            </a:r>
            <a:r>
              <a:rPr lang="en-US" sz="2000" b="1" dirty="0">
                <a:solidFill>
                  <a:srgbClr val="000000"/>
                </a:solidFill>
                <a:latin typeface="Consolas" panose="020B0609020204030204" pitchFamily="49" charset="0"/>
              </a:rPr>
              <a:t> </a:t>
            </a:r>
            <a:r>
              <a:rPr lang="en-US" sz="2000" dirty="0">
                <a:solidFill>
                  <a:srgbClr val="6A3E3E"/>
                </a:solidFill>
                <a:latin typeface="Consolas" panose="020B0609020204030204" pitchFamily="49" charset="0"/>
              </a:rPr>
              <a:t>max2Val</a:t>
            </a:r>
            <a:r>
              <a:rPr lang="en-US" sz="2000" dirty="0">
                <a:solidFill>
                  <a:srgbClr val="000000"/>
                </a:solidFill>
                <a:latin typeface="Consolas" panose="020B0609020204030204" pitchFamily="49" charset="0"/>
              </a:rPr>
              <a:t> = </a:t>
            </a:r>
            <a:r>
              <a:rPr lang="en-US" sz="2000" dirty="0" err="1">
                <a:solidFill>
                  <a:srgbClr val="6A3E3E"/>
                </a:solidFill>
                <a:latin typeface="Consolas" panose="020B0609020204030204" pitchFamily="49" charset="0"/>
              </a:rPr>
              <a:t>minusInf</a:t>
            </a:r>
            <a:r>
              <a:rPr lang="en-US" sz="2000" dirty="0">
                <a:solidFill>
                  <a:srgbClr val="000000"/>
                </a:solidFill>
                <a:latin typeface="Consolas" panose="020B0609020204030204" pitchFamily="49" charset="0"/>
              </a:rPr>
              <a:t>;</a:t>
            </a:r>
          </a:p>
          <a:p>
            <a:pPr algn="l"/>
            <a:r>
              <a:rPr lang="en-US" sz="2000" b="1" dirty="0">
                <a:solidFill>
                  <a:srgbClr val="7F0055"/>
                </a:solidFill>
                <a:latin typeface="Consolas" panose="020B0609020204030204" pitchFamily="49" charset="0"/>
              </a:rPr>
              <a:t>int</a:t>
            </a:r>
            <a:r>
              <a:rPr lang="en-US" sz="2000" b="1" dirty="0">
                <a:solidFill>
                  <a:srgbClr val="000000"/>
                </a:solidFill>
                <a:latin typeface="Consolas" panose="020B0609020204030204" pitchFamily="49" charset="0"/>
              </a:rPr>
              <a:t> </a:t>
            </a:r>
            <a:r>
              <a:rPr lang="en-US" sz="2000" dirty="0">
                <a:solidFill>
                  <a:srgbClr val="6A3E3E"/>
                </a:solidFill>
                <a:latin typeface="Consolas" panose="020B0609020204030204" pitchFamily="49" charset="0"/>
              </a:rPr>
              <a:t>max1Idx</a:t>
            </a:r>
            <a:r>
              <a:rPr lang="en-US" sz="2000" dirty="0">
                <a:solidFill>
                  <a:srgbClr val="000000"/>
                </a:solidFill>
                <a:latin typeface="Consolas" panose="020B0609020204030204" pitchFamily="49" charset="0"/>
              </a:rPr>
              <a:t> = -1;</a:t>
            </a:r>
          </a:p>
          <a:p>
            <a:pPr algn="l"/>
            <a:r>
              <a:rPr lang="en-US" sz="2000" b="1" dirty="0">
                <a:solidFill>
                  <a:srgbClr val="7F0055"/>
                </a:solidFill>
                <a:latin typeface="Consolas" panose="020B0609020204030204" pitchFamily="49" charset="0"/>
              </a:rPr>
              <a:t>int</a:t>
            </a:r>
            <a:r>
              <a:rPr lang="en-US" sz="2000" b="1" dirty="0">
                <a:solidFill>
                  <a:srgbClr val="000000"/>
                </a:solidFill>
                <a:latin typeface="Consolas" panose="020B0609020204030204" pitchFamily="49" charset="0"/>
              </a:rPr>
              <a:t> </a:t>
            </a:r>
            <a:r>
              <a:rPr lang="en-US" sz="2000" dirty="0">
                <a:solidFill>
                  <a:srgbClr val="6A3E3E"/>
                </a:solidFill>
                <a:latin typeface="Consolas" panose="020B0609020204030204" pitchFamily="49" charset="0"/>
              </a:rPr>
              <a:t>max2Idx</a:t>
            </a:r>
            <a:r>
              <a:rPr lang="en-US" sz="2000" dirty="0">
                <a:solidFill>
                  <a:srgbClr val="000000"/>
                </a:solidFill>
                <a:latin typeface="Consolas" panose="020B0609020204030204" pitchFamily="49" charset="0"/>
              </a:rPr>
              <a:t> = -1;</a:t>
            </a:r>
          </a:p>
          <a:p>
            <a:pPr algn="l"/>
            <a:r>
              <a:rPr lang="nn-NO" sz="2000" b="1" dirty="0">
                <a:solidFill>
                  <a:srgbClr val="7F0055"/>
                </a:solidFill>
                <a:latin typeface="Consolas" panose="020B0609020204030204" pitchFamily="49" charset="0"/>
              </a:rPr>
              <a:t>for</a:t>
            </a:r>
            <a:r>
              <a:rPr lang="nn-NO" sz="2000" b="1" dirty="0">
                <a:solidFill>
                  <a:srgbClr val="000000"/>
                </a:solidFill>
                <a:latin typeface="Consolas" panose="020B0609020204030204" pitchFamily="49" charset="0"/>
              </a:rPr>
              <a:t>(</a:t>
            </a:r>
            <a:r>
              <a:rPr lang="nn-NO" sz="2000" b="1" dirty="0">
                <a:solidFill>
                  <a:srgbClr val="7F0055"/>
                </a:solidFill>
                <a:latin typeface="Consolas" panose="020B0609020204030204" pitchFamily="49" charset="0"/>
              </a:rPr>
              <a:t>int</a:t>
            </a:r>
            <a:r>
              <a:rPr lang="nn-NO" sz="2000" b="1" dirty="0">
                <a:solidFill>
                  <a:srgbClr val="000000"/>
                </a:solidFill>
                <a:latin typeface="Consolas" panose="020B0609020204030204" pitchFamily="49" charset="0"/>
              </a:rPr>
              <a:t> </a:t>
            </a:r>
            <a:r>
              <a:rPr lang="nn-NO" sz="2000" dirty="0">
                <a:solidFill>
                  <a:srgbClr val="6A3E3E"/>
                </a:solidFill>
                <a:latin typeface="Consolas" panose="020B0609020204030204" pitchFamily="49" charset="0"/>
              </a:rPr>
              <a:t>i</a:t>
            </a:r>
            <a:r>
              <a:rPr lang="nn-NO" sz="2000" dirty="0">
                <a:solidFill>
                  <a:srgbClr val="000000"/>
                </a:solidFill>
                <a:latin typeface="Consolas" panose="020B0609020204030204" pitchFamily="49" charset="0"/>
              </a:rPr>
              <a:t> = 0; </a:t>
            </a:r>
            <a:r>
              <a:rPr lang="nn-NO" sz="2000" dirty="0">
                <a:solidFill>
                  <a:srgbClr val="6A3E3E"/>
                </a:solidFill>
                <a:latin typeface="Consolas" panose="020B0609020204030204" pitchFamily="49" charset="0"/>
              </a:rPr>
              <a:t>i</a:t>
            </a:r>
            <a:r>
              <a:rPr lang="nn-NO" sz="2000" dirty="0">
                <a:solidFill>
                  <a:srgbClr val="000000"/>
                </a:solidFill>
                <a:latin typeface="Consolas" panose="020B0609020204030204" pitchFamily="49" charset="0"/>
              </a:rPr>
              <a:t> &lt; </a:t>
            </a:r>
            <a:r>
              <a:rPr lang="nn-NO" sz="2000" dirty="0">
                <a:solidFill>
                  <a:srgbClr val="6A3E3E"/>
                </a:solidFill>
                <a:latin typeface="Consolas" panose="020B0609020204030204" pitchFamily="49" charset="0"/>
              </a:rPr>
              <a:t>array</a:t>
            </a:r>
            <a:r>
              <a:rPr lang="nn-NO" sz="2000" dirty="0">
                <a:solidFill>
                  <a:srgbClr val="000000"/>
                </a:solidFill>
                <a:latin typeface="Consolas" panose="020B0609020204030204" pitchFamily="49" charset="0"/>
              </a:rPr>
              <a:t>.</a:t>
            </a:r>
            <a:r>
              <a:rPr lang="nn-NO" sz="2000" dirty="0">
                <a:solidFill>
                  <a:srgbClr val="0000C0"/>
                </a:solidFill>
                <a:latin typeface="Consolas" panose="020B0609020204030204" pitchFamily="49" charset="0"/>
              </a:rPr>
              <a:t>length</a:t>
            </a:r>
            <a:r>
              <a:rPr lang="nn-NO" sz="2000" dirty="0">
                <a:solidFill>
                  <a:srgbClr val="000000"/>
                </a:solidFill>
                <a:latin typeface="Consolas" panose="020B0609020204030204" pitchFamily="49" charset="0"/>
              </a:rPr>
              <a:t>; ++</a:t>
            </a:r>
            <a:r>
              <a:rPr lang="nn-NO" sz="2000" dirty="0">
                <a:solidFill>
                  <a:srgbClr val="6A3E3E"/>
                </a:solidFill>
                <a:latin typeface="Consolas" panose="020B0609020204030204" pitchFamily="49" charset="0"/>
              </a:rPr>
              <a:t>i</a:t>
            </a:r>
            <a:r>
              <a:rPr lang="nn-NO" sz="2000" dirty="0">
                <a:solidFill>
                  <a:srgbClr val="000000"/>
                </a:solidFill>
                <a:latin typeface="Consolas" panose="020B0609020204030204" pitchFamily="49" charset="0"/>
              </a:rPr>
              <a:t>) {</a:t>
            </a:r>
          </a:p>
          <a:p>
            <a:pPr algn="l"/>
            <a:r>
              <a:rPr lang="en-US" sz="2000" b="1" dirty="0">
                <a:solidFill>
                  <a:srgbClr val="7F0055"/>
                </a:solidFill>
                <a:latin typeface="Consolas" panose="020B0609020204030204" pitchFamily="49" charset="0"/>
              </a:rPr>
              <a:t>	if</a:t>
            </a:r>
            <a:r>
              <a:rPr lang="en-US" sz="2000" b="1"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a:solidFill>
                  <a:srgbClr val="6A3E3E"/>
                </a:solidFill>
                <a:latin typeface="Consolas" panose="020B0609020204030204" pitchFamily="49" charset="0"/>
              </a:rPr>
              <a:t>array</a:t>
            </a:r>
            <a:r>
              <a:rPr lang="en-US" sz="2000" dirty="0">
                <a:solidFill>
                  <a:srgbClr val="000000"/>
                </a:solidFill>
                <a:latin typeface="Consolas" panose="020B0609020204030204" pitchFamily="49" charset="0"/>
              </a:rPr>
              <a:t>[</a:t>
            </a:r>
            <a:r>
              <a:rPr lang="en-US" sz="2000" dirty="0" err="1">
                <a:solidFill>
                  <a:srgbClr val="6A3E3E"/>
                </a:solidFill>
                <a:latin typeface="Consolas" panose="020B0609020204030204" pitchFamily="49" charset="0"/>
              </a:rPr>
              <a:t>i</a:t>
            </a:r>
            <a:r>
              <a:rPr lang="en-US" sz="2000" dirty="0">
                <a:solidFill>
                  <a:srgbClr val="000000"/>
                </a:solidFill>
                <a:latin typeface="Consolas" panose="020B0609020204030204" pitchFamily="49" charset="0"/>
              </a:rPr>
              <a:t>] &gt; </a:t>
            </a:r>
            <a:r>
              <a:rPr lang="en-US" sz="2000" dirty="0">
                <a:solidFill>
                  <a:srgbClr val="6A3E3E"/>
                </a:solidFill>
                <a:latin typeface="Consolas" panose="020B0609020204030204" pitchFamily="49" charset="0"/>
              </a:rPr>
              <a:t>max2Val</a:t>
            </a:r>
            <a:r>
              <a:rPr lang="en-US" sz="2000" dirty="0">
                <a:solidFill>
                  <a:srgbClr val="000000"/>
                </a:solidFill>
                <a:latin typeface="Consolas" panose="020B0609020204030204" pitchFamily="49" charset="0"/>
              </a:rPr>
              <a:t>) {</a:t>
            </a:r>
          </a:p>
          <a:p>
            <a:pPr algn="l"/>
            <a:r>
              <a:rPr lang="en-US" sz="2000" b="1" dirty="0">
                <a:solidFill>
                  <a:srgbClr val="7F0055"/>
                </a:solidFill>
                <a:latin typeface="Consolas" panose="020B0609020204030204" pitchFamily="49" charset="0"/>
              </a:rPr>
              <a:t>		if</a:t>
            </a:r>
            <a:r>
              <a:rPr lang="en-US" sz="2000" b="1"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a:solidFill>
                  <a:srgbClr val="6A3E3E"/>
                </a:solidFill>
                <a:latin typeface="Consolas" panose="020B0609020204030204" pitchFamily="49" charset="0"/>
              </a:rPr>
              <a:t>array</a:t>
            </a:r>
            <a:r>
              <a:rPr lang="en-US" sz="2000" dirty="0">
                <a:solidFill>
                  <a:srgbClr val="000000"/>
                </a:solidFill>
                <a:latin typeface="Consolas" panose="020B0609020204030204" pitchFamily="49" charset="0"/>
              </a:rPr>
              <a:t>[</a:t>
            </a:r>
            <a:r>
              <a:rPr lang="en-US" sz="2000" dirty="0" err="1">
                <a:solidFill>
                  <a:srgbClr val="6A3E3E"/>
                </a:solidFill>
                <a:latin typeface="Consolas" panose="020B0609020204030204" pitchFamily="49" charset="0"/>
              </a:rPr>
              <a:t>i</a:t>
            </a:r>
            <a:r>
              <a:rPr lang="en-US" sz="2000" dirty="0">
                <a:solidFill>
                  <a:srgbClr val="000000"/>
                </a:solidFill>
                <a:latin typeface="Consolas" panose="020B0609020204030204" pitchFamily="49" charset="0"/>
              </a:rPr>
              <a:t>] &lt;= </a:t>
            </a:r>
            <a:r>
              <a:rPr lang="en-US" sz="2000" dirty="0">
                <a:solidFill>
                  <a:srgbClr val="6A3E3E"/>
                </a:solidFill>
                <a:latin typeface="Consolas" panose="020B0609020204030204" pitchFamily="49" charset="0"/>
              </a:rPr>
              <a:t>max1Val</a:t>
            </a:r>
            <a:r>
              <a:rPr lang="en-US" sz="2000" dirty="0">
                <a:solidFill>
                  <a:srgbClr val="000000"/>
                </a:solidFill>
                <a:latin typeface="Consolas" panose="020B0609020204030204" pitchFamily="49" charset="0"/>
              </a:rPr>
              <a:t>) {</a:t>
            </a:r>
          </a:p>
          <a:p>
            <a:pPr algn="l"/>
            <a:r>
              <a:rPr lang="en-US" sz="2000" dirty="0">
                <a:solidFill>
                  <a:srgbClr val="6A3E3E"/>
                </a:solidFill>
                <a:latin typeface="Consolas" panose="020B0609020204030204" pitchFamily="49" charset="0"/>
              </a:rPr>
              <a:t>			max2Val</a:t>
            </a:r>
            <a:r>
              <a:rPr lang="en-US" sz="2000" dirty="0">
                <a:solidFill>
                  <a:srgbClr val="000000"/>
                </a:solidFill>
                <a:latin typeface="Consolas" panose="020B0609020204030204" pitchFamily="49" charset="0"/>
              </a:rPr>
              <a:t> = </a:t>
            </a:r>
            <a:r>
              <a:rPr lang="en-US" sz="2000" dirty="0">
                <a:solidFill>
                  <a:srgbClr val="6A3E3E"/>
                </a:solidFill>
                <a:latin typeface="Consolas" panose="020B0609020204030204" pitchFamily="49" charset="0"/>
              </a:rPr>
              <a:t>array</a:t>
            </a:r>
            <a:r>
              <a:rPr lang="en-US" sz="2000" dirty="0">
                <a:solidFill>
                  <a:srgbClr val="000000"/>
                </a:solidFill>
                <a:latin typeface="Consolas" panose="020B0609020204030204" pitchFamily="49" charset="0"/>
              </a:rPr>
              <a:t>[</a:t>
            </a:r>
            <a:r>
              <a:rPr lang="en-US" sz="2000" dirty="0" err="1">
                <a:solidFill>
                  <a:srgbClr val="6A3E3E"/>
                </a:solidFill>
                <a:latin typeface="Consolas" panose="020B0609020204030204" pitchFamily="49" charset="0"/>
              </a:rPr>
              <a:t>i</a:t>
            </a:r>
            <a:r>
              <a:rPr lang="en-US" sz="2000" dirty="0">
                <a:solidFill>
                  <a:srgbClr val="000000"/>
                </a:solidFill>
                <a:latin typeface="Consolas" panose="020B0609020204030204" pitchFamily="49" charset="0"/>
              </a:rPr>
              <a:t>];</a:t>
            </a:r>
          </a:p>
          <a:p>
            <a:pPr algn="l"/>
            <a:r>
              <a:rPr lang="en-US" sz="2000" dirty="0">
                <a:solidFill>
                  <a:srgbClr val="6A3E3E"/>
                </a:solidFill>
                <a:latin typeface="Consolas" panose="020B0609020204030204" pitchFamily="49" charset="0"/>
              </a:rPr>
              <a:t>			max2Idx</a:t>
            </a:r>
            <a:r>
              <a:rPr lang="en-US" sz="2000" dirty="0">
                <a:solidFill>
                  <a:srgbClr val="000000"/>
                </a:solidFill>
                <a:latin typeface="Consolas" panose="020B0609020204030204" pitchFamily="49" charset="0"/>
              </a:rPr>
              <a:t> = </a:t>
            </a:r>
            <a:r>
              <a:rPr lang="en-US" sz="2000" dirty="0" err="1">
                <a:solidFill>
                  <a:srgbClr val="6A3E3E"/>
                </a:solidFill>
                <a:latin typeface="Consolas" panose="020B0609020204030204" pitchFamily="49" charset="0"/>
              </a:rPr>
              <a:t>i</a:t>
            </a:r>
            <a:r>
              <a:rPr lang="en-US" sz="2000"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		}</a:t>
            </a:r>
          </a:p>
          <a:p>
            <a:pPr algn="l"/>
            <a:r>
              <a:rPr lang="en-US" sz="2000" b="1" dirty="0">
                <a:solidFill>
                  <a:srgbClr val="7F0055"/>
                </a:solidFill>
                <a:latin typeface="Consolas" panose="020B0609020204030204" pitchFamily="49" charset="0"/>
              </a:rPr>
              <a:t>		else</a:t>
            </a:r>
            <a:r>
              <a:rPr lang="en-US" sz="2000" b="1"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a:t>
            </a:r>
          </a:p>
          <a:p>
            <a:pPr algn="l"/>
            <a:r>
              <a:rPr lang="en-US" sz="2000" dirty="0">
                <a:solidFill>
                  <a:srgbClr val="6A3E3E"/>
                </a:solidFill>
                <a:latin typeface="Consolas" panose="020B0609020204030204" pitchFamily="49" charset="0"/>
              </a:rPr>
              <a:t>			max1Val</a:t>
            </a:r>
            <a:r>
              <a:rPr lang="en-US" sz="2000" dirty="0">
                <a:solidFill>
                  <a:srgbClr val="000000"/>
                </a:solidFill>
                <a:latin typeface="Consolas" panose="020B0609020204030204" pitchFamily="49" charset="0"/>
              </a:rPr>
              <a:t> = </a:t>
            </a:r>
            <a:r>
              <a:rPr lang="en-US" sz="2000" dirty="0">
                <a:solidFill>
                  <a:srgbClr val="6A3E3E"/>
                </a:solidFill>
                <a:latin typeface="Consolas" panose="020B0609020204030204" pitchFamily="49" charset="0"/>
              </a:rPr>
              <a:t>array</a:t>
            </a:r>
            <a:r>
              <a:rPr lang="en-US" sz="2000" dirty="0">
                <a:solidFill>
                  <a:srgbClr val="000000"/>
                </a:solidFill>
                <a:latin typeface="Consolas" panose="020B0609020204030204" pitchFamily="49" charset="0"/>
              </a:rPr>
              <a:t>[</a:t>
            </a:r>
            <a:r>
              <a:rPr lang="en-US" sz="2000" dirty="0" err="1">
                <a:solidFill>
                  <a:srgbClr val="6A3E3E"/>
                </a:solidFill>
                <a:latin typeface="Consolas" panose="020B0609020204030204" pitchFamily="49" charset="0"/>
              </a:rPr>
              <a:t>i</a:t>
            </a:r>
            <a:r>
              <a:rPr lang="en-US" sz="2000" dirty="0">
                <a:solidFill>
                  <a:srgbClr val="000000"/>
                </a:solidFill>
                <a:latin typeface="Consolas" panose="020B0609020204030204" pitchFamily="49" charset="0"/>
              </a:rPr>
              <a:t>];</a:t>
            </a:r>
          </a:p>
          <a:p>
            <a:pPr algn="l"/>
            <a:r>
              <a:rPr lang="en-US" sz="2000" dirty="0">
                <a:solidFill>
                  <a:srgbClr val="6A3E3E"/>
                </a:solidFill>
                <a:latin typeface="Consolas" panose="020B0609020204030204" pitchFamily="49" charset="0"/>
              </a:rPr>
              <a:t>			max1Idx</a:t>
            </a:r>
            <a:r>
              <a:rPr lang="en-US" sz="2000" dirty="0">
                <a:solidFill>
                  <a:srgbClr val="000000"/>
                </a:solidFill>
                <a:latin typeface="Consolas" panose="020B0609020204030204" pitchFamily="49" charset="0"/>
              </a:rPr>
              <a:t> = </a:t>
            </a:r>
            <a:r>
              <a:rPr lang="en-US" sz="2000" dirty="0" err="1">
                <a:solidFill>
                  <a:srgbClr val="6A3E3E"/>
                </a:solidFill>
                <a:latin typeface="Consolas" panose="020B0609020204030204" pitchFamily="49" charset="0"/>
              </a:rPr>
              <a:t>i</a:t>
            </a:r>
            <a:r>
              <a:rPr lang="en-US" sz="2000"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		}</a:t>
            </a:r>
          </a:p>
          <a:p>
            <a:pPr algn="l"/>
            <a:r>
              <a:rPr lang="en-US" sz="2000" dirty="0">
                <a:solidFill>
                  <a:srgbClr val="000000"/>
                </a:solidFill>
                <a:latin typeface="Consolas" panose="020B0609020204030204" pitchFamily="49" charset="0"/>
              </a:rPr>
              <a:t>	}</a:t>
            </a:r>
          </a:p>
          <a:p>
            <a:pPr algn="l"/>
            <a:r>
              <a:rPr lang="en-US" sz="2000" dirty="0">
                <a:solidFill>
                  <a:srgbClr val="000000"/>
                </a:solidFill>
                <a:latin typeface="Consolas" panose="020B0609020204030204" pitchFamily="49" charset="0"/>
              </a:rPr>
              <a:t>}</a:t>
            </a:r>
            <a:endParaRPr lang="en-US" sz="2000" dirty="0"/>
          </a:p>
        </p:txBody>
      </p:sp>
    </p:spTree>
    <p:extLst>
      <p:ext uri="{BB962C8B-B14F-4D97-AF65-F5344CB8AC3E}">
        <p14:creationId xmlns:p14="http://schemas.microsoft.com/office/powerpoint/2010/main" val="84723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Title 1">
            <a:extLst>
              <a:ext uri="{FF2B5EF4-FFF2-40B4-BE49-F238E27FC236}">
                <a16:creationId xmlns:a16="http://schemas.microsoft.com/office/drawing/2014/main" id="{09D91535-2F18-4724-9FD4-A543EFA9F6D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Fun problem from Lab 1</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5D4A097-15CC-4999-9B72-FBDADE613558}"/>
                  </a:ext>
                </a:extLst>
              </p:cNvPr>
              <p:cNvSpPr txBox="1"/>
              <p:nvPr/>
            </p:nvSpPr>
            <p:spPr>
              <a:xfrm>
                <a:off x="934124" y="1762972"/>
                <a:ext cx="10714537" cy="3785652"/>
              </a:xfrm>
              <a:prstGeom prst="rect">
                <a:avLst/>
              </a:prstGeom>
              <a:noFill/>
            </p:spPr>
            <p:txBody>
              <a:bodyPr wrap="square">
                <a:spAutoFit/>
              </a:bodyPr>
              <a:lstStyle/>
              <a:p>
                <a:pPr lvl="0">
                  <a:defRPr/>
                </a:pPr>
                <a:r>
                  <a:rPr lang="en-US" sz="4000" dirty="0">
                    <a:solidFill>
                      <a:srgbClr val="5F6368"/>
                    </a:solidFill>
                    <a:latin typeface="Google Sans Text"/>
                  </a:rPr>
                  <a:t>An array that consists of </a:t>
                </a:r>
                <a14:m>
                  <m:oMath xmlns:m="http://schemas.openxmlformats.org/officeDocument/2006/math">
                    <m:r>
                      <a:rPr lang="en-US" sz="4000" i="1" dirty="0" smtClean="0">
                        <a:solidFill>
                          <a:srgbClr val="5F6368"/>
                        </a:solidFill>
                        <a:latin typeface="Cambria Math" panose="02040503050406030204" pitchFamily="18" charset="0"/>
                      </a:rPr>
                      <m:t>𝑛</m:t>
                    </m:r>
                    <m:r>
                      <a:rPr lang="en-US" sz="4000" i="1" dirty="0" smtClean="0">
                        <a:solidFill>
                          <a:srgbClr val="5F6368"/>
                        </a:solidFill>
                        <a:latin typeface="Cambria Math" panose="02040503050406030204" pitchFamily="18" charset="0"/>
                        <a:ea typeface="Cambria Math" panose="02040503050406030204" pitchFamily="18" charset="0"/>
                      </a:rPr>
                      <m:t>≥</m:t>
                    </m:r>
                    <m:r>
                      <a:rPr lang="en-US" sz="4000" b="0" i="1" dirty="0" smtClean="0">
                        <a:solidFill>
                          <a:srgbClr val="5F6368"/>
                        </a:solidFill>
                        <a:latin typeface="Cambria Math" panose="02040503050406030204" pitchFamily="18" charset="0"/>
                        <a:ea typeface="Cambria Math" panose="02040503050406030204" pitchFamily="18" charset="0"/>
                      </a:rPr>
                      <m:t>0</m:t>
                    </m:r>
                  </m:oMath>
                </a14:m>
                <a:r>
                  <a:rPr lang="en-US" sz="4000" dirty="0">
                    <a:solidFill>
                      <a:srgbClr val="5F6368"/>
                    </a:solidFill>
                    <a:latin typeface="Google Sans Text"/>
                  </a:rPr>
                  <a:t> pairs of integers, and one unique number</a:t>
                </a:r>
              </a:p>
              <a:p>
                <a:pPr marL="742950" lvl="0" indent="-742950">
                  <a:buFont typeface="+mj-lt"/>
                  <a:buAutoNum type="arabicPeriod"/>
                  <a:defRPr/>
                </a:pPr>
                <a:r>
                  <a:rPr lang="en-US" sz="4000" dirty="0">
                    <a:solidFill>
                      <a:srgbClr val="5F6368"/>
                    </a:solidFill>
                    <a:latin typeface="Google Sans Text"/>
                  </a:rPr>
                  <a:t>Find the unique number   </a:t>
                </a:r>
              </a:p>
              <a:p>
                <a:pPr marL="742950" lvl="0" indent="-742950">
                  <a:buFont typeface="+mj-lt"/>
                  <a:buAutoNum type="arabicPeriod"/>
                  <a:defRPr/>
                </a:pPr>
                <a:r>
                  <a:rPr lang="en-US" sz="4000" dirty="0">
                    <a:solidFill>
                      <a:srgbClr val="5F6368"/>
                    </a:solidFill>
                    <a:latin typeface="Google Sans Text"/>
                  </a:rPr>
                  <a:t>Find the unique number for </a:t>
                </a:r>
                <a14:m>
                  <m:oMath xmlns:m="http://schemas.openxmlformats.org/officeDocument/2006/math">
                    <m:r>
                      <a:rPr lang="en-US" sz="4000" i="1" dirty="0" smtClean="0">
                        <a:solidFill>
                          <a:srgbClr val="5F6368"/>
                        </a:solidFill>
                        <a:latin typeface="Cambria Math" panose="02040503050406030204" pitchFamily="18" charset="0"/>
                      </a:rPr>
                      <m:t>𝑂</m:t>
                    </m:r>
                    <m:r>
                      <a:rPr lang="en-US" sz="4000" i="1" dirty="0">
                        <a:solidFill>
                          <a:srgbClr val="5F6368"/>
                        </a:solidFill>
                        <a:latin typeface="Cambria Math" panose="02040503050406030204" pitchFamily="18" charset="0"/>
                      </a:rPr>
                      <m:t>(</m:t>
                    </m:r>
                    <m:r>
                      <a:rPr lang="en-US" sz="4000" i="1" dirty="0">
                        <a:solidFill>
                          <a:srgbClr val="5F6368"/>
                        </a:solidFill>
                        <a:latin typeface="Cambria Math" panose="02040503050406030204" pitchFamily="18" charset="0"/>
                      </a:rPr>
                      <m:t>𝑛</m:t>
                    </m:r>
                    <m:r>
                      <a:rPr lang="en-US" sz="4000" i="1" dirty="0" smtClean="0">
                        <a:solidFill>
                          <a:srgbClr val="5F6368"/>
                        </a:solidFill>
                        <a:latin typeface="Cambria Math" panose="02040503050406030204" pitchFamily="18" charset="0"/>
                      </a:rPr>
                      <m:t>)</m:t>
                    </m:r>
                  </m:oMath>
                </a14:m>
                <a:r>
                  <a:rPr lang="en-US" sz="4000" dirty="0">
                    <a:solidFill>
                      <a:srgbClr val="5F6368"/>
                    </a:solidFill>
                    <a:latin typeface="Google Sans Text"/>
                  </a:rPr>
                  <a:t> </a:t>
                </a:r>
              </a:p>
              <a:p>
                <a:pPr marL="742950" lvl="0" indent="-742950">
                  <a:buFont typeface="+mj-lt"/>
                  <a:buAutoNum type="arabicPeriod"/>
                  <a:defRPr/>
                </a:pPr>
                <a:r>
                  <a:rPr lang="en-US" sz="4000" dirty="0">
                    <a:solidFill>
                      <a:srgbClr val="5F6368"/>
                    </a:solidFill>
                    <a:latin typeface="Google Sans Text"/>
                  </a:rPr>
                  <a:t>Find the unique number for </a:t>
                </a:r>
                <a14:m>
                  <m:oMath xmlns:m="http://schemas.openxmlformats.org/officeDocument/2006/math">
                    <m:r>
                      <a:rPr lang="en-US" sz="4000" i="1" dirty="0">
                        <a:solidFill>
                          <a:srgbClr val="5F6368"/>
                        </a:solidFill>
                        <a:latin typeface="Cambria Math" panose="02040503050406030204" pitchFamily="18" charset="0"/>
                      </a:rPr>
                      <m:t>𝑂</m:t>
                    </m:r>
                    <m:r>
                      <a:rPr lang="en-US" sz="4000" i="1" dirty="0">
                        <a:solidFill>
                          <a:srgbClr val="5F6368"/>
                        </a:solidFill>
                        <a:latin typeface="Cambria Math" panose="02040503050406030204" pitchFamily="18" charset="0"/>
                      </a:rPr>
                      <m:t>(</m:t>
                    </m:r>
                    <m:r>
                      <a:rPr lang="en-US" sz="4000" i="1" dirty="0">
                        <a:solidFill>
                          <a:srgbClr val="5F6368"/>
                        </a:solidFill>
                        <a:latin typeface="Cambria Math" panose="02040503050406030204" pitchFamily="18" charset="0"/>
                      </a:rPr>
                      <m:t>𝑛</m:t>
                    </m:r>
                    <m:r>
                      <a:rPr lang="en-US" sz="4000" i="1" dirty="0">
                        <a:solidFill>
                          <a:srgbClr val="5F6368"/>
                        </a:solidFill>
                        <a:latin typeface="Cambria Math" panose="02040503050406030204" pitchFamily="18" charset="0"/>
                      </a:rPr>
                      <m:t>)</m:t>
                    </m:r>
                  </m:oMath>
                </a14:m>
                <a:r>
                  <a:rPr lang="en-US" sz="4000" dirty="0">
                    <a:solidFill>
                      <a:srgbClr val="5F6368"/>
                    </a:solidFill>
                    <a:latin typeface="Google Sans Text"/>
                  </a:rPr>
                  <a:t> and using no more than </a:t>
                </a:r>
                <a14:m>
                  <m:oMath xmlns:m="http://schemas.openxmlformats.org/officeDocument/2006/math">
                    <m:r>
                      <a:rPr lang="en-US" sz="4000" i="1" dirty="0">
                        <a:solidFill>
                          <a:srgbClr val="5F6368"/>
                        </a:solidFill>
                        <a:latin typeface="Cambria Math" panose="02040503050406030204" pitchFamily="18" charset="0"/>
                      </a:rPr>
                      <m:t>𝑂</m:t>
                    </m:r>
                    <m:r>
                      <a:rPr lang="en-US" sz="4000" i="1" dirty="0">
                        <a:solidFill>
                          <a:srgbClr val="5F6368"/>
                        </a:solidFill>
                        <a:latin typeface="Cambria Math" panose="02040503050406030204" pitchFamily="18" charset="0"/>
                      </a:rPr>
                      <m:t>(</m:t>
                    </m:r>
                    <m:r>
                      <a:rPr lang="en-US" sz="4000" b="0" i="1" dirty="0" smtClean="0">
                        <a:solidFill>
                          <a:srgbClr val="5F6368"/>
                        </a:solidFill>
                        <a:latin typeface="Cambria Math" panose="02040503050406030204" pitchFamily="18" charset="0"/>
                      </a:rPr>
                      <m:t>1</m:t>
                    </m:r>
                    <m:r>
                      <a:rPr lang="en-US" sz="4000" i="1" dirty="0">
                        <a:solidFill>
                          <a:srgbClr val="5F6368"/>
                        </a:solidFill>
                        <a:latin typeface="Cambria Math" panose="02040503050406030204" pitchFamily="18" charset="0"/>
                      </a:rPr>
                      <m:t>)</m:t>
                    </m:r>
                  </m:oMath>
                </a14:m>
                <a:r>
                  <a:rPr lang="en-US" sz="4000" dirty="0">
                    <a:solidFill>
                      <a:srgbClr val="5F6368"/>
                    </a:solidFill>
                    <a:latin typeface="Google Sans Text"/>
                  </a:rPr>
                  <a:t> additional memory</a:t>
                </a:r>
                <a:endParaRPr kumimoji="0" lang="nn-NO" sz="4000" b="0" i="0" u="none" strike="noStrike" kern="1200" cap="none" spc="0" normalizeH="0" baseline="0" noProof="0" dirty="0">
                  <a:ln>
                    <a:noFill/>
                  </a:ln>
                  <a:solidFill>
                    <a:srgbClr val="5F6368"/>
                  </a:solidFill>
                  <a:effectLst/>
                  <a:uLnTx/>
                  <a:uFillTx/>
                  <a:latin typeface="Google Sans Text"/>
                  <a:ea typeface="+mn-ea"/>
                  <a:cs typeface="+mn-cs"/>
                </a:endParaRPr>
              </a:p>
            </p:txBody>
          </p:sp>
        </mc:Choice>
        <mc:Fallback>
          <p:sp>
            <p:nvSpPr>
              <p:cNvPr id="8" name="TextBox 7">
                <a:extLst>
                  <a:ext uri="{FF2B5EF4-FFF2-40B4-BE49-F238E27FC236}">
                    <a16:creationId xmlns:a16="http://schemas.microsoft.com/office/drawing/2014/main" id="{D5D4A097-15CC-4999-9B72-FBDADE613558}"/>
                  </a:ext>
                </a:extLst>
              </p:cNvPr>
              <p:cNvSpPr txBox="1">
                <a:spLocks noRot="1" noChangeAspect="1" noMove="1" noResize="1" noEditPoints="1" noAdjustHandles="1" noChangeArrowheads="1" noChangeShapeType="1" noTextEdit="1"/>
              </p:cNvSpPr>
              <p:nvPr/>
            </p:nvSpPr>
            <p:spPr>
              <a:xfrm>
                <a:off x="934124" y="1762972"/>
                <a:ext cx="10714537" cy="3785652"/>
              </a:xfrm>
              <a:prstGeom prst="rect">
                <a:avLst/>
              </a:prstGeom>
              <a:blipFill>
                <a:blip r:embed="rId2"/>
                <a:stretch>
                  <a:fillRect l="-2048" t="-2899" r="-1593" b="-5958"/>
                </a:stretch>
              </a:blipFill>
            </p:spPr>
            <p:txBody>
              <a:bodyPr/>
              <a:lstStyle/>
              <a:p>
                <a:r>
                  <a:rPr lang="en-US">
                    <a:noFill/>
                  </a:rPr>
                  <a:t> </a:t>
                </a:r>
              </a:p>
            </p:txBody>
          </p:sp>
        </mc:Fallback>
      </mc:AlternateContent>
    </p:spTree>
    <p:extLst>
      <p:ext uri="{BB962C8B-B14F-4D97-AF65-F5344CB8AC3E}">
        <p14:creationId xmlns:p14="http://schemas.microsoft.com/office/powerpoint/2010/main" val="1506364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Title 1">
            <a:extLst>
              <a:ext uri="{FF2B5EF4-FFF2-40B4-BE49-F238E27FC236}">
                <a16:creationId xmlns:a16="http://schemas.microsoft.com/office/drawing/2014/main" id="{09D91535-2F18-4724-9FD4-A543EFA9F6D1}"/>
              </a:ext>
            </a:extLst>
          </p:cNvPr>
          <p:cNvSpPr txBox="1">
            <a:spLocks/>
          </p:cNvSpPr>
          <p:nvPr/>
        </p:nvSpPr>
        <p:spPr>
          <a:xfrm>
            <a:off x="0" y="-65490"/>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Why this solution is not good?</a:t>
            </a:r>
          </a:p>
        </p:txBody>
      </p:sp>
      <p:sp>
        <p:nvSpPr>
          <p:cNvPr id="12" name="TextBox 11">
            <a:extLst>
              <a:ext uri="{FF2B5EF4-FFF2-40B4-BE49-F238E27FC236}">
                <a16:creationId xmlns:a16="http://schemas.microsoft.com/office/drawing/2014/main" id="{44932B9F-0EA2-4234-BA73-47DFE43146DE}"/>
              </a:ext>
            </a:extLst>
          </p:cNvPr>
          <p:cNvSpPr txBox="1"/>
          <p:nvPr/>
        </p:nvSpPr>
        <p:spPr>
          <a:xfrm>
            <a:off x="218661" y="976614"/>
            <a:ext cx="9839738" cy="2554545"/>
          </a:xfrm>
          <a:prstGeom prst="rect">
            <a:avLst/>
          </a:prstGeom>
          <a:noFill/>
        </p:spPr>
        <p:txBody>
          <a:bodyPr wrap="square">
            <a:spAutoFit/>
          </a:bodyPr>
          <a:lstStyle/>
          <a:p>
            <a:pPr algn="l"/>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static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int</a:t>
            </a:r>
            <a:r>
              <a:rPr lang="en-US" sz="2000" b="1"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uniqueElem</a:t>
            </a:r>
            <a:r>
              <a:rPr lang="en-US" sz="2000" dirty="0">
                <a:solidFill>
                  <a:srgbClr val="000000"/>
                </a:solidFill>
                <a:latin typeface="Consolas" panose="020B0609020204030204" pitchFamily="49" charset="0"/>
              </a:rPr>
              <a:t>(</a:t>
            </a:r>
            <a:r>
              <a:rPr lang="en-US" sz="2000" b="1" dirty="0">
                <a:solidFill>
                  <a:srgbClr val="7F0055"/>
                </a:solidFill>
                <a:latin typeface="Consolas" panose="020B0609020204030204" pitchFamily="49" charset="0"/>
              </a:rPr>
              <a:t>int</a:t>
            </a:r>
            <a:r>
              <a:rPr lang="en-US" sz="2000" b="1" dirty="0">
                <a:solidFill>
                  <a:srgbClr val="000000"/>
                </a:solidFill>
                <a:latin typeface="Consolas" panose="020B0609020204030204" pitchFamily="49" charset="0"/>
              </a:rPr>
              <a:t>[] </a:t>
            </a:r>
            <a:r>
              <a:rPr lang="en-US" sz="2000" dirty="0">
                <a:solidFill>
                  <a:srgbClr val="6A3E3E"/>
                </a:solidFill>
                <a:latin typeface="Consolas" panose="020B0609020204030204" pitchFamily="49" charset="0"/>
              </a:rPr>
              <a:t>items</a:t>
            </a:r>
            <a:r>
              <a:rPr lang="en-US" sz="2000" dirty="0">
                <a:solidFill>
                  <a:srgbClr val="000000"/>
                </a:solidFill>
                <a:latin typeface="Consolas" panose="020B0609020204030204" pitchFamily="49" charset="0"/>
              </a:rPr>
              <a:t>) {</a:t>
            </a:r>
          </a:p>
          <a:p>
            <a:pPr algn="l"/>
            <a:r>
              <a:rPr lang="nn-NO" sz="2000" b="1" dirty="0">
                <a:solidFill>
                  <a:srgbClr val="7F0055"/>
                </a:solidFill>
                <a:latin typeface="Consolas" panose="020B0609020204030204" pitchFamily="49" charset="0"/>
              </a:rPr>
              <a:t>	for</a:t>
            </a:r>
            <a:r>
              <a:rPr lang="nn-NO" sz="2000" b="1" dirty="0">
                <a:solidFill>
                  <a:srgbClr val="000000"/>
                </a:solidFill>
                <a:latin typeface="Consolas" panose="020B0609020204030204" pitchFamily="49" charset="0"/>
              </a:rPr>
              <a:t>(</a:t>
            </a:r>
            <a:r>
              <a:rPr lang="nn-NO" sz="2000" dirty="0">
                <a:solidFill>
                  <a:srgbClr val="7F0055"/>
                </a:solidFill>
                <a:latin typeface="Consolas" panose="020B0609020204030204" pitchFamily="49" charset="0"/>
              </a:rPr>
              <a:t>int</a:t>
            </a:r>
            <a:r>
              <a:rPr lang="nn-NO" sz="2000" dirty="0">
                <a:solidFill>
                  <a:srgbClr val="000000"/>
                </a:solidFill>
                <a:latin typeface="Consolas" panose="020B0609020204030204" pitchFamily="49" charset="0"/>
              </a:rPr>
              <a:t> </a:t>
            </a:r>
            <a:r>
              <a:rPr lang="nn-NO" sz="2000" dirty="0">
                <a:solidFill>
                  <a:srgbClr val="6A3E3E"/>
                </a:solidFill>
                <a:latin typeface="Consolas" panose="020B0609020204030204" pitchFamily="49" charset="0"/>
              </a:rPr>
              <a:t>i</a:t>
            </a:r>
            <a:r>
              <a:rPr lang="nn-NO" sz="2000" dirty="0">
                <a:solidFill>
                  <a:srgbClr val="000000"/>
                </a:solidFill>
                <a:latin typeface="Consolas" panose="020B0609020204030204" pitchFamily="49" charset="0"/>
              </a:rPr>
              <a:t> = 0; </a:t>
            </a:r>
            <a:r>
              <a:rPr lang="nn-NO" sz="2000" dirty="0">
                <a:solidFill>
                  <a:srgbClr val="6A3E3E"/>
                </a:solidFill>
                <a:latin typeface="Consolas" panose="020B0609020204030204" pitchFamily="49" charset="0"/>
              </a:rPr>
              <a:t>i</a:t>
            </a:r>
            <a:r>
              <a:rPr lang="nn-NO" sz="2000" dirty="0">
                <a:solidFill>
                  <a:srgbClr val="000000"/>
                </a:solidFill>
                <a:latin typeface="Consolas" panose="020B0609020204030204" pitchFamily="49" charset="0"/>
              </a:rPr>
              <a:t> &lt; </a:t>
            </a:r>
            <a:r>
              <a:rPr lang="nn-NO" sz="2000" dirty="0">
                <a:solidFill>
                  <a:srgbClr val="6A3E3E"/>
                </a:solidFill>
                <a:latin typeface="Consolas" panose="020B0609020204030204" pitchFamily="49" charset="0"/>
              </a:rPr>
              <a:t>items</a:t>
            </a:r>
            <a:r>
              <a:rPr lang="nn-NO" sz="2000" dirty="0">
                <a:solidFill>
                  <a:srgbClr val="000000"/>
                </a:solidFill>
                <a:latin typeface="Consolas" panose="020B0609020204030204" pitchFamily="49" charset="0"/>
              </a:rPr>
              <a:t>.</a:t>
            </a:r>
            <a:r>
              <a:rPr lang="nn-NO" sz="2000" dirty="0">
                <a:solidFill>
                  <a:srgbClr val="0000C0"/>
                </a:solidFill>
                <a:latin typeface="Consolas" panose="020B0609020204030204" pitchFamily="49" charset="0"/>
              </a:rPr>
              <a:t>length</a:t>
            </a:r>
            <a:r>
              <a:rPr lang="nn-NO" sz="2000" dirty="0">
                <a:solidFill>
                  <a:srgbClr val="000000"/>
                </a:solidFill>
                <a:latin typeface="Consolas" panose="020B0609020204030204" pitchFamily="49" charset="0"/>
              </a:rPr>
              <a:t>; ++</a:t>
            </a:r>
            <a:r>
              <a:rPr lang="nn-NO" sz="2000" dirty="0">
                <a:solidFill>
                  <a:srgbClr val="6A3E3E"/>
                </a:solidFill>
                <a:latin typeface="Consolas" panose="020B0609020204030204" pitchFamily="49" charset="0"/>
              </a:rPr>
              <a:t>i</a:t>
            </a:r>
            <a:r>
              <a:rPr lang="nn-NO" sz="2000" dirty="0">
                <a:solidFill>
                  <a:srgbClr val="000000"/>
                </a:solidFill>
                <a:latin typeface="Consolas" panose="020B0609020204030204" pitchFamily="49" charset="0"/>
              </a:rPr>
              <a:t>) {</a:t>
            </a:r>
          </a:p>
          <a:p>
            <a:pPr algn="l"/>
            <a:r>
              <a:rPr lang="en-US" sz="2000" b="1" dirty="0">
                <a:solidFill>
                  <a:srgbClr val="7F0055"/>
                </a:solidFill>
                <a:latin typeface="Consolas" panose="020B0609020204030204" pitchFamily="49" charset="0"/>
              </a:rPr>
              <a:t>		if</a:t>
            </a:r>
            <a:r>
              <a:rPr lang="en-US" sz="2000" b="1"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i="1" dirty="0" err="1">
                <a:solidFill>
                  <a:srgbClr val="000000"/>
                </a:solidFill>
                <a:latin typeface="Consolas" panose="020B0609020204030204" pitchFamily="49" charset="0"/>
              </a:rPr>
              <a:t>isUnique</a:t>
            </a:r>
            <a:r>
              <a:rPr lang="en-US" sz="2000" dirty="0">
                <a:solidFill>
                  <a:srgbClr val="000000"/>
                </a:solidFill>
                <a:latin typeface="Consolas" panose="020B0609020204030204" pitchFamily="49" charset="0"/>
              </a:rPr>
              <a:t>(</a:t>
            </a:r>
            <a:r>
              <a:rPr lang="en-US" sz="2000" dirty="0">
                <a:solidFill>
                  <a:srgbClr val="6A3E3E"/>
                </a:solidFill>
                <a:latin typeface="Consolas" panose="020B0609020204030204" pitchFamily="49" charset="0"/>
              </a:rPr>
              <a:t>items</a:t>
            </a:r>
            <a:r>
              <a:rPr lang="en-US" sz="2000" dirty="0">
                <a:solidFill>
                  <a:srgbClr val="000000"/>
                </a:solidFill>
                <a:latin typeface="Consolas" panose="020B0609020204030204" pitchFamily="49" charset="0"/>
              </a:rPr>
              <a:t>[</a:t>
            </a:r>
            <a:r>
              <a:rPr lang="en-US" sz="2000" dirty="0" err="1">
                <a:solidFill>
                  <a:srgbClr val="6A3E3E"/>
                </a:solidFill>
                <a:latin typeface="Consolas" panose="020B0609020204030204" pitchFamily="49" charset="0"/>
              </a:rPr>
              <a:t>i</a:t>
            </a:r>
            <a:r>
              <a:rPr lang="en-US" sz="2000" dirty="0">
                <a:solidFill>
                  <a:srgbClr val="000000"/>
                </a:solidFill>
                <a:latin typeface="Consolas" panose="020B0609020204030204" pitchFamily="49" charset="0"/>
              </a:rPr>
              <a:t>], </a:t>
            </a:r>
            <a:r>
              <a:rPr lang="en-US" sz="2000" dirty="0">
                <a:solidFill>
                  <a:srgbClr val="6A3E3E"/>
                </a:solidFill>
                <a:latin typeface="Consolas" panose="020B0609020204030204" pitchFamily="49" charset="0"/>
              </a:rPr>
              <a:t>items</a:t>
            </a:r>
            <a:r>
              <a:rPr lang="en-US" sz="2000" dirty="0">
                <a:solidFill>
                  <a:srgbClr val="000000"/>
                </a:solidFill>
                <a:latin typeface="Consolas" panose="020B0609020204030204" pitchFamily="49" charset="0"/>
              </a:rPr>
              <a:t>)) {</a:t>
            </a:r>
          </a:p>
          <a:p>
            <a:pPr algn="l"/>
            <a:r>
              <a:rPr lang="en-US" sz="2000" b="1" dirty="0">
                <a:solidFill>
                  <a:srgbClr val="7F0055"/>
                </a:solidFill>
                <a:latin typeface="Consolas" panose="020B0609020204030204" pitchFamily="49" charset="0"/>
              </a:rPr>
              <a:t>			return</a:t>
            </a:r>
            <a:r>
              <a:rPr lang="en-US" sz="2000" dirty="0">
                <a:solidFill>
                  <a:srgbClr val="000000"/>
                </a:solidFill>
                <a:latin typeface="Consolas" panose="020B0609020204030204" pitchFamily="49" charset="0"/>
              </a:rPr>
              <a:t>(</a:t>
            </a:r>
            <a:r>
              <a:rPr lang="en-US" sz="2000" dirty="0">
                <a:solidFill>
                  <a:srgbClr val="6A3E3E"/>
                </a:solidFill>
                <a:latin typeface="Consolas" panose="020B0609020204030204" pitchFamily="49" charset="0"/>
              </a:rPr>
              <a:t>items</a:t>
            </a:r>
            <a:r>
              <a:rPr lang="en-US" sz="2000" dirty="0">
                <a:solidFill>
                  <a:srgbClr val="000000"/>
                </a:solidFill>
                <a:latin typeface="Consolas" panose="020B0609020204030204" pitchFamily="49" charset="0"/>
              </a:rPr>
              <a:t>[</a:t>
            </a:r>
            <a:r>
              <a:rPr lang="en-US" sz="2000" dirty="0" err="1">
                <a:solidFill>
                  <a:srgbClr val="6A3E3E"/>
                </a:solidFill>
                <a:latin typeface="Consolas" panose="020B0609020204030204" pitchFamily="49" charset="0"/>
              </a:rPr>
              <a:t>i</a:t>
            </a:r>
            <a:r>
              <a:rPr lang="en-US" sz="2000"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		}</a:t>
            </a:r>
          </a:p>
          <a:p>
            <a:pPr algn="l"/>
            <a:r>
              <a:rPr lang="en-US" sz="2000" dirty="0">
                <a:solidFill>
                  <a:srgbClr val="000000"/>
                </a:solidFill>
                <a:latin typeface="Consolas" panose="020B0609020204030204" pitchFamily="49" charset="0"/>
              </a:rPr>
              <a:t>	}</a:t>
            </a:r>
          </a:p>
          <a:p>
            <a:pPr algn="l"/>
            <a:r>
              <a:rPr lang="en-US" sz="2000" b="1" dirty="0">
                <a:solidFill>
                  <a:srgbClr val="7F0055"/>
                </a:solidFill>
                <a:latin typeface="Consolas" panose="020B0609020204030204" pitchFamily="49" charset="0"/>
              </a:rPr>
              <a:t>	return</a:t>
            </a:r>
            <a:r>
              <a:rPr lang="en-US" sz="2000" b="1" dirty="0">
                <a:solidFill>
                  <a:srgbClr val="000000"/>
                </a:solidFill>
                <a:latin typeface="Consolas" panose="020B0609020204030204" pitchFamily="49" charset="0"/>
              </a:rPr>
              <a:t> </a:t>
            </a:r>
            <a:r>
              <a:rPr lang="en-US" sz="2000" i="1" dirty="0" err="1">
                <a:solidFill>
                  <a:srgbClr val="0000C0"/>
                </a:solidFill>
                <a:latin typeface="Consolas" panose="020B0609020204030204" pitchFamily="49" charset="0"/>
              </a:rPr>
              <a:t>minusInf</a:t>
            </a:r>
            <a:r>
              <a:rPr lang="en-US" sz="2000" i="1"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a:t>
            </a:r>
            <a:endParaRPr lang="en-US" sz="2000" dirty="0"/>
          </a:p>
        </p:txBody>
      </p:sp>
      <p:sp>
        <p:nvSpPr>
          <p:cNvPr id="8" name="TextBox 7">
            <a:extLst>
              <a:ext uri="{FF2B5EF4-FFF2-40B4-BE49-F238E27FC236}">
                <a16:creationId xmlns:a16="http://schemas.microsoft.com/office/drawing/2014/main" id="{FBF222E2-4BF2-4B99-9ED4-AE49628420A5}"/>
              </a:ext>
            </a:extLst>
          </p:cNvPr>
          <p:cNvSpPr txBox="1"/>
          <p:nvPr/>
        </p:nvSpPr>
        <p:spPr>
          <a:xfrm>
            <a:off x="3852767" y="2431750"/>
            <a:ext cx="8338926" cy="4401205"/>
          </a:xfrm>
          <a:prstGeom prst="rect">
            <a:avLst/>
          </a:prstGeom>
          <a:noFill/>
        </p:spPr>
        <p:txBody>
          <a:bodyPr wrap="square">
            <a:spAutoFit/>
          </a:bodyPr>
          <a:lstStyle/>
          <a:p>
            <a:pPr algn="l"/>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static</a:t>
            </a:r>
            <a:r>
              <a:rPr lang="en-US" sz="2000" b="1" dirty="0">
                <a:solidFill>
                  <a:srgbClr val="000000"/>
                </a:solidFill>
                <a:latin typeface="Consolas" panose="020B0609020204030204" pitchFamily="49" charset="0"/>
              </a:rPr>
              <a:t> </a:t>
            </a:r>
            <a:r>
              <a:rPr lang="en-US" sz="2000" b="1" dirty="0" err="1">
                <a:solidFill>
                  <a:srgbClr val="7F0055"/>
                </a:solidFill>
                <a:latin typeface="Consolas" panose="020B0609020204030204" pitchFamily="49" charset="0"/>
              </a:rPr>
              <a:t>boolean</a:t>
            </a:r>
            <a:r>
              <a:rPr lang="en-US" sz="2000" b="1"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isUnique</a:t>
            </a:r>
            <a:r>
              <a:rPr lang="en-US" sz="2000" dirty="0">
                <a:solidFill>
                  <a:srgbClr val="000000"/>
                </a:solidFill>
                <a:latin typeface="Consolas" panose="020B0609020204030204" pitchFamily="49" charset="0"/>
              </a:rPr>
              <a:t>(</a:t>
            </a:r>
            <a:r>
              <a:rPr lang="en-US" sz="2000" b="1" dirty="0">
                <a:solidFill>
                  <a:srgbClr val="7F0055"/>
                </a:solidFill>
                <a:latin typeface="Consolas" panose="020B0609020204030204" pitchFamily="49" charset="0"/>
              </a:rPr>
              <a:t>int</a:t>
            </a:r>
            <a:r>
              <a:rPr lang="en-US" sz="2000" b="1" dirty="0">
                <a:solidFill>
                  <a:srgbClr val="000000"/>
                </a:solidFill>
                <a:latin typeface="Consolas" panose="020B0609020204030204" pitchFamily="49" charset="0"/>
              </a:rPr>
              <a:t> </a:t>
            </a:r>
            <a:r>
              <a:rPr lang="en-US" sz="2000" b="1" dirty="0">
                <a:solidFill>
                  <a:srgbClr val="6A3E3E"/>
                </a:solidFill>
                <a:latin typeface="Consolas" panose="020B0609020204030204" pitchFamily="49" charset="0"/>
              </a:rPr>
              <a:t>element</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int</a:t>
            </a:r>
            <a:r>
              <a:rPr lang="en-US" sz="2000" b="1" dirty="0">
                <a:solidFill>
                  <a:srgbClr val="000000"/>
                </a:solidFill>
                <a:latin typeface="Consolas" panose="020B0609020204030204" pitchFamily="49" charset="0"/>
              </a:rPr>
              <a:t>[] </a:t>
            </a:r>
            <a:r>
              <a:rPr lang="en-US" sz="2000" b="1" dirty="0">
                <a:solidFill>
                  <a:srgbClr val="6A3E3E"/>
                </a:solidFill>
                <a:latin typeface="Consolas" panose="020B0609020204030204" pitchFamily="49" charset="0"/>
              </a:rPr>
              <a:t>items</a:t>
            </a:r>
            <a:r>
              <a:rPr lang="en-US" sz="2000" b="1" dirty="0">
                <a:solidFill>
                  <a:srgbClr val="000000"/>
                </a:solidFill>
                <a:latin typeface="Consolas" panose="020B0609020204030204" pitchFamily="49" charset="0"/>
              </a:rPr>
              <a:t>) {</a:t>
            </a:r>
          </a:p>
          <a:p>
            <a:pPr algn="l"/>
            <a:r>
              <a:rPr lang="en-US" sz="2000" dirty="0">
                <a:solidFill>
                  <a:srgbClr val="000000"/>
                </a:solidFill>
                <a:latin typeface="Consolas" panose="020B0609020204030204" pitchFamily="49" charset="0"/>
              </a:rPr>
              <a:t>    </a:t>
            </a:r>
            <a:r>
              <a:rPr lang="en-US" sz="2000" b="1" dirty="0" err="1">
                <a:solidFill>
                  <a:srgbClr val="7F0055"/>
                </a:solidFill>
                <a:latin typeface="Consolas" panose="020B0609020204030204" pitchFamily="49" charset="0"/>
              </a:rPr>
              <a:t>boolean</a:t>
            </a:r>
            <a:r>
              <a:rPr lang="en-US" sz="2000" b="1" dirty="0">
                <a:solidFill>
                  <a:srgbClr val="000000"/>
                </a:solidFill>
                <a:latin typeface="Consolas" panose="020B0609020204030204" pitchFamily="49" charset="0"/>
              </a:rPr>
              <a:t> </a:t>
            </a:r>
            <a:r>
              <a:rPr lang="en-US" sz="2000" b="1" dirty="0" err="1">
                <a:solidFill>
                  <a:srgbClr val="6A3E3E"/>
                </a:solidFill>
                <a:latin typeface="Consolas" panose="020B0609020204030204" pitchFamily="49" charset="0"/>
              </a:rPr>
              <a:t>sawOnce</a:t>
            </a:r>
            <a:r>
              <a:rPr lang="en-US" sz="2000" b="1" dirty="0">
                <a:solidFill>
                  <a:srgbClr val="000000"/>
                </a:solidFill>
                <a:latin typeface="Consolas" panose="020B0609020204030204" pitchFamily="49" charset="0"/>
              </a:rPr>
              <a:t> = </a:t>
            </a:r>
            <a:r>
              <a:rPr lang="en-US" sz="2000" b="1" dirty="0">
                <a:solidFill>
                  <a:srgbClr val="7F0055"/>
                </a:solidFill>
                <a:latin typeface="Consolas" panose="020B0609020204030204" pitchFamily="49" charset="0"/>
              </a:rPr>
              <a:t>false</a:t>
            </a:r>
            <a:r>
              <a:rPr lang="en-US" sz="2000" b="1" dirty="0">
                <a:solidFill>
                  <a:srgbClr val="000000"/>
                </a:solidFill>
                <a:latin typeface="Consolas" panose="020B0609020204030204" pitchFamily="49" charset="0"/>
              </a:rPr>
              <a:t>;</a:t>
            </a:r>
          </a:p>
          <a:p>
            <a:pPr algn="l"/>
            <a:r>
              <a:rPr lang="nn-NO" sz="2000" b="1" dirty="0">
                <a:solidFill>
                  <a:srgbClr val="7F0055"/>
                </a:solidFill>
                <a:latin typeface="Consolas" panose="020B0609020204030204" pitchFamily="49" charset="0"/>
              </a:rPr>
              <a:t>	for</a:t>
            </a:r>
            <a:r>
              <a:rPr lang="nn-NO" sz="2000" b="1" dirty="0">
                <a:solidFill>
                  <a:srgbClr val="000000"/>
                </a:solidFill>
                <a:latin typeface="Consolas" panose="020B0609020204030204" pitchFamily="49" charset="0"/>
              </a:rPr>
              <a:t>(</a:t>
            </a:r>
            <a:r>
              <a:rPr lang="nn-NO" sz="2000" b="1" dirty="0">
                <a:solidFill>
                  <a:srgbClr val="7F0055"/>
                </a:solidFill>
                <a:latin typeface="Consolas" panose="020B0609020204030204" pitchFamily="49" charset="0"/>
              </a:rPr>
              <a:t>int</a:t>
            </a:r>
            <a:r>
              <a:rPr lang="nn-NO" sz="2000" b="1" dirty="0">
                <a:solidFill>
                  <a:srgbClr val="000000"/>
                </a:solidFill>
                <a:latin typeface="Consolas" panose="020B0609020204030204" pitchFamily="49" charset="0"/>
              </a:rPr>
              <a:t> </a:t>
            </a:r>
            <a:r>
              <a:rPr lang="nn-NO" sz="2000" dirty="0">
                <a:solidFill>
                  <a:srgbClr val="6A3E3E"/>
                </a:solidFill>
                <a:latin typeface="Consolas" panose="020B0609020204030204" pitchFamily="49" charset="0"/>
              </a:rPr>
              <a:t>i</a:t>
            </a:r>
            <a:r>
              <a:rPr lang="nn-NO" sz="2000" dirty="0">
                <a:solidFill>
                  <a:srgbClr val="000000"/>
                </a:solidFill>
                <a:latin typeface="Consolas" panose="020B0609020204030204" pitchFamily="49" charset="0"/>
              </a:rPr>
              <a:t> = 0; </a:t>
            </a:r>
            <a:r>
              <a:rPr lang="nn-NO" sz="2000" dirty="0">
                <a:solidFill>
                  <a:srgbClr val="6A3E3E"/>
                </a:solidFill>
                <a:latin typeface="Consolas" panose="020B0609020204030204" pitchFamily="49" charset="0"/>
              </a:rPr>
              <a:t>i</a:t>
            </a:r>
            <a:r>
              <a:rPr lang="nn-NO" sz="2000" dirty="0">
                <a:solidFill>
                  <a:srgbClr val="000000"/>
                </a:solidFill>
                <a:latin typeface="Consolas" panose="020B0609020204030204" pitchFamily="49" charset="0"/>
              </a:rPr>
              <a:t> &lt; </a:t>
            </a:r>
            <a:r>
              <a:rPr lang="nn-NO" sz="2000" dirty="0">
                <a:solidFill>
                  <a:srgbClr val="6A3E3E"/>
                </a:solidFill>
                <a:latin typeface="Consolas" panose="020B0609020204030204" pitchFamily="49" charset="0"/>
              </a:rPr>
              <a:t>items</a:t>
            </a:r>
            <a:r>
              <a:rPr lang="nn-NO" sz="2000" b="1" dirty="0">
                <a:solidFill>
                  <a:srgbClr val="000000"/>
                </a:solidFill>
                <a:latin typeface="Consolas" panose="020B0609020204030204" pitchFamily="49" charset="0"/>
              </a:rPr>
              <a:t>.</a:t>
            </a:r>
            <a:r>
              <a:rPr lang="nn-NO" sz="2000" b="1" dirty="0">
                <a:solidFill>
                  <a:srgbClr val="0000C0"/>
                </a:solidFill>
                <a:latin typeface="Consolas" panose="020B0609020204030204" pitchFamily="49" charset="0"/>
              </a:rPr>
              <a:t>length</a:t>
            </a:r>
            <a:r>
              <a:rPr lang="nn-NO" sz="2000" b="1" dirty="0">
                <a:solidFill>
                  <a:srgbClr val="000000"/>
                </a:solidFill>
                <a:latin typeface="Consolas" panose="020B0609020204030204" pitchFamily="49" charset="0"/>
              </a:rPr>
              <a:t>; ++</a:t>
            </a:r>
            <a:r>
              <a:rPr lang="nn-NO" sz="2000" b="1" dirty="0">
                <a:solidFill>
                  <a:srgbClr val="6A3E3E"/>
                </a:solidFill>
                <a:latin typeface="Consolas" panose="020B0609020204030204" pitchFamily="49" charset="0"/>
              </a:rPr>
              <a:t>i</a:t>
            </a:r>
            <a:r>
              <a:rPr lang="nn-NO" sz="2000" b="1" dirty="0">
                <a:solidFill>
                  <a:srgbClr val="000000"/>
                </a:solidFill>
                <a:latin typeface="Consolas" panose="020B0609020204030204" pitchFamily="49" charset="0"/>
              </a:rPr>
              <a:t>) {</a:t>
            </a:r>
          </a:p>
          <a:p>
            <a:pPr algn="l"/>
            <a:r>
              <a:rPr lang="en-US" sz="2000" b="1" dirty="0">
                <a:solidFill>
                  <a:srgbClr val="7F0055"/>
                </a:solidFill>
                <a:latin typeface="Consolas" panose="020B0609020204030204" pitchFamily="49" charset="0"/>
              </a:rPr>
              <a:t>		if</a:t>
            </a:r>
            <a:r>
              <a:rPr lang="en-US" sz="2000" b="1"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a:solidFill>
                  <a:srgbClr val="6A3E3E"/>
                </a:solidFill>
                <a:latin typeface="Consolas" panose="020B0609020204030204" pitchFamily="49" charset="0"/>
              </a:rPr>
              <a:t>element</a:t>
            </a:r>
            <a:r>
              <a:rPr lang="en-US" sz="2000" dirty="0">
                <a:solidFill>
                  <a:srgbClr val="000000"/>
                </a:solidFill>
                <a:latin typeface="Consolas" panose="020B0609020204030204" pitchFamily="49" charset="0"/>
              </a:rPr>
              <a:t> == </a:t>
            </a:r>
            <a:r>
              <a:rPr lang="en-US" sz="2000" dirty="0">
                <a:solidFill>
                  <a:srgbClr val="6A3E3E"/>
                </a:solidFill>
                <a:latin typeface="Consolas" panose="020B0609020204030204" pitchFamily="49" charset="0"/>
              </a:rPr>
              <a:t>items</a:t>
            </a:r>
            <a:r>
              <a:rPr lang="en-US" sz="2000" dirty="0">
                <a:solidFill>
                  <a:srgbClr val="000000"/>
                </a:solidFill>
                <a:latin typeface="Consolas" panose="020B0609020204030204" pitchFamily="49" charset="0"/>
              </a:rPr>
              <a:t>[</a:t>
            </a:r>
            <a:r>
              <a:rPr lang="en-US" sz="2000" dirty="0" err="1">
                <a:solidFill>
                  <a:srgbClr val="6A3E3E"/>
                </a:solidFill>
                <a:latin typeface="Consolas" panose="020B0609020204030204" pitchFamily="49" charset="0"/>
              </a:rPr>
              <a:t>i</a:t>
            </a:r>
            <a:r>
              <a:rPr lang="en-US" sz="2000" dirty="0">
                <a:solidFill>
                  <a:srgbClr val="000000"/>
                </a:solidFill>
                <a:latin typeface="Consolas" panose="020B0609020204030204" pitchFamily="49" charset="0"/>
              </a:rPr>
              <a:t>]) {</a:t>
            </a:r>
          </a:p>
          <a:p>
            <a:pPr algn="l"/>
            <a:r>
              <a:rPr lang="en-US" sz="2000" b="1" dirty="0">
                <a:solidFill>
                  <a:srgbClr val="7F0055"/>
                </a:solidFill>
                <a:latin typeface="Consolas" panose="020B0609020204030204" pitchFamily="49" charset="0"/>
              </a:rPr>
              <a:t>			</a:t>
            </a:r>
            <a:r>
              <a:rPr lang="en-US" sz="2000" dirty="0">
                <a:solidFill>
                  <a:srgbClr val="7F0055"/>
                </a:solidFill>
                <a:latin typeface="Consolas" panose="020B0609020204030204" pitchFamily="49" charset="0"/>
              </a:rPr>
              <a:t>if</a:t>
            </a:r>
            <a:r>
              <a:rPr lang="en-US" sz="2000" dirty="0">
                <a:solidFill>
                  <a:srgbClr val="000000"/>
                </a:solidFill>
                <a:latin typeface="Consolas" panose="020B0609020204030204" pitchFamily="49" charset="0"/>
              </a:rPr>
              <a:t> (</a:t>
            </a:r>
            <a:r>
              <a:rPr lang="en-US" sz="2000" dirty="0" err="1">
                <a:solidFill>
                  <a:srgbClr val="6A3E3E"/>
                </a:solidFill>
                <a:latin typeface="Consolas" panose="020B0609020204030204" pitchFamily="49" charset="0"/>
              </a:rPr>
              <a:t>sawOnce</a:t>
            </a:r>
            <a:r>
              <a:rPr lang="en-US" sz="2000" dirty="0">
                <a:solidFill>
                  <a:srgbClr val="000000"/>
                </a:solidFill>
                <a:latin typeface="Consolas" panose="020B0609020204030204" pitchFamily="49" charset="0"/>
              </a:rPr>
              <a:t>) {</a:t>
            </a:r>
          </a:p>
          <a:p>
            <a:pPr algn="l"/>
            <a:r>
              <a:rPr lang="en-US" sz="2000" b="1" dirty="0">
                <a:solidFill>
                  <a:srgbClr val="7F0055"/>
                </a:solidFill>
                <a:latin typeface="Consolas" panose="020B0609020204030204" pitchFamily="49" charset="0"/>
              </a:rPr>
              <a:t>				return</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false</a:t>
            </a:r>
            <a:r>
              <a:rPr lang="en-US" sz="2000" b="1"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			}</a:t>
            </a:r>
          </a:p>
          <a:p>
            <a:pPr algn="l"/>
            <a:r>
              <a:rPr lang="en-US" sz="2000" b="1" dirty="0">
                <a:solidFill>
                  <a:srgbClr val="7F0055"/>
                </a:solidFill>
                <a:latin typeface="Consolas" panose="020B0609020204030204" pitchFamily="49" charset="0"/>
              </a:rPr>
              <a:t>			else</a:t>
            </a:r>
            <a:r>
              <a:rPr lang="en-US" sz="2000" b="1" dirty="0">
                <a:solidFill>
                  <a:srgbClr val="000000"/>
                </a:solidFill>
                <a:latin typeface="Consolas" panose="020B0609020204030204" pitchFamily="49" charset="0"/>
              </a:rPr>
              <a:t> {</a:t>
            </a:r>
          </a:p>
          <a:p>
            <a:pPr algn="l"/>
            <a:r>
              <a:rPr lang="en-US" sz="2000" dirty="0">
                <a:solidFill>
                  <a:srgbClr val="6A3E3E"/>
                </a:solidFill>
                <a:latin typeface="Consolas" panose="020B0609020204030204" pitchFamily="49" charset="0"/>
              </a:rPr>
              <a:t>				</a:t>
            </a:r>
            <a:r>
              <a:rPr lang="en-US" sz="2000" dirty="0" err="1">
                <a:solidFill>
                  <a:srgbClr val="6A3E3E"/>
                </a:solidFill>
                <a:latin typeface="Consolas" panose="020B0609020204030204" pitchFamily="49" charset="0"/>
              </a:rPr>
              <a:t>sawOnce</a:t>
            </a:r>
            <a:r>
              <a:rPr lang="en-US" sz="2000" dirty="0">
                <a:solidFill>
                  <a:srgbClr val="000000"/>
                </a:solidFill>
                <a:latin typeface="Consolas" panose="020B0609020204030204" pitchFamily="49" charset="0"/>
              </a:rPr>
              <a:t> = </a:t>
            </a:r>
            <a:r>
              <a:rPr lang="en-US" sz="2000" b="1" dirty="0">
                <a:solidFill>
                  <a:srgbClr val="7F0055"/>
                </a:solidFill>
                <a:latin typeface="Consolas" panose="020B0609020204030204" pitchFamily="49" charset="0"/>
              </a:rPr>
              <a:t>true</a:t>
            </a:r>
            <a:r>
              <a:rPr lang="en-US" sz="2000" b="1"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			}</a:t>
            </a:r>
            <a:endParaRPr lang="en-US" sz="2000" dirty="0">
              <a:latin typeface="Consolas" panose="020B0609020204030204" pitchFamily="49" charset="0"/>
            </a:endParaRPr>
          </a:p>
          <a:p>
            <a:pPr algn="l"/>
            <a:r>
              <a:rPr lang="en-US" sz="2000" dirty="0">
                <a:solidFill>
                  <a:srgbClr val="000000"/>
                </a:solidFill>
                <a:latin typeface="Consolas" panose="020B0609020204030204" pitchFamily="49" charset="0"/>
              </a:rPr>
              <a:t>		}</a:t>
            </a:r>
          </a:p>
          <a:p>
            <a:pPr algn="l"/>
            <a:r>
              <a:rPr lang="en-US" sz="2000" dirty="0">
                <a:solidFill>
                  <a:srgbClr val="000000"/>
                </a:solidFill>
                <a:latin typeface="Consolas" panose="020B0609020204030204" pitchFamily="49" charset="0"/>
              </a:rPr>
              <a:t>	}</a:t>
            </a:r>
          </a:p>
          <a:p>
            <a:pPr algn="l"/>
            <a:r>
              <a:rPr lang="en-US" sz="2000" b="1" dirty="0">
                <a:solidFill>
                  <a:srgbClr val="7F0055"/>
                </a:solidFill>
                <a:latin typeface="Consolas" panose="020B0609020204030204" pitchFamily="49" charset="0"/>
              </a:rPr>
              <a:t>	return</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true</a:t>
            </a:r>
            <a:r>
              <a:rPr lang="en-US" sz="2000" b="1"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a:t>
            </a:r>
          </a:p>
        </p:txBody>
      </p:sp>
      <p:sp>
        <p:nvSpPr>
          <p:cNvPr id="2" name="Rectangle 1">
            <a:extLst>
              <a:ext uri="{FF2B5EF4-FFF2-40B4-BE49-F238E27FC236}">
                <a16:creationId xmlns:a16="http://schemas.microsoft.com/office/drawing/2014/main" id="{FC2D845E-4886-4FC7-9DF5-DB413CD1F92B}"/>
              </a:ext>
            </a:extLst>
          </p:cNvPr>
          <p:cNvSpPr/>
          <p:nvPr/>
        </p:nvSpPr>
        <p:spPr>
          <a:xfrm>
            <a:off x="3766930" y="2431750"/>
            <a:ext cx="8424763" cy="4426250"/>
          </a:xfrm>
          <a:prstGeom prst="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1249984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Title 1">
            <a:extLst>
              <a:ext uri="{FF2B5EF4-FFF2-40B4-BE49-F238E27FC236}">
                <a16:creationId xmlns:a16="http://schemas.microsoft.com/office/drawing/2014/main" id="{09D91535-2F18-4724-9FD4-A543EFA9F6D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Surprising solution</a:t>
            </a:r>
          </a:p>
        </p:txBody>
      </p:sp>
      <p:sp>
        <p:nvSpPr>
          <p:cNvPr id="14" name="TextBox 13">
            <a:extLst>
              <a:ext uri="{FF2B5EF4-FFF2-40B4-BE49-F238E27FC236}">
                <a16:creationId xmlns:a16="http://schemas.microsoft.com/office/drawing/2014/main" id="{3A1C18A5-85C1-4490-82DB-3C47E7FBA7DD}"/>
              </a:ext>
            </a:extLst>
          </p:cNvPr>
          <p:cNvSpPr txBox="1"/>
          <p:nvPr/>
        </p:nvSpPr>
        <p:spPr>
          <a:xfrm>
            <a:off x="1242393" y="2063523"/>
            <a:ext cx="11072190" cy="2308324"/>
          </a:xfrm>
          <a:prstGeom prst="rect">
            <a:avLst/>
          </a:prstGeom>
          <a:noFill/>
        </p:spPr>
        <p:txBody>
          <a:bodyPr wrap="square">
            <a:spAutoFit/>
          </a:bodyPr>
          <a:lstStyle/>
          <a:p>
            <a:pPr algn="l"/>
            <a:r>
              <a:rPr lang="en-US" sz="3600" b="1" dirty="0">
                <a:solidFill>
                  <a:srgbClr val="7F0055"/>
                </a:solidFill>
                <a:latin typeface="Consolas" panose="020B0609020204030204" pitchFamily="49" charset="0"/>
              </a:rPr>
              <a:t>int</a:t>
            </a:r>
            <a:r>
              <a:rPr lang="en-US" sz="3600" b="1" dirty="0">
                <a:solidFill>
                  <a:srgbClr val="000000"/>
                </a:solidFill>
                <a:latin typeface="Consolas" panose="020B0609020204030204" pitchFamily="49" charset="0"/>
              </a:rPr>
              <a:t> </a:t>
            </a:r>
            <a:r>
              <a:rPr lang="en-US" sz="3600" dirty="0" err="1">
                <a:solidFill>
                  <a:srgbClr val="6A3E3E"/>
                </a:solidFill>
                <a:latin typeface="Consolas" panose="020B0609020204030204" pitchFamily="49" charset="0"/>
              </a:rPr>
              <a:t>uniqueItem</a:t>
            </a:r>
            <a:r>
              <a:rPr lang="en-US" sz="3600" dirty="0">
                <a:solidFill>
                  <a:srgbClr val="000000"/>
                </a:solidFill>
                <a:latin typeface="Consolas" panose="020B0609020204030204" pitchFamily="49" charset="0"/>
              </a:rPr>
              <a:t> = 0;</a:t>
            </a:r>
          </a:p>
          <a:p>
            <a:pPr algn="l"/>
            <a:r>
              <a:rPr lang="nn-NO" sz="3600" b="1" dirty="0">
                <a:solidFill>
                  <a:srgbClr val="7F0055"/>
                </a:solidFill>
                <a:latin typeface="Consolas" panose="020B0609020204030204" pitchFamily="49" charset="0"/>
              </a:rPr>
              <a:t>for</a:t>
            </a:r>
            <a:r>
              <a:rPr lang="nn-NO" sz="3600" b="1" dirty="0">
                <a:solidFill>
                  <a:srgbClr val="000000"/>
                </a:solidFill>
                <a:latin typeface="Consolas" panose="020B0609020204030204" pitchFamily="49" charset="0"/>
              </a:rPr>
              <a:t>(</a:t>
            </a:r>
            <a:r>
              <a:rPr lang="nn-NO" sz="3600" b="1" dirty="0">
                <a:solidFill>
                  <a:srgbClr val="7F0055"/>
                </a:solidFill>
                <a:latin typeface="Consolas" panose="020B0609020204030204" pitchFamily="49" charset="0"/>
              </a:rPr>
              <a:t>int</a:t>
            </a:r>
            <a:r>
              <a:rPr lang="nn-NO" sz="3600" b="1" dirty="0">
                <a:solidFill>
                  <a:srgbClr val="000000"/>
                </a:solidFill>
                <a:latin typeface="Consolas" panose="020B0609020204030204" pitchFamily="49" charset="0"/>
              </a:rPr>
              <a:t> </a:t>
            </a:r>
            <a:r>
              <a:rPr lang="nn-NO" sz="3600" dirty="0">
                <a:solidFill>
                  <a:srgbClr val="6A3E3E"/>
                </a:solidFill>
                <a:latin typeface="Consolas" panose="020B0609020204030204" pitchFamily="49" charset="0"/>
              </a:rPr>
              <a:t>i</a:t>
            </a:r>
            <a:r>
              <a:rPr lang="nn-NO" sz="3600" dirty="0">
                <a:solidFill>
                  <a:srgbClr val="000000"/>
                </a:solidFill>
                <a:latin typeface="Consolas" panose="020B0609020204030204" pitchFamily="49" charset="0"/>
              </a:rPr>
              <a:t> = 0; </a:t>
            </a:r>
            <a:r>
              <a:rPr lang="nn-NO" sz="3600" dirty="0">
                <a:solidFill>
                  <a:srgbClr val="6A3E3E"/>
                </a:solidFill>
                <a:latin typeface="Consolas" panose="020B0609020204030204" pitchFamily="49" charset="0"/>
              </a:rPr>
              <a:t>i</a:t>
            </a:r>
            <a:r>
              <a:rPr lang="nn-NO" sz="3600" dirty="0">
                <a:solidFill>
                  <a:srgbClr val="000000"/>
                </a:solidFill>
                <a:latin typeface="Consolas" panose="020B0609020204030204" pitchFamily="49" charset="0"/>
              </a:rPr>
              <a:t> &lt; </a:t>
            </a:r>
            <a:r>
              <a:rPr lang="nn-NO" sz="3600" dirty="0">
                <a:solidFill>
                  <a:srgbClr val="6A3E3E"/>
                </a:solidFill>
                <a:latin typeface="Consolas" panose="020B0609020204030204" pitchFamily="49" charset="0"/>
              </a:rPr>
              <a:t>array</a:t>
            </a:r>
            <a:r>
              <a:rPr lang="nn-NO" sz="3600" dirty="0">
                <a:solidFill>
                  <a:srgbClr val="000000"/>
                </a:solidFill>
                <a:latin typeface="Consolas" panose="020B0609020204030204" pitchFamily="49" charset="0"/>
              </a:rPr>
              <a:t>.</a:t>
            </a:r>
            <a:r>
              <a:rPr lang="nn-NO" sz="3600" dirty="0">
                <a:solidFill>
                  <a:srgbClr val="0000C0"/>
                </a:solidFill>
                <a:latin typeface="Consolas" panose="020B0609020204030204" pitchFamily="49" charset="0"/>
              </a:rPr>
              <a:t>length</a:t>
            </a:r>
            <a:r>
              <a:rPr lang="nn-NO" sz="3600" dirty="0">
                <a:solidFill>
                  <a:srgbClr val="000000"/>
                </a:solidFill>
                <a:latin typeface="Consolas" panose="020B0609020204030204" pitchFamily="49" charset="0"/>
              </a:rPr>
              <a:t>; ++</a:t>
            </a:r>
            <a:r>
              <a:rPr lang="nn-NO" sz="3600" dirty="0">
                <a:solidFill>
                  <a:srgbClr val="6A3E3E"/>
                </a:solidFill>
                <a:latin typeface="Consolas" panose="020B0609020204030204" pitchFamily="49" charset="0"/>
              </a:rPr>
              <a:t>i</a:t>
            </a:r>
            <a:r>
              <a:rPr lang="nn-NO" sz="3600" dirty="0">
                <a:solidFill>
                  <a:srgbClr val="000000"/>
                </a:solidFill>
                <a:latin typeface="Consolas" panose="020B0609020204030204" pitchFamily="49" charset="0"/>
              </a:rPr>
              <a:t>) {</a:t>
            </a:r>
          </a:p>
          <a:p>
            <a:pPr algn="l"/>
            <a:r>
              <a:rPr lang="en-US" sz="3600" dirty="0">
                <a:solidFill>
                  <a:srgbClr val="6A3E3E"/>
                </a:solidFill>
                <a:latin typeface="Consolas" panose="020B0609020204030204" pitchFamily="49" charset="0"/>
              </a:rPr>
              <a:t>	</a:t>
            </a:r>
            <a:r>
              <a:rPr lang="en-US" sz="3600" dirty="0" err="1">
                <a:solidFill>
                  <a:srgbClr val="6A3E3E"/>
                </a:solidFill>
                <a:latin typeface="Consolas" panose="020B0609020204030204" pitchFamily="49" charset="0"/>
              </a:rPr>
              <a:t>uniqueItem</a:t>
            </a:r>
            <a:r>
              <a:rPr lang="en-US" sz="3600" dirty="0">
                <a:solidFill>
                  <a:srgbClr val="000000"/>
                </a:solidFill>
                <a:latin typeface="Consolas" panose="020B0609020204030204" pitchFamily="49" charset="0"/>
              </a:rPr>
              <a:t> ^= </a:t>
            </a:r>
            <a:r>
              <a:rPr lang="en-US" sz="3600" dirty="0">
                <a:solidFill>
                  <a:srgbClr val="6A3E3E"/>
                </a:solidFill>
                <a:latin typeface="Consolas" panose="020B0609020204030204" pitchFamily="49" charset="0"/>
              </a:rPr>
              <a:t>array</a:t>
            </a:r>
            <a:r>
              <a:rPr lang="en-US" sz="3600" dirty="0">
                <a:solidFill>
                  <a:srgbClr val="000000"/>
                </a:solidFill>
                <a:latin typeface="Consolas" panose="020B0609020204030204" pitchFamily="49" charset="0"/>
              </a:rPr>
              <a:t>[</a:t>
            </a:r>
            <a:r>
              <a:rPr lang="en-US" sz="3600" dirty="0" err="1">
                <a:solidFill>
                  <a:srgbClr val="6A3E3E"/>
                </a:solidFill>
                <a:latin typeface="Consolas" panose="020B0609020204030204" pitchFamily="49" charset="0"/>
              </a:rPr>
              <a:t>i</a:t>
            </a:r>
            <a:r>
              <a:rPr lang="en-US" sz="3600" dirty="0">
                <a:solidFill>
                  <a:srgbClr val="000000"/>
                </a:solidFill>
                <a:latin typeface="Consolas" panose="020B0609020204030204" pitchFamily="49" charset="0"/>
              </a:rPr>
              <a:t>];</a:t>
            </a:r>
          </a:p>
          <a:p>
            <a:pPr algn="l"/>
            <a:r>
              <a:rPr lang="en-US" sz="3600" dirty="0">
                <a:solidFill>
                  <a:srgbClr val="000000"/>
                </a:solidFill>
                <a:latin typeface="Consolas" panose="020B0609020204030204" pitchFamily="49" charset="0"/>
              </a:rPr>
              <a:t>}</a:t>
            </a:r>
            <a:endParaRPr lang="en-US" sz="3600" dirty="0"/>
          </a:p>
        </p:txBody>
      </p:sp>
    </p:spTree>
    <p:extLst>
      <p:ext uri="{BB962C8B-B14F-4D97-AF65-F5344CB8AC3E}">
        <p14:creationId xmlns:p14="http://schemas.microsoft.com/office/powerpoint/2010/main" val="1611490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854ECEBE-9353-406C-9313-02A517A31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76" name="Freeform: Shape 75">
            <a:extLst>
              <a:ext uri="{FF2B5EF4-FFF2-40B4-BE49-F238E27FC236}">
                <a16:creationId xmlns:a16="http://schemas.microsoft.com/office/drawing/2014/main" id="{71A74C97-ECC4-4C3A-988A-A72C1F8BB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23162" cy="5593660"/>
          </a:xfrm>
          <a:custGeom>
            <a:avLst/>
            <a:gdLst>
              <a:gd name="connsiteX0" fmla="*/ 2177447 w 6323162"/>
              <a:gd name="connsiteY0" fmla="*/ 0 h 5593660"/>
              <a:gd name="connsiteX1" fmla="*/ 4826316 w 6323162"/>
              <a:gd name="connsiteY1" fmla="*/ 0 h 5593660"/>
              <a:gd name="connsiteX2" fmla="*/ 4971508 w 6323162"/>
              <a:gd name="connsiteY2" fmla="*/ 75777 h 5593660"/>
              <a:gd name="connsiteX3" fmla="*/ 5577109 w 6323162"/>
              <a:gd name="connsiteY3" fmla="*/ 586873 h 5593660"/>
              <a:gd name="connsiteX4" fmla="*/ 6323162 w 6323162"/>
              <a:gd name="connsiteY4" fmla="*/ 2829148 h 5593660"/>
              <a:gd name="connsiteX5" fmla="*/ 5990836 w 6323162"/>
              <a:gd name="connsiteY5" fmla="*/ 3748729 h 5593660"/>
              <a:gd name="connsiteX6" fmla="*/ 5006899 w 6323162"/>
              <a:gd name="connsiteY6" fmla="*/ 4604992 h 5593660"/>
              <a:gd name="connsiteX7" fmla="*/ 4790566 w 6323162"/>
              <a:gd name="connsiteY7" fmla="*/ 4768788 h 5593660"/>
              <a:gd name="connsiteX8" fmla="*/ 3012943 w 6323162"/>
              <a:gd name="connsiteY8" fmla="*/ 5593660 h 5593660"/>
              <a:gd name="connsiteX9" fmla="*/ 671286 w 6323162"/>
              <a:gd name="connsiteY9" fmla="*/ 4252856 h 5593660"/>
              <a:gd name="connsiteX10" fmla="*/ 421733 w 6323162"/>
              <a:gd name="connsiteY10" fmla="*/ 3909839 h 5593660"/>
              <a:gd name="connsiteX11" fmla="*/ 48655 w 6323162"/>
              <a:gd name="connsiteY11" fmla="*/ 3351082 h 5593660"/>
              <a:gd name="connsiteX12" fmla="*/ 0 w 6323162"/>
              <a:gd name="connsiteY12" fmla="*/ 3239820 h 5593660"/>
              <a:gd name="connsiteX13" fmla="*/ 0 w 6323162"/>
              <a:gd name="connsiteY13" fmla="*/ 2248150 h 5593660"/>
              <a:gd name="connsiteX14" fmla="*/ 1658 w 6323162"/>
              <a:gd name="connsiteY14" fmla="*/ 2239520 h 5593660"/>
              <a:gd name="connsiteX15" fmla="*/ 225714 w 6323162"/>
              <a:gd name="connsiteY15" fmla="*/ 1665285 h 5593660"/>
              <a:gd name="connsiteX16" fmla="*/ 1050970 w 6323162"/>
              <a:gd name="connsiteY16" fmla="*/ 665214 h 5593660"/>
              <a:gd name="connsiteX17" fmla="*/ 1923692 w 6323162"/>
              <a:gd name="connsiteY17" fmla="*/ 107844 h 559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323162" h="5593660">
                <a:moveTo>
                  <a:pt x="2177447" y="0"/>
                </a:moveTo>
                <a:lnTo>
                  <a:pt x="4826316" y="0"/>
                </a:lnTo>
                <a:lnTo>
                  <a:pt x="4971508" y="75777"/>
                </a:lnTo>
                <a:cubicBezTo>
                  <a:pt x="5197582" y="210111"/>
                  <a:pt x="5400550" y="381325"/>
                  <a:pt x="5577109" y="586873"/>
                </a:cubicBezTo>
                <a:cubicBezTo>
                  <a:pt x="6058235" y="1147205"/>
                  <a:pt x="6323162" y="1943505"/>
                  <a:pt x="6323162" y="2829148"/>
                </a:cubicBezTo>
                <a:cubicBezTo>
                  <a:pt x="6323162" y="3182494"/>
                  <a:pt x="6220623" y="3466081"/>
                  <a:pt x="5990836" y="3748729"/>
                </a:cubicBezTo>
                <a:cubicBezTo>
                  <a:pt x="5750480" y="4044392"/>
                  <a:pt x="5389327" y="4316711"/>
                  <a:pt x="5006899" y="4604992"/>
                </a:cubicBezTo>
                <a:cubicBezTo>
                  <a:pt x="4936343" y="4658116"/>
                  <a:pt x="4863453" y="4713117"/>
                  <a:pt x="4790566" y="4768788"/>
                </a:cubicBezTo>
                <a:cubicBezTo>
                  <a:pt x="4138128" y="5267012"/>
                  <a:pt x="3661945" y="5593660"/>
                  <a:pt x="3012943" y="5593660"/>
                </a:cubicBezTo>
                <a:cubicBezTo>
                  <a:pt x="2024062" y="5593660"/>
                  <a:pt x="1323723" y="5192693"/>
                  <a:pt x="671286" y="4252856"/>
                </a:cubicBezTo>
                <a:cubicBezTo>
                  <a:pt x="585906" y="4129842"/>
                  <a:pt x="502446" y="4017964"/>
                  <a:pt x="421733" y="3909839"/>
                </a:cubicBezTo>
                <a:cubicBezTo>
                  <a:pt x="254471" y="3685679"/>
                  <a:pt x="130655" y="3515312"/>
                  <a:pt x="48655" y="3351082"/>
                </a:cubicBezTo>
                <a:lnTo>
                  <a:pt x="0" y="3239820"/>
                </a:lnTo>
                <a:lnTo>
                  <a:pt x="0" y="2248150"/>
                </a:lnTo>
                <a:lnTo>
                  <a:pt x="1658" y="2239520"/>
                </a:lnTo>
                <a:cubicBezTo>
                  <a:pt x="51657" y="2045089"/>
                  <a:pt x="126469" y="1853225"/>
                  <a:pt x="225714" y="1665285"/>
                </a:cubicBezTo>
                <a:cubicBezTo>
                  <a:pt x="419948" y="1297585"/>
                  <a:pt x="697641" y="961011"/>
                  <a:pt x="1050970" y="665214"/>
                </a:cubicBezTo>
                <a:cubicBezTo>
                  <a:pt x="1311437" y="447090"/>
                  <a:pt x="1608578" y="257641"/>
                  <a:pt x="1923692" y="107844"/>
                </a:cubicBezTo>
                <a:close/>
              </a:path>
            </a:pathLst>
          </a:custGeom>
          <a:solidFill>
            <a:schemeClr val="bg1">
              <a:alpha val="3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5FB5F3BA-58DF-40DA-AE44-974A00E061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5930" y="1598213"/>
            <a:ext cx="5396070" cy="5259788"/>
          </a:xfrm>
          <a:custGeom>
            <a:avLst/>
            <a:gdLst>
              <a:gd name="connsiteX0" fmla="*/ 2739575 w 5261264"/>
              <a:gd name="connsiteY0" fmla="*/ 1369 h 4909930"/>
              <a:gd name="connsiteX1" fmla="*/ 3931992 w 5261264"/>
              <a:gd name="connsiteY1" fmla="*/ 357115 h 4909930"/>
              <a:gd name="connsiteX2" fmla="*/ 5228644 w 5261264"/>
              <a:gd name="connsiteY2" fmla="*/ 1704869 h 4909930"/>
              <a:gd name="connsiteX3" fmla="*/ 5261264 w 5261264"/>
              <a:gd name="connsiteY3" fmla="*/ 1769901 h 4909930"/>
              <a:gd name="connsiteX4" fmla="*/ 5261264 w 5261264"/>
              <a:gd name="connsiteY4" fmla="*/ 4640262 h 4909930"/>
              <a:gd name="connsiteX5" fmla="*/ 5239287 w 5261264"/>
              <a:gd name="connsiteY5" fmla="*/ 4674079 h 4909930"/>
              <a:gd name="connsiteX6" fmla="*/ 5039558 w 5261264"/>
              <a:gd name="connsiteY6" fmla="*/ 4893028 h 4909930"/>
              <a:gd name="connsiteX7" fmla="*/ 5018342 w 5261264"/>
              <a:gd name="connsiteY7" fmla="*/ 4909930 h 4909930"/>
              <a:gd name="connsiteX8" fmla="*/ 962510 w 5261264"/>
              <a:gd name="connsiteY8" fmla="*/ 4909930 h 4909930"/>
              <a:gd name="connsiteX9" fmla="*/ 821338 w 5261264"/>
              <a:gd name="connsiteY9" fmla="*/ 4707517 h 4909930"/>
              <a:gd name="connsiteX10" fmla="*/ 448558 w 5261264"/>
              <a:gd name="connsiteY10" fmla="*/ 3922606 h 4909930"/>
              <a:gd name="connsiteX11" fmla="*/ 221727 w 5261264"/>
              <a:gd name="connsiteY11" fmla="*/ 1588926 h 4909930"/>
              <a:gd name="connsiteX12" fmla="*/ 2739575 w 5261264"/>
              <a:gd name="connsiteY12" fmla="*/ 1369 h 4909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61264" h="4909930">
                <a:moveTo>
                  <a:pt x="2739575" y="1369"/>
                </a:moveTo>
                <a:cubicBezTo>
                  <a:pt x="3132207" y="14841"/>
                  <a:pt x="3535383" y="128133"/>
                  <a:pt x="3931992" y="357115"/>
                </a:cubicBezTo>
                <a:cubicBezTo>
                  <a:pt x="4474996" y="670619"/>
                  <a:pt x="4925124" y="1151857"/>
                  <a:pt x="5228644" y="1704869"/>
                </a:cubicBezTo>
                <a:lnTo>
                  <a:pt x="5261264" y="1769901"/>
                </a:lnTo>
                <a:lnTo>
                  <a:pt x="5261264" y="4640262"/>
                </a:lnTo>
                <a:lnTo>
                  <a:pt x="5239287" y="4674079"/>
                </a:lnTo>
                <a:cubicBezTo>
                  <a:pt x="5177453" y="4758643"/>
                  <a:pt x="5110673" y="4830413"/>
                  <a:pt x="5039558" y="4893028"/>
                </a:cubicBezTo>
                <a:lnTo>
                  <a:pt x="5018342" y="4909930"/>
                </a:lnTo>
                <a:lnTo>
                  <a:pt x="962510" y="4909930"/>
                </a:lnTo>
                <a:lnTo>
                  <a:pt x="821338" y="4707517"/>
                </a:lnTo>
                <a:cubicBezTo>
                  <a:pt x="672683" y="4465717"/>
                  <a:pt x="560617" y="4198197"/>
                  <a:pt x="448558" y="3922606"/>
                </a:cubicBezTo>
                <a:cubicBezTo>
                  <a:pt x="120358" y="3115488"/>
                  <a:pt x="-245146" y="2397572"/>
                  <a:pt x="221727" y="1588926"/>
                </a:cubicBezTo>
                <a:cubicBezTo>
                  <a:pt x="801679" y="584418"/>
                  <a:pt x="1736188" y="-33060"/>
                  <a:pt x="2739575" y="1369"/>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0" name="Freeform: Shape 79">
            <a:extLst>
              <a:ext uri="{FF2B5EF4-FFF2-40B4-BE49-F238E27FC236}">
                <a16:creationId xmlns:a16="http://schemas.microsoft.com/office/drawing/2014/main" id="{DE1994AC-22D1-4B48-9EDA-BE373E704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1758" y="1407380"/>
            <a:ext cx="5665992" cy="5466522"/>
          </a:xfrm>
          <a:custGeom>
            <a:avLst/>
            <a:gdLst>
              <a:gd name="connsiteX0" fmla="*/ 3113576 w 5665992"/>
              <a:gd name="connsiteY0" fmla="*/ 1556 h 5401530"/>
              <a:gd name="connsiteX1" fmla="*/ 4468777 w 5665992"/>
              <a:gd name="connsiteY1" fmla="*/ 405866 h 5401530"/>
              <a:gd name="connsiteX2" fmla="*/ 5525792 w 5665992"/>
              <a:gd name="connsiteY2" fmla="*/ 1317461 h 5401530"/>
              <a:gd name="connsiteX3" fmla="*/ 5665992 w 5665992"/>
              <a:gd name="connsiteY3" fmla="*/ 1506159 h 5401530"/>
              <a:gd name="connsiteX4" fmla="*/ 5665992 w 5665992"/>
              <a:gd name="connsiteY4" fmla="*/ 5401530 h 5401530"/>
              <a:gd name="connsiteX5" fmla="*/ 965932 w 5665992"/>
              <a:gd name="connsiteY5" fmla="*/ 5401530 h 5401530"/>
              <a:gd name="connsiteX6" fmla="*/ 836753 w 5665992"/>
              <a:gd name="connsiteY6" fmla="*/ 5181943 h 5401530"/>
              <a:gd name="connsiteX7" fmla="*/ 509793 w 5665992"/>
              <a:gd name="connsiteY7" fmla="*/ 4458111 h 5401530"/>
              <a:gd name="connsiteX8" fmla="*/ 251995 w 5665992"/>
              <a:gd name="connsiteY8" fmla="*/ 1805844 h 5401530"/>
              <a:gd name="connsiteX9" fmla="*/ 3113576 w 5665992"/>
              <a:gd name="connsiteY9" fmla="*/ 1556 h 5401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65992" h="5401530">
                <a:moveTo>
                  <a:pt x="3113576" y="1556"/>
                </a:moveTo>
                <a:cubicBezTo>
                  <a:pt x="3559807" y="16866"/>
                  <a:pt x="4018025" y="145625"/>
                  <a:pt x="4468777" y="405866"/>
                </a:cubicBezTo>
                <a:cubicBezTo>
                  <a:pt x="4871803" y="638554"/>
                  <a:pt x="5229811" y="952545"/>
                  <a:pt x="5525792" y="1317461"/>
                </a:cubicBezTo>
                <a:lnTo>
                  <a:pt x="5665992" y="1506159"/>
                </a:lnTo>
                <a:lnTo>
                  <a:pt x="5665992" y="5401530"/>
                </a:lnTo>
                <a:lnTo>
                  <a:pt x="965932" y="5401530"/>
                </a:lnTo>
                <a:lnTo>
                  <a:pt x="836753" y="5181943"/>
                </a:lnTo>
                <a:cubicBezTo>
                  <a:pt x="713569" y="4953383"/>
                  <a:pt x="611679" y="4708683"/>
                  <a:pt x="509793" y="4458111"/>
                </a:cubicBezTo>
                <a:cubicBezTo>
                  <a:pt x="136790" y="3540808"/>
                  <a:pt x="-278612" y="2724882"/>
                  <a:pt x="251995" y="1805844"/>
                </a:cubicBezTo>
                <a:cubicBezTo>
                  <a:pt x="911122" y="664202"/>
                  <a:pt x="1973207" y="-37572"/>
                  <a:pt x="3113576" y="1556"/>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2" name="Freeform: Shape 81">
            <a:extLst>
              <a:ext uri="{FF2B5EF4-FFF2-40B4-BE49-F238E27FC236}">
                <a16:creationId xmlns:a16="http://schemas.microsoft.com/office/drawing/2014/main" id="{86806086-A782-4311-A63B-1A68574D8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902" y="-15901"/>
            <a:ext cx="6578337" cy="5814891"/>
          </a:xfrm>
          <a:custGeom>
            <a:avLst/>
            <a:gdLst>
              <a:gd name="connsiteX0" fmla="*/ 1667657 w 6578337"/>
              <a:gd name="connsiteY0" fmla="*/ 0 h 5814891"/>
              <a:gd name="connsiteX1" fmla="*/ 5296215 w 6578337"/>
              <a:gd name="connsiteY1" fmla="*/ 0 h 5814891"/>
              <a:gd name="connsiteX2" fmla="*/ 5354505 w 6578337"/>
              <a:gd name="connsiteY2" fmla="*/ 38974 h 5814891"/>
              <a:gd name="connsiteX3" fmla="*/ 5772761 w 6578337"/>
              <a:gd name="connsiteY3" fmla="*/ 430996 h 5814891"/>
              <a:gd name="connsiteX4" fmla="*/ 6578337 w 6578337"/>
              <a:gd name="connsiteY4" fmla="*/ 2842158 h 5814891"/>
              <a:gd name="connsiteX5" fmla="*/ 6219497 w 6578337"/>
              <a:gd name="connsiteY5" fmla="*/ 3831001 h 5814891"/>
              <a:gd name="connsiteX6" fmla="*/ 5157059 w 6578337"/>
              <a:gd name="connsiteY6" fmla="*/ 4751758 h 5814891"/>
              <a:gd name="connsiteX7" fmla="*/ 4923464 w 6578337"/>
              <a:gd name="connsiteY7" fmla="*/ 4927890 h 5814891"/>
              <a:gd name="connsiteX8" fmla="*/ 3004017 w 6578337"/>
              <a:gd name="connsiteY8" fmla="*/ 5814891 h 5814891"/>
              <a:gd name="connsiteX9" fmla="*/ 475534 w 6578337"/>
              <a:gd name="connsiteY9" fmla="*/ 4373098 h 5814891"/>
              <a:gd name="connsiteX10" fmla="*/ 206071 w 6578337"/>
              <a:gd name="connsiteY10" fmla="*/ 4004246 h 5814891"/>
              <a:gd name="connsiteX11" fmla="*/ 79385 w 6578337"/>
              <a:gd name="connsiteY11" fmla="*/ 3833508 h 5814891"/>
              <a:gd name="connsiteX12" fmla="*/ 0 w 6578337"/>
              <a:gd name="connsiteY12" fmla="*/ 3721725 h 5814891"/>
              <a:gd name="connsiteX13" fmla="*/ 0 w 6578337"/>
              <a:gd name="connsiteY13" fmla="*/ 1581323 h 5814891"/>
              <a:gd name="connsiteX14" fmla="*/ 168477 w 6578337"/>
              <a:gd name="connsiteY14" fmla="*/ 1300525 h 5814891"/>
              <a:gd name="connsiteX15" fmla="*/ 885512 w 6578337"/>
              <a:gd name="connsiteY15" fmla="*/ 515238 h 5814891"/>
              <a:gd name="connsiteX16" fmla="*/ 1494824 w 6578337"/>
              <a:gd name="connsiteY16" fmla="*/ 90742 h 581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78337" h="5814891">
                <a:moveTo>
                  <a:pt x="1667657" y="0"/>
                </a:moveTo>
                <a:lnTo>
                  <a:pt x="5296215" y="0"/>
                </a:lnTo>
                <a:lnTo>
                  <a:pt x="5354505" y="38974"/>
                </a:lnTo>
                <a:cubicBezTo>
                  <a:pt x="5505893" y="152699"/>
                  <a:pt x="5645664" y="283643"/>
                  <a:pt x="5772761" y="430996"/>
                </a:cubicBezTo>
                <a:cubicBezTo>
                  <a:pt x="6292274" y="1033532"/>
                  <a:pt x="6578337" y="1889809"/>
                  <a:pt x="6578337" y="2842158"/>
                </a:cubicBezTo>
                <a:cubicBezTo>
                  <a:pt x="6578337" y="3222117"/>
                  <a:pt x="6467617" y="3527065"/>
                  <a:pt x="6219497" y="3831001"/>
                </a:cubicBezTo>
                <a:cubicBezTo>
                  <a:pt x="5959965" y="4148933"/>
                  <a:pt x="5569997" y="4441763"/>
                  <a:pt x="5157059" y="4751758"/>
                </a:cubicBezTo>
                <a:cubicBezTo>
                  <a:pt x="5080873" y="4808882"/>
                  <a:pt x="5002168" y="4868026"/>
                  <a:pt x="4923464" y="4927890"/>
                </a:cubicBezTo>
                <a:cubicBezTo>
                  <a:pt x="4218974" y="5463640"/>
                  <a:pt x="3704799" y="5814891"/>
                  <a:pt x="3004017" y="5814891"/>
                </a:cubicBezTo>
                <a:cubicBezTo>
                  <a:pt x="1936240" y="5814891"/>
                  <a:pt x="1180025" y="5383723"/>
                  <a:pt x="475534" y="4373098"/>
                </a:cubicBezTo>
                <a:cubicBezTo>
                  <a:pt x="383343" y="4240819"/>
                  <a:pt x="293225" y="4120515"/>
                  <a:pt x="206071" y="4004246"/>
                </a:cubicBezTo>
                <a:cubicBezTo>
                  <a:pt x="160920" y="3943985"/>
                  <a:pt x="118700" y="3887339"/>
                  <a:pt x="79385" y="3833508"/>
                </a:cubicBezTo>
                <a:lnTo>
                  <a:pt x="0" y="3721725"/>
                </a:lnTo>
                <a:lnTo>
                  <a:pt x="0" y="1581323"/>
                </a:lnTo>
                <a:lnTo>
                  <a:pt x="168477" y="1300525"/>
                </a:lnTo>
                <a:cubicBezTo>
                  <a:pt x="359173" y="1017017"/>
                  <a:pt x="599372" y="753795"/>
                  <a:pt x="885512" y="515238"/>
                </a:cubicBezTo>
                <a:cubicBezTo>
                  <a:pt x="1073010" y="358870"/>
                  <a:pt x="1278109" y="216205"/>
                  <a:pt x="1494824" y="90742"/>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1AE729C0-85F2-4888-8FF5-673558C60B90}"/>
              </a:ext>
            </a:extLst>
          </p:cNvPr>
          <p:cNvSpPr txBox="1"/>
          <p:nvPr/>
        </p:nvSpPr>
        <p:spPr>
          <a:xfrm>
            <a:off x="1008201" y="1860492"/>
            <a:ext cx="4798814" cy="2062103"/>
          </a:xfrm>
          <a:prstGeom prst="rect">
            <a:avLst/>
          </a:prstGeom>
          <a:noFill/>
        </p:spPr>
        <p:txBody>
          <a:bodyPr wrap="none" rtlCol="0">
            <a:spAutoFit/>
          </a:bodyPr>
          <a:lstStyle/>
          <a:p>
            <a:r>
              <a:rPr lang="en-US" sz="3200" b="1" i="0" dirty="0">
                <a:solidFill>
                  <a:srgbClr val="5F6368"/>
                </a:solidFill>
                <a:effectLst/>
                <a:latin typeface="Google Sans Text"/>
              </a:rPr>
              <a:t>Data Structures and </a:t>
            </a:r>
          </a:p>
          <a:p>
            <a:r>
              <a:rPr lang="en-US" sz="3200" b="1" i="0" dirty="0">
                <a:solidFill>
                  <a:srgbClr val="5F6368"/>
                </a:solidFill>
                <a:effectLst/>
                <a:latin typeface="Google Sans Text"/>
              </a:rPr>
              <a:t>Algorithm Analysis in Java, </a:t>
            </a:r>
          </a:p>
          <a:p>
            <a:r>
              <a:rPr lang="en-US" sz="3200" b="1" i="0" dirty="0">
                <a:solidFill>
                  <a:srgbClr val="5F6368"/>
                </a:solidFill>
                <a:effectLst/>
                <a:latin typeface="Google Sans Text"/>
              </a:rPr>
              <a:t>(3rd ed) </a:t>
            </a:r>
            <a:r>
              <a:rPr lang="en-US" sz="3200" i="0" dirty="0">
                <a:solidFill>
                  <a:srgbClr val="5F6368"/>
                </a:solidFill>
                <a:effectLst/>
                <a:latin typeface="Google Sans Text"/>
              </a:rPr>
              <a:t>by</a:t>
            </a:r>
          </a:p>
          <a:p>
            <a:r>
              <a:rPr lang="en-US" sz="3200" i="0" dirty="0">
                <a:solidFill>
                  <a:srgbClr val="5F6368"/>
                </a:solidFill>
                <a:effectLst/>
                <a:latin typeface="Google Sans Text"/>
              </a:rPr>
              <a:t>Mark Allen Weiss</a:t>
            </a:r>
            <a:endParaRPr lang="en-US" sz="3200" dirty="0">
              <a:solidFill>
                <a:srgbClr val="002060"/>
              </a:solidFill>
            </a:endParaRPr>
          </a:p>
        </p:txBody>
      </p:sp>
      <p:sp>
        <p:nvSpPr>
          <p:cNvPr id="14" name="TextBox 13">
            <a:extLst>
              <a:ext uri="{FF2B5EF4-FFF2-40B4-BE49-F238E27FC236}">
                <a16:creationId xmlns:a16="http://schemas.microsoft.com/office/drawing/2014/main" id="{171AEAAC-50C1-4050-9DA2-0EBD36186D57}"/>
              </a:ext>
            </a:extLst>
          </p:cNvPr>
          <p:cNvSpPr txBox="1"/>
          <p:nvPr/>
        </p:nvSpPr>
        <p:spPr>
          <a:xfrm>
            <a:off x="7400717" y="3327084"/>
            <a:ext cx="4814908" cy="3046988"/>
          </a:xfrm>
          <a:prstGeom prst="rect">
            <a:avLst/>
          </a:prstGeom>
          <a:noFill/>
        </p:spPr>
        <p:txBody>
          <a:bodyPr wrap="none" rtlCol="0">
            <a:spAutoFit/>
          </a:bodyPr>
          <a:lstStyle/>
          <a:p>
            <a:r>
              <a:rPr lang="en-US" sz="3200" b="1" i="0" dirty="0">
                <a:solidFill>
                  <a:srgbClr val="5F6368"/>
                </a:solidFill>
                <a:effectLst/>
                <a:latin typeface="Google Sans Text"/>
              </a:rPr>
              <a:t>Introduction to Algorithms </a:t>
            </a:r>
          </a:p>
          <a:p>
            <a:r>
              <a:rPr lang="en-US" sz="3200" i="0" dirty="0">
                <a:solidFill>
                  <a:srgbClr val="5F6368"/>
                </a:solidFill>
                <a:effectLst/>
                <a:latin typeface="Google Sans Text"/>
              </a:rPr>
              <a:t>by</a:t>
            </a:r>
          </a:p>
          <a:p>
            <a:r>
              <a:rPr lang="en-US" sz="3200" i="0" dirty="0">
                <a:solidFill>
                  <a:srgbClr val="5F6368"/>
                </a:solidFill>
                <a:effectLst/>
                <a:latin typeface="Google Sans Text"/>
              </a:rPr>
              <a:t>Thomas H</a:t>
            </a:r>
            <a:r>
              <a:rPr lang="en-US" sz="3200" i="0" dirty="0">
                <a:solidFill>
                  <a:srgbClr val="4D5156"/>
                </a:solidFill>
                <a:effectLst/>
                <a:latin typeface="Google Sans Text"/>
              </a:rPr>
              <a:t>. </a:t>
            </a:r>
            <a:r>
              <a:rPr lang="en-US" sz="3200" i="0" dirty="0" err="1">
                <a:solidFill>
                  <a:srgbClr val="5F6368"/>
                </a:solidFill>
                <a:effectLst/>
                <a:latin typeface="Google Sans Text"/>
              </a:rPr>
              <a:t>Cormen</a:t>
            </a:r>
            <a:r>
              <a:rPr lang="en-US" sz="3200" i="0" dirty="0">
                <a:solidFill>
                  <a:srgbClr val="4D5156"/>
                </a:solidFill>
                <a:effectLst/>
                <a:latin typeface="Google Sans Text"/>
              </a:rPr>
              <a:t>, </a:t>
            </a:r>
            <a:br>
              <a:rPr lang="en-US" sz="3200" i="0" dirty="0">
                <a:solidFill>
                  <a:srgbClr val="4D5156"/>
                </a:solidFill>
                <a:effectLst/>
                <a:latin typeface="Google Sans Text"/>
              </a:rPr>
            </a:br>
            <a:r>
              <a:rPr lang="en-US" sz="3200" i="0" dirty="0">
                <a:solidFill>
                  <a:srgbClr val="4D5156"/>
                </a:solidFill>
                <a:effectLst/>
                <a:latin typeface="Google Sans Text"/>
              </a:rPr>
              <a:t>Charles E. </a:t>
            </a:r>
            <a:r>
              <a:rPr lang="en-US" sz="3200" i="0" dirty="0" err="1">
                <a:solidFill>
                  <a:srgbClr val="4D5156"/>
                </a:solidFill>
                <a:effectLst/>
                <a:latin typeface="Google Sans Text"/>
              </a:rPr>
              <a:t>Leiserson</a:t>
            </a:r>
            <a:r>
              <a:rPr lang="en-US" sz="3200" i="0" dirty="0">
                <a:solidFill>
                  <a:srgbClr val="4D5156"/>
                </a:solidFill>
                <a:effectLst/>
                <a:latin typeface="Google Sans Text"/>
              </a:rPr>
              <a:t>, </a:t>
            </a:r>
            <a:br>
              <a:rPr lang="en-US" sz="3200" i="0" dirty="0">
                <a:solidFill>
                  <a:srgbClr val="4D5156"/>
                </a:solidFill>
                <a:effectLst/>
                <a:latin typeface="Google Sans Text"/>
              </a:rPr>
            </a:br>
            <a:r>
              <a:rPr lang="en-US" sz="3200" i="0" dirty="0">
                <a:solidFill>
                  <a:srgbClr val="4D5156"/>
                </a:solidFill>
                <a:effectLst/>
                <a:latin typeface="Google Sans Text"/>
              </a:rPr>
              <a:t>Ronald L. Rivest, </a:t>
            </a:r>
            <a:br>
              <a:rPr lang="en-US" sz="3200" i="0" dirty="0">
                <a:solidFill>
                  <a:srgbClr val="4D5156"/>
                </a:solidFill>
                <a:effectLst/>
                <a:latin typeface="Google Sans Text"/>
              </a:rPr>
            </a:br>
            <a:r>
              <a:rPr lang="en-US" sz="3200" i="0" dirty="0">
                <a:solidFill>
                  <a:srgbClr val="4D5156"/>
                </a:solidFill>
                <a:effectLst/>
                <a:latin typeface="Google Sans Text"/>
              </a:rPr>
              <a:t>Clifford Stein</a:t>
            </a:r>
            <a:endParaRPr lang="en-US" sz="3200" dirty="0">
              <a:solidFill>
                <a:srgbClr val="002060"/>
              </a:solidFill>
            </a:endParaRPr>
          </a:p>
        </p:txBody>
      </p:sp>
      <p:sp>
        <p:nvSpPr>
          <p:cNvPr id="38" name="Rectangle 37">
            <a:extLst>
              <a:ext uri="{FF2B5EF4-FFF2-40B4-BE49-F238E27FC236}">
                <a16:creationId xmlns:a16="http://schemas.microsoft.com/office/drawing/2014/main" id="{AC1894DF-FEFB-444A-805A-C492FEAFCFAC}"/>
              </a:ext>
            </a:extLst>
          </p:cNvPr>
          <p:cNvSpPr/>
          <p:nvPr/>
        </p:nvSpPr>
        <p:spPr>
          <a:xfrm>
            <a:off x="1603171" y="330082"/>
            <a:ext cx="3608873" cy="1200329"/>
          </a:xfrm>
          <a:prstGeom prst="rect">
            <a:avLst/>
          </a:prstGeom>
        </p:spPr>
        <p:txBody>
          <a:bodyPr wrap="none">
            <a:spAutoFit/>
          </a:bodyPr>
          <a:lstStyle/>
          <a:p>
            <a:r>
              <a:rPr lang="en-US" sz="4400" dirty="0">
                <a:solidFill>
                  <a:srgbClr val="0070C0"/>
                </a:solidFill>
                <a:latin typeface="Calibri Light" panose="020F0302020204030204"/>
                <a:ea typeface="+mj-ea"/>
                <a:cs typeface="+mj-cs"/>
              </a:rPr>
              <a:t>Main textbook </a:t>
            </a:r>
            <a:br>
              <a:rPr lang="en-US" sz="4400" dirty="0">
                <a:solidFill>
                  <a:srgbClr val="0070C0"/>
                </a:solidFill>
                <a:latin typeface="Calibri Light" panose="020F0302020204030204"/>
                <a:ea typeface="+mj-ea"/>
                <a:cs typeface="+mj-cs"/>
              </a:rPr>
            </a:br>
            <a:r>
              <a:rPr lang="en-US" sz="2800" dirty="0">
                <a:solidFill>
                  <a:srgbClr val="0070C0"/>
                </a:solidFill>
                <a:latin typeface="Calibri Light" panose="020F0302020204030204"/>
                <a:ea typeface="+mj-ea"/>
                <a:cs typeface="+mj-cs"/>
              </a:rPr>
              <a:t>(optional)</a:t>
            </a:r>
            <a:endParaRPr lang="en-US" sz="2800" dirty="0"/>
          </a:p>
        </p:txBody>
      </p:sp>
      <p:sp>
        <p:nvSpPr>
          <p:cNvPr id="39" name="Rectangle 38">
            <a:extLst>
              <a:ext uri="{FF2B5EF4-FFF2-40B4-BE49-F238E27FC236}">
                <a16:creationId xmlns:a16="http://schemas.microsoft.com/office/drawing/2014/main" id="{84284E70-ABF0-434A-8CBC-D31D253FA70D}"/>
              </a:ext>
            </a:extLst>
          </p:cNvPr>
          <p:cNvSpPr/>
          <p:nvPr/>
        </p:nvSpPr>
        <p:spPr>
          <a:xfrm>
            <a:off x="8159578" y="2023230"/>
            <a:ext cx="3297185" cy="1200329"/>
          </a:xfrm>
          <a:prstGeom prst="rect">
            <a:avLst/>
          </a:prstGeom>
        </p:spPr>
        <p:txBody>
          <a:bodyPr wrap="none">
            <a:spAutoFit/>
          </a:bodyPr>
          <a:lstStyle/>
          <a:p>
            <a:r>
              <a:rPr lang="en-US" sz="4400" dirty="0">
                <a:solidFill>
                  <a:srgbClr val="0070C0"/>
                </a:solidFill>
                <a:latin typeface="Calibri Light" panose="020F0302020204030204"/>
                <a:ea typeface="+mj-ea"/>
                <a:cs typeface="+mj-cs"/>
              </a:rPr>
              <a:t>Extra reading </a:t>
            </a:r>
            <a:br>
              <a:rPr lang="en-US" sz="4400" dirty="0">
                <a:solidFill>
                  <a:srgbClr val="0070C0"/>
                </a:solidFill>
                <a:latin typeface="Calibri Light" panose="020F0302020204030204"/>
                <a:ea typeface="+mj-ea"/>
                <a:cs typeface="+mj-cs"/>
              </a:rPr>
            </a:br>
            <a:r>
              <a:rPr lang="en-US" sz="2800" dirty="0">
                <a:solidFill>
                  <a:srgbClr val="0070C0"/>
                </a:solidFill>
                <a:latin typeface="Calibri Light" panose="020F0302020204030204"/>
                <a:ea typeface="+mj-ea"/>
                <a:cs typeface="+mj-cs"/>
              </a:rPr>
              <a:t>(very optional)</a:t>
            </a:r>
            <a:endParaRPr lang="en-US" sz="2800" dirty="0"/>
          </a:p>
        </p:txBody>
      </p:sp>
    </p:spTree>
    <p:extLst>
      <p:ext uri="{BB962C8B-B14F-4D97-AF65-F5344CB8AC3E}">
        <p14:creationId xmlns:p14="http://schemas.microsoft.com/office/powerpoint/2010/main" val="595639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Title 1">
            <a:extLst>
              <a:ext uri="{FF2B5EF4-FFF2-40B4-BE49-F238E27FC236}">
                <a16:creationId xmlns:a16="http://schemas.microsoft.com/office/drawing/2014/main" id="{09D91535-2F18-4724-9FD4-A543EFA9F6D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Double traversal: the rain problem </a:t>
            </a:r>
          </a:p>
        </p:txBody>
      </p:sp>
      <p:sp>
        <p:nvSpPr>
          <p:cNvPr id="8" name="TextBox 7">
            <a:extLst>
              <a:ext uri="{FF2B5EF4-FFF2-40B4-BE49-F238E27FC236}">
                <a16:creationId xmlns:a16="http://schemas.microsoft.com/office/drawing/2014/main" id="{A1F94A47-3B86-4DDD-8D29-19903B1BABDE}"/>
              </a:ext>
            </a:extLst>
          </p:cNvPr>
          <p:cNvSpPr txBox="1"/>
          <p:nvPr/>
        </p:nvSpPr>
        <p:spPr>
          <a:xfrm>
            <a:off x="1077568" y="1715097"/>
            <a:ext cx="6039671" cy="3046988"/>
          </a:xfrm>
          <a:prstGeom prst="rect">
            <a:avLst/>
          </a:prstGeom>
          <a:noFill/>
        </p:spPr>
        <p:txBody>
          <a:bodyPr wrap="square">
            <a:spAutoFit/>
          </a:bodyPr>
          <a:lstStyle/>
          <a:p>
            <a:r>
              <a:rPr lang="en-US" sz="3200" i="0" dirty="0">
                <a:solidFill>
                  <a:srgbClr val="5F6368"/>
                </a:solidFill>
                <a:effectLst/>
                <a:latin typeface="Google Sans Text"/>
              </a:rPr>
              <a:t>The walls are represented by an array of integers, each number in the array is the height of the wall. If it starts to rain, how much water can the puddles between the walls hold?</a:t>
            </a:r>
            <a:endParaRPr lang="nn-NO" sz="3200" dirty="0">
              <a:solidFill>
                <a:srgbClr val="5F6368"/>
              </a:solidFill>
              <a:latin typeface="Google Sans Text"/>
            </a:endParaRPr>
          </a:p>
        </p:txBody>
      </p:sp>
      <p:grpSp>
        <p:nvGrpSpPr>
          <p:cNvPr id="6" name="Group 5">
            <a:extLst>
              <a:ext uri="{FF2B5EF4-FFF2-40B4-BE49-F238E27FC236}">
                <a16:creationId xmlns:a16="http://schemas.microsoft.com/office/drawing/2014/main" id="{BCB4C894-5968-45CC-866A-4D67281F1ADA}"/>
              </a:ext>
            </a:extLst>
          </p:cNvPr>
          <p:cNvGrpSpPr/>
          <p:nvPr/>
        </p:nvGrpSpPr>
        <p:grpSpPr>
          <a:xfrm>
            <a:off x="7827059" y="2799455"/>
            <a:ext cx="3304935" cy="2340864"/>
            <a:chOff x="6997545" y="2926080"/>
            <a:chExt cx="3304935" cy="2340864"/>
          </a:xfrm>
        </p:grpSpPr>
        <p:sp>
          <p:nvSpPr>
            <p:cNvPr id="4" name="Rectangle 3">
              <a:extLst>
                <a:ext uri="{FF2B5EF4-FFF2-40B4-BE49-F238E27FC236}">
                  <a16:creationId xmlns:a16="http://schemas.microsoft.com/office/drawing/2014/main" id="{E979E860-73C5-49B1-A856-62F0A7CCACEA}"/>
                </a:ext>
              </a:extLst>
            </p:cNvPr>
            <p:cNvSpPr/>
            <p:nvPr/>
          </p:nvSpPr>
          <p:spPr>
            <a:xfrm>
              <a:off x="6997545" y="4331208"/>
              <a:ext cx="367747" cy="935736"/>
            </a:xfrm>
            <a:prstGeom prst="rect">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Rectangle 15">
              <a:extLst>
                <a:ext uri="{FF2B5EF4-FFF2-40B4-BE49-F238E27FC236}">
                  <a16:creationId xmlns:a16="http://schemas.microsoft.com/office/drawing/2014/main" id="{B0AAF11B-20D2-45C4-8BC4-AE421B42B382}"/>
                </a:ext>
              </a:extLst>
            </p:cNvPr>
            <p:cNvSpPr/>
            <p:nvPr/>
          </p:nvSpPr>
          <p:spPr>
            <a:xfrm>
              <a:off x="7365292" y="3429000"/>
              <a:ext cx="367747" cy="1837944"/>
            </a:xfrm>
            <a:prstGeom prst="rect">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7" name="Rectangle 16">
              <a:extLst>
                <a:ext uri="{FF2B5EF4-FFF2-40B4-BE49-F238E27FC236}">
                  <a16:creationId xmlns:a16="http://schemas.microsoft.com/office/drawing/2014/main" id="{239E44CC-1D1C-4FE6-B6BC-4F8271E29391}"/>
                </a:ext>
              </a:extLst>
            </p:cNvPr>
            <p:cNvSpPr/>
            <p:nvPr/>
          </p:nvSpPr>
          <p:spPr>
            <a:xfrm>
              <a:off x="7733039" y="4331208"/>
              <a:ext cx="367747" cy="935736"/>
            </a:xfrm>
            <a:prstGeom prst="rect">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Rectangle 17">
              <a:extLst>
                <a:ext uri="{FF2B5EF4-FFF2-40B4-BE49-F238E27FC236}">
                  <a16:creationId xmlns:a16="http://schemas.microsoft.com/office/drawing/2014/main" id="{B1653679-C3A4-48A1-B3F6-A831FA53C9B2}"/>
                </a:ext>
              </a:extLst>
            </p:cNvPr>
            <p:cNvSpPr/>
            <p:nvPr/>
          </p:nvSpPr>
          <p:spPr>
            <a:xfrm>
              <a:off x="8100786" y="2926080"/>
              <a:ext cx="367747" cy="2340864"/>
            </a:xfrm>
            <a:prstGeom prst="rect">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9" name="Rectangle 18">
              <a:extLst>
                <a:ext uri="{FF2B5EF4-FFF2-40B4-BE49-F238E27FC236}">
                  <a16:creationId xmlns:a16="http://schemas.microsoft.com/office/drawing/2014/main" id="{7D565B6F-470E-4581-9F77-98E5BF5C4BF4}"/>
                </a:ext>
              </a:extLst>
            </p:cNvPr>
            <p:cNvSpPr/>
            <p:nvPr/>
          </p:nvSpPr>
          <p:spPr>
            <a:xfrm>
              <a:off x="8467735" y="4754880"/>
              <a:ext cx="367747" cy="512064"/>
            </a:xfrm>
            <a:prstGeom prst="rect">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0" name="Rectangle 19">
              <a:extLst>
                <a:ext uri="{FF2B5EF4-FFF2-40B4-BE49-F238E27FC236}">
                  <a16:creationId xmlns:a16="http://schemas.microsoft.com/office/drawing/2014/main" id="{D661C23C-AFE6-4D4E-AF6E-7581BC3F5101}"/>
                </a:ext>
              </a:extLst>
            </p:cNvPr>
            <p:cNvSpPr/>
            <p:nvPr/>
          </p:nvSpPr>
          <p:spPr>
            <a:xfrm>
              <a:off x="8834684" y="3819144"/>
              <a:ext cx="367747" cy="1447800"/>
            </a:xfrm>
            <a:prstGeom prst="rect">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1" name="Rectangle 20">
              <a:extLst>
                <a:ext uri="{FF2B5EF4-FFF2-40B4-BE49-F238E27FC236}">
                  <a16:creationId xmlns:a16="http://schemas.microsoft.com/office/drawing/2014/main" id="{881463AA-35CE-4A86-B0CA-0B899CC5402C}"/>
                </a:ext>
              </a:extLst>
            </p:cNvPr>
            <p:cNvSpPr/>
            <p:nvPr/>
          </p:nvSpPr>
          <p:spPr>
            <a:xfrm>
              <a:off x="9201633" y="4331208"/>
              <a:ext cx="367747" cy="935736"/>
            </a:xfrm>
            <a:prstGeom prst="rect">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2" name="Rectangle 21">
              <a:extLst>
                <a:ext uri="{FF2B5EF4-FFF2-40B4-BE49-F238E27FC236}">
                  <a16:creationId xmlns:a16="http://schemas.microsoft.com/office/drawing/2014/main" id="{364C87AB-352D-4446-92CF-8837A984A1A6}"/>
                </a:ext>
              </a:extLst>
            </p:cNvPr>
            <p:cNvSpPr/>
            <p:nvPr/>
          </p:nvSpPr>
          <p:spPr>
            <a:xfrm>
              <a:off x="9568582" y="4754880"/>
              <a:ext cx="367747" cy="512064"/>
            </a:xfrm>
            <a:prstGeom prst="rect">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3" name="Rectangle 22">
              <a:extLst>
                <a:ext uri="{FF2B5EF4-FFF2-40B4-BE49-F238E27FC236}">
                  <a16:creationId xmlns:a16="http://schemas.microsoft.com/office/drawing/2014/main" id="{2FE6E19D-4E02-4711-89DC-38657281A005}"/>
                </a:ext>
              </a:extLst>
            </p:cNvPr>
            <p:cNvSpPr/>
            <p:nvPr/>
          </p:nvSpPr>
          <p:spPr>
            <a:xfrm>
              <a:off x="9934733" y="4331208"/>
              <a:ext cx="367747" cy="935736"/>
            </a:xfrm>
            <a:prstGeom prst="rect">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grpSp>
        <p:nvGrpSpPr>
          <p:cNvPr id="5" name="Group 4">
            <a:extLst>
              <a:ext uri="{FF2B5EF4-FFF2-40B4-BE49-F238E27FC236}">
                <a16:creationId xmlns:a16="http://schemas.microsoft.com/office/drawing/2014/main" id="{EBEB22D3-85BB-4BA7-BBD4-1E8C178558E7}"/>
              </a:ext>
            </a:extLst>
          </p:cNvPr>
          <p:cNvGrpSpPr/>
          <p:nvPr/>
        </p:nvGrpSpPr>
        <p:grpSpPr>
          <a:xfrm>
            <a:off x="8550211" y="3296279"/>
            <a:ext cx="2204089" cy="1331976"/>
            <a:chOff x="7731442" y="3429000"/>
            <a:chExt cx="2204089" cy="1331976"/>
          </a:xfrm>
        </p:grpSpPr>
        <p:sp>
          <p:nvSpPr>
            <p:cNvPr id="24" name="Rectangle 23">
              <a:extLst>
                <a:ext uri="{FF2B5EF4-FFF2-40B4-BE49-F238E27FC236}">
                  <a16:creationId xmlns:a16="http://schemas.microsoft.com/office/drawing/2014/main" id="{FF48CD73-403F-4548-BF3E-CAC2CD828BA9}"/>
                </a:ext>
              </a:extLst>
            </p:cNvPr>
            <p:cNvSpPr/>
            <p:nvPr/>
          </p:nvSpPr>
          <p:spPr>
            <a:xfrm>
              <a:off x="7731442" y="3429000"/>
              <a:ext cx="367747" cy="935736"/>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5" name="Rectangle 24">
              <a:extLst>
                <a:ext uri="{FF2B5EF4-FFF2-40B4-BE49-F238E27FC236}">
                  <a16:creationId xmlns:a16="http://schemas.microsoft.com/office/drawing/2014/main" id="{FED72B55-57D2-4760-87CB-B8C87BAAFB90}"/>
                </a:ext>
              </a:extLst>
            </p:cNvPr>
            <p:cNvSpPr/>
            <p:nvPr/>
          </p:nvSpPr>
          <p:spPr>
            <a:xfrm>
              <a:off x="8464542" y="3819144"/>
              <a:ext cx="367747" cy="935736"/>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6" name="Rectangle 25">
              <a:extLst>
                <a:ext uri="{FF2B5EF4-FFF2-40B4-BE49-F238E27FC236}">
                  <a16:creationId xmlns:a16="http://schemas.microsoft.com/office/drawing/2014/main" id="{716831FC-FE7F-43D0-8FC1-C9ED43D02427}"/>
                </a:ext>
              </a:extLst>
            </p:cNvPr>
            <p:cNvSpPr/>
            <p:nvPr/>
          </p:nvSpPr>
          <p:spPr>
            <a:xfrm>
              <a:off x="9567784" y="4331208"/>
              <a:ext cx="367747" cy="429768"/>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grpSp>
    </p:spTree>
    <p:extLst>
      <p:ext uri="{BB962C8B-B14F-4D97-AF65-F5344CB8AC3E}">
        <p14:creationId xmlns:p14="http://schemas.microsoft.com/office/powerpoint/2010/main" val="324577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 name="TextBox 7">
            <a:extLst>
              <a:ext uri="{FF2B5EF4-FFF2-40B4-BE49-F238E27FC236}">
                <a16:creationId xmlns:a16="http://schemas.microsoft.com/office/drawing/2014/main" id="{DCF50CA5-0F48-4C11-A621-6ADF4BBF2FCB}"/>
              </a:ext>
            </a:extLst>
          </p:cNvPr>
          <p:cNvSpPr txBox="1"/>
          <p:nvPr/>
        </p:nvSpPr>
        <p:spPr>
          <a:xfrm>
            <a:off x="993915" y="1769285"/>
            <a:ext cx="10883346" cy="4401205"/>
          </a:xfrm>
          <a:prstGeom prst="rect">
            <a:avLst/>
          </a:prstGeom>
          <a:noFill/>
        </p:spPr>
        <p:txBody>
          <a:bodyPr wrap="square">
            <a:spAutoFit/>
          </a:bodyPr>
          <a:lstStyle/>
          <a:p>
            <a:r>
              <a:rPr lang="en-US" sz="4000" b="1" i="0" dirty="0">
                <a:solidFill>
                  <a:srgbClr val="5F6368"/>
                </a:solidFill>
                <a:effectLst/>
                <a:latin typeface="Google Sans Text"/>
              </a:rPr>
              <a:t>Linked list</a:t>
            </a:r>
            <a:r>
              <a:rPr lang="en-US" sz="4000" b="0" i="0" dirty="0">
                <a:solidFill>
                  <a:srgbClr val="4D5156"/>
                </a:solidFill>
                <a:effectLst/>
                <a:latin typeface="Google Sans Text"/>
              </a:rPr>
              <a:t> is a sequence of elements (called </a:t>
            </a:r>
            <a:r>
              <a:rPr lang="en-US" sz="4000" b="0" i="1" dirty="0">
                <a:solidFill>
                  <a:srgbClr val="4D5156"/>
                </a:solidFill>
                <a:effectLst/>
                <a:latin typeface="Google Sans Text"/>
              </a:rPr>
              <a:t>nodes</a:t>
            </a:r>
            <a:r>
              <a:rPr lang="en-US" sz="4000" b="0" i="0" dirty="0">
                <a:solidFill>
                  <a:srgbClr val="4D5156"/>
                </a:solidFill>
                <a:effectLst/>
                <a:latin typeface="Google Sans Text"/>
              </a:rPr>
              <a:t>) connected by links</a:t>
            </a:r>
          </a:p>
          <a:p>
            <a:endParaRPr lang="en-US" sz="4000" b="0" i="0" dirty="0">
              <a:solidFill>
                <a:srgbClr val="4D5156"/>
              </a:solidFill>
              <a:effectLst/>
              <a:latin typeface="Google Sans Text"/>
            </a:endParaRPr>
          </a:p>
          <a:p>
            <a:r>
              <a:rPr lang="en-US" sz="4000" dirty="0">
                <a:solidFill>
                  <a:srgbClr val="4D5156"/>
                </a:solidFill>
                <a:latin typeface="Google Sans Text"/>
              </a:rPr>
              <a:t> The elements</a:t>
            </a:r>
            <a:r>
              <a:rPr lang="en-US" sz="4000" b="0" i="0" dirty="0">
                <a:solidFill>
                  <a:srgbClr val="4D5156"/>
                </a:solidFill>
                <a:effectLst/>
                <a:latin typeface="Google Sans Text"/>
              </a:rPr>
              <a:t> </a:t>
            </a:r>
          </a:p>
          <a:p>
            <a:pPr marL="1028700" lvl="1" indent="-571500">
              <a:buFont typeface="Wingdings" panose="05000000000000000000" pitchFamily="2" charset="2"/>
              <a:buChar char="Ø"/>
            </a:pPr>
            <a:r>
              <a:rPr lang="en-US" sz="4000" b="0" i="0" dirty="0">
                <a:solidFill>
                  <a:srgbClr val="4D5156"/>
                </a:solidFill>
                <a:effectLst/>
                <a:latin typeface="Google Sans Text"/>
              </a:rPr>
              <a:t>may have </a:t>
            </a:r>
            <a:r>
              <a:rPr lang="en-US" sz="4000" b="0" i="1" dirty="0">
                <a:solidFill>
                  <a:srgbClr val="4D5156"/>
                </a:solidFill>
                <a:effectLst/>
                <a:latin typeface="Google Sans Text"/>
              </a:rPr>
              <a:t>different</a:t>
            </a:r>
            <a:r>
              <a:rPr lang="en-US" sz="4000" b="0" i="0" dirty="0">
                <a:solidFill>
                  <a:srgbClr val="4D5156"/>
                </a:solidFill>
                <a:effectLst/>
                <a:latin typeface="Google Sans Text"/>
              </a:rPr>
              <a:t> types; </a:t>
            </a:r>
          </a:p>
          <a:p>
            <a:pPr marL="1028700" lvl="1" indent="-571500">
              <a:buFont typeface="Wingdings" panose="05000000000000000000" pitchFamily="2" charset="2"/>
              <a:buChar char="Ø"/>
            </a:pPr>
            <a:r>
              <a:rPr lang="en-US" sz="4000" b="0" i="0" dirty="0">
                <a:solidFill>
                  <a:srgbClr val="4D5156"/>
                </a:solidFill>
                <a:effectLst/>
                <a:latin typeface="Google Sans Text"/>
              </a:rPr>
              <a:t>do </a:t>
            </a:r>
            <a:r>
              <a:rPr lang="en-US" sz="4000" b="0" i="1" dirty="0">
                <a:solidFill>
                  <a:srgbClr val="4D5156"/>
                </a:solidFill>
                <a:effectLst/>
                <a:latin typeface="Google Sans Text"/>
              </a:rPr>
              <a:t>not</a:t>
            </a:r>
            <a:r>
              <a:rPr lang="en-US" sz="4000" b="0" i="0" dirty="0">
                <a:solidFill>
                  <a:srgbClr val="4D5156"/>
                </a:solidFill>
                <a:effectLst/>
                <a:latin typeface="Google Sans Text"/>
              </a:rPr>
              <a:t> need to be stored at a contiguous memory location</a:t>
            </a:r>
            <a:endParaRPr lang="en-US" sz="4000" dirty="0">
              <a:solidFill>
                <a:srgbClr val="002060"/>
              </a:solidFill>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What is a linked list?</a:t>
            </a:r>
          </a:p>
        </p:txBody>
      </p:sp>
    </p:spTree>
    <p:extLst>
      <p:ext uri="{BB962C8B-B14F-4D97-AF65-F5344CB8AC3E}">
        <p14:creationId xmlns:p14="http://schemas.microsoft.com/office/powerpoint/2010/main" val="2397761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What is a linked list?</a:t>
            </a:r>
          </a:p>
        </p:txBody>
      </p:sp>
      <p:graphicFrame>
        <p:nvGraphicFramePr>
          <p:cNvPr id="16" name="Table 2">
            <a:extLst>
              <a:ext uri="{FF2B5EF4-FFF2-40B4-BE49-F238E27FC236}">
                <a16:creationId xmlns:a16="http://schemas.microsoft.com/office/drawing/2014/main" id="{EB18FEFE-39B8-472A-8C08-48BA6379A30E}"/>
              </a:ext>
            </a:extLst>
          </p:cNvPr>
          <p:cNvGraphicFramePr>
            <a:graphicFrameLocks noGrp="1"/>
          </p:cNvGraphicFramePr>
          <p:nvPr>
            <p:extLst>
              <p:ext uri="{D42A27DB-BD31-4B8C-83A1-F6EECF244321}">
                <p14:modId xmlns:p14="http://schemas.microsoft.com/office/powerpoint/2010/main" val="701012366"/>
              </p:ext>
            </p:extLst>
          </p:nvPr>
        </p:nvGraphicFramePr>
        <p:xfrm>
          <a:off x="994468" y="2727209"/>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200</a:t>
                      </a:r>
                    </a:p>
                  </a:txBody>
                  <a:tcPr/>
                </a:tc>
                <a:extLst>
                  <a:ext uri="{0D108BD9-81ED-4DB2-BD59-A6C34878D82A}">
                    <a16:rowId xmlns:a16="http://schemas.microsoft.com/office/drawing/2014/main" val="4238659422"/>
                  </a:ext>
                </a:extLst>
              </a:tr>
            </a:tbl>
          </a:graphicData>
        </a:graphic>
      </p:graphicFrame>
      <p:sp>
        <p:nvSpPr>
          <p:cNvPr id="19" name="TextBox 18">
            <a:extLst>
              <a:ext uri="{FF2B5EF4-FFF2-40B4-BE49-F238E27FC236}">
                <a16:creationId xmlns:a16="http://schemas.microsoft.com/office/drawing/2014/main" id="{E7B69104-C653-4E58-9ADC-394C9DBDD480}"/>
              </a:ext>
            </a:extLst>
          </p:cNvPr>
          <p:cNvSpPr txBox="1"/>
          <p:nvPr/>
        </p:nvSpPr>
        <p:spPr>
          <a:xfrm>
            <a:off x="943657" y="4004102"/>
            <a:ext cx="1470082" cy="369332"/>
          </a:xfrm>
          <a:prstGeom prst="rect">
            <a:avLst/>
          </a:prstGeom>
          <a:noFill/>
        </p:spPr>
        <p:txBody>
          <a:bodyPr wrap="none" rtlCol="0">
            <a:spAutoFit/>
          </a:bodyPr>
          <a:lstStyle/>
          <a:p>
            <a:r>
              <a:rPr lang="en-US" dirty="0">
                <a:solidFill>
                  <a:srgbClr val="002060"/>
                </a:solidFill>
              </a:rPr>
              <a:t>object / value</a:t>
            </a:r>
          </a:p>
        </p:txBody>
      </p:sp>
      <p:sp>
        <p:nvSpPr>
          <p:cNvPr id="21" name="TextBox 20">
            <a:extLst>
              <a:ext uri="{FF2B5EF4-FFF2-40B4-BE49-F238E27FC236}">
                <a16:creationId xmlns:a16="http://schemas.microsoft.com/office/drawing/2014/main" id="{76E017FA-CBF0-4BA8-8039-7C837A42D3A7}"/>
              </a:ext>
            </a:extLst>
          </p:cNvPr>
          <p:cNvSpPr txBox="1"/>
          <p:nvPr/>
        </p:nvSpPr>
        <p:spPr>
          <a:xfrm>
            <a:off x="2665160" y="4004102"/>
            <a:ext cx="911019" cy="369332"/>
          </a:xfrm>
          <a:prstGeom prst="rect">
            <a:avLst/>
          </a:prstGeom>
          <a:noFill/>
        </p:spPr>
        <p:txBody>
          <a:bodyPr wrap="none" rtlCol="0">
            <a:spAutoFit/>
          </a:bodyPr>
          <a:lstStyle/>
          <a:p>
            <a:r>
              <a:rPr lang="en-US" dirty="0">
                <a:solidFill>
                  <a:srgbClr val="002060"/>
                </a:solidFill>
              </a:rPr>
              <a:t>address</a:t>
            </a:r>
          </a:p>
        </p:txBody>
      </p:sp>
      <p:graphicFrame>
        <p:nvGraphicFramePr>
          <p:cNvPr id="22" name="Table 2">
            <a:extLst>
              <a:ext uri="{FF2B5EF4-FFF2-40B4-BE49-F238E27FC236}">
                <a16:creationId xmlns:a16="http://schemas.microsoft.com/office/drawing/2014/main" id="{402C5B5F-57AE-4BAD-8E9E-CAB31AC2E2FE}"/>
              </a:ext>
            </a:extLst>
          </p:cNvPr>
          <p:cNvGraphicFramePr>
            <a:graphicFrameLocks noGrp="1"/>
          </p:cNvGraphicFramePr>
          <p:nvPr>
            <p:extLst>
              <p:ext uri="{D42A27DB-BD31-4B8C-83A1-F6EECF244321}">
                <p14:modId xmlns:p14="http://schemas.microsoft.com/office/powerpoint/2010/main" val="2606977990"/>
              </p:ext>
            </p:extLst>
          </p:nvPr>
        </p:nvGraphicFramePr>
        <p:xfrm>
          <a:off x="4651323" y="2733275"/>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440</a:t>
                      </a:r>
                    </a:p>
                  </a:txBody>
                  <a:tcPr/>
                </a:tc>
                <a:extLst>
                  <a:ext uri="{0D108BD9-81ED-4DB2-BD59-A6C34878D82A}">
                    <a16:rowId xmlns:a16="http://schemas.microsoft.com/office/drawing/2014/main" val="4238659422"/>
                  </a:ext>
                </a:extLst>
              </a:tr>
            </a:tbl>
          </a:graphicData>
        </a:graphic>
      </p:graphicFrame>
      <p:sp>
        <p:nvSpPr>
          <p:cNvPr id="23" name="TextBox 22">
            <a:extLst>
              <a:ext uri="{FF2B5EF4-FFF2-40B4-BE49-F238E27FC236}">
                <a16:creationId xmlns:a16="http://schemas.microsoft.com/office/drawing/2014/main" id="{D1E34F9C-C4A8-41AA-8B22-FC3A9C8FCA04}"/>
              </a:ext>
            </a:extLst>
          </p:cNvPr>
          <p:cNvSpPr txBox="1"/>
          <p:nvPr/>
        </p:nvSpPr>
        <p:spPr>
          <a:xfrm>
            <a:off x="4600512" y="4010168"/>
            <a:ext cx="1470082" cy="369332"/>
          </a:xfrm>
          <a:prstGeom prst="rect">
            <a:avLst/>
          </a:prstGeom>
          <a:noFill/>
        </p:spPr>
        <p:txBody>
          <a:bodyPr wrap="none" rtlCol="0">
            <a:spAutoFit/>
          </a:bodyPr>
          <a:lstStyle/>
          <a:p>
            <a:r>
              <a:rPr lang="en-US" dirty="0">
                <a:solidFill>
                  <a:srgbClr val="002060"/>
                </a:solidFill>
              </a:rPr>
              <a:t>object / value</a:t>
            </a:r>
          </a:p>
        </p:txBody>
      </p:sp>
      <p:sp>
        <p:nvSpPr>
          <p:cNvPr id="24" name="TextBox 23">
            <a:extLst>
              <a:ext uri="{FF2B5EF4-FFF2-40B4-BE49-F238E27FC236}">
                <a16:creationId xmlns:a16="http://schemas.microsoft.com/office/drawing/2014/main" id="{BE48C9AF-BE8C-4E4F-A910-F0244005009D}"/>
              </a:ext>
            </a:extLst>
          </p:cNvPr>
          <p:cNvSpPr txBox="1"/>
          <p:nvPr/>
        </p:nvSpPr>
        <p:spPr>
          <a:xfrm>
            <a:off x="6322015" y="4010168"/>
            <a:ext cx="911019" cy="369332"/>
          </a:xfrm>
          <a:prstGeom prst="rect">
            <a:avLst/>
          </a:prstGeom>
          <a:noFill/>
        </p:spPr>
        <p:txBody>
          <a:bodyPr wrap="none" rtlCol="0">
            <a:spAutoFit/>
          </a:bodyPr>
          <a:lstStyle/>
          <a:p>
            <a:r>
              <a:rPr lang="en-US" dirty="0">
                <a:solidFill>
                  <a:srgbClr val="002060"/>
                </a:solidFill>
              </a:rPr>
              <a:t>address</a:t>
            </a:r>
          </a:p>
        </p:txBody>
      </p:sp>
      <p:graphicFrame>
        <p:nvGraphicFramePr>
          <p:cNvPr id="25" name="Table 2">
            <a:extLst>
              <a:ext uri="{FF2B5EF4-FFF2-40B4-BE49-F238E27FC236}">
                <a16:creationId xmlns:a16="http://schemas.microsoft.com/office/drawing/2014/main" id="{D56F4BC8-34A2-49A7-B137-8B24ED2A9BB1}"/>
              </a:ext>
            </a:extLst>
          </p:cNvPr>
          <p:cNvGraphicFramePr>
            <a:graphicFrameLocks noGrp="1"/>
          </p:cNvGraphicFramePr>
          <p:nvPr>
            <p:extLst>
              <p:ext uri="{D42A27DB-BD31-4B8C-83A1-F6EECF244321}">
                <p14:modId xmlns:p14="http://schemas.microsoft.com/office/powerpoint/2010/main" val="1188016868"/>
              </p:ext>
            </p:extLst>
          </p:nvPr>
        </p:nvGraphicFramePr>
        <p:xfrm>
          <a:off x="8358992" y="2727209"/>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null</a:t>
                      </a:r>
                    </a:p>
                  </a:txBody>
                  <a:tcPr/>
                </a:tc>
                <a:extLst>
                  <a:ext uri="{0D108BD9-81ED-4DB2-BD59-A6C34878D82A}">
                    <a16:rowId xmlns:a16="http://schemas.microsoft.com/office/drawing/2014/main" val="4238659422"/>
                  </a:ext>
                </a:extLst>
              </a:tr>
            </a:tbl>
          </a:graphicData>
        </a:graphic>
      </p:graphicFrame>
      <p:sp>
        <p:nvSpPr>
          <p:cNvPr id="26" name="TextBox 25">
            <a:extLst>
              <a:ext uri="{FF2B5EF4-FFF2-40B4-BE49-F238E27FC236}">
                <a16:creationId xmlns:a16="http://schemas.microsoft.com/office/drawing/2014/main" id="{3B3B295B-947A-472B-A202-6A589FAC2636}"/>
              </a:ext>
            </a:extLst>
          </p:cNvPr>
          <p:cNvSpPr txBox="1"/>
          <p:nvPr/>
        </p:nvSpPr>
        <p:spPr>
          <a:xfrm>
            <a:off x="8308181" y="4004102"/>
            <a:ext cx="1470082" cy="369332"/>
          </a:xfrm>
          <a:prstGeom prst="rect">
            <a:avLst/>
          </a:prstGeom>
          <a:noFill/>
        </p:spPr>
        <p:txBody>
          <a:bodyPr wrap="none" rtlCol="0">
            <a:spAutoFit/>
          </a:bodyPr>
          <a:lstStyle/>
          <a:p>
            <a:r>
              <a:rPr lang="en-US" dirty="0">
                <a:solidFill>
                  <a:srgbClr val="002060"/>
                </a:solidFill>
              </a:rPr>
              <a:t>object / value</a:t>
            </a:r>
          </a:p>
        </p:txBody>
      </p:sp>
      <p:sp>
        <p:nvSpPr>
          <p:cNvPr id="27" name="TextBox 26">
            <a:extLst>
              <a:ext uri="{FF2B5EF4-FFF2-40B4-BE49-F238E27FC236}">
                <a16:creationId xmlns:a16="http://schemas.microsoft.com/office/drawing/2014/main" id="{307D56D7-C9AE-45F2-A2D0-EE71370187DC}"/>
              </a:ext>
            </a:extLst>
          </p:cNvPr>
          <p:cNvSpPr txBox="1"/>
          <p:nvPr/>
        </p:nvSpPr>
        <p:spPr>
          <a:xfrm>
            <a:off x="10029684" y="4004102"/>
            <a:ext cx="911019" cy="369332"/>
          </a:xfrm>
          <a:prstGeom prst="rect">
            <a:avLst/>
          </a:prstGeom>
          <a:noFill/>
        </p:spPr>
        <p:txBody>
          <a:bodyPr wrap="none" rtlCol="0">
            <a:spAutoFit/>
          </a:bodyPr>
          <a:lstStyle/>
          <a:p>
            <a:r>
              <a:rPr lang="en-US" dirty="0">
                <a:solidFill>
                  <a:srgbClr val="002060"/>
                </a:solidFill>
              </a:rPr>
              <a:t>address</a:t>
            </a:r>
          </a:p>
        </p:txBody>
      </p:sp>
      <p:sp>
        <p:nvSpPr>
          <p:cNvPr id="28" name="TextBox 27">
            <a:extLst>
              <a:ext uri="{FF2B5EF4-FFF2-40B4-BE49-F238E27FC236}">
                <a16:creationId xmlns:a16="http://schemas.microsoft.com/office/drawing/2014/main" id="{7511596C-419A-4EC0-9E8F-C6D7386368B4}"/>
              </a:ext>
            </a:extLst>
          </p:cNvPr>
          <p:cNvSpPr txBox="1"/>
          <p:nvPr/>
        </p:nvSpPr>
        <p:spPr>
          <a:xfrm>
            <a:off x="4418502" y="2388481"/>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200</a:t>
            </a:r>
          </a:p>
        </p:txBody>
      </p:sp>
      <p:sp>
        <p:nvSpPr>
          <p:cNvPr id="29" name="TextBox 28">
            <a:extLst>
              <a:ext uri="{FF2B5EF4-FFF2-40B4-BE49-F238E27FC236}">
                <a16:creationId xmlns:a16="http://schemas.microsoft.com/office/drawing/2014/main" id="{5B7D552B-C8EC-43EF-B335-6D7B5CEA779F}"/>
              </a:ext>
            </a:extLst>
          </p:cNvPr>
          <p:cNvSpPr txBox="1"/>
          <p:nvPr/>
        </p:nvSpPr>
        <p:spPr>
          <a:xfrm>
            <a:off x="8151681" y="2375634"/>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440</a:t>
            </a:r>
          </a:p>
        </p:txBody>
      </p:sp>
      <p:sp>
        <p:nvSpPr>
          <p:cNvPr id="30" name="TextBox 29">
            <a:extLst>
              <a:ext uri="{FF2B5EF4-FFF2-40B4-BE49-F238E27FC236}">
                <a16:creationId xmlns:a16="http://schemas.microsoft.com/office/drawing/2014/main" id="{4A995047-E202-49BB-A10E-B3FAB3AC1B3F}"/>
              </a:ext>
            </a:extLst>
          </p:cNvPr>
          <p:cNvSpPr txBox="1"/>
          <p:nvPr/>
        </p:nvSpPr>
        <p:spPr>
          <a:xfrm>
            <a:off x="787465" y="2375634"/>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680</a:t>
            </a:r>
          </a:p>
        </p:txBody>
      </p:sp>
      <p:sp>
        <p:nvSpPr>
          <p:cNvPr id="32" name="TextBox 31">
            <a:extLst>
              <a:ext uri="{FF2B5EF4-FFF2-40B4-BE49-F238E27FC236}">
                <a16:creationId xmlns:a16="http://schemas.microsoft.com/office/drawing/2014/main" id="{1C9C2BDB-87C8-443B-B2CD-4F569656D104}"/>
              </a:ext>
            </a:extLst>
          </p:cNvPr>
          <p:cNvSpPr txBox="1"/>
          <p:nvPr/>
        </p:nvSpPr>
        <p:spPr>
          <a:xfrm>
            <a:off x="1690275" y="1813309"/>
            <a:ext cx="2142735" cy="707886"/>
          </a:xfrm>
          <a:prstGeom prst="rect">
            <a:avLst/>
          </a:prstGeom>
          <a:noFill/>
        </p:spPr>
        <p:txBody>
          <a:bodyPr wrap="square">
            <a:spAutoFit/>
          </a:bodyPr>
          <a:lstStyle/>
          <a:p>
            <a:r>
              <a:rPr kumimoji="0" lang="en-US" sz="4000" b="0" u="none" strike="noStrike" kern="1200" cap="none" spc="0" normalizeH="0" baseline="0" noProof="0" dirty="0">
                <a:ln>
                  <a:noFill/>
                </a:ln>
                <a:solidFill>
                  <a:srgbClr val="4D5156"/>
                </a:solidFill>
                <a:effectLst/>
                <a:uLnTx/>
                <a:uFillTx/>
                <a:latin typeface="Google Sans Text"/>
                <a:ea typeface="+mn-ea"/>
                <a:cs typeface="+mn-cs"/>
              </a:rPr>
              <a:t>node #1</a:t>
            </a:r>
            <a:endParaRPr lang="en-US" dirty="0"/>
          </a:p>
        </p:txBody>
      </p:sp>
      <p:cxnSp>
        <p:nvCxnSpPr>
          <p:cNvPr id="6" name="Connector: Curved 5">
            <a:extLst>
              <a:ext uri="{FF2B5EF4-FFF2-40B4-BE49-F238E27FC236}">
                <a16:creationId xmlns:a16="http://schemas.microsoft.com/office/drawing/2014/main" id="{7DFEED54-0EB4-4A16-B763-D8181361B057}"/>
              </a:ext>
            </a:extLst>
          </p:cNvPr>
          <p:cNvCxnSpPr>
            <a:cxnSpLocks/>
            <a:stCxn id="16" idx="3"/>
          </p:cNvCxnSpPr>
          <p:nvPr/>
        </p:nvCxnSpPr>
        <p:spPr>
          <a:xfrm flipV="1">
            <a:off x="3833010" y="2751815"/>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6" name="Connector: Curved 35">
            <a:extLst>
              <a:ext uri="{FF2B5EF4-FFF2-40B4-BE49-F238E27FC236}">
                <a16:creationId xmlns:a16="http://schemas.microsoft.com/office/drawing/2014/main" id="{CD98EE88-3A20-490A-AA7C-8AB0AE77130A}"/>
              </a:ext>
            </a:extLst>
          </p:cNvPr>
          <p:cNvCxnSpPr>
            <a:cxnSpLocks/>
            <a:stCxn id="22" idx="3"/>
          </p:cNvCxnSpPr>
          <p:nvPr/>
        </p:nvCxnSpPr>
        <p:spPr>
          <a:xfrm flipV="1">
            <a:off x="7489865" y="2744966"/>
            <a:ext cx="868820" cy="597733"/>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45D099CB-CD52-4057-A7AF-4DA18B813EB5}"/>
              </a:ext>
            </a:extLst>
          </p:cNvPr>
          <p:cNvSpPr txBox="1"/>
          <p:nvPr/>
        </p:nvSpPr>
        <p:spPr>
          <a:xfrm>
            <a:off x="5391087" y="1819199"/>
            <a:ext cx="2142735" cy="707886"/>
          </a:xfrm>
          <a:prstGeom prst="rect">
            <a:avLst/>
          </a:prstGeom>
          <a:noFill/>
        </p:spPr>
        <p:txBody>
          <a:bodyPr wrap="square">
            <a:spAutoFit/>
          </a:bodyPr>
          <a:lstStyle/>
          <a:p>
            <a:r>
              <a:rPr kumimoji="0" lang="en-US" sz="4000" b="0" u="none" strike="noStrike" kern="1200" cap="none" spc="0" normalizeH="0" baseline="0" noProof="0" dirty="0">
                <a:ln>
                  <a:noFill/>
                </a:ln>
                <a:solidFill>
                  <a:srgbClr val="4D5156"/>
                </a:solidFill>
                <a:effectLst/>
                <a:uLnTx/>
                <a:uFillTx/>
                <a:latin typeface="Google Sans Text"/>
                <a:ea typeface="+mn-ea"/>
                <a:cs typeface="+mn-cs"/>
              </a:rPr>
              <a:t>node #2</a:t>
            </a:r>
            <a:endParaRPr lang="en-US" dirty="0"/>
          </a:p>
        </p:txBody>
      </p:sp>
      <p:sp>
        <p:nvSpPr>
          <p:cNvPr id="40" name="TextBox 39">
            <a:extLst>
              <a:ext uri="{FF2B5EF4-FFF2-40B4-BE49-F238E27FC236}">
                <a16:creationId xmlns:a16="http://schemas.microsoft.com/office/drawing/2014/main" id="{CF8F6B8B-CF96-47C6-9311-A92413547B3E}"/>
              </a:ext>
            </a:extLst>
          </p:cNvPr>
          <p:cNvSpPr txBox="1"/>
          <p:nvPr/>
        </p:nvSpPr>
        <p:spPr>
          <a:xfrm>
            <a:off x="9115672" y="1813309"/>
            <a:ext cx="2142735" cy="707886"/>
          </a:xfrm>
          <a:prstGeom prst="rect">
            <a:avLst/>
          </a:prstGeom>
          <a:noFill/>
        </p:spPr>
        <p:txBody>
          <a:bodyPr wrap="square">
            <a:spAutoFit/>
          </a:bodyPr>
          <a:lstStyle/>
          <a:p>
            <a:r>
              <a:rPr kumimoji="0" lang="en-US" sz="4000" b="0" u="none" strike="noStrike" kern="1200" cap="none" spc="0" normalizeH="0" baseline="0" noProof="0" dirty="0">
                <a:ln>
                  <a:noFill/>
                </a:ln>
                <a:solidFill>
                  <a:srgbClr val="4D5156"/>
                </a:solidFill>
                <a:effectLst/>
                <a:uLnTx/>
                <a:uFillTx/>
                <a:latin typeface="Google Sans Text"/>
                <a:ea typeface="+mn-ea"/>
                <a:cs typeface="+mn-cs"/>
              </a:rPr>
              <a:t>node #3</a:t>
            </a:r>
            <a:endParaRPr lang="en-US" dirty="0"/>
          </a:p>
        </p:txBody>
      </p:sp>
      <p:sp>
        <p:nvSpPr>
          <p:cNvPr id="41" name="TextBox 40">
            <a:extLst>
              <a:ext uri="{FF2B5EF4-FFF2-40B4-BE49-F238E27FC236}">
                <a16:creationId xmlns:a16="http://schemas.microsoft.com/office/drawing/2014/main" id="{C9461642-A840-4167-A948-23059BF5D8EE}"/>
              </a:ext>
            </a:extLst>
          </p:cNvPr>
          <p:cNvSpPr txBox="1"/>
          <p:nvPr/>
        </p:nvSpPr>
        <p:spPr>
          <a:xfrm>
            <a:off x="994468" y="6051436"/>
            <a:ext cx="11201400" cy="646331"/>
          </a:xfrm>
          <a:prstGeom prst="rect">
            <a:avLst/>
          </a:prstGeom>
          <a:noFill/>
        </p:spPr>
        <p:txBody>
          <a:bodyPr wrap="square">
            <a:spAutoFit/>
          </a:bodyPr>
          <a:lstStyle/>
          <a:p>
            <a:pPr marL="571500" indent="-571500">
              <a:buFont typeface="Wingdings" panose="05000000000000000000" pitchFamily="2" charset="2"/>
              <a:buChar char="Ø"/>
            </a:pPr>
            <a:r>
              <a:rPr kumimoji="0" lang="en-US" sz="3600" b="0" u="none" strike="noStrike" kern="1200" cap="none" spc="0" normalizeH="0" baseline="0" noProof="0" dirty="0">
                <a:ln>
                  <a:noFill/>
                </a:ln>
                <a:solidFill>
                  <a:srgbClr val="4D5156"/>
                </a:solidFill>
                <a:effectLst/>
                <a:uLnTx/>
                <a:uFillTx/>
                <a:latin typeface="Google Sans Text"/>
                <a:ea typeface="+mn-ea"/>
                <a:cs typeface="+mn-cs"/>
              </a:rPr>
              <a:t>Each node points to (references) the next node </a:t>
            </a:r>
            <a:endParaRPr lang="en-US" sz="3600" dirty="0"/>
          </a:p>
        </p:txBody>
      </p:sp>
    </p:spTree>
    <p:extLst>
      <p:ext uri="{BB962C8B-B14F-4D97-AF65-F5344CB8AC3E}">
        <p14:creationId xmlns:p14="http://schemas.microsoft.com/office/powerpoint/2010/main" val="743818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What is a linked list?</a:t>
            </a:r>
          </a:p>
        </p:txBody>
      </p:sp>
      <p:graphicFrame>
        <p:nvGraphicFramePr>
          <p:cNvPr id="16" name="Table 2">
            <a:extLst>
              <a:ext uri="{FF2B5EF4-FFF2-40B4-BE49-F238E27FC236}">
                <a16:creationId xmlns:a16="http://schemas.microsoft.com/office/drawing/2014/main" id="{EB18FEFE-39B8-472A-8C08-48BA6379A30E}"/>
              </a:ext>
            </a:extLst>
          </p:cNvPr>
          <p:cNvGraphicFramePr>
            <a:graphicFrameLocks noGrp="1"/>
          </p:cNvGraphicFramePr>
          <p:nvPr/>
        </p:nvGraphicFramePr>
        <p:xfrm>
          <a:off x="994468" y="2727209"/>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200</a:t>
                      </a:r>
                    </a:p>
                  </a:txBody>
                  <a:tcPr/>
                </a:tc>
                <a:extLst>
                  <a:ext uri="{0D108BD9-81ED-4DB2-BD59-A6C34878D82A}">
                    <a16:rowId xmlns:a16="http://schemas.microsoft.com/office/drawing/2014/main" val="4238659422"/>
                  </a:ext>
                </a:extLst>
              </a:tr>
            </a:tbl>
          </a:graphicData>
        </a:graphic>
      </p:graphicFrame>
      <p:sp>
        <p:nvSpPr>
          <p:cNvPr id="19" name="TextBox 18">
            <a:extLst>
              <a:ext uri="{FF2B5EF4-FFF2-40B4-BE49-F238E27FC236}">
                <a16:creationId xmlns:a16="http://schemas.microsoft.com/office/drawing/2014/main" id="{E7B69104-C653-4E58-9ADC-394C9DBDD480}"/>
              </a:ext>
            </a:extLst>
          </p:cNvPr>
          <p:cNvSpPr txBox="1"/>
          <p:nvPr/>
        </p:nvSpPr>
        <p:spPr>
          <a:xfrm>
            <a:off x="943657" y="4004102"/>
            <a:ext cx="1470082" cy="369332"/>
          </a:xfrm>
          <a:prstGeom prst="rect">
            <a:avLst/>
          </a:prstGeom>
          <a:noFill/>
        </p:spPr>
        <p:txBody>
          <a:bodyPr wrap="none" rtlCol="0">
            <a:spAutoFit/>
          </a:bodyPr>
          <a:lstStyle/>
          <a:p>
            <a:r>
              <a:rPr lang="en-US" dirty="0">
                <a:solidFill>
                  <a:srgbClr val="002060"/>
                </a:solidFill>
              </a:rPr>
              <a:t>object / value</a:t>
            </a:r>
          </a:p>
        </p:txBody>
      </p:sp>
      <p:sp>
        <p:nvSpPr>
          <p:cNvPr id="21" name="TextBox 20">
            <a:extLst>
              <a:ext uri="{FF2B5EF4-FFF2-40B4-BE49-F238E27FC236}">
                <a16:creationId xmlns:a16="http://schemas.microsoft.com/office/drawing/2014/main" id="{76E017FA-CBF0-4BA8-8039-7C837A42D3A7}"/>
              </a:ext>
            </a:extLst>
          </p:cNvPr>
          <p:cNvSpPr txBox="1"/>
          <p:nvPr/>
        </p:nvSpPr>
        <p:spPr>
          <a:xfrm>
            <a:off x="2665160" y="4004102"/>
            <a:ext cx="911019" cy="369332"/>
          </a:xfrm>
          <a:prstGeom prst="rect">
            <a:avLst/>
          </a:prstGeom>
          <a:noFill/>
        </p:spPr>
        <p:txBody>
          <a:bodyPr wrap="none" rtlCol="0">
            <a:spAutoFit/>
          </a:bodyPr>
          <a:lstStyle/>
          <a:p>
            <a:r>
              <a:rPr lang="en-US" dirty="0">
                <a:solidFill>
                  <a:srgbClr val="002060"/>
                </a:solidFill>
              </a:rPr>
              <a:t>address</a:t>
            </a:r>
          </a:p>
        </p:txBody>
      </p:sp>
      <p:graphicFrame>
        <p:nvGraphicFramePr>
          <p:cNvPr id="22" name="Table 2">
            <a:extLst>
              <a:ext uri="{FF2B5EF4-FFF2-40B4-BE49-F238E27FC236}">
                <a16:creationId xmlns:a16="http://schemas.microsoft.com/office/drawing/2014/main" id="{402C5B5F-57AE-4BAD-8E9E-CAB31AC2E2FE}"/>
              </a:ext>
            </a:extLst>
          </p:cNvPr>
          <p:cNvGraphicFramePr>
            <a:graphicFrameLocks noGrp="1"/>
          </p:cNvGraphicFramePr>
          <p:nvPr>
            <p:extLst>
              <p:ext uri="{D42A27DB-BD31-4B8C-83A1-F6EECF244321}">
                <p14:modId xmlns:p14="http://schemas.microsoft.com/office/powerpoint/2010/main" val="2435639008"/>
              </p:ext>
            </p:extLst>
          </p:nvPr>
        </p:nvGraphicFramePr>
        <p:xfrm>
          <a:off x="4651323" y="2733275"/>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440</a:t>
                      </a:r>
                    </a:p>
                  </a:txBody>
                  <a:tcPr/>
                </a:tc>
                <a:extLst>
                  <a:ext uri="{0D108BD9-81ED-4DB2-BD59-A6C34878D82A}">
                    <a16:rowId xmlns:a16="http://schemas.microsoft.com/office/drawing/2014/main" val="4238659422"/>
                  </a:ext>
                </a:extLst>
              </a:tr>
            </a:tbl>
          </a:graphicData>
        </a:graphic>
      </p:graphicFrame>
      <p:sp>
        <p:nvSpPr>
          <p:cNvPr id="23" name="TextBox 22">
            <a:extLst>
              <a:ext uri="{FF2B5EF4-FFF2-40B4-BE49-F238E27FC236}">
                <a16:creationId xmlns:a16="http://schemas.microsoft.com/office/drawing/2014/main" id="{D1E34F9C-C4A8-41AA-8B22-FC3A9C8FCA04}"/>
              </a:ext>
            </a:extLst>
          </p:cNvPr>
          <p:cNvSpPr txBox="1"/>
          <p:nvPr/>
        </p:nvSpPr>
        <p:spPr>
          <a:xfrm>
            <a:off x="4600512" y="4010168"/>
            <a:ext cx="1470082" cy="369332"/>
          </a:xfrm>
          <a:prstGeom prst="rect">
            <a:avLst/>
          </a:prstGeom>
          <a:noFill/>
        </p:spPr>
        <p:txBody>
          <a:bodyPr wrap="none" rtlCol="0">
            <a:spAutoFit/>
          </a:bodyPr>
          <a:lstStyle/>
          <a:p>
            <a:r>
              <a:rPr lang="en-US" dirty="0">
                <a:solidFill>
                  <a:srgbClr val="002060"/>
                </a:solidFill>
              </a:rPr>
              <a:t>object / value</a:t>
            </a:r>
          </a:p>
        </p:txBody>
      </p:sp>
      <p:sp>
        <p:nvSpPr>
          <p:cNvPr id="24" name="TextBox 23">
            <a:extLst>
              <a:ext uri="{FF2B5EF4-FFF2-40B4-BE49-F238E27FC236}">
                <a16:creationId xmlns:a16="http://schemas.microsoft.com/office/drawing/2014/main" id="{BE48C9AF-BE8C-4E4F-A910-F0244005009D}"/>
              </a:ext>
            </a:extLst>
          </p:cNvPr>
          <p:cNvSpPr txBox="1"/>
          <p:nvPr/>
        </p:nvSpPr>
        <p:spPr>
          <a:xfrm>
            <a:off x="6322015" y="4010168"/>
            <a:ext cx="911019" cy="369332"/>
          </a:xfrm>
          <a:prstGeom prst="rect">
            <a:avLst/>
          </a:prstGeom>
          <a:noFill/>
        </p:spPr>
        <p:txBody>
          <a:bodyPr wrap="none" rtlCol="0">
            <a:spAutoFit/>
          </a:bodyPr>
          <a:lstStyle/>
          <a:p>
            <a:r>
              <a:rPr lang="en-US" dirty="0">
                <a:solidFill>
                  <a:srgbClr val="002060"/>
                </a:solidFill>
              </a:rPr>
              <a:t>address</a:t>
            </a:r>
          </a:p>
        </p:txBody>
      </p:sp>
      <p:graphicFrame>
        <p:nvGraphicFramePr>
          <p:cNvPr id="25" name="Table 2">
            <a:extLst>
              <a:ext uri="{FF2B5EF4-FFF2-40B4-BE49-F238E27FC236}">
                <a16:creationId xmlns:a16="http://schemas.microsoft.com/office/drawing/2014/main" id="{D56F4BC8-34A2-49A7-B137-8B24ED2A9BB1}"/>
              </a:ext>
            </a:extLst>
          </p:cNvPr>
          <p:cNvGraphicFramePr>
            <a:graphicFrameLocks noGrp="1"/>
          </p:cNvGraphicFramePr>
          <p:nvPr>
            <p:extLst>
              <p:ext uri="{D42A27DB-BD31-4B8C-83A1-F6EECF244321}">
                <p14:modId xmlns:p14="http://schemas.microsoft.com/office/powerpoint/2010/main" val="2918054680"/>
              </p:ext>
            </p:extLst>
          </p:nvPr>
        </p:nvGraphicFramePr>
        <p:xfrm>
          <a:off x="8358992" y="2727209"/>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null</a:t>
                      </a:r>
                    </a:p>
                  </a:txBody>
                  <a:tcPr/>
                </a:tc>
                <a:extLst>
                  <a:ext uri="{0D108BD9-81ED-4DB2-BD59-A6C34878D82A}">
                    <a16:rowId xmlns:a16="http://schemas.microsoft.com/office/drawing/2014/main" val="4238659422"/>
                  </a:ext>
                </a:extLst>
              </a:tr>
            </a:tbl>
          </a:graphicData>
        </a:graphic>
      </p:graphicFrame>
      <p:sp>
        <p:nvSpPr>
          <p:cNvPr id="26" name="TextBox 25">
            <a:extLst>
              <a:ext uri="{FF2B5EF4-FFF2-40B4-BE49-F238E27FC236}">
                <a16:creationId xmlns:a16="http://schemas.microsoft.com/office/drawing/2014/main" id="{3B3B295B-947A-472B-A202-6A589FAC2636}"/>
              </a:ext>
            </a:extLst>
          </p:cNvPr>
          <p:cNvSpPr txBox="1"/>
          <p:nvPr/>
        </p:nvSpPr>
        <p:spPr>
          <a:xfrm>
            <a:off x="8308181" y="4004102"/>
            <a:ext cx="1470082" cy="369332"/>
          </a:xfrm>
          <a:prstGeom prst="rect">
            <a:avLst/>
          </a:prstGeom>
          <a:noFill/>
        </p:spPr>
        <p:txBody>
          <a:bodyPr wrap="none" rtlCol="0">
            <a:spAutoFit/>
          </a:bodyPr>
          <a:lstStyle/>
          <a:p>
            <a:r>
              <a:rPr lang="en-US" dirty="0">
                <a:solidFill>
                  <a:srgbClr val="002060"/>
                </a:solidFill>
              </a:rPr>
              <a:t>object / value</a:t>
            </a:r>
          </a:p>
        </p:txBody>
      </p:sp>
      <p:sp>
        <p:nvSpPr>
          <p:cNvPr id="27" name="TextBox 26">
            <a:extLst>
              <a:ext uri="{FF2B5EF4-FFF2-40B4-BE49-F238E27FC236}">
                <a16:creationId xmlns:a16="http://schemas.microsoft.com/office/drawing/2014/main" id="{307D56D7-C9AE-45F2-A2D0-EE71370187DC}"/>
              </a:ext>
            </a:extLst>
          </p:cNvPr>
          <p:cNvSpPr txBox="1"/>
          <p:nvPr/>
        </p:nvSpPr>
        <p:spPr>
          <a:xfrm>
            <a:off x="10029684" y="4004102"/>
            <a:ext cx="911019" cy="369332"/>
          </a:xfrm>
          <a:prstGeom prst="rect">
            <a:avLst/>
          </a:prstGeom>
          <a:noFill/>
        </p:spPr>
        <p:txBody>
          <a:bodyPr wrap="none" rtlCol="0">
            <a:spAutoFit/>
          </a:bodyPr>
          <a:lstStyle/>
          <a:p>
            <a:r>
              <a:rPr lang="en-US" dirty="0">
                <a:solidFill>
                  <a:srgbClr val="002060"/>
                </a:solidFill>
              </a:rPr>
              <a:t>address</a:t>
            </a:r>
          </a:p>
        </p:txBody>
      </p:sp>
      <p:sp>
        <p:nvSpPr>
          <p:cNvPr id="28" name="TextBox 27">
            <a:extLst>
              <a:ext uri="{FF2B5EF4-FFF2-40B4-BE49-F238E27FC236}">
                <a16:creationId xmlns:a16="http://schemas.microsoft.com/office/drawing/2014/main" id="{7511596C-419A-4EC0-9E8F-C6D7386368B4}"/>
              </a:ext>
            </a:extLst>
          </p:cNvPr>
          <p:cNvSpPr txBox="1"/>
          <p:nvPr/>
        </p:nvSpPr>
        <p:spPr>
          <a:xfrm>
            <a:off x="4418502" y="2388481"/>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200</a:t>
            </a:r>
          </a:p>
        </p:txBody>
      </p:sp>
      <p:sp>
        <p:nvSpPr>
          <p:cNvPr id="29" name="TextBox 28">
            <a:extLst>
              <a:ext uri="{FF2B5EF4-FFF2-40B4-BE49-F238E27FC236}">
                <a16:creationId xmlns:a16="http://schemas.microsoft.com/office/drawing/2014/main" id="{5B7D552B-C8EC-43EF-B335-6D7B5CEA779F}"/>
              </a:ext>
            </a:extLst>
          </p:cNvPr>
          <p:cNvSpPr txBox="1"/>
          <p:nvPr/>
        </p:nvSpPr>
        <p:spPr>
          <a:xfrm>
            <a:off x="8151681" y="2375634"/>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440</a:t>
            </a:r>
          </a:p>
        </p:txBody>
      </p:sp>
      <p:sp>
        <p:nvSpPr>
          <p:cNvPr id="30" name="TextBox 29">
            <a:extLst>
              <a:ext uri="{FF2B5EF4-FFF2-40B4-BE49-F238E27FC236}">
                <a16:creationId xmlns:a16="http://schemas.microsoft.com/office/drawing/2014/main" id="{4A995047-E202-49BB-A10E-B3FAB3AC1B3F}"/>
              </a:ext>
            </a:extLst>
          </p:cNvPr>
          <p:cNvSpPr txBox="1"/>
          <p:nvPr/>
        </p:nvSpPr>
        <p:spPr>
          <a:xfrm>
            <a:off x="787465" y="2375634"/>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680</a:t>
            </a:r>
          </a:p>
        </p:txBody>
      </p:sp>
      <p:sp>
        <p:nvSpPr>
          <p:cNvPr id="32" name="TextBox 31">
            <a:extLst>
              <a:ext uri="{FF2B5EF4-FFF2-40B4-BE49-F238E27FC236}">
                <a16:creationId xmlns:a16="http://schemas.microsoft.com/office/drawing/2014/main" id="{1C9C2BDB-87C8-443B-B2CD-4F569656D104}"/>
              </a:ext>
            </a:extLst>
          </p:cNvPr>
          <p:cNvSpPr txBox="1"/>
          <p:nvPr/>
        </p:nvSpPr>
        <p:spPr>
          <a:xfrm>
            <a:off x="1797824" y="1801031"/>
            <a:ext cx="1231829" cy="707886"/>
          </a:xfrm>
          <a:prstGeom prst="rect">
            <a:avLst/>
          </a:prstGeom>
          <a:noFill/>
        </p:spPr>
        <p:txBody>
          <a:bodyPr wrap="square">
            <a:spAutoFit/>
          </a:bodyPr>
          <a:lstStyle/>
          <a:p>
            <a:r>
              <a:rPr kumimoji="0" lang="en-US" sz="4000" b="0" u="none" strike="noStrike" kern="1200" cap="none" spc="0" normalizeH="0" baseline="0" noProof="0" dirty="0">
                <a:ln>
                  <a:noFill/>
                </a:ln>
                <a:solidFill>
                  <a:srgbClr val="4D5156"/>
                </a:solidFill>
                <a:effectLst/>
                <a:uLnTx/>
                <a:uFillTx/>
                <a:latin typeface="Google Sans Text"/>
                <a:ea typeface="+mn-ea"/>
                <a:cs typeface="+mn-cs"/>
              </a:rPr>
              <a:t>head</a:t>
            </a:r>
            <a:endParaRPr lang="en-US" dirty="0"/>
          </a:p>
        </p:txBody>
      </p:sp>
      <p:cxnSp>
        <p:nvCxnSpPr>
          <p:cNvPr id="6" name="Connector: Curved 5">
            <a:extLst>
              <a:ext uri="{FF2B5EF4-FFF2-40B4-BE49-F238E27FC236}">
                <a16:creationId xmlns:a16="http://schemas.microsoft.com/office/drawing/2014/main" id="{7DFEED54-0EB4-4A16-B763-D8181361B057}"/>
              </a:ext>
            </a:extLst>
          </p:cNvPr>
          <p:cNvCxnSpPr>
            <a:cxnSpLocks/>
            <a:stCxn id="16" idx="3"/>
          </p:cNvCxnSpPr>
          <p:nvPr/>
        </p:nvCxnSpPr>
        <p:spPr>
          <a:xfrm flipV="1">
            <a:off x="3833010" y="2751815"/>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6" name="Connector: Curved 35">
            <a:extLst>
              <a:ext uri="{FF2B5EF4-FFF2-40B4-BE49-F238E27FC236}">
                <a16:creationId xmlns:a16="http://schemas.microsoft.com/office/drawing/2014/main" id="{CD98EE88-3A20-490A-AA7C-8AB0AE77130A}"/>
              </a:ext>
            </a:extLst>
          </p:cNvPr>
          <p:cNvCxnSpPr>
            <a:cxnSpLocks/>
            <a:stCxn id="22" idx="3"/>
          </p:cNvCxnSpPr>
          <p:nvPr/>
        </p:nvCxnSpPr>
        <p:spPr>
          <a:xfrm flipV="1">
            <a:off x="7489865" y="2744966"/>
            <a:ext cx="868820" cy="597733"/>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CF8F6B8B-CF96-47C6-9311-A92413547B3E}"/>
              </a:ext>
            </a:extLst>
          </p:cNvPr>
          <p:cNvSpPr txBox="1"/>
          <p:nvPr/>
        </p:nvSpPr>
        <p:spPr>
          <a:xfrm>
            <a:off x="9321257" y="1836607"/>
            <a:ext cx="914012" cy="707886"/>
          </a:xfrm>
          <a:prstGeom prst="rect">
            <a:avLst/>
          </a:prstGeom>
          <a:noFill/>
        </p:spPr>
        <p:txBody>
          <a:bodyPr wrap="square">
            <a:spAutoFit/>
          </a:bodyPr>
          <a:lstStyle/>
          <a:p>
            <a:r>
              <a:rPr kumimoji="0" lang="en-US" sz="4000" b="0" u="none" strike="noStrike" kern="1200" cap="none" spc="0" normalizeH="0" baseline="0" noProof="0" dirty="0">
                <a:ln>
                  <a:noFill/>
                </a:ln>
                <a:solidFill>
                  <a:srgbClr val="4D5156"/>
                </a:solidFill>
                <a:effectLst/>
                <a:uLnTx/>
                <a:uFillTx/>
                <a:latin typeface="Google Sans Text"/>
                <a:ea typeface="+mn-ea"/>
                <a:cs typeface="+mn-cs"/>
              </a:rPr>
              <a:t>tail</a:t>
            </a:r>
            <a:endParaRPr lang="en-US" dirty="0"/>
          </a:p>
        </p:txBody>
      </p:sp>
    </p:spTree>
    <p:extLst>
      <p:ext uri="{BB962C8B-B14F-4D97-AF65-F5344CB8AC3E}">
        <p14:creationId xmlns:p14="http://schemas.microsoft.com/office/powerpoint/2010/main" val="200419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err="1">
                <a:solidFill>
                  <a:srgbClr val="002060"/>
                </a:solidFill>
              </a:rPr>
              <a:t>LookUp</a:t>
            </a:r>
            <a:endParaRPr lang="en-US" sz="5200" dirty="0">
              <a:solidFill>
                <a:srgbClr val="002060"/>
              </a:solidFill>
            </a:endParaRPr>
          </a:p>
        </p:txBody>
      </p:sp>
      <p:sp>
        <p:nvSpPr>
          <p:cNvPr id="31" name="TextBox 30">
            <a:extLst>
              <a:ext uri="{FF2B5EF4-FFF2-40B4-BE49-F238E27FC236}">
                <a16:creationId xmlns:a16="http://schemas.microsoft.com/office/drawing/2014/main" id="{1EFD7169-4619-41ED-B238-FACCDB9A154A}"/>
              </a:ext>
            </a:extLst>
          </p:cNvPr>
          <p:cNvSpPr txBox="1"/>
          <p:nvPr/>
        </p:nvSpPr>
        <p:spPr>
          <a:xfrm>
            <a:off x="993915" y="1769285"/>
            <a:ext cx="4520834" cy="1938992"/>
          </a:xfrm>
          <a:prstGeom prst="rect">
            <a:avLst/>
          </a:prstGeom>
          <a:noFill/>
        </p:spPr>
        <p:txBody>
          <a:bodyPr wrap="square">
            <a:spAutoFit/>
          </a:bodyPr>
          <a:lstStyle/>
          <a:p>
            <a:r>
              <a:rPr lang="en-US" sz="4000" dirty="0">
                <a:solidFill>
                  <a:srgbClr val="4D5156"/>
                </a:solidFill>
                <a:latin typeface="Google Sans Text"/>
              </a:rPr>
              <a:t>Find an element by</a:t>
            </a:r>
            <a:endParaRPr lang="en-US" sz="4000" b="0" i="0" dirty="0">
              <a:solidFill>
                <a:srgbClr val="4D5156"/>
              </a:solidFill>
              <a:effectLst/>
              <a:latin typeface="Google Sans Text"/>
            </a:endParaRPr>
          </a:p>
          <a:p>
            <a:pPr marL="1028700" lvl="1" indent="-571500">
              <a:buFont typeface="Wingdings" panose="05000000000000000000" pitchFamily="2" charset="2"/>
              <a:buChar char="Ø"/>
            </a:pPr>
            <a:r>
              <a:rPr lang="en-US" sz="4000" b="0" i="0" dirty="0">
                <a:solidFill>
                  <a:srgbClr val="4D5156"/>
                </a:solidFill>
                <a:effectLst/>
                <a:latin typeface="Google Sans Text"/>
              </a:rPr>
              <a:t>value</a:t>
            </a:r>
          </a:p>
          <a:p>
            <a:pPr marL="1028700" lvl="1" indent="-571500">
              <a:buFont typeface="Wingdings" panose="05000000000000000000" pitchFamily="2" charset="2"/>
              <a:buChar char="Ø"/>
            </a:pPr>
            <a:r>
              <a:rPr lang="en-US" sz="4000" b="0" i="0" dirty="0">
                <a:solidFill>
                  <a:srgbClr val="4D5156"/>
                </a:solidFill>
                <a:effectLst/>
                <a:latin typeface="Google Sans Text"/>
              </a:rPr>
              <a:t>index</a:t>
            </a:r>
            <a:r>
              <a:rPr lang="en-US" sz="4000" b="0" i="0" dirty="0">
                <a:effectLst/>
                <a:latin typeface="Google Sans Text"/>
              </a:rPr>
              <a:t>*</a:t>
            </a:r>
            <a:endParaRPr lang="en-US" sz="4000" dirty="0"/>
          </a:p>
        </p:txBody>
      </p:sp>
      <p:graphicFrame>
        <p:nvGraphicFramePr>
          <p:cNvPr id="33" name="Table 2">
            <a:extLst>
              <a:ext uri="{FF2B5EF4-FFF2-40B4-BE49-F238E27FC236}">
                <a16:creationId xmlns:a16="http://schemas.microsoft.com/office/drawing/2014/main" id="{E334ABDA-9413-4E2F-96EA-FFB83AF688C8}"/>
              </a:ext>
            </a:extLst>
          </p:cNvPr>
          <p:cNvGraphicFramePr>
            <a:graphicFrameLocks noGrp="1"/>
          </p:cNvGraphicFramePr>
          <p:nvPr>
            <p:extLst>
              <p:ext uri="{D42A27DB-BD31-4B8C-83A1-F6EECF244321}">
                <p14:modId xmlns:p14="http://schemas.microsoft.com/office/powerpoint/2010/main" val="395637756"/>
              </p:ext>
            </p:extLst>
          </p:nvPr>
        </p:nvGraphicFramePr>
        <p:xfrm>
          <a:off x="1272764" y="4358071"/>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200</a:t>
                      </a:r>
                    </a:p>
                  </a:txBody>
                  <a:tcPr/>
                </a:tc>
                <a:extLst>
                  <a:ext uri="{0D108BD9-81ED-4DB2-BD59-A6C34878D82A}">
                    <a16:rowId xmlns:a16="http://schemas.microsoft.com/office/drawing/2014/main" val="4238659422"/>
                  </a:ext>
                </a:extLst>
              </a:tr>
            </a:tbl>
          </a:graphicData>
        </a:graphic>
      </p:graphicFrame>
      <p:sp>
        <p:nvSpPr>
          <p:cNvPr id="34" name="TextBox 33">
            <a:extLst>
              <a:ext uri="{FF2B5EF4-FFF2-40B4-BE49-F238E27FC236}">
                <a16:creationId xmlns:a16="http://schemas.microsoft.com/office/drawing/2014/main" id="{AB5266ED-DC43-4B39-84C4-CAE4146446D8}"/>
              </a:ext>
            </a:extLst>
          </p:cNvPr>
          <p:cNvSpPr txBox="1"/>
          <p:nvPr/>
        </p:nvSpPr>
        <p:spPr>
          <a:xfrm>
            <a:off x="1221953" y="5634964"/>
            <a:ext cx="1470082" cy="369332"/>
          </a:xfrm>
          <a:prstGeom prst="rect">
            <a:avLst/>
          </a:prstGeom>
          <a:noFill/>
        </p:spPr>
        <p:txBody>
          <a:bodyPr wrap="none" rtlCol="0">
            <a:spAutoFit/>
          </a:bodyPr>
          <a:lstStyle/>
          <a:p>
            <a:r>
              <a:rPr lang="en-US" dirty="0">
                <a:solidFill>
                  <a:srgbClr val="002060"/>
                </a:solidFill>
              </a:rPr>
              <a:t>object / value</a:t>
            </a:r>
          </a:p>
        </p:txBody>
      </p:sp>
      <p:sp>
        <p:nvSpPr>
          <p:cNvPr id="35" name="TextBox 34">
            <a:extLst>
              <a:ext uri="{FF2B5EF4-FFF2-40B4-BE49-F238E27FC236}">
                <a16:creationId xmlns:a16="http://schemas.microsoft.com/office/drawing/2014/main" id="{1056CAFD-99AC-466D-8CAD-475A0E51B180}"/>
              </a:ext>
            </a:extLst>
          </p:cNvPr>
          <p:cNvSpPr txBox="1"/>
          <p:nvPr/>
        </p:nvSpPr>
        <p:spPr>
          <a:xfrm>
            <a:off x="2943456" y="5634964"/>
            <a:ext cx="911019" cy="369332"/>
          </a:xfrm>
          <a:prstGeom prst="rect">
            <a:avLst/>
          </a:prstGeom>
          <a:noFill/>
        </p:spPr>
        <p:txBody>
          <a:bodyPr wrap="none" rtlCol="0">
            <a:spAutoFit/>
          </a:bodyPr>
          <a:lstStyle/>
          <a:p>
            <a:r>
              <a:rPr lang="en-US" dirty="0">
                <a:solidFill>
                  <a:srgbClr val="002060"/>
                </a:solidFill>
              </a:rPr>
              <a:t>address</a:t>
            </a:r>
          </a:p>
        </p:txBody>
      </p:sp>
      <p:graphicFrame>
        <p:nvGraphicFramePr>
          <p:cNvPr id="37" name="Table 2">
            <a:extLst>
              <a:ext uri="{FF2B5EF4-FFF2-40B4-BE49-F238E27FC236}">
                <a16:creationId xmlns:a16="http://schemas.microsoft.com/office/drawing/2014/main" id="{6999B371-7AA4-4715-B950-1E5D5886A6D5}"/>
              </a:ext>
            </a:extLst>
          </p:cNvPr>
          <p:cNvGraphicFramePr>
            <a:graphicFrameLocks noGrp="1"/>
          </p:cNvGraphicFramePr>
          <p:nvPr>
            <p:extLst>
              <p:ext uri="{D42A27DB-BD31-4B8C-83A1-F6EECF244321}">
                <p14:modId xmlns:p14="http://schemas.microsoft.com/office/powerpoint/2010/main" val="3770993078"/>
              </p:ext>
            </p:extLst>
          </p:nvPr>
        </p:nvGraphicFramePr>
        <p:xfrm>
          <a:off x="4929619" y="4364137"/>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440</a:t>
                      </a:r>
                    </a:p>
                  </a:txBody>
                  <a:tcPr/>
                </a:tc>
                <a:extLst>
                  <a:ext uri="{0D108BD9-81ED-4DB2-BD59-A6C34878D82A}">
                    <a16:rowId xmlns:a16="http://schemas.microsoft.com/office/drawing/2014/main" val="4238659422"/>
                  </a:ext>
                </a:extLst>
              </a:tr>
            </a:tbl>
          </a:graphicData>
        </a:graphic>
      </p:graphicFrame>
      <p:sp>
        <p:nvSpPr>
          <p:cNvPr id="38" name="TextBox 37">
            <a:extLst>
              <a:ext uri="{FF2B5EF4-FFF2-40B4-BE49-F238E27FC236}">
                <a16:creationId xmlns:a16="http://schemas.microsoft.com/office/drawing/2014/main" id="{D2046D3F-92C2-4EA2-B4F5-0581F53CDE8E}"/>
              </a:ext>
            </a:extLst>
          </p:cNvPr>
          <p:cNvSpPr txBox="1"/>
          <p:nvPr/>
        </p:nvSpPr>
        <p:spPr>
          <a:xfrm>
            <a:off x="4878808" y="5641030"/>
            <a:ext cx="1470082" cy="369332"/>
          </a:xfrm>
          <a:prstGeom prst="rect">
            <a:avLst/>
          </a:prstGeom>
          <a:noFill/>
        </p:spPr>
        <p:txBody>
          <a:bodyPr wrap="none" rtlCol="0">
            <a:spAutoFit/>
          </a:bodyPr>
          <a:lstStyle/>
          <a:p>
            <a:r>
              <a:rPr lang="en-US" dirty="0">
                <a:solidFill>
                  <a:srgbClr val="002060"/>
                </a:solidFill>
              </a:rPr>
              <a:t>object / value</a:t>
            </a:r>
          </a:p>
        </p:txBody>
      </p:sp>
      <p:sp>
        <p:nvSpPr>
          <p:cNvPr id="39" name="TextBox 38">
            <a:extLst>
              <a:ext uri="{FF2B5EF4-FFF2-40B4-BE49-F238E27FC236}">
                <a16:creationId xmlns:a16="http://schemas.microsoft.com/office/drawing/2014/main" id="{48366E54-F7D8-4ACD-B3D2-6AF3769EB3B9}"/>
              </a:ext>
            </a:extLst>
          </p:cNvPr>
          <p:cNvSpPr txBox="1"/>
          <p:nvPr/>
        </p:nvSpPr>
        <p:spPr>
          <a:xfrm>
            <a:off x="6600311" y="5641030"/>
            <a:ext cx="911019" cy="369332"/>
          </a:xfrm>
          <a:prstGeom prst="rect">
            <a:avLst/>
          </a:prstGeom>
          <a:noFill/>
        </p:spPr>
        <p:txBody>
          <a:bodyPr wrap="none" rtlCol="0">
            <a:spAutoFit/>
          </a:bodyPr>
          <a:lstStyle/>
          <a:p>
            <a:r>
              <a:rPr lang="en-US" dirty="0">
                <a:solidFill>
                  <a:srgbClr val="002060"/>
                </a:solidFill>
              </a:rPr>
              <a:t>address</a:t>
            </a:r>
          </a:p>
        </p:txBody>
      </p:sp>
      <p:graphicFrame>
        <p:nvGraphicFramePr>
          <p:cNvPr id="41" name="Table 2">
            <a:extLst>
              <a:ext uri="{FF2B5EF4-FFF2-40B4-BE49-F238E27FC236}">
                <a16:creationId xmlns:a16="http://schemas.microsoft.com/office/drawing/2014/main" id="{F0FA7ED4-3333-491B-8342-E74B261896B1}"/>
              </a:ext>
            </a:extLst>
          </p:cNvPr>
          <p:cNvGraphicFramePr>
            <a:graphicFrameLocks noGrp="1"/>
          </p:cNvGraphicFramePr>
          <p:nvPr>
            <p:extLst>
              <p:ext uri="{D42A27DB-BD31-4B8C-83A1-F6EECF244321}">
                <p14:modId xmlns:p14="http://schemas.microsoft.com/office/powerpoint/2010/main" val="491086736"/>
              </p:ext>
            </p:extLst>
          </p:nvPr>
        </p:nvGraphicFramePr>
        <p:xfrm>
          <a:off x="8637288" y="4358071"/>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null</a:t>
                      </a:r>
                    </a:p>
                  </a:txBody>
                  <a:tcPr/>
                </a:tc>
                <a:extLst>
                  <a:ext uri="{0D108BD9-81ED-4DB2-BD59-A6C34878D82A}">
                    <a16:rowId xmlns:a16="http://schemas.microsoft.com/office/drawing/2014/main" val="4238659422"/>
                  </a:ext>
                </a:extLst>
              </a:tr>
            </a:tbl>
          </a:graphicData>
        </a:graphic>
      </p:graphicFrame>
      <p:sp>
        <p:nvSpPr>
          <p:cNvPr id="42" name="TextBox 41">
            <a:extLst>
              <a:ext uri="{FF2B5EF4-FFF2-40B4-BE49-F238E27FC236}">
                <a16:creationId xmlns:a16="http://schemas.microsoft.com/office/drawing/2014/main" id="{6DD2F095-7E98-448B-A4FE-049E632E3C3E}"/>
              </a:ext>
            </a:extLst>
          </p:cNvPr>
          <p:cNvSpPr txBox="1"/>
          <p:nvPr/>
        </p:nvSpPr>
        <p:spPr>
          <a:xfrm>
            <a:off x="8586477" y="5634964"/>
            <a:ext cx="1470082" cy="369332"/>
          </a:xfrm>
          <a:prstGeom prst="rect">
            <a:avLst/>
          </a:prstGeom>
          <a:noFill/>
        </p:spPr>
        <p:txBody>
          <a:bodyPr wrap="none" rtlCol="0">
            <a:spAutoFit/>
          </a:bodyPr>
          <a:lstStyle/>
          <a:p>
            <a:r>
              <a:rPr lang="en-US" dirty="0">
                <a:solidFill>
                  <a:srgbClr val="002060"/>
                </a:solidFill>
              </a:rPr>
              <a:t>object / value</a:t>
            </a:r>
          </a:p>
        </p:txBody>
      </p:sp>
      <p:sp>
        <p:nvSpPr>
          <p:cNvPr id="43" name="TextBox 42">
            <a:extLst>
              <a:ext uri="{FF2B5EF4-FFF2-40B4-BE49-F238E27FC236}">
                <a16:creationId xmlns:a16="http://schemas.microsoft.com/office/drawing/2014/main" id="{ABEBB4CA-8BBA-495B-9B65-7191793BF68C}"/>
              </a:ext>
            </a:extLst>
          </p:cNvPr>
          <p:cNvSpPr txBox="1"/>
          <p:nvPr/>
        </p:nvSpPr>
        <p:spPr>
          <a:xfrm>
            <a:off x="10307980" y="5634964"/>
            <a:ext cx="911019" cy="369332"/>
          </a:xfrm>
          <a:prstGeom prst="rect">
            <a:avLst/>
          </a:prstGeom>
          <a:noFill/>
        </p:spPr>
        <p:txBody>
          <a:bodyPr wrap="none" rtlCol="0">
            <a:spAutoFit/>
          </a:bodyPr>
          <a:lstStyle/>
          <a:p>
            <a:r>
              <a:rPr lang="en-US" dirty="0">
                <a:solidFill>
                  <a:srgbClr val="002060"/>
                </a:solidFill>
              </a:rPr>
              <a:t>address</a:t>
            </a:r>
          </a:p>
        </p:txBody>
      </p:sp>
      <p:sp>
        <p:nvSpPr>
          <p:cNvPr id="44" name="TextBox 43">
            <a:extLst>
              <a:ext uri="{FF2B5EF4-FFF2-40B4-BE49-F238E27FC236}">
                <a16:creationId xmlns:a16="http://schemas.microsoft.com/office/drawing/2014/main" id="{CF5BCFD3-0A7A-4E04-8F49-A0D4F63DB8A3}"/>
              </a:ext>
            </a:extLst>
          </p:cNvPr>
          <p:cNvSpPr txBox="1"/>
          <p:nvPr/>
        </p:nvSpPr>
        <p:spPr>
          <a:xfrm>
            <a:off x="4696798" y="4019343"/>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200</a:t>
            </a:r>
          </a:p>
        </p:txBody>
      </p:sp>
      <p:sp>
        <p:nvSpPr>
          <p:cNvPr id="45" name="TextBox 44">
            <a:extLst>
              <a:ext uri="{FF2B5EF4-FFF2-40B4-BE49-F238E27FC236}">
                <a16:creationId xmlns:a16="http://schemas.microsoft.com/office/drawing/2014/main" id="{708AA378-3671-44CC-BF8A-6323897A4ACC}"/>
              </a:ext>
            </a:extLst>
          </p:cNvPr>
          <p:cNvSpPr txBox="1"/>
          <p:nvPr/>
        </p:nvSpPr>
        <p:spPr>
          <a:xfrm>
            <a:off x="8429977" y="4006496"/>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440</a:t>
            </a:r>
          </a:p>
        </p:txBody>
      </p:sp>
      <p:sp>
        <p:nvSpPr>
          <p:cNvPr id="46" name="TextBox 45">
            <a:extLst>
              <a:ext uri="{FF2B5EF4-FFF2-40B4-BE49-F238E27FC236}">
                <a16:creationId xmlns:a16="http://schemas.microsoft.com/office/drawing/2014/main" id="{083DF507-ADF9-426B-A19D-DEB98227EAF8}"/>
              </a:ext>
            </a:extLst>
          </p:cNvPr>
          <p:cNvSpPr txBox="1"/>
          <p:nvPr/>
        </p:nvSpPr>
        <p:spPr>
          <a:xfrm>
            <a:off x="1065761" y="4006496"/>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680</a:t>
            </a:r>
          </a:p>
        </p:txBody>
      </p:sp>
      <p:cxnSp>
        <p:nvCxnSpPr>
          <p:cNvPr id="47" name="Connector: Curved 46">
            <a:extLst>
              <a:ext uri="{FF2B5EF4-FFF2-40B4-BE49-F238E27FC236}">
                <a16:creationId xmlns:a16="http://schemas.microsoft.com/office/drawing/2014/main" id="{5CA613A8-87FF-42B9-8730-9C23BE635F17}"/>
              </a:ext>
            </a:extLst>
          </p:cNvPr>
          <p:cNvCxnSpPr>
            <a:cxnSpLocks/>
            <a:stCxn id="33" idx="3"/>
          </p:cNvCxnSpPr>
          <p:nvPr/>
        </p:nvCxnSpPr>
        <p:spPr>
          <a:xfrm flipV="1">
            <a:off x="4111306" y="4382677"/>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8" name="Connector: Curved 47">
            <a:extLst>
              <a:ext uri="{FF2B5EF4-FFF2-40B4-BE49-F238E27FC236}">
                <a16:creationId xmlns:a16="http://schemas.microsoft.com/office/drawing/2014/main" id="{4B7311BD-7ED4-49BA-A05E-FE6A5F2624A8}"/>
              </a:ext>
            </a:extLst>
          </p:cNvPr>
          <p:cNvCxnSpPr>
            <a:cxnSpLocks/>
            <a:stCxn id="37" idx="3"/>
          </p:cNvCxnSpPr>
          <p:nvPr/>
        </p:nvCxnSpPr>
        <p:spPr>
          <a:xfrm flipV="1">
            <a:off x="7768161" y="4375828"/>
            <a:ext cx="868820" cy="597733"/>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a:extLst>
              <a:ext uri="{FF2B5EF4-FFF2-40B4-BE49-F238E27FC236}">
                <a16:creationId xmlns:a16="http://schemas.microsoft.com/office/drawing/2014/main" id="{86DB0B4D-E60D-48F5-9C4F-77D2A48A5525}"/>
              </a:ext>
            </a:extLst>
          </p:cNvPr>
          <p:cNvSpPr txBox="1"/>
          <p:nvPr/>
        </p:nvSpPr>
        <p:spPr>
          <a:xfrm>
            <a:off x="5535725" y="1773265"/>
            <a:ext cx="4520834" cy="1938992"/>
          </a:xfrm>
          <a:prstGeom prst="rect">
            <a:avLst/>
          </a:prstGeom>
          <a:noFill/>
        </p:spPr>
        <p:txBody>
          <a:bodyPr wrap="square">
            <a:spAutoFit/>
          </a:bodyPr>
          <a:lstStyle/>
          <a:p>
            <a:r>
              <a:rPr lang="en-US" sz="4000" dirty="0">
                <a:solidFill>
                  <a:srgbClr val="0070C0"/>
                </a:solidFill>
                <a:latin typeface="Google Sans Text"/>
              </a:rPr>
              <a:t>Run-time complexity</a:t>
            </a:r>
            <a:endParaRPr lang="en-US" sz="4000" b="0" i="0" dirty="0">
              <a:solidFill>
                <a:srgbClr val="0070C0"/>
              </a:solidFill>
              <a:effectLst/>
              <a:latin typeface="Google Sans Text"/>
            </a:endParaRPr>
          </a:p>
          <a:p>
            <a:pPr marL="1028700" lvl="1" indent="-571500">
              <a:buFont typeface="Wingdings" panose="05000000000000000000" pitchFamily="2" charset="2"/>
              <a:buChar char="Ø"/>
            </a:pPr>
            <a:r>
              <a:rPr lang="en-US" sz="4000" dirty="0">
                <a:solidFill>
                  <a:srgbClr val="0070C0"/>
                </a:solidFill>
                <a:latin typeface="Google Sans Text"/>
              </a:rPr>
              <a:t>?</a:t>
            </a:r>
          </a:p>
          <a:p>
            <a:pPr marL="1028700" lvl="1" indent="-571500">
              <a:buFont typeface="Wingdings" panose="05000000000000000000" pitchFamily="2" charset="2"/>
              <a:buChar char="Ø"/>
            </a:pPr>
            <a:r>
              <a:rPr lang="en-US" sz="4000" dirty="0">
                <a:solidFill>
                  <a:srgbClr val="0070C0"/>
                </a:solidFill>
                <a:latin typeface="Google Sans Text"/>
              </a:rPr>
              <a:t>?</a:t>
            </a:r>
            <a:endParaRPr lang="en-US" sz="4000" dirty="0">
              <a:solidFill>
                <a:srgbClr val="0070C0"/>
              </a:solidFill>
            </a:endParaRPr>
          </a:p>
        </p:txBody>
      </p:sp>
      <p:sp>
        <p:nvSpPr>
          <p:cNvPr id="2" name="TextBox 1">
            <a:extLst>
              <a:ext uri="{FF2B5EF4-FFF2-40B4-BE49-F238E27FC236}">
                <a16:creationId xmlns:a16="http://schemas.microsoft.com/office/drawing/2014/main" id="{6BDC716B-A7D0-43D7-B967-D7D08F5F34E3}"/>
              </a:ext>
            </a:extLst>
          </p:cNvPr>
          <p:cNvSpPr txBox="1"/>
          <p:nvPr/>
        </p:nvSpPr>
        <p:spPr>
          <a:xfrm>
            <a:off x="210680" y="6386475"/>
            <a:ext cx="3597844" cy="369332"/>
          </a:xfrm>
          <a:prstGeom prst="rect">
            <a:avLst/>
          </a:prstGeom>
          <a:noFill/>
        </p:spPr>
        <p:txBody>
          <a:bodyPr wrap="none" rtlCol="0">
            <a:spAutoFit/>
          </a:bodyPr>
          <a:lstStyle/>
          <a:p>
            <a:r>
              <a:rPr lang="en-US" dirty="0"/>
              <a:t>*index = specified position in the list</a:t>
            </a:r>
          </a:p>
        </p:txBody>
      </p:sp>
    </p:spTree>
    <p:extLst>
      <p:ext uri="{BB962C8B-B14F-4D97-AF65-F5344CB8AC3E}">
        <p14:creationId xmlns:p14="http://schemas.microsoft.com/office/powerpoint/2010/main" val="162416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err="1">
                <a:solidFill>
                  <a:srgbClr val="002060"/>
                </a:solidFill>
              </a:rPr>
              <a:t>LookUp</a:t>
            </a:r>
            <a:endParaRPr lang="en-US" sz="5200" dirty="0">
              <a:solidFill>
                <a:srgbClr val="002060"/>
              </a:solidFill>
            </a:endParaRPr>
          </a:p>
        </p:txBody>
      </p:sp>
      <p:sp>
        <p:nvSpPr>
          <p:cNvPr id="31" name="TextBox 30">
            <a:extLst>
              <a:ext uri="{FF2B5EF4-FFF2-40B4-BE49-F238E27FC236}">
                <a16:creationId xmlns:a16="http://schemas.microsoft.com/office/drawing/2014/main" id="{1EFD7169-4619-41ED-B238-FACCDB9A154A}"/>
              </a:ext>
            </a:extLst>
          </p:cNvPr>
          <p:cNvSpPr txBox="1"/>
          <p:nvPr/>
        </p:nvSpPr>
        <p:spPr>
          <a:xfrm>
            <a:off x="993915" y="1769285"/>
            <a:ext cx="4520834" cy="1938992"/>
          </a:xfrm>
          <a:prstGeom prst="rect">
            <a:avLst/>
          </a:prstGeom>
          <a:noFill/>
        </p:spPr>
        <p:txBody>
          <a:bodyPr wrap="square">
            <a:spAutoFit/>
          </a:bodyPr>
          <a:lstStyle/>
          <a:p>
            <a:r>
              <a:rPr lang="en-US" sz="4000" dirty="0">
                <a:solidFill>
                  <a:srgbClr val="4D5156"/>
                </a:solidFill>
                <a:latin typeface="Google Sans Text"/>
              </a:rPr>
              <a:t>Find an element by</a:t>
            </a:r>
            <a:endParaRPr lang="en-US" sz="4000" b="0" i="0" dirty="0">
              <a:solidFill>
                <a:srgbClr val="4D5156"/>
              </a:solidFill>
              <a:effectLst/>
              <a:latin typeface="Google Sans Text"/>
            </a:endParaRPr>
          </a:p>
          <a:p>
            <a:pPr marL="1028700" lvl="1" indent="-571500">
              <a:buFont typeface="Wingdings" panose="05000000000000000000" pitchFamily="2" charset="2"/>
              <a:buChar char="Ø"/>
            </a:pPr>
            <a:r>
              <a:rPr lang="en-US" sz="4000" b="0" i="0" dirty="0">
                <a:solidFill>
                  <a:srgbClr val="4D5156"/>
                </a:solidFill>
                <a:effectLst/>
                <a:latin typeface="Google Sans Text"/>
              </a:rPr>
              <a:t>value</a:t>
            </a:r>
          </a:p>
          <a:p>
            <a:pPr marL="1028700" lvl="1" indent="-571500">
              <a:buFont typeface="Wingdings" panose="05000000000000000000" pitchFamily="2" charset="2"/>
              <a:buChar char="Ø"/>
            </a:pPr>
            <a:r>
              <a:rPr lang="en-US" sz="4000" b="0" i="0" dirty="0">
                <a:solidFill>
                  <a:srgbClr val="4D5156"/>
                </a:solidFill>
                <a:effectLst/>
                <a:latin typeface="Google Sans Text"/>
              </a:rPr>
              <a:t>index</a:t>
            </a:r>
            <a:endParaRPr lang="en-US" sz="4000" dirty="0">
              <a:solidFill>
                <a:srgbClr val="002060"/>
              </a:solidFill>
            </a:endParaRPr>
          </a:p>
        </p:txBody>
      </p:sp>
      <p:graphicFrame>
        <p:nvGraphicFramePr>
          <p:cNvPr id="33" name="Table 2">
            <a:extLst>
              <a:ext uri="{FF2B5EF4-FFF2-40B4-BE49-F238E27FC236}">
                <a16:creationId xmlns:a16="http://schemas.microsoft.com/office/drawing/2014/main" id="{E334ABDA-9413-4E2F-96EA-FFB83AF688C8}"/>
              </a:ext>
            </a:extLst>
          </p:cNvPr>
          <p:cNvGraphicFramePr>
            <a:graphicFrameLocks noGrp="1"/>
          </p:cNvGraphicFramePr>
          <p:nvPr/>
        </p:nvGraphicFramePr>
        <p:xfrm>
          <a:off x="1272764" y="4358071"/>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200</a:t>
                      </a:r>
                    </a:p>
                  </a:txBody>
                  <a:tcPr/>
                </a:tc>
                <a:extLst>
                  <a:ext uri="{0D108BD9-81ED-4DB2-BD59-A6C34878D82A}">
                    <a16:rowId xmlns:a16="http://schemas.microsoft.com/office/drawing/2014/main" val="4238659422"/>
                  </a:ext>
                </a:extLst>
              </a:tr>
            </a:tbl>
          </a:graphicData>
        </a:graphic>
      </p:graphicFrame>
      <p:sp>
        <p:nvSpPr>
          <p:cNvPr id="34" name="TextBox 33">
            <a:extLst>
              <a:ext uri="{FF2B5EF4-FFF2-40B4-BE49-F238E27FC236}">
                <a16:creationId xmlns:a16="http://schemas.microsoft.com/office/drawing/2014/main" id="{AB5266ED-DC43-4B39-84C4-CAE4146446D8}"/>
              </a:ext>
            </a:extLst>
          </p:cNvPr>
          <p:cNvSpPr txBox="1"/>
          <p:nvPr/>
        </p:nvSpPr>
        <p:spPr>
          <a:xfrm>
            <a:off x="1221953" y="5634964"/>
            <a:ext cx="1470082" cy="369332"/>
          </a:xfrm>
          <a:prstGeom prst="rect">
            <a:avLst/>
          </a:prstGeom>
          <a:noFill/>
        </p:spPr>
        <p:txBody>
          <a:bodyPr wrap="none" rtlCol="0">
            <a:spAutoFit/>
          </a:bodyPr>
          <a:lstStyle/>
          <a:p>
            <a:r>
              <a:rPr lang="en-US" dirty="0">
                <a:solidFill>
                  <a:srgbClr val="002060"/>
                </a:solidFill>
              </a:rPr>
              <a:t>object / value</a:t>
            </a:r>
          </a:p>
        </p:txBody>
      </p:sp>
      <p:sp>
        <p:nvSpPr>
          <p:cNvPr id="35" name="TextBox 34">
            <a:extLst>
              <a:ext uri="{FF2B5EF4-FFF2-40B4-BE49-F238E27FC236}">
                <a16:creationId xmlns:a16="http://schemas.microsoft.com/office/drawing/2014/main" id="{1056CAFD-99AC-466D-8CAD-475A0E51B180}"/>
              </a:ext>
            </a:extLst>
          </p:cNvPr>
          <p:cNvSpPr txBox="1"/>
          <p:nvPr/>
        </p:nvSpPr>
        <p:spPr>
          <a:xfrm>
            <a:off x="2943456" y="5634964"/>
            <a:ext cx="911019" cy="369332"/>
          </a:xfrm>
          <a:prstGeom prst="rect">
            <a:avLst/>
          </a:prstGeom>
          <a:noFill/>
        </p:spPr>
        <p:txBody>
          <a:bodyPr wrap="none" rtlCol="0">
            <a:spAutoFit/>
          </a:bodyPr>
          <a:lstStyle/>
          <a:p>
            <a:r>
              <a:rPr lang="en-US" dirty="0">
                <a:solidFill>
                  <a:srgbClr val="002060"/>
                </a:solidFill>
              </a:rPr>
              <a:t>address</a:t>
            </a:r>
          </a:p>
        </p:txBody>
      </p:sp>
      <p:graphicFrame>
        <p:nvGraphicFramePr>
          <p:cNvPr id="37" name="Table 2">
            <a:extLst>
              <a:ext uri="{FF2B5EF4-FFF2-40B4-BE49-F238E27FC236}">
                <a16:creationId xmlns:a16="http://schemas.microsoft.com/office/drawing/2014/main" id="{6999B371-7AA4-4715-B950-1E5D5886A6D5}"/>
              </a:ext>
            </a:extLst>
          </p:cNvPr>
          <p:cNvGraphicFramePr>
            <a:graphicFrameLocks noGrp="1"/>
          </p:cNvGraphicFramePr>
          <p:nvPr/>
        </p:nvGraphicFramePr>
        <p:xfrm>
          <a:off x="4929619" y="4364137"/>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440</a:t>
                      </a:r>
                    </a:p>
                  </a:txBody>
                  <a:tcPr/>
                </a:tc>
                <a:extLst>
                  <a:ext uri="{0D108BD9-81ED-4DB2-BD59-A6C34878D82A}">
                    <a16:rowId xmlns:a16="http://schemas.microsoft.com/office/drawing/2014/main" val="4238659422"/>
                  </a:ext>
                </a:extLst>
              </a:tr>
            </a:tbl>
          </a:graphicData>
        </a:graphic>
      </p:graphicFrame>
      <p:sp>
        <p:nvSpPr>
          <p:cNvPr id="38" name="TextBox 37">
            <a:extLst>
              <a:ext uri="{FF2B5EF4-FFF2-40B4-BE49-F238E27FC236}">
                <a16:creationId xmlns:a16="http://schemas.microsoft.com/office/drawing/2014/main" id="{D2046D3F-92C2-4EA2-B4F5-0581F53CDE8E}"/>
              </a:ext>
            </a:extLst>
          </p:cNvPr>
          <p:cNvSpPr txBox="1"/>
          <p:nvPr/>
        </p:nvSpPr>
        <p:spPr>
          <a:xfrm>
            <a:off x="4878808" y="5641030"/>
            <a:ext cx="1470082" cy="369332"/>
          </a:xfrm>
          <a:prstGeom prst="rect">
            <a:avLst/>
          </a:prstGeom>
          <a:noFill/>
        </p:spPr>
        <p:txBody>
          <a:bodyPr wrap="none" rtlCol="0">
            <a:spAutoFit/>
          </a:bodyPr>
          <a:lstStyle/>
          <a:p>
            <a:r>
              <a:rPr lang="en-US" dirty="0">
                <a:solidFill>
                  <a:srgbClr val="002060"/>
                </a:solidFill>
              </a:rPr>
              <a:t>object / value</a:t>
            </a:r>
          </a:p>
        </p:txBody>
      </p:sp>
      <p:sp>
        <p:nvSpPr>
          <p:cNvPr id="39" name="TextBox 38">
            <a:extLst>
              <a:ext uri="{FF2B5EF4-FFF2-40B4-BE49-F238E27FC236}">
                <a16:creationId xmlns:a16="http://schemas.microsoft.com/office/drawing/2014/main" id="{48366E54-F7D8-4ACD-B3D2-6AF3769EB3B9}"/>
              </a:ext>
            </a:extLst>
          </p:cNvPr>
          <p:cNvSpPr txBox="1"/>
          <p:nvPr/>
        </p:nvSpPr>
        <p:spPr>
          <a:xfrm>
            <a:off x="6600311" y="5641030"/>
            <a:ext cx="911019" cy="369332"/>
          </a:xfrm>
          <a:prstGeom prst="rect">
            <a:avLst/>
          </a:prstGeom>
          <a:noFill/>
        </p:spPr>
        <p:txBody>
          <a:bodyPr wrap="none" rtlCol="0">
            <a:spAutoFit/>
          </a:bodyPr>
          <a:lstStyle/>
          <a:p>
            <a:r>
              <a:rPr lang="en-US" dirty="0">
                <a:solidFill>
                  <a:srgbClr val="002060"/>
                </a:solidFill>
              </a:rPr>
              <a:t>address</a:t>
            </a:r>
          </a:p>
        </p:txBody>
      </p:sp>
      <p:graphicFrame>
        <p:nvGraphicFramePr>
          <p:cNvPr id="41" name="Table 2">
            <a:extLst>
              <a:ext uri="{FF2B5EF4-FFF2-40B4-BE49-F238E27FC236}">
                <a16:creationId xmlns:a16="http://schemas.microsoft.com/office/drawing/2014/main" id="{F0FA7ED4-3333-491B-8342-E74B261896B1}"/>
              </a:ext>
            </a:extLst>
          </p:cNvPr>
          <p:cNvGraphicFramePr>
            <a:graphicFrameLocks noGrp="1"/>
          </p:cNvGraphicFramePr>
          <p:nvPr/>
        </p:nvGraphicFramePr>
        <p:xfrm>
          <a:off x="8637288" y="4358071"/>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null</a:t>
                      </a:r>
                    </a:p>
                  </a:txBody>
                  <a:tcPr/>
                </a:tc>
                <a:extLst>
                  <a:ext uri="{0D108BD9-81ED-4DB2-BD59-A6C34878D82A}">
                    <a16:rowId xmlns:a16="http://schemas.microsoft.com/office/drawing/2014/main" val="4238659422"/>
                  </a:ext>
                </a:extLst>
              </a:tr>
            </a:tbl>
          </a:graphicData>
        </a:graphic>
      </p:graphicFrame>
      <p:sp>
        <p:nvSpPr>
          <p:cNvPr id="42" name="TextBox 41">
            <a:extLst>
              <a:ext uri="{FF2B5EF4-FFF2-40B4-BE49-F238E27FC236}">
                <a16:creationId xmlns:a16="http://schemas.microsoft.com/office/drawing/2014/main" id="{6DD2F095-7E98-448B-A4FE-049E632E3C3E}"/>
              </a:ext>
            </a:extLst>
          </p:cNvPr>
          <p:cNvSpPr txBox="1"/>
          <p:nvPr/>
        </p:nvSpPr>
        <p:spPr>
          <a:xfrm>
            <a:off x="8586477" y="5634964"/>
            <a:ext cx="1470082" cy="369332"/>
          </a:xfrm>
          <a:prstGeom prst="rect">
            <a:avLst/>
          </a:prstGeom>
          <a:noFill/>
        </p:spPr>
        <p:txBody>
          <a:bodyPr wrap="none" rtlCol="0">
            <a:spAutoFit/>
          </a:bodyPr>
          <a:lstStyle/>
          <a:p>
            <a:r>
              <a:rPr lang="en-US" dirty="0">
                <a:solidFill>
                  <a:srgbClr val="002060"/>
                </a:solidFill>
              </a:rPr>
              <a:t>object / value</a:t>
            </a:r>
          </a:p>
        </p:txBody>
      </p:sp>
      <p:sp>
        <p:nvSpPr>
          <p:cNvPr id="43" name="TextBox 42">
            <a:extLst>
              <a:ext uri="{FF2B5EF4-FFF2-40B4-BE49-F238E27FC236}">
                <a16:creationId xmlns:a16="http://schemas.microsoft.com/office/drawing/2014/main" id="{ABEBB4CA-8BBA-495B-9B65-7191793BF68C}"/>
              </a:ext>
            </a:extLst>
          </p:cNvPr>
          <p:cNvSpPr txBox="1"/>
          <p:nvPr/>
        </p:nvSpPr>
        <p:spPr>
          <a:xfrm>
            <a:off x="10307980" y="5634964"/>
            <a:ext cx="911019" cy="369332"/>
          </a:xfrm>
          <a:prstGeom prst="rect">
            <a:avLst/>
          </a:prstGeom>
          <a:noFill/>
        </p:spPr>
        <p:txBody>
          <a:bodyPr wrap="none" rtlCol="0">
            <a:spAutoFit/>
          </a:bodyPr>
          <a:lstStyle/>
          <a:p>
            <a:r>
              <a:rPr lang="en-US" dirty="0">
                <a:solidFill>
                  <a:srgbClr val="002060"/>
                </a:solidFill>
              </a:rPr>
              <a:t>address</a:t>
            </a:r>
          </a:p>
        </p:txBody>
      </p:sp>
      <p:sp>
        <p:nvSpPr>
          <p:cNvPr id="44" name="TextBox 43">
            <a:extLst>
              <a:ext uri="{FF2B5EF4-FFF2-40B4-BE49-F238E27FC236}">
                <a16:creationId xmlns:a16="http://schemas.microsoft.com/office/drawing/2014/main" id="{CF5BCFD3-0A7A-4E04-8F49-A0D4F63DB8A3}"/>
              </a:ext>
            </a:extLst>
          </p:cNvPr>
          <p:cNvSpPr txBox="1"/>
          <p:nvPr/>
        </p:nvSpPr>
        <p:spPr>
          <a:xfrm>
            <a:off x="4696798" y="4019343"/>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200</a:t>
            </a:r>
          </a:p>
        </p:txBody>
      </p:sp>
      <p:sp>
        <p:nvSpPr>
          <p:cNvPr id="45" name="TextBox 44">
            <a:extLst>
              <a:ext uri="{FF2B5EF4-FFF2-40B4-BE49-F238E27FC236}">
                <a16:creationId xmlns:a16="http://schemas.microsoft.com/office/drawing/2014/main" id="{708AA378-3671-44CC-BF8A-6323897A4ACC}"/>
              </a:ext>
            </a:extLst>
          </p:cNvPr>
          <p:cNvSpPr txBox="1"/>
          <p:nvPr/>
        </p:nvSpPr>
        <p:spPr>
          <a:xfrm>
            <a:off x="8429977" y="4006496"/>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440</a:t>
            </a:r>
          </a:p>
        </p:txBody>
      </p:sp>
      <p:sp>
        <p:nvSpPr>
          <p:cNvPr id="46" name="TextBox 45">
            <a:extLst>
              <a:ext uri="{FF2B5EF4-FFF2-40B4-BE49-F238E27FC236}">
                <a16:creationId xmlns:a16="http://schemas.microsoft.com/office/drawing/2014/main" id="{083DF507-ADF9-426B-A19D-DEB98227EAF8}"/>
              </a:ext>
            </a:extLst>
          </p:cNvPr>
          <p:cNvSpPr txBox="1"/>
          <p:nvPr/>
        </p:nvSpPr>
        <p:spPr>
          <a:xfrm>
            <a:off x="1065761" y="4006496"/>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680</a:t>
            </a:r>
          </a:p>
        </p:txBody>
      </p:sp>
      <p:cxnSp>
        <p:nvCxnSpPr>
          <p:cNvPr id="47" name="Connector: Curved 46">
            <a:extLst>
              <a:ext uri="{FF2B5EF4-FFF2-40B4-BE49-F238E27FC236}">
                <a16:creationId xmlns:a16="http://schemas.microsoft.com/office/drawing/2014/main" id="{5CA613A8-87FF-42B9-8730-9C23BE635F17}"/>
              </a:ext>
            </a:extLst>
          </p:cNvPr>
          <p:cNvCxnSpPr>
            <a:cxnSpLocks/>
            <a:stCxn id="33" idx="3"/>
          </p:cNvCxnSpPr>
          <p:nvPr/>
        </p:nvCxnSpPr>
        <p:spPr>
          <a:xfrm flipV="1">
            <a:off x="4111306" y="4382677"/>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8" name="Connector: Curved 47">
            <a:extLst>
              <a:ext uri="{FF2B5EF4-FFF2-40B4-BE49-F238E27FC236}">
                <a16:creationId xmlns:a16="http://schemas.microsoft.com/office/drawing/2014/main" id="{4B7311BD-7ED4-49BA-A05E-FE6A5F2624A8}"/>
              </a:ext>
            </a:extLst>
          </p:cNvPr>
          <p:cNvCxnSpPr>
            <a:cxnSpLocks/>
            <a:stCxn id="37" idx="3"/>
          </p:cNvCxnSpPr>
          <p:nvPr/>
        </p:nvCxnSpPr>
        <p:spPr>
          <a:xfrm flipV="1">
            <a:off x="7768161" y="4375828"/>
            <a:ext cx="868820" cy="597733"/>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86DB0B4D-E60D-48F5-9C4F-77D2A48A5525}"/>
                  </a:ext>
                </a:extLst>
              </p:cNvPr>
              <p:cNvSpPr txBox="1"/>
              <p:nvPr/>
            </p:nvSpPr>
            <p:spPr>
              <a:xfrm>
                <a:off x="5535725" y="1773265"/>
                <a:ext cx="4520834" cy="1938992"/>
              </a:xfrm>
              <a:prstGeom prst="rect">
                <a:avLst/>
              </a:prstGeom>
              <a:noFill/>
            </p:spPr>
            <p:txBody>
              <a:bodyPr wrap="square">
                <a:spAutoFit/>
              </a:bodyPr>
              <a:lstStyle/>
              <a:p>
                <a:r>
                  <a:rPr lang="en-US" sz="4000" dirty="0">
                    <a:solidFill>
                      <a:srgbClr val="0070C0"/>
                    </a:solidFill>
                    <a:latin typeface="Google Sans Text"/>
                  </a:rPr>
                  <a:t>Run-time complexity</a:t>
                </a:r>
                <a:endParaRPr lang="en-US" sz="4000" b="0" i="0" dirty="0">
                  <a:solidFill>
                    <a:srgbClr val="0070C0"/>
                  </a:solidFill>
                  <a:effectLst/>
                  <a:latin typeface="Google Sans Text"/>
                </a:endParaRPr>
              </a:p>
              <a:p>
                <a:pPr marL="1028700" lvl="1" indent="-571500">
                  <a:buFont typeface="Wingdings" panose="05000000000000000000" pitchFamily="2" charset="2"/>
                  <a:buChar char="Ø"/>
                </a:pPr>
                <a14:m>
                  <m:oMath xmlns:m="http://schemas.openxmlformats.org/officeDocument/2006/math">
                    <m:r>
                      <a:rPr lang="en-US" sz="4000" i="1" dirty="0" smtClean="0">
                        <a:solidFill>
                          <a:srgbClr val="0070C0"/>
                        </a:solidFill>
                        <a:latin typeface="Cambria Math" panose="02040503050406030204" pitchFamily="18" charset="0"/>
                      </a:rPr>
                      <m:t>𝑂</m:t>
                    </m:r>
                    <m:r>
                      <a:rPr lang="en-US" sz="4000" i="1" dirty="0" smtClean="0">
                        <a:solidFill>
                          <a:srgbClr val="0070C0"/>
                        </a:solidFill>
                        <a:latin typeface="Cambria Math" panose="02040503050406030204" pitchFamily="18" charset="0"/>
                      </a:rPr>
                      <m:t>(</m:t>
                    </m:r>
                    <m:r>
                      <a:rPr lang="en-US" sz="4000" i="1" dirty="0" smtClean="0">
                        <a:solidFill>
                          <a:srgbClr val="0070C0"/>
                        </a:solidFill>
                        <a:latin typeface="Cambria Math" panose="02040503050406030204" pitchFamily="18" charset="0"/>
                      </a:rPr>
                      <m:t>𝑛</m:t>
                    </m:r>
                    <m:r>
                      <a:rPr lang="en-US" sz="4000" i="1" dirty="0" smtClean="0">
                        <a:solidFill>
                          <a:srgbClr val="0070C0"/>
                        </a:solidFill>
                        <a:latin typeface="Cambria Math" panose="02040503050406030204" pitchFamily="18" charset="0"/>
                      </a:rPr>
                      <m:t>)</m:t>
                    </m:r>
                  </m:oMath>
                </a14:m>
                <a:endParaRPr lang="en-US" sz="4000" dirty="0">
                  <a:solidFill>
                    <a:srgbClr val="0070C0"/>
                  </a:solidFill>
                  <a:latin typeface="Google Sans Text"/>
                </a:endParaRPr>
              </a:p>
              <a:p>
                <a:pPr marL="1028700" lvl="1" indent="-571500">
                  <a:buFont typeface="Wingdings" panose="05000000000000000000" pitchFamily="2" charset="2"/>
                  <a:buChar char="Ø"/>
                </a:pPr>
                <a:r>
                  <a:rPr lang="en-US" sz="4000" dirty="0">
                    <a:solidFill>
                      <a:srgbClr val="0070C0"/>
                    </a:solidFill>
                    <a:latin typeface="Google Sans Text"/>
                  </a:rPr>
                  <a:t>?</a:t>
                </a:r>
                <a:endParaRPr lang="en-US" sz="4000" dirty="0">
                  <a:solidFill>
                    <a:srgbClr val="0070C0"/>
                  </a:solidFill>
                </a:endParaRPr>
              </a:p>
            </p:txBody>
          </p:sp>
        </mc:Choice>
        <mc:Fallback xmlns="">
          <p:sp>
            <p:nvSpPr>
              <p:cNvPr id="49" name="TextBox 48">
                <a:extLst>
                  <a:ext uri="{FF2B5EF4-FFF2-40B4-BE49-F238E27FC236}">
                    <a16:creationId xmlns:a16="http://schemas.microsoft.com/office/drawing/2014/main" id="{86DB0B4D-E60D-48F5-9C4F-77D2A48A5525}"/>
                  </a:ext>
                </a:extLst>
              </p:cNvPr>
              <p:cNvSpPr txBox="1">
                <a:spLocks noRot="1" noChangeAspect="1" noMove="1" noResize="1" noEditPoints="1" noAdjustHandles="1" noChangeArrowheads="1" noChangeShapeType="1" noTextEdit="1"/>
              </p:cNvSpPr>
              <p:nvPr/>
            </p:nvSpPr>
            <p:spPr>
              <a:xfrm>
                <a:off x="5535725" y="1773265"/>
                <a:ext cx="4520834" cy="1938992"/>
              </a:xfrm>
              <a:prstGeom prst="rect">
                <a:avLst/>
              </a:prstGeom>
              <a:blipFill>
                <a:blip r:embed="rId2"/>
                <a:stretch>
                  <a:fillRect l="-4717" t="-5660" r="-3235" b="-12579"/>
                </a:stretch>
              </a:blipFill>
            </p:spPr>
            <p:txBody>
              <a:bodyPr/>
              <a:lstStyle/>
              <a:p>
                <a:r>
                  <a:rPr lang="en-US">
                    <a:noFill/>
                  </a:rPr>
                  <a:t> </a:t>
                </a:r>
              </a:p>
            </p:txBody>
          </p:sp>
        </mc:Fallback>
      </mc:AlternateContent>
    </p:spTree>
    <p:extLst>
      <p:ext uri="{BB962C8B-B14F-4D97-AF65-F5344CB8AC3E}">
        <p14:creationId xmlns:p14="http://schemas.microsoft.com/office/powerpoint/2010/main" val="3425582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err="1">
                <a:solidFill>
                  <a:srgbClr val="002060"/>
                </a:solidFill>
              </a:rPr>
              <a:t>LookUp</a:t>
            </a:r>
            <a:endParaRPr lang="en-US" sz="5200" dirty="0">
              <a:solidFill>
                <a:srgbClr val="002060"/>
              </a:solidFill>
            </a:endParaRPr>
          </a:p>
        </p:txBody>
      </p:sp>
      <p:sp>
        <p:nvSpPr>
          <p:cNvPr id="31" name="TextBox 30">
            <a:extLst>
              <a:ext uri="{FF2B5EF4-FFF2-40B4-BE49-F238E27FC236}">
                <a16:creationId xmlns:a16="http://schemas.microsoft.com/office/drawing/2014/main" id="{1EFD7169-4619-41ED-B238-FACCDB9A154A}"/>
              </a:ext>
            </a:extLst>
          </p:cNvPr>
          <p:cNvSpPr txBox="1"/>
          <p:nvPr/>
        </p:nvSpPr>
        <p:spPr>
          <a:xfrm>
            <a:off x="993915" y="1769285"/>
            <a:ext cx="4520834" cy="1938992"/>
          </a:xfrm>
          <a:prstGeom prst="rect">
            <a:avLst/>
          </a:prstGeom>
          <a:noFill/>
        </p:spPr>
        <p:txBody>
          <a:bodyPr wrap="square">
            <a:spAutoFit/>
          </a:bodyPr>
          <a:lstStyle/>
          <a:p>
            <a:r>
              <a:rPr lang="en-US" sz="4000" dirty="0">
                <a:solidFill>
                  <a:srgbClr val="4D5156"/>
                </a:solidFill>
                <a:latin typeface="Google Sans Text"/>
              </a:rPr>
              <a:t>Find an element by</a:t>
            </a:r>
            <a:endParaRPr lang="en-US" sz="4000" b="0" i="0" dirty="0">
              <a:solidFill>
                <a:srgbClr val="4D5156"/>
              </a:solidFill>
              <a:effectLst/>
              <a:latin typeface="Google Sans Text"/>
            </a:endParaRPr>
          </a:p>
          <a:p>
            <a:pPr marL="1028700" lvl="1" indent="-571500">
              <a:buFont typeface="Wingdings" panose="05000000000000000000" pitchFamily="2" charset="2"/>
              <a:buChar char="Ø"/>
            </a:pPr>
            <a:r>
              <a:rPr lang="en-US" sz="4000" b="0" i="0" dirty="0">
                <a:solidFill>
                  <a:srgbClr val="4D5156"/>
                </a:solidFill>
                <a:effectLst/>
                <a:latin typeface="Google Sans Text"/>
              </a:rPr>
              <a:t>value</a:t>
            </a:r>
          </a:p>
          <a:p>
            <a:pPr marL="1028700" lvl="1" indent="-571500">
              <a:buFont typeface="Wingdings" panose="05000000000000000000" pitchFamily="2" charset="2"/>
              <a:buChar char="Ø"/>
            </a:pPr>
            <a:r>
              <a:rPr lang="en-US" sz="4000" b="0" i="0" dirty="0">
                <a:solidFill>
                  <a:srgbClr val="4D5156"/>
                </a:solidFill>
                <a:effectLst/>
                <a:latin typeface="Google Sans Text"/>
              </a:rPr>
              <a:t>index</a:t>
            </a:r>
            <a:endParaRPr lang="en-US" sz="4000" dirty="0">
              <a:solidFill>
                <a:srgbClr val="002060"/>
              </a:solidFill>
            </a:endParaRPr>
          </a:p>
        </p:txBody>
      </p:sp>
      <p:graphicFrame>
        <p:nvGraphicFramePr>
          <p:cNvPr id="33" name="Table 2">
            <a:extLst>
              <a:ext uri="{FF2B5EF4-FFF2-40B4-BE49-F238E27FC236}">
                <a16:creationId xmlns:a16="http://schemas.microsoft.com/office/drawing/2014/main" id="{E334ABDA-9413-4E2F-96EA-FFB83AF688C8}"/>
              </a:ext>
            </a:extLst>
          </p:cNvPr>
          <p:cNvGraphicFramePr>
            <a:graphicFrameLocks noGrp="1"/>
          </p:cNvGraphicFramePr>
          <p:nvPr/>
        </p:nvGraphicFramePr>
        <p:xfrm>
          <a:off x="1272764" y="4358071"/>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200</a:t>
                      </a:r>
                    </a:p>
                  </a:txBody>
                  <a:tcPr/>
                </a:tc>
                <a:extLst>
                  <a:ext uri="{0D108BD9-81ED-4DB2-BD59-A6C34878D82A}">
                    <a16:rowId xmlns:a16="http://schemas.microsoft.com/office/drawing/2014/main" val="4238659422"/>
                  </a:ext>
                </a:extLst>
              </a:tr>
            </a:tbl>
          </a:graphicData>
        </a:graphic>
      </p:graphicFrame>
      <p:sp>
        <p:nvSpPr>
          <p:cNvPr id="34" name="TextBox 33">
            <a:extLst>
              <a:ext uri="{FF2B5EF4-FFF2-40B4-BE49-F238E27FC236}">
                <a16:creationId xmlns:a16="http://schemas.microsoft.com/office/drawing/2014/main" id="{AB5266ED-DC43-4B39-84C4-CAE4146446D8}"/>
              </a:ext>
            </a:extLst>
          </p:cNvPr>
          <p:cNvSpPr txBox="1"/>
          <p:nvPr/>
        </p:nvSpPr>
        <p:spPr>
          <a:xfrm>
            <a:off x="1221953" y="5634964"/>
            <a:ext cx="1470082" cy="369332"/>
          </a:xfrm>
          <a:prstGeom prst="rect">
            <a:avLst/>
          </a:prstGeom>
          <a:noFill/>
        </p:spPr>
        <p:txBody>
          <a:bodyPr wrap="none" rtlCol="0">
            <a:spAutoFit/>
          </a:bodyPr>
          <a:lstStyle/>
          <a:p>
            <a:r>
              <a:rPr lang="en-US" dirty="0">
                <a:solidFill>
                  <a:srgbClr val="002060"/>
                </a:solidFill>
              </a:rPr>
              <a:t>object / value</a:t>
            </a:r>
          </a:p>
        </p:txBody>
      </p:sp>
      <p:sp>
        <p:nvSpPr>
          <p:cNvPr id="35" name="TextBox 34">
            <a:extLst>
              <a:ext uri="{FF2B5EF4-FFF2-40B4-BE49-F238E27FC236}">
                <a16:creationId xmlns:a16="http://schemas.microsoft.com/office/drawing/2014/main" id="{1056CAFD-99AC-466D-8CAD-475A0E51B180}"/>
              </a:ext>
            </a:extLst>
          </p:cNvPr>
          <p:cNvSpPr txBox="1"/>
          <p:nvPr/>
        </p:nvSpPr>
        <p:spPr>
          <a:xfrm>
            <a:off x="2943456" y="5634964"/>
            <a:ext cx="911019" cy="369332"/>
          </a:xfrm>
          <a:prstGeom prst="rect">
            <a:avLst/>
          </a:prstGeom>
          <a:noFill/>
        </p:spPr>
        <p:txBody>
          <a:bodyPr wrap="none" rtlCol="0">
            <a:spAutoFit/>
          </a:bodyPr>
          <a:lstStyle/>
          <a:p>
            <a:r>
              <a:rPr lang="en-US" dirty="0">
                <a:solidFill>
                  <a:srgbClr val="002060"/>
                </a:solidFill>
              </a:rPr>
              <a:t>address</a:t>
            </a:r>
          </a:p>
        </p:txBody>
      </p:sp>
      <p:graphicFrame>
        <p:nvGraphicFramePr>
          <p:cNvPr id="37" name="Table 2">
            <a:extLst>
              <a:ext uri="{FF2B5EF4-FFF2-40B4-BE49-F238E27FC236}">
                <a16:creationId xmlns:a16="http://schemas.microsoft.com/office/drawing/2014/main" id="{6999B371-7AA4-4715-B950-1E5D5886A6D5}"/>
              </a:ext>
            </a:extLst>
          </p:cNvPr>
          <p:cNvGraphicFramePr>
            <a:graphicFrameLocks noGrp="1"/>
          </p:cNvGraphicFramePr>
          <p:nvPr/>
        </p:nvGraphicFramePr>
        <p:xfrm>
          <a:off x="4929619" y="4364137"/>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440</a:t>
                      </a:r>
                    </a:p>
                  </a:txBody>
                  <a:tcPr/>
                </a:tc>
                <a:extLst>
                  <a:ext uri="{0D108BD9-81ED-4DB2-BD59-A6C34878D82A}">
                    <a16:rowId xmlns:a16="http://schemas.microsoft.com/office/drawing/2014/main" val="4238659422"/>
                  </a:ext>
                </a:extLst>
              </a:tr>
            </a:tbl>
          </a:graphicData>
        </a:graphic>
      </p:graphicFrame>
      <p:sp>
        <p:nvSpPr>
          <p:cNvPr id="38" name="TextBox 37">
            <a:extLst>
              <a:ext uri="{FF2B5EF4-FFF2-40B4-BE49-F238E27FC236}">
                <a16:creationId xmlns:a16="http://schemas.microsoft.com/office/drawing/2014/main" id="{D2046D3F-92C2-4EA2-B4F5-0581F53CDE8E}"/>
              </a:ext>
            </a:extLst>
          </p:cNvPr>
          <p:cNvSpPr txBox="1"/>
          <p:nvPr/>
        </p:nvSpPr>
        <p:spPr>
          <a:xfrm>
            <a:off x="4878808" y="5641030"/>
            <a:ext cx="1470082" cy="369332"/>
          </a:xfrm>
          <a:prstGeom prst="rect">
            <a:avLst/>
          </a:prstGeom>
          <a:noFill/>
        </p:spPr>
        <p:txBody>
          <a:bodyPr wrap="none" rtlCol="0">
            <a:spAutoFit/>
          </a:bodyPr>
          <a:lstStyle/>
          <a:p>
            <a:r>
              <a:rPr lang="en-US" dirty="0">
                <a:solidFill>
                  <a:srgbClr val="002060"/>
                </a:solidFill>
              </a:rPr>
              <a:t>object / value</a:t>
            </a:r>
          </a:p>
        </p:txBody>
      </p:sp>
      <p:sp>
        <p:nvSpPr>
          <p:cNvPr id="39" name="TextBox 38">
            <a:extLst>
              <a:ext uri="{FF2B5EF4-FFF2-40B4-BE49-F238E27FC236}">
                <a16:creationId xmlns:a16="http://schemas.microsoft.com/office/drawing/2014/main" id="{48366E54-F7D8-4ACD-B3D2-6AF3769EB3B9}"/>
              </a:ext>
            </a:extLst>
          </p:cNvPr>
          <p:cNvSpPr txBox="1"/>
          <p:nvPr/>
        </p:nvSpPr>
        <p:spPr>
          <a:xfrm>
            <a:off x="6600311" y="5641030"/>
            <a:ext cx="911019" cy="369332"/>
          </a:xfrm>
          <a:prstGeom prst="rect">
            <a:avLst/>
          </a:prstGeom>
          <a:noFill/>
        </p:spPr>
        <p:txBody>
          <a:bodyPr wrap="none" rtlCol="0">
            <a:spAutoFit/>
          </a:bodyPr>
          <a:lstStyle/>
          <a:p>
            <a:r>
              <a:rPr lang="en-US" dirty="0">
                <a:solidFill>
                  <a:srgbClr val="002060"/>
                </a:solidFill>
              </a:rPr>
              <a:t>address</a:t>
            </a:r>
          </a:p>
        </p:txBody>
      </p:sp>
      <p:graphicFrame>
        <p:nvGraphicFramePr>
          <p:cNvPr id="41" name="Table 2">
            <a:extLst>
              <a:ext uri="{FF2B5EF4-FFF2-40B4-BE49-F238E27FC236}">
                <a16:creationId xmlns:a16="http://schemas.microsoft.com/office/drawing/2014/main" id="{F0FA7ED4-3333-491B-8342-E74B261896B1}"/>
              </a:ext>
            </a:extLst>
          </p:cNvPr>
          <p:cNvGraphicFramePr>
            <a:graphicFrameLocks noGrp="1"/>
          </p:cNvGraphicFramePr>
          <p:nvPr/>
        </p:nvGraphicFramePr>
        <p:xfrm>
          <a:off x="8637288" y="4358071"/>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null</a:t>
                      </a:r>
                    </a:p>
                  </a:txBody>
                  <a:tcPr/>
                </a:tc>
                <a:extLst>
                  <a:ext uri="{0D108BD9-81ED-4DB2-BD59-A6C34878D82A}">
                    <a16:rowId xmlns:a16="http://schemas.microsoft.com/office/drawing/2014/main" val="4238659422"/>
                  </a:ext>
                </a:extLst>
              </a:tr>
            </a:tbl>
          </a:graphicData>
        </a:graphic>
      </p:graphicFrame>
      <p:sp>
        <p:nvSpPr>
          <p:cNvPr id="42" name="TextBox 41">
            <a:extLst>
              <a:ext uri="{FF2B5EF4-FFF2-40B4-BE49-F238E27FC236}">
                <a16:creationId xmlns:a16="http://schemas.microsoft.com/office/drawing/2014/main" id="{6DD2F095-7E98-448B-A4FE-049E632E3C3E}"/>
              </a:ext>
            </a:extLst>
          </p:cNvPr>
          <p:cNvSpPr txBox="1"/>
          <p:nvPr/>
        </p:nvSpPr>
        <p:spPr>
          <a:xfrm>
            <a:off x="8586477" y="5634964"/>
            <a:ext cx="1470082" cy="369332"/>
          </a:xfrm>
          <a:prstGeom prst="rect">
            <a:avLst/>
          </a:prstGeom>
          <a:noFill/>
        </p:spPr>
        <p:txBody>
          <a:bodyPr wrap="none" rtlCol="0">
            <a:spAutoFit/>
          </a:bodyPr>
          <a:lstStyle/>
          <a:p>
            <a:r>
              <a:rPr lang="en-US" dirty="0">
                <a:solidFill>
                  <a:srgbClr val="002060"/>
                </a:solidFill>
              </a:rPr>
              <a:t>object / value</a:t>
            </a:r>
          </a:p>
        </p:txBody>
      </p:sp>
      <p:sp>
        <p:nvSpPr>
          <p:cNvPr id="43" name="TextBox 42">
            <a:extLst>
              <a:ext uri="{FF2B5EF4-FFF2-40B4-BE49-F238E27FC236}">
                <a16:creationId xmlns:a16="http://schemas.microsoft.com/office/drawing/2014/main" id="{ABEBB4CA-8BBA-495B-9B65-7191793BF68C}"/>
              </a:ext>
            </a:extLst>
          </p:cNvPr>
          <p:cNvSpPr txBox="1"/>
          <p:nvPr/>
        </p:nvSpPr>
        <p:spPr>
          <a:xfrm>
            <a:off x="10307980" y="5634964"/>
            <a:ext cx="911019" cy="369332"/>
          </a:xfrm>
          <a:prstGeom prst="rect">
            <a:avLst/>
          </a:prstGeom>
          <a:noFill/>
        </p:spPr>
        <p:txBody>
          <a:bodyPr wrap="none" rtlCol="0">
            <a:spAutoFit/>
          </a:bodyPr>
          <a:lstStyle/>
          <a:p>
            <a:r>
              <a:rPr lang="en-US" dirty="0">
                <a:solidFill>
                  <a:srgbClr val="002060"/>
                </a:solidFill>
              </a:rPr>
              <a:t>address</a:t>
            </a:r>
          </a:p>
        </p:txBody>
      </p:sp>
      <p:sp>
        <p:nvSpPr>
          <p:cNvPr id="44" name="TextBox 43">
            <a:extLst>
              <a:ext uri="{FF2B5EF4-FFF2-40B4-BE49-F238E27FC236}">
                <a16:creationId xmlns:a16="http://schemas.microsoft.com/office/drawing/2014/main" id="{CF5BCFD3-0A7A-4E04-8F49-A0D4F63DB8A3}"/>
              </a:ext>
            </a:extLst>
          </p:cNvPr>
          <p:cNvSpPr txBox="1"/>
          <p:nvPr/>
        </p:nvSpPr>
        <p:spPr>
          <a:xfrm>
            <a:off x="4696798" y="4019343"/>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200</a:t>
            </a:r>
          </a:p>
        </p:txBody>
      </p:sp>
      <p:sp>
        <p:nvSpPr>
          <p:cNvPr id="45" name="TextBox 44">
            <a:extLst>
              <a:ext uri="{FF2B5EF4-FFF2-40B4-BE49-F238E27FC236}">
                <a16:creationId xmlns:a16="http://schemas.microsoft.com/office/drawing/2014/main" id="{708AA378-3671-44CC-BF8A-6323897A4ACC}"/>
              </a:ext>
            </a:extLst>
          </p:cNvPr>
          <p:cNvSpPr txBox="1"/>
          <p:nvPr/>
        </p:nvSpPr>
        <p:spPr>
          <a:xfrm>
            <a:off x="8429977" y="4006496"/>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440</a:t>
            </a:r>
          </a:p>
        </p:txBody>
      </p:sp>
      <p:sp>
        <p:nvSpPr>
          <p:cNvPr id="46" name="TextBox 45">
            <a:extLst>
              <a:ext uri="{FF2B5EF4-FFF2-40B4-BE49-F238E27FC236}">
                <a16:creationId xmlns:a16="http://schemas.microsoft.com/office/drawing/2014/main" id="{083DF507-ADF9-426B-A19D-DEB98227EAF8}"/>
              </a:ext>
            </a:extLst>
          </p:cNvPr>
          <p:cNvSpPr txBox="1"/>
          <p:nvPr/>
        </p:nvSpPr>
        <p:spPr>
          <a:xfrm>
            <a:off x="1065761" y="4006496"/>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680</a:t>
            </a:r>
          </a:p>
        </p:txBody>
      </p:sp>
      <p:cxnSp>
        <p:nvCxnSpPr>
          <p:cNvPr id="47" name="Connector: Curved 46">
            <a:extLst>
              <a:ext uri="{FF2B5EF4-FFF2-40B4-BE49-F238E27FC236}">
                <a16:creationId xmlns:a16="http://schemas.microsoft.com/office/drawing/2014/main" id="{5CA613A8-87FF-42B9-8730-9C23BE635F17}"/>
              </a:ext>
            </a:extLst>
          </p:cNvPr>
          <p:cNvCxnSpPr>
            <a:cxnSpLocks/>
            <a:stCxn id="33" idx="3"/>
          </p:cNvCxnSpPr>
          <p:nvPr/>
        </p:nvCxnSpPr>
        <p:spPr>
          <a:xfrm flipV="1">
            <a:off x="4111306" y="4382677"/>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8" name="Connector: Curved 47">
            <a:extLst>
              <a:ext uri="{FF2B5EF4-FFF2-40B4-BE49-F238E27FC236}">
                <a16:creationId xmlns:a16="http://schemas.microsoft.com/office/drawing/2014/main" id="{4B7311BD-7ED4-49BA-A05E-FE6A5F2624A8}"/>
              </a:ext>
            </a:extLst>
          </p:cNvPr>
          <p:cNvCxnSpPr>
            <a:cxnSpLocks/>
            <a:stCxn id="37" idx="3"/>
          </p:cNvCxnSpPr>
          <p:nvPr/>
        </p:nvCxnSpPr>
        <p:spPr>
          <a:xfrm flipV="1">
            <a:off x="7768161" y="4375828"/>
            <a:ext cx="868820" cy="597733"/>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86DB0B4D-E60D-48F5-9C4F-77D2A48A5525}"/>
                  </a:ext>
                </a:extLst>
              </p:cNvPr>
              <p:cNvSpPr txBox="1"/>
              <p:nvPr/>
            </p:nvSpPr>
            <p:spPr>
              <a:xfrm>
                <a:off x="5535725" y="1773265"/>
                <a:ext cx="4520834" cy="1938992"/>
              </a:xfrm>
              <a:prstGeom prst="rect">
                <a:avLst/>
              </a:prstGeom>
              <a:noFill/>
            </p:spPr>
            <p:txBody>
              <a:bodyPr wrap="square">
                <a:spAutoFit/>
              </a:bodyPr>
              <a:lstStyle/>
              <a:p>
                <a:r>
                  <a:rPr lang="en-US" sz="4000" dirty="0">
                    <a:solidFill>
                      <a:srgbClr val="0070C0"/>
                    </a:solidFill>
                    <a:latin typeface="Google Sans Text"/>
                  </a:rPr>
                  <a:t>Run-time complexity</a:t>
                </a:r>
                <a:endParaRPr lang="en-US" sz="4000" b="0" i="0" dirty="0">
                  <a:solidFill>
                    <a:srgbClr val="0070C0"/>
                  </a:solidFill>
                  <a:effectLst/>
                  <a:latin typeface="Google Sans Text"/>
                </a:endParaRPr>
              </a:p>
              <a:p>
                <a:pPr marL="1028700" lvl="1" indent="-571500">
                  <a:buFont typeface="Wingdings" panose="05000000000000000000" pitchFamily="2" charset="2"/>
                  <a:buChar char="Ø"/>
                </a:pPr>
                <a14:m>
                  <m:oMath xmlns:m="http://schemas.openxmlformats.org/officeDocument/2006/math">
                    <m:r>
                      <a:rPr lang="en-US" sz="4000" i="1" dirty="0" smtClean="0">
                        <a:solidFill>
                          <a:srgbClr val="0070C0"/>
                        </a:solidFill>
                        <a:latin typeface="Cambria Math" panose="02040503050406030204" pitchFamily="18" charset="0"/>
                      </a:rPr>
                      <m:t>𝑂</m:t>
                    </m:r>
                    <m:r>
                      <a:rPr lang="en-US" sz="4000" i="1" dirty="0" smtClean="0">
                        <a:solidFill>
                          <a:srgbClr val="0070C0"/>
                        </a:solidFill>
                        <a:latin typeface="Cambria Math" panose="02040503050406030204" pitchFamily="18" charset="0"/>
                      </a:rPr>
                      <m:t>(</m:t>
                    </m:r>
                    <m:r>
                      <a:rPr lang="en-US" sz="4000" i="1" dirty="0" smtClean="0">
                        <a:solidFill>
                          <a:srgbClr val="0070C0"/>
                        </a:solidFill>
                        <a:latin typeface="Cambria Math" panose="02040503050406030204" pitchFamily="18" charset="0"/>
                      </a:rPr>
                      <m:t>𝑛</m:t>
                    </m:r>
                    <m:r>
                      <a:rPr lang="en-US" sz="4000" i="1" dirty="0" smtClean="0">
                        <a:solidFill>
                          <a:srgbClr val="0070C0"/>
                        </a:solidFill>
                        <a:latin typeface="Cambria Math" panose="02040503050406030204" pitchFamily="18" charset="0"/>
                      </a:rPr>
                      <m:t>)</m:t>
                    </m:r>
                  </m:oMath>
                </a14:m>
                <a:endParaRPr lang="en-US" sz="4000" dirty="0">
                  <a:solidFill>
                    <a:srgbClr val="0070C0"/>
                  </a:solidFill>
                  <a:latin typeface="Google Sans Text"/>
                </a:endParaRPr>
              </a:p>
              <a:p>
                <a:pPr marL="1028700" lvl="1" indent="-571500">
                  <a:buFont typeface="Wingdings" panose="05000000000000000000" pitchFamily="2" charset="2"/>
                  <a:buChar char="Ø"/>
                </a:pPr>
                <a14:m>
                  <m:oMath xmlns:m="http://schemas.openxmlformats.org/officeDocument/2006/math">
                    <m:r>
                      <a:rPr lang="en-US" sz="4000" i="1" dirty="0" smtClean="0">
                        <a:solidFill>
                          <a:srgbClr val="0070C0"/>
                        </a:solidFill>
                        <a:latin typeface="Cambria Math" panose="02040503050406030204" pitchFamily="18" charset="0"/>
                      </a:rPr>
                      <m:t>𝑂</m:t>
                    </m:r>
                    <m:r>
                      <a:rPr lang="en-US" sz="4000" i="1" dirty="0" smtClean="0">
                        <a:solidFill>
                          <a:srgbClr val="0070C0"/>
                        </a:solidFill>
                        <a:latin typeface="Cambria Math" panose="02040503050406030204" pitchFamily="18" charset="0"/>
                      </a:rPr>
                      <m:t>(</m:t>
                    </m:r>
                    <m:r>
                      <a:rPr lang="en-US" sz="4000" i="1" dirty="0" smtClean="0">
                        <a:solidFill>
                          <a:srgbClr val="0070C0"/>
                        </a:solidFill>
                        <a:latin typeface="Cambria Math" panose="02040503050406030204" pitchFamily="18" charset="0"/>
                      </a:rPr>
                      <m:t>𝑛</m:t>
                    </m:r>
                    <m:r>
                      <a:rPr lang="en-US" sz="4000" i="1" dirty="0" smtClean="0">
                        <a:solidFill>
                          <a:srgbClr val="0070C0"/>
                        </a:solidFill>
                        <a:latin typeface="Cambria Math" panose="02040503050406030204" pitchFamily="18" charset="0"/>
                      </a:rPr>
                      <m:t>)</m:t>
                    </m:r>
                  </m:oMath>
                </a14:m>
                <a:endParaRPr lang="en-US" sz="4000" dirty="0">
                  <a:solidFill>
                    <a:srgbClr val="0070C0"/>
                  </a:solidFill>
                  <a:latin typeface="Google Sans Text"/>
                </a:endParaRPr>
              </a:p>
            </p:txBody>
          </p:sp>
        </mc:Choice>
        <mc:Fallback xmlns="">
          <p:sp>
            <p:nvSpPr>
              <p:cNvPr id="49" name="TextBox 48">
                <a:extLst>
                  <a:ext uri="{FF2B5EF4-FFF2-40B4-BE49-F238E27FC236}">
                    <a16:creationId xmlns:a16="http://schemas.microsoft.com/office/drawing/2014/main" id="{86DB0B4D-E60D-48F5-9C4F-77D2A48A5525}"/>
                  </a:ext>
                </a:extLst>
              </p:cNvPr>
              <p:cNvSpPr txBox="1">
                <a:spLocks noRot="1" noChangeAspect="1" noMove="1" noResize="1" noEditPoints="1" noAdjustHandles="1" noChangeArrowheads="1" noChangeShapeType="1" noTextEdit="1"/>
              </p:cNvSpPr>
              <p:nvPr/>
            </p:nvSpPr>
            <p:spPr>
              <a:xfrm>
                <a:off x="5535725" y="1773265"/>
                <a:ext cx="4520834" cy="1938992"/>
              </a:xfrm>
              <a:prstGeom prst="rect">
                <a:avLst/>
              </a:prstGeom>
              <a:blipFill>
                <a:blip r:embed="rId2"/>
                <a:stretch>
                  <a:fillRect l="-4717" t="-5660" r="-3235"/>
                </a:stretch>
              </a:blipFill>
            </p:spPr>
            <p:txBody>
              <a:bodyPr/>
              <a:lstStyle/>
              <a:p>
                <a:r>
                  <a:rPr lang="en-US">
                    <a:noFill/>
                  </a:rPr>
                  <a:t> </a:t>
                </a:r>
              </a:p>
            </p:txBody>
          </p:sp>
        </mc:Fallback>
      </mc:AlternateContent>
    </p:spTree>
    <p:extLst>
      <p:ext uri="{BB962C8B-B14F-4D97-AF65-F5344CB8AC3E}">
        <p14:creationId xmlns:p14="http://schemas.microsoft.com/office/powerpoint/2010/main" val="2569191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Insert</a:t>
            </a:r>
          </a:p>
        </p:txBody>
      </p:sp>
      <p:sp>
        <p:nvSpPr>
          <p:cNvPr id="31" name="TextBox 30">
            <a:extLst>
              <a:ext uri="{FF2B5EF4-FFF2-40B4-BE49-F238E27FC236}">
                <a16:creationId xmlns:a16="http://schemas.microsoft.com/office/drawing/2014/main" id="{1EFD7169-4619-41ED-B238-FACCDB9A154A}"/>
              </a:ext>
            </a:extLst>
          </p:cNvPr>
          <p:cNvSpPr txBox="1"/>
          <p:nvPr/>
        </p:nvSpPr>
        <p:spPr>
          <a:xfrm>
            <a:off x="993915" y="1769285"/>
            <a:ext cx="4573766" cy="707886"/>
          </a:xfrm>
          <a:prstGeom prst="rect">
            <a:avLst/>
          </a:prstGeom>
          <a:noFill/>
        </p:spPr>
        <p:txBody>
          <a:bodyPr wrap="square">
            <a:spAutoFit/>
          </a:bodyPr>
          <a:lstStyle/>
          <a:p>
            <a:pPr marL="1028700" lvl="1" indent="-571500">
              <a:buFont typeface="Wingdings" panose="05000000000000000000" pitchFamily="2" charset="2"/>
              <a:buChar char="Ø"/>
            </a:pPr>
            <a:r>
              <a:rPr lang="en-US" sz="4000" b="0" i="0" dirty="0">
                <a:solidFill>
                  <a:srgbClr val="4D5156"/>
                </a:solidFill>
                <a:effectLst/>
                <a:latin typeface="Google Sans Text"/>
              </a:rPr>
              <a:t>at the beginning</a:t>
            </a:r>
          </a:p>
        </p:txBody>
      </p:sp>
      <p:graphicFrame>
        <p:nvGraphicFramePr>
          <p:cNvPr id="33" name="Table 2">
            <a:extLst>
              <a:ext uri="{FF2B5EF4-FFF2-40B4-BE49-F238E27FC236}">
                <a16:creationId xmlns:a16="http://schemas.microsoft.com/office/drawing/2014/main" id="{E334ABDA-9413-4E2F-96EA-FFB83AF688C8}"/>
              </a:ext>
            </a:extLst>
          </p:cNvPr>
          <p:cNvGraphicFramePr>
            <a:graphicFrameLocks noGrp="1"/>
          </p:cNvGraphicFramePr>
          <p:nvPr>
            <p:extLst>
              <p:ext uri="{D42A27DB-BD31-4B8C-83A1-F6EECF244321}">
                <p14:modId xmlns:p14="http://schemas.microsoft.com/office/powerpoint/2010/main" val="4205579211"/>
              </p:ext>
            </p:extLst>
          </p:nvPr>
        </p:nvGraphicFramePr>
        <p:xfrm>
          <a:off x="3966059" y="4107641"/>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200</a:t>
                      </a:r>
                    </a:p>
                  </a:txBody>
                  <a:tcPr/>
                </a:tc>
                <a:extLst>
                  <a:ext uri="{0D108BD9-81ED-4DB2-BD59-A6C34878D82A}">
                    <a16:rowId xmlns:a16="http://schemas.microsoft.com/office/drawing/2014/main" val="4238659422"/>
                  </a:ext>
                </a:extLst>
              </a:tr>
            </a:tbl>
          </a:graphicData>
        </a:graphic>
      </p:graphicFrame>
      <p:graphicFrame>
        <p:nvGraphicFramePr>
          <p:cNvPr id="37" name="Table 2">
            <a:extLst>
              <a:ext uri="{FF2B5EF4-FFF2-40B4-BE49-F238E27FC236}">
                <a16:creationId xmlns:a16="http://schemas.microsoft.com/office/drawing/2014/main" id="{6999B371-7AA4-4715-B950-1E5D5886A6D5}"/>
              </a:ext>
            </a:extLst>
          </p:cNvPr>
          <p:cNvGraphicFramePr>
            <a:graphicFrameLocks noGrp="1"/>
          </p:cNvGraphicFramePr>
          <p:nvPr>
            <p:extLst>
              <p:ext uri="{D42A27DB-BD31-4B8C-83A1-F6EECF244321}">
                <p14:modId xmlns:p14="http://schemas.microsoft.com/office/powerpoint/2010/main" val="2522655244"/>
              </p:ext>
            </p:extLst>
          </p:nvPr>
        </p:nvGraphicFramePr>
        <p:xfrm>
          <a:off x="7622914" y="4113707"/>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440</a:t>
                      </a:r>
                    </a:p>
                  </a:txBody>
                  <a:tcPr/>
                </a:tc>
                <a:extLst>
                  <a:ext uri="{0D108BD9-81ED-4DB2-BD59-A6C34878D82A}">
                    <a16:rowId xmlns:a16="http://schemas.microsoft.com/office/drawing/2014/main" val="4238659422"/>
                  </a:ext>
                </a:extLst>
              </a:tr>
            </a:tbl>
          </a:graphicData>
        </a:graphic>
      </p:graphicFrame>
      <p:sp>
        <p:nvSpPr>
          <p:cNvPr id="44" name="TextBox 43">
            <a:extLst>
              <a:ext uri="{FF2B5EF4-FFF2-40B4-BE49-F238E27FC236}">
                <a16:creationId xmlns:a16="http://schemas.microsoft.com/office/drawing/2014/main" id="{CF5BCFD3-0A7A-4E04-8F49-A0D4F63DB8A3}"/>
              </a:ext>
            </a:extLst>
          </p:cNvPr>
          <p:cNvSpPr txBox="1"/>
          <p:nvPr/>
        </p:nvSpPr>
        <p:spPr>
          <a:xfrm>
            <a:off x="7390093" y="3768913"/>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200</a:t>
            </a:r>
          </a:p>
        </p:txBody>
      </p:sp>
      <p:sp>
        <p:nvSpPr>
          <p:cNvPr id="46" name="TextBox 45">
            <a:extLst>
              <a:ext uri="{FF2B5EF4-FFF2-40B4-BE49-F238E27FC236}">
                <a16:creationId xmlns:a16="http://schemas.microsoft.com/office/drawing/2014/main" id="{083DF507-ADF9-426B-A19D-DEB98227EAF8}"/>
              </a:ext>
            </a:extLst>
          </p:cNvPr>
          <p:cNvSpPr txBox="1"/>
          <p:nvPr/>
        </p:nvSpPr>
        <p:spPr>
          <a:xfrm>
            <a:off x="3733238" y="3778304"/>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680</a:t>
            </a:r>
          </a:p>
        </p:txBody>
      </p:sp>
      <p:cxnSp>
        <p:nvCxnSpPr>
          <p:cNvPr id="47" name="Connector: Curved 46">
            <a:extLst>
              <a:ext uri="{FF2B5EF4-FFF2-40B4-BE49-F238E27FC236}">
                <a16:creationId xmlns:a16="http://schemas.microsoft.com/office/drawing/2014/main" id="{5CA613A8-87FF-42B9-8730-9C23BE635F17}"/>
              </a:ext>
            </a:extLst>
          </p:cNvPr>
          <p:cNvCxnSpPr>
            <a:cxnSpLocks/>
            <a:stCxn id="33" idx="3"/>
          </p:cNvCxnSpPr>
          <p:nvPr/>
        </p:nvCxnSpPr>
        <p:spPr>
          <a:xfrm flipV="1">
            <a:off x="6804601" y="4132247"/>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8" name="Connector: Curved 47">
            <a:extLst>
              <a:ext uri="{FF2B5EF4-FFF2-40B4-BE49-F238E27FC236}">
                <a16:creationId xmlns:a16="http://schemas.microsoft.com/office/drawing/2014/main" id="{4B7311BD-7ED4-49BA-A05E-FE6A5F2624A8}"/>
              </a:ext>
            </a:extLst>
          </p:cNvPr>
          <p:cNvCxnSpPr>
            <a:cxnSpLocks/>
            <a:stCxn id="37" idx="3"/>
          </p:cNvCxnSpPr>
          <p:nvPr/>
        </p:nvCxnSpPr>
        <p:spPr>
          <a:xfrm flipV="1">
            <a:off x="10461456" y="4125398"/>
            <a:ext cx="868820" cy="597733"/>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3" name="Table 2">
            <a:extLst>
              <a:ext uri="{FF2B5EF4-FFF2-40B4-BE49-F238E27FC236}">
                <a16:creationId xmlns:a16="http://schemas.microsoft.com/office/drawing/2014/main" id="{F9264A77-E44E-4DAC-83EF-CD4FF209C95C}"/>
              </a:ext>
            </a:extLst>
          </p:cNvPr>
          <p:cNvGraphicFramePr>
            <a:graphicFrameLocks noGrp="1"/>
          </p:cNvGraphicFramePr>
          <p:nvPr>
            <p:extLst>
              <p:ext uri="{D42A27DB-BD31-4B8C-83A1-F6EECF244321}">
                <p14:modId xmlns:p14="http://schemas.microsoft.com/office/powerpoint/2010/main" val="1828176053"/>
              </p:ext>
            </p:extLst>
          </p:nvPr>
        </p:nvGraphicFramePr>
        <p:xfrm>
          <a:off x="7808378" y="1288974"/>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a:t>
                      </a:r>
                    </a:p>
                  </a:txBody>
                  <a:tcPr/>
                </a:tc>
                <a:extLst>
                  <a:ext uri="{0D108BD9-81ED-4DB2-BD59-A6C34878D82A}">
                    <a16:rowId xmlns:a16="http://schemas.microsoft.com/office/drawing/2014/main" val="4238659422"/>
                  </a:ext>
                </a:extLst>
              </a:tr>
            </a:tbl>
          </a:graphicData>
        </a:graphic>
      </p:graphicFrame>
      <p:sp>
        <p:nvSpPr>
          <p:cNvPr id="24" name="TextBox 23">
            <a:extLst>
              <a:ext uri="{FF2B5EF4-FFF2-40B4-BE49-F238E27FC236}">
                <a16:creationId xmlns:a16="http://schemas.microsoft.com/office/drawing/2014/main" id="{44CFA1E1-3F43-41D8-A476-D61C6DF8DFD0}"/>
              </a:ext>
            </a:extLst>
          </p:cNvPr>
          <p:cNvSpPr txBox="1"/>
          <p:nvPr/>
        </p:nvSpPr>
        <p:spPr>
          <a:xfrm>
            <a:off x="7601067" y="937399"/>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rPr>
              <a:t>924</a:t>
            </a:r>
            <a:endParaRPr kumimoji="0" lang="en-US" sz="1800" b="0" i="0" u="none" strike="noStrike" kern="1200" cap="none" spc="0" normalizeH="0" baseline="0" noProof="0" dirty="0">
              <a:ln>
                <a:noFill/>
              </a:ln>
              <a:solidFill>
                <a:srgbClr val="002060"/>
              </a:solidFill>
              <a:effectLst/>
              <a:uLnTx/>
              <a:uFillTx/>
              <a:latin typeface="+mn-lt"/>
              <a:ea typeface="+mn-ea"/>
              <a:cs typeface="+mn-cs"/>
            </a:endParaRPr>
          </a:p>
        </p:txBody>
      </p:sp>
      <p:sp>
        <p:nvSpPr>
          <p:cNvPr id="2" name="TextBox 1">
            <a:extLst>
              <a:ext uri="{FF2B5EF4-FFF2-40B4-BE49-F238E27FC236}">
                <a16:creationId xmlns:a16="http://schemas.microsoft.com/office/drawing/2014/main" id="{FC48C412-30DE-4FAF-A20B-BB5EF6C945F8}"/>
              </a:ext>
            </a:extLst>
          </p:cNvPr>
          <p:cNvSpPr txBox="1"/>
          <p:nvPr/>
        </p:nvSpPr>
        <p:spPr>
          <a:xfrm>
            <a:off x="11295009" y="3778304"/>
            <a:ext cx="651140" cy="830997"/>
          </a:xfrm>
          <a:prstGeom prst="rect">
            <a:avLst/>
          </a:prstGeom>
          <a:noFill/>
        </p:spPr>
        <p:txBody>
          <a:bodyPr wrap="none" rtlCol="0">
            <a:spAutoFit/>
          </a:bodyPr>
          <a:lstStyle/>
          <a:p>
            <a:r>
              <a:rPr lang="en-US" sz="4800" dirty="0"/>
              <a:t>...</a:t>
            </a:r>
          </a:p>
        </p:txBody>
      </p:sp>
      <p:sp>
        <p:nvSpPr>
          <p:cNvPr id="5" name="Rectangle 4">
            <a:extLst>
              <a:ext uri="{FF2B5EF4-FFF2-40B4-BE49-F238E27FC236}">
                <a16:creationId xmlns:a16="http://schemas.microsoft.com/office/drawing/2014/main" id="{AE9E07A0-8C99-4FD7-8031-B0420ABF6F6F}"/>
              </a:ext>
            </a:extLst>
          </p:cNvPr>
          <p:cNvSpPr/>
          <p:nvPr/>
        </p:nvSpPr>
        <p:spPr>
          <a:xfrm>
            <a:off x="7808378" y="1288974"/>
            <a:ext cx="2838542" cy="1218848"/>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cxnSp>
        <p:nvCxnSpPr>
          <p:cNvPr id="29" name="Connector: Curved 28">
            <a:extLst>
              <a:ext uri="{FF2B5EF4-FFF2-40B4-BE49-F238E27FC236}">
                <a16:creationId xmlns:a16="http://schemas.microsoft.com/office/drawing/2014/main" id="{7C18623E-27A9-4EC2-A263-B445D48C886F}"/>
              </a:ext>
            </a:extLst>
          </p:cNvPr>
          <p:cNvCxnSpPr>
            <a:cxnSpLocks/>
            <a:stCxn id="5" idx="3"/>
          </p:cNvCxnSpPr>
          <p:nvPr/>
        </p:nvCxnSpPr>
        <p:spPr>
          <a:xfrm flipV="1">
            <a:off x="10646920" y="1343810"/>
            <a:ext cx="818006" cy="55458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84382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Insert</a:t>
            </a:r>
          </a:p>
        </p:txBody>
      </p:sp>
      <p:sp>
        <p:nvSpPr>
          <p:cNvPr id="31" name="TextBox 30">
            <a:extLst>
              <a:ext uri="{FF2B5EF4-FFF2-40B4-BE49-F238E27FC236}">
                <a16:creationId xmlns:a16="http://schemas.microsoft.com/office/drawing/2014/main" id="{1EFD7169-4619-41ED-B238-FACCDB9A154A}"/>
              </a:ext>
            </a:extLst>
          </p:cNvPr>
          <p:cNvSpPr txBox="1"/>
          <p:nvPr/>
        </p:nvSpPr>
        <p:spPr>
          <a:xfrm>
            <a:off x="993914" y="1769285"/>
            <a:ext cx="4939525" cy="707886"/>
          </a:xfrm>
          <a:prstGeom prst="rect">
            <a:avLst/>
          </a:prstGeom>
          <a:noFill/>
        </p:spPr>
        <p:txBody>
          <a:bodyPr wrap="square">
            <a:spAutoFit/>
          </a:bodyPr>
          <a:lstStyle/>
          <a:p>
            <a:pPr marL="1028700" lvl="1" indent="-571500">
              <a:buFont typeface="Wingdings" panose="05000000000000000000" pitchFamily="2" charset="2"/>
              <a:buChar char="Ø"/>
            </a:pPr>
            <a:r>
              <a:rPr lang="en-US" sz="4000" b="0" i="0" dirty="0">
                <a:solidFill>
                  <a:srgbClr val="4D5156"/>
                </a:solidFill>
                <a:effectLst/>
                <a:latin typeface="Google Sans Text"/>
              </a:rPr>
              <a:t>at the beginning</a:t>
            </a:r>
          </a:p>
        </p:txBody>
      </p:sp>
      <p:graphicFrame>
        <p:nvGraphicFramePr>
          <p:cNvPr id="33" name="Table 2">
            <a:extLst>
              <a:ext uri="{FF2B5EF4-FFF2-40B4-BE49-F238E27FC236}">
                <a16:creationId xmlns:a16="http://schemas.microsoft.com/office/drawing/2014/main" id="{E334ABDA-9413-4E2F-96EA-FFB83AF688C8}"/>
              </a:ext>
            </a:extLst>
          </p:cNvPr>
          <p:cNvGraphicFramePr>
            <a:graphicFrameLocks noGrp="1"/>
          </p:cNvGraphicFramePr>
          <p:nvPr/>
        </p:nvGraphicFramePr>
        <p:xfrm>
          <a:off x="3966059" y="4107641"/>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200</a:t>
                      </a:r>
                    </a:p>
                  </a:txBody>
                  <a:tcPr/>
                </a:tc>
                <a:extLst>
                  <a:ext uri="{0D108BD9-81ED-4DB2-BD59-A6C34878D82A}">
                    <a16:rowId xmlns:a16="http://schemas.microsoft.com/office/drawing/2014/main" val="4238659422"/>
                  </a:ext>
                </a:extLst>
              </a:tr>
            </a:tbl>
          </a:graphicData>
        </a:graphic>
      </p:graphicFrame>
      <p:graphicFrame>
        <p:nvGraphicFramePr>
          <p:cNvPr id="37" name="Table 2">
            <a:extLst>
              <a:ext uri="{FF2B5EF4-FFF2-40B4-BE49-F238E27FC236}">
                <a16:creationId xmlns:a16="http://schemas.microsoft.com/office/drawing/2014/main" id="{6999B371-7AA4-4715-B950-1E5D5886A6D5}"/>
              </a:ext>
            </a:extLst>
          </p:cNvPr>
          <p:cNvGraphicFramePr>
            <a:graphicFrameLocks noGrp="1"/>
          </p:cNvGraphicFramePr>
          <p:nvPr/>
        </p:nvGraphicFramePr>
        <p:xfrm>
          <a:off x="7622914" y="4113707"/>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440</a:t>
                      </a:r>
                    </a:p>
                  </a:txBody>
                  <a:tcPr/>
                </a:tc>
                <a:extLst>
                  <a:ext uri="{0D108BD9-81ED-4DB2-BD59-A6C34878D82A}">
                    <a16:rowId xmlns:a16="http://schemas.microsoft.com/office/drawing/2014/main" val="4238659422"/>
                  </a:ext>
                </a:extLst>
              </a:tr>
            </a:tbl>
          </a:graphicData>
        </a:graphic>
      </p:graphicFrame>
      <p:sp>
        <p:nvSpPr>
          <p:cNvPr id="44" name="TextBox 43">
            <a:extLst>
              <a:ext uri="{FF2B5EF4-FFF2-40B4-BE49-F238E27FC236}">
                <a16:creationId xmlns:a16="http://schemas.microsoft.com/office/drawing/2014/main" id="{CF5BCFD3-0A7A-4E04-8F49-A0D4F63DB8A3}"/>
              </a:ext>
            </a:extLst>
          </p:cNvPr>
          <p:cNvSpPr txBox="1"/>
          <p:nvPr/>
        </p:nvSpPr>
        <p:spPr>
          <a:xfrm>
            <a:off x="7390093" y="3768913"/>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200</a:t>
            </a:r>
          </a:p>
        </p:txBody>
      </p:sp>
      <p:sp>
        <p:nvSpPr>
          <p:cNvPr id="46" name="TextBox 45">
            <a:extLst>
              <a:ext uri="{FF2B5EF4-FFF2-40B4-BE49-F238E27FC236}">
                <a16:creationId xmlns:a16="http://schemas.microsoft.com/office/drawing/2014/main" id="{083DF507-ADF9-426B-A19D-DEB98227EAF8}"/>
              </a:ext>
            </a:extLst>
          </p:cNvPr>
          <p:cNvSpPr txBox="1"/>
          <p:nvPr/>
        </p:nvSpPr>
        <p:spPr>
          <a:xfrm>
            <a:off x="3759056" y="3756066"/>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680</a:t>
            </a:r>
          </a:p>
        </p:txBody>
      </p:sp>
      <p:cxnSp>
        <p:nvCxnSpPr>
          <p:cNvPr id="47" name="Connector: Curved 46">
            <a:extLst>
              <a:ext uri="{FF2B5EF4-FFF2-40B4-BE49-F238E27FC236}">
                <a16:creationId xmlns:a16="http://schemas.microsoft.com/office/drawing/2014/main" id="{5CA613A8-87FF-42B9-8730-9C23BE635F17}"/>
              </a:ext>
            </a:extLst>
          </p:cNvPr>
          <p:cNvCxnSpPr>
            <a:cxnSpLocks/>
            <a:stCxn id="33" idx="3"/>
          </p:cNvCxnSpPr>
          <p:nvPr/>
        </p:nvCxnSpPr>
        <p:spPr>
          <a:xfrm flipV="1">
            <a:off x="6804601" y="4132247"/>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8" name="Connector: Curved 47">
            <a:extLst>
              <a:ext uri="{FF2B5EF4-FFF2-40B4-BE49-F238E27FC236}">
                <a16:creationId xmlns:a16="http://schemas.microsoft.com/office/drawing/2014/main" id="{4B7311BD-7ED4-49BA-A05E-FE6A5F2624A8}"/>
              </a:ext>
            </a:extLst>
          </p:cNvPr>
          <p:cNvCxnSpPr>
            <a:cxnSpLocks/>
            <a:stCxn id="37" idx="3"/>
          </p:cNvCxnSpPr>
          <p:nvPr/>
        </p:nvCxnSpPr>
        <p:spPr>
          <a:xfrm flipV="1">
            <a:off x="10461456" y="4125398"/>
            <a:ext cx="868820" cy="597733"/>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3" name="Table 2">
            <a:extLst>
              <a:ext uri="{FF2B5EF4-FFF2-40B4-BE49-F238E27FC236}">
                <a16:creationId xmlns:a16="http://schemas.microsoft.com/office/drawing/2014/main" id="{F9264A77-E44E-4DAC-83EF-CD4FF209C95C}"/>
              </a:ext>
            </a:extLst>
          </p:cNvPr>
          <p:cNvGraphicFramePr>
            <a:graphicFrameLocks noGrp="1"/>
          </p:cNvGraphicFramePr>
          <p:nvPr>
            <p:extLst>
              <p:ext uri="{D42A27DB-BD31-4B8C-83A1-F6EECF244321}">
                <p14:modId xmlns:p14="http://schemas.microsoft.com/office/powerpoint/2010/main" val="83937255"/>
              </p:ext>
            </p:extLst>
          </p:nvPr>
        </p:nvGraphicFramePr>
        <p:xfrm>
          <a:off x="502072" y="2983772"/>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680</a:t>
                      </a:r>
                    </a:p>
                  </a:txBody>
                  <a:tcPr/>
                </a:tc>
                <a:extLst>
                  <a:ext uri="{0D108BD9-81ED-4DB2-BD59-A6C34878D82A}">
                    <a16:rowId xmlns:a16="http://schemas.microsoft.com/office/drawing/2014/main" val="4238659422"/>
                  </a:ext>
                </a:extLst>
              </a:tr>
            </a:tbl>
          </a:graphicData>
        </a:graphic>
      </p:graphicFrame>
      <p:sp>
        <p:nvSpPr>
          <p:cNvPr id="24" name="TextBox 23">
            <a:extLst>
              <a:ext uri="{FF2B5EF4-FFF2-40B4-BE49-F238E27FC236}">
                <a16:creationId xmlns:a16="http://schemas.microsoft.com/office/drawing/2014/main" id="{44CFA1E1-3F43-41D8-A476-D61C6DF8DFD0}"/>
              </a:ext>
            </a:extLst>
          </p:cNvPr>
          <p:cNvSpPr txBox="1"/>
          <p:nvPr/>
        </p:nvSpPr>
        <p:spPr>
          <a:xfrm>
            <a:off x="294761" y="2632197"/>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rPr>
              <a:t>924</a:t>
            </a:r>
            <a:endParaRPr kumimoji="0" lang="en-US" sz="1800" b="0" i="0" u="none" strike="noStrike" kern="1200" cap="none" spc="0" normalizeH="0" baseline="0" noProof="0" dirty="0">
              <a:ln>
                <a:noFill/>
              </a:ln>
              <a:solidFill>
                <a:srgbClr val="002060"/>
              </a:solidFill>
              <a:effectLst/>
              <a:uLnTx/>
              <a:uFillTx/>
              <a:latin typeface="+mn-lt"/>
              <a:ea typeface="+mn-ea"/>
              <a:cs typeface="+mn-cs"/>
            </a:endParaRPr>
          </a:p>
        </p:txBody>
      </p:sp>
      <p:sp>
        <p:nvSpPr>
          <p:cNvPr id="2" name="TextBox 1">
            <a:extLst>
              <a:ext uri="{FF2B5EF4-FFF2-40B4-BE49-F238E27FC236}">
                <a16:creationId xmlns:a16="http://schemas.microsoft.com/office/drawing/2014/main" id="{FC48C412-30DE-4FAF-A20B-BB5EF6C945F8}"/>
              </a:ext>
            </a:extLst>
          </p:cNvPr>
          <p:cNvSpPr txBox="1"/>
          <p:nvPr/>
        </p:nvSpPr>
        <p:spPr>
          <a:xfrm>
            <a:off x="11295009" y="3778304"/>
            <a:ext cx="651140" cy="830997"/>
          </a:xfrm>
          <a:prstGeom prst="rect">
            <a:avLst/>
          </a:prstGeom>
          <a:noFill/>
        </p:spPr>
        <p:txBody>
          <a:bodyPr wrap="none" rtlCol="0">
            <a:spAutoFit/>
          </a:bodyPr>
          <a:lstStyle/>
          <a:p>
            <a:r>
              <a:rPr lang="en-US" sz="4800" dirty="0"/>
              <a:t>...</a:t>
            </a:r>
          </a:p>
        </p:txBody>
      </p:sp>
      <p:sp>
        <p:nvSpPr>
          <p:cNvPr id="5" name="Rectangle 4">
            <a:extLst>
              <a:ext uri="{FF2B5EF4-FFF2-40B4-BE49-F238E27FC236}">
                <a16:creationId xmlns:a16="http://schemas.microsoft.com/office/drawing/2014/main" id="{AE9E07A0-8C99-4FD7-8031-B0420ABF6F6F}"/>
              </a:ext>
            </a:extLst>
          </p:cNvPr>
          <p:cNvSpPr/>
          <p:nvPr/>
        </p:nvSpPr>
        <p:spPr>
          <a:xfrm>
            <a:off x="502072" y="2983772"/>
            <a:ext cx="2838542" cy="1218848"/>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cxnSp>
        <p:nvCxnSpPr>
          <p:cNvPr id="29" name="Connector: Curved 28">
            <a:extLst>
              <a:ext uri="{FF2B5EF4-FFF2-40B4-BE49-F238E27FC236}">
                <a16:creationId xmlns:a16="http://schemas.microsoft.com/office/drawing/2014/main" id="{7C18623E-27A9-4EC2-A263-B445D48C886F}"/>
              </a:ext>
            </a:extLst>
          </p:cNvPr>
          <p:cNvCxnSpPr>
            <a:cxnSpLocks/>
            <a:stCxn id="5" idx="3"/>
          </p:cNvCxnSpPr>
          <p:nvPr/>
        </p:nvCxnSpPr>
        <p:spPr>
          <a:xfrm flipV="1">
            <a:off x="3340614" y="3038608"/>
            <a:ext cx="818006" cy="55458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DEC1091C-8FBC-4107-B59F-AA4A8F402694}"/>
              </a:ext>
            </a:extLst>
          </p:cNvPr>
          <p:cNvSpPr txBox="1"/>
          <p:nvPr/>
        </p:nvSpPr>
        <p:spPr>
          <a:xfrm>
            <a:off x="4794645" y="3315716"/>
            <a:ext cx="1231829" cy="707886"/>
          </a:xfrm>
          <a:prstGeom prst="rect">
            <a:avLst/>
          </a:prstGeom>
          <a:noFill/>
        </p:spPr>
        <p:txBody>
          <a:bodyPr wrap="square">
            <a:spAutoFit/>
          </a:bodyPr>
          <a:lstStyle/>
          <a:p>
            <a:r>
              <a:rPr kumimoji="0" lang="en-US" sz="4000" b="0" u="none" strike="noStrike" kern="1200" cap="none" spc="0" normalizeH="0" baseline="0" noProof="0" dirty="0">
                <a:ln>
                  <a:noFill/>
                </a:ln>
                <a:solidFill>
                  <a:srgbClr val="4D5156"/>
                </a:solidFill>
                <a:effectLst/>
                <a:uLnTx/>
                <a:uFillTx/>
                <a:latin typeface="Google Sans Text"/>
                <a:ea typeface="+mn-ea"/>
                <a:cs typeface="+mn-cs"/>
              </a:rPr>
              <a:t>head</a:t>
            </a:r>
            <a:endParaRPr lang="en-US" dirty="0"/>
          </a:p>
        </p:txBody>
      </p:sp>
    </p:spTree>
    <p:extLst>
      <p:ext uri="{BB962C8B-B14F-4D97-AF65-F5344CB8AC3E}">
        <p14:creationId xmlns:p14="http://schemas.microsoft.com/office/powerpoint/2010/main" val="1991777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Insert</a:t>
            </a:r>
          </a:p>
        </p:txBody>
      </p:sp>
      <p:sp>
        <p:nvSpPr>
          <p:cNvPr id="31" name="TextBox 30">
            <a:extLst>
              <a:ext uri="{FF2B5EF4-FFF2-40B4-BE49-F238E27FC236}">
                <a16:creationId xmlns:a16="http://schemas.microsoft.com/office/drawing/2014/main" id="{1EFD7169-4619-41ED-B238-FACCDB9A154A}"/>
              </a:ext>
            </a:extLst>
          </p:cNvPr>
          <p:cNvSpPr txBox="1"/>
          <p:nvPr/>
        </p:nvSpPr>
        <p:spPr>
          <a:xfrm>
            <a:off x="993914" y="1769285"/>
            <a:ext cx="4939525" cy="707886"/>
          </a:xfrm>
          <a:prstGeom prst="rect">
            <a:avLst/>
          </a:prstGeom>
          <a:noFill/>
        </p:spPr>
        <p:txBody>
          <a:bodyPr wrap="square">
            <a:spAutoFit/>
          </a:bodyPr>
          <a:lstStyle/>
          <a:p>
            <a:pPr marL="1028700" lvl="1" indent="-571500">
              <a:buFont typeface="Wingdings" panose="05000000000000000000" pitchFamily="2" charset="2"/>
              <a:buChar char="Ø"/>
            </a:pPr>
            <a:r>
              <a:rPr lang="en-US" sz="4000" b="0" i="0" dirty="0">
                <a:solidFill>
                  <a:srgbClr val="4D5156"/>
                </a:solidFill>
                <a:effectLst/>
                <a:latin typeface="Google Sans Text"/>
              </a:rPr>
              <a:t>at the beginning</a:t>
            </a:r>
          </a:p>
        </p:txBody>
      </p:sp>
      <p:graphicFrame>
        <p:nvGraphicFramePr>
          <p:cNvPr id="33" name="Table 2">
            <a:extLst>
              <a:ext uri="{FF2B5EF4-FFF2-40B4-BE49-F238E27FC236}">
                <a16:creationId xmlns:a16="http://schemas.microsoft.com/office/drawing/2014/main" id="{E334ABDA-9413-4E2F-96EA-FFB83AF688C8}"/>
              </a:ext>
            </a:extLst>
          </p:cNvPr>
          <p:cNvGraphicFramePr>
            <a:graphicFrameLocks noGrp="1"/>
          </p:cNvGraphicFramePr>
          <p:nvPr/>
        </p:nvGraphicFramePr>
        <p:xfrm>
          <a:off x="3966059" y="4107641"/>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200</a:t>
                      </a:r>
                    </a:p>
                  </a:txBody>
                  <a:tcPr/>
                </a:tc>
                <a:extLst>
                  <a:ext uri="{0D108BD9-81ED-4DB2-BD59-A6C34878D82A}">
                    <a16:rowId xmlns:a16="http://schemas.microsoft.com/office/drawing/2014/main" val="4238659422"/>
                  </a:ext>
                </a:extLst>
              </a:tr>
            </a:tbl>
          </a:graphicData>
        </a:graphic>
      </p:graphicFrame>
      <p:graphicFrame>
        <p:nvGraphicFramePr>
          <p:cNvPr id="37" name="Table 2">
            <a:extLst>
              <a:ext uri="{FF2B5EF4-FFF2-40B4-BE49-F238E27FC236}">
                <a16:creationId xmlns:a16="http://schemas.microsoft.com/office/drawing/2014/main" id="{6999B371-7AA4-4715-B950-1E5D5886A6D5}"/>
              </a:ext>
            </a:extLst>
          </p:cNvPr>
          <p:cNvGraphicFramePr>
            <a:graphicFrameLocks noGrp="1"/>
          </p:cNvGraphicFramePr>
          <p:nvPr/>
        </p:nvGraphicFramePr>
        <p:xfrm>
          <a:off x="7622914" y="4113707"/>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440</a:t>
                      </a:r>
                    </a:p>
                  </a:txBody>
                  <a:tcPr/>
                </a:tc>
                <a:extLst>
                  <a:ext uri="{0D108BD9-81ED-4DB2-BD59-A6C34878D82A}">
                    <a16:rowId xmlns:a16="http://schemas.microsoft.com/office/drawing/2014/main" val="4238659422"/>
                  </a:ext>
                </a:extLst>
              </a:tr>
            </a:tbl>
          </a:graphicData>
        </a:graphic>
      </p:graphicFrame>
      <p:sp>
        <p:nvSpPr>
          <p:cNvPr id="44" name="TextBox 43">
            <a:extLst>
              <a:ext uri="{FF2B5EF4-FFF2-40B4-BE49-F238E27FC236}">
                <a16:creationId xmlns:a16="http://schemas.microsoft.com/office/drawing/2014/main" id="{CF5BCFD3-0A7A-4E04-8F49-A0D4F63DB8A3}"/>
              </a:ext>
            </a:extLst>
          </p:cNvPr>
          <p:cNvSpPr txBox="1"/>
          <p:nvPr/>
        </p:nvSpPr>
        <p:spPr>
          <a:xfrm>
            <a:off x="7390093" y="3768913"/>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200</a:t>
            </a:r>
          </a:p>
        </p:txBody>
      </p:sp>
      <p:sp>
        <p:nvSpPr>
          <p:cNvPr id="46" name="TextBox 45">
            <a:extLst>
              <a:ext uri="{FF2B5EF4-FFF2-40B4-BE49-F238E27FC236}">
                <a16:creationId xmlns:a16="http://schemas.microsoft.com/office/drawing/2014/main" id="{083DF507-ADF9-426B-A19D-DEB98227EAF8}"/>
              </a:ext>
            </a:extLst>
          </p:cNvPr>
          <p:cNvSpPr txBox="1"/>
          <p:nvPr/>
        </p:nvSpPr>
        <p:spPr>
          <a:xfrm>
            <a:off x="3758693" y="3778304"/>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680</a:t>
            </a:r>
          </a:p>
        </p:txBody>
      </p:sp>
      <p:cxnSp>
        <p:nvCxnSpPr>
          <p:cNvPr id="47" name="Connector: Curved 46">
            <a:extLst>
              <a:ext uri="{FF2B5EF4-FFF2-40B4-BE49-F238E27FC236}">
                <a16:creationId xmlns:a16="http://schemas.microsoft.com/office/drawing/2014/main" id="{5CA613A8-87FF-42B9-8730-9C23BE635F17}"/>
              </a:ext>
            </a:extLst>
          </p:cNvPr>
          <p:cNvCxnSpPr>
            <a:cxnSpLocks/>
            <a:stCxn id="33" idx="3"/>
          </p:cNvCxnSpPr>
          <p:nvPr/>
        </p:nvCxnSpPr>
        <p:spPr>
          <a:xfrm flipV="1">
            <a:off x="6804601" y="4132247"/>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8" name="Connector: Curved 47">
            <a:extLst>
              <a:ext uri="{FF2B5EF4-FFF2-40B4-BE49-F238E27FC236}">
                <a16:creationId xmlns:a16="http://schemas.microsoft.com/office/drawing/2014/main" id="{4B7311BD-7ED4-49BA-A05E-FE6A5F2624A8}"/>
              </a:ext>
            </a:extLst>
          </p:cNvPr>
          <p:cNvCxnSpPr>
            <a:cxnSpLocks/>
            <a:stCxn id="37" idx="3"/>
          </p:cNvCxnSpPr>
          <p:nvPr/>
        </p:nvCxnSpPr>
        <p:spPr>
          <a:xfrm flipV="1">
            <a:off x="10461456" y="4125398"/>
            <a:ext cx="868820" cy="597733"/>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3" name="Table 2">
            <a:extLst>
              <a:ext uri="{FF2B5EF4-FFF2-40B4-BE49-F238E27FC236}">
                <a16:creationId xmlns:a16="http://schemas.microsoft.com/office/drawing/2014/main" id="{F9264A77-E44E-4DAC-83EF-CD4FF209C95C}"/>
              </a:ext>
            </a:extLst>
          </p:cNvPr>
          <p:cNvGraphicFramePr>
            <a:graphicFrameLocks noGrp="1"/>
          </p:cNvGraphicFramePr>
          <p:nvPr>
            <p:extLst>
              <p:ext uri="{D42A27DB-BD31-4B8C-83A1-F6EECF244321}">
                <p14:modId xmlns:p14="http://schemas.microsoft.com/office/powerpoint/2010/main" val="1461339183"/>
              </p:ext>
            </p:extLst>
          </p:nvPr>
        </p:nvGraphicFramePr>
        <p:xfrm>
          <a:off x="311273" y="4086367"/>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680</a:t>
                      </a:r>
                    </a:p>
                  </a:txBody>
                  <a:tcPr/>
                </a:tc>
                <a:extLst>
                  <a:ext uri="{0D108BD9-81ED-4DB2-BD59-A6C34878D82A}">
                    <a16:rowId xmlns:a16="http://schemas.microsoft.com/office/drawing/2014/main" val="4238659422"/>
                  </a:ext>
                </a:extLst>
              </a:tr>
            </a:tbl>
          </a:graphicData>
        </a:graphic>
      </p:graphicFrame>
      <p:sp>
        <p:nvSpPr>
          <p:cNvPr id="24" name="TextBox 23">
            <a:extLst>
              <a:ext uri="{FF2B5EF4-FFF2-40B4-BE49-F238E27FC236}">
                <a16:creationId xmlns:a16="http://schemas.microsoft.com/office/drawing/2014/main" id="{44CFA1E1-3F43-41D8-A476-D61C6DF8DFD0}"/>
              </a:ext>
            </a:extLst>
          </p:cNvPr>
          <p:cNvSpPr txBox="1"/>
          <p:nvPr/>
        </p:nvSpPr>
        <p:spPr>
          <a:xfrm>
            <a:off x="103962" y="3734792"/>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rPr>
              <a:t>924</a:t>
            </a:r>
            <a:endParaRPr kumimoji="0" lang="en-US" sz="1800" b="0" i="0" u="none" strike="noStrike" kern="1200" cap="none" spc="0" normalizeH="0" baseline="0" noProof="0" dirty="0">
              <a:ln>
                <a:noFill/>
              </a:ln>
              <a:solidFill>
                <a:srgbClr val="002060"/>
              </a:solidFill>
              <a:effectLst/>
              <a:uLnTx/>
              <a:uFillTx/>
              <a:latin typeface="+mn-lt"/>
              <a:ea typeface="+mn-ea"/>
              <a:cs typeface="+mn-cs"/>
            </a:endParaRPr>
          </a:p>
        </p:txBody>
      </p:sp>
      <p:sp>
        <p:nvSpPr>
          <p:cNvPr id="2" name="TextBox 1">
            <a:extLst>
              <a:ext uri="{FF2B5EF4-FFF2-40B4-BE49-F238E27FC236}">
                <a16:creationId xmlns:a16="http://schemas.microsoft.com/office/drawing/2014/main" id="{FC48C412-30DE-4FAF-A20B-BB5EF6C945F8}"/>
              </a:ext>
            </a:extLst>
          </p:cNvPr>
          <p:cNvSpPr txBox="1"/>
          <p:nvPr/>
        </p:nvSpPr>
        <p:spPr>
          <a:xfrm>
            <a:off x="11295009" y="3778304"/>
            <a:ext cx="651140" cy="830997"/>
          </a:xfrm>
          <a:prstGeom prst="rect">
            <a:avLst/>
          </a:prstGeom>
          <a:noFill/>
        </p:spPr>
        <p:txBody>
          <a:bodyPr wrap="none" rtlCol="0">
            <a:spAutoFit/>
          </a:bodyPr>
          <a:lstStyle/>
          <a:p>
            <a:r>
              <a:rPr lang="en-US" sz="4800" dirty="0"/>
              <a:t>...</a:t>
            </a:r>
          </a:p>
        </p:txBody>
      </p:sp>
      <p:cxnSp>
        <p:nvCxnSpPr>
          <p:cNvPr id="29" name="Connector: Curved 28">
            <a:extLst>
              <a:ext uri="{FF2B5EF4-FFF2-40B4-BE49-F238E27FC236}">
                <a16:creationId xmlns:a16="http://schemas.microsoft.com/office/drawing/2014/main" id="{7C18623E-27A9-4EC2-A263-B445D48C886F}"/>
              </a:ext>
            </a:extLst>
          </p:cNvPr>
          <p:cNvCxnSpPr>
            <a:cxnSpLocks/>
          </p:cNvCxnSpPr>
          <p:nvPr/>
        </p:nvCxnSpPr>
        <p:spPr>
          <a:xfrm flipV="1">
            <a:off x="3149815" y="4145905"/>
            <a:ext cx="815937" cy="54988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8052C360-FAD1-4B2C-AD93-B045A4EB78ED}"/>
              </a:ext>
            </a:extLst>
          </p:cNvPr>
          <p:cNvSpPr txBox="1"/>
          <p:nvPr/>
        </p:nvSpPr>
        <p:spPr>
          <a:xfrm>
            <a:off x="6032286" y="1214431"/>
            <a:ext cx="4520834" cy="1323439"/>
          </a:xfrm>
          <a:prstGeom prst="rect">
            <a:avLst/>
          </a:prstGeom>
          <a:noFill/>
        </p:spPr>
        <p:txBody>
          <a:bodyPr wrap="square">
            <a:spAutoFit/>
          </a:bodyPr>
          <a:lstStyle/>
          <a:p>
            <a:r>
              <a:rPr lang="en-US" sz="4000" dirty="0">
                <a:solidFill>
                  <a:srgbClr val="0070C0"/>
                </a:solidFill>
                <a:latin typeface="Google Sans Text"/>
              </a:rPr>
              <a:t>Run-time complexity</a:t>
            </a:r>
            <a:endParaRPr lang="en-US" sz="4000" b="0" i="0" dirty="0">
              <a:solidFill>
                <a:srgbClr val="0070C0"/>
              </a:solidFill>
              <a:effectLst/>
              <a:latin typeface="Google Sans Text"/>
            </a:endParaRPr>
          </a:p>
          <a:p>
            <a:pPr marL="1028700" lvl="1" indent="-571500">
              <a:buFont typeface="Wingdings" panose="05000000000000000000" pitchFamily="2" charset="2"/>
              <a:buChar char="Ø"/>
            </a:pPr>
            <a:r>
              <a:rPr lang="en-US" sz="4000" dirty="0">
                <a:solidFill>
                  <a:srgbClr val="0070C0"/>
                </a:solidFill>
                <a:latin typeface="Google Sans Text"/>
              </a:rPr>
              <a:t>?</a:t>
            </a:r>
            <a:endParaRPr lang="en-US" sz="4000" dirty="0">
              <a:solidFill>
                <a:srgbClr val="0070C0"/>
              </a:solidFill>
            </a:endParaRPr>
          </a:p>
        </p:txBody>
      </p:sp>
      <p:sp>
        <p:nvSpPr>
          <p:cNvPr id="21" name="TextBox 20">
            <a:extLst>
              <a:ext uri="{FF2B5EF4-FFF2-40B4-BE49-F238E27FC236}">
                <a16:creationId xmlns:a16="http://schemas.microsoft.com/office/drawing/2014/main" id="{F4C25D8F-716C-451C-99B7-DB89D04429BD}"/>
              </a:ext>
            </a:extLst>
          </p:cNvPr>
          <p:cNvSpPr txBox="1"/>
          <p:nvPr/>
        </p:nvSpPr>
        <p:spPr>
          <a:xfrm>
            <a:off x="4794282" y="3396238"/>
            <a:ext cx="1231829" cy="707886"/>
          </a:xfrm>
          <a:prstGeom prst="rect">
            <a:avLst/>
          </a:prstGeom>
          <a:noFill/>
        </p:spPr>
        <p:txBody>
          <a:bodyPr wrap="square">
            <a:spAutoFit/>
          </a:bodyPr>
          <a:lstStyle/>
          <a:p>
            <a:r>
              <a:rPr kumimoji="0" lang="en-US" sz="4000" b="0" u="none" strike="noStrike" kern="1200" cap="none" spc="0" normalizeH="0" baseline="0" noProof="0" dirty="0">
                <a:ln>
                  <a:noFill/>
                </a:ln>
                <a:solidFill>
                  <a:srgbClr val="4D5156"/>
                </a:solidFill>
                <a:effectLst/>
                <a:uLnTx/>
                <a:uFillTx/>
                <a:latin typeface="Google Sans Text"/>
                <a:ea typeface="+mn-ea"/>
                <a:cs typeface="+mn-cs"/>
              </a:rPr>
              <a:t>head</a:t>
            </a:r>
            <a:endParaRPr lang="en-US" dirty="0"/>
          </a:p>
        </p:txBody>
      </p:sp>
      <p:sp>
        <p:nvSpPr>
          <p:cNvPr id="22" name="TextBox 21">
            <a:extLst>
              <a:ext uri="{FF2B5EF4-FFF2-40B4-BE49-F238E27FC236}">
                <a16:creationId xmlns:a16="http://schemas.microsoft.com/office/drawing/2014/main" id="{E47DEF39-C0C6-46B8-95D6-312467273ADA}"/>
              </a:ext>
            </a:extLst>
          </p:cNvPr>
          <p:cNvSpPr txBox="1"/>
          <p:nvPr/>
        </p:nvSpPr>
        <p:spPr>
          <a:xfrm>
            <a:off x="1162882" y="3376786"/>
            <a:ext cx="1231829" cy="707886"/>
          </a:xfrm>
          <a:prstGeom prst="rect">
            <a:avLst/>
          </a:prstGeom>
          <a:noFill/>
        </p:spPr>
        <p:txBody>
          <a:bodyPr wrap="square">
            <a:spAutoFit/>
          </a:bodyPr>
          <a:lstStyle/>
          <a:p>
            <a:r>
              <a:rPr kumimoji="0" lang="en-US" sz="4000" b="0" u="none" strike="noStrike" kern="1200" cap="none" spc="0" normalizeH="0" baseline="0" noProof="0" dirty="0">
                <a:ln>
                  <a:noFill/>
                </a:ln>
                <a:solidFill>
                  <a:srgbClr val="4D5156"/>
                </a:solidFill>
                <a:effectLst/>
                <a:uLnTx/>
                <a:uFillTx/>
                <a:latin typeface="Google Sans Text"/>
                <a:ea typeface="+mn-ea"/>
                <a:cs typeface="+mn-cs"/>
              </a:rPr>
              <a:t>head</a:t>
            </a:r>
            <a:endParaRPr lang="en-US" dirty="0"/>
          </a:p>
        </p:txBody>
      </p:sp>
    </p:spTree>
    <p:extLst>
      <p:ext uri="{BB962C8B-B14F-4D97-AF65-F5344CB8AC3E}">
        <p14:creationId xmlns:p14="http://schemas.microsoft.com/office/powerpoint/2010/main" val="276554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build="allAtOnce"/>
      <p:bldP spid="22"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B649E800-A5C8-49A0-A453-ED537DA31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8BA67DD7-B75D-4A30-90A4-EEA9F64AF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8194" y="0"/>
            <a:ext cx="6164729" cy="6858000"/>
          </a:xfrm>
          <a:custGeom>
            <a:avLst/>
            <a:gdLst>
              <a:gd name="connsiteX0" fmla="*/ 0 w 6164729"/>
              <a:gd name="connsiteY0" fmla="*/ 6857542 h 6858000"/>
              <a:gd name="connsiteX1" fmla="*/ 199783 w 6164729"/>
              <a:gd name="connsiteY1" fmla="*/ 6857542 h 6858000"/>
              <a:gd name="connsiteX2" fmla="*/ 199783 w 6164729"/>
              <a:gd name="connsiteY2" fmla="*/ 6858000 h 6858000"/>
              <a:gd name="connsiteX3" fmla="*/ 0 w 6164729"/>
              <a:gd name="connsiteY3" fmla="*/ 6858000 h 6858000"/>
              <a:gd name="connsiteX4" fmla="*/ 4818273 w 6164729"/>
              <a:gd name="connsiteY4" fmla="*/ 0 h 6858000"/>
              <a:gd name="connsiteX5" fmla="*/ 5018056 w 6164729"/>
              <a:gd name="connsiteY5" fmla="*/ 0 h 6858000"/>
              <a:gd name="connsiteX6" fmla="*/ 5030703 w 6164729"/>
              <a:gd name="connsiteY6" fmla="*/ 31774 h 6858000"/>
              <a:gd name="connsiteX7" fmla="*/ 6085711 w 6164729"/>
              <a:gd name="connsiteY7" fmla="*/ 2682457 h 6858000"/>
              <a:gd name="connsiteX8" fmla="*/ 6085711 w 6164729"/>
              <a:gd name="connsiteY8" fmla="*/ 3752208 h 6858000"/>
              <a:gd name="connsiteX9" fmla="*/ 4928207 w 6164729"/>
              <a:gd name="connsiteY9" fmla="*/ 6660411 h 6858000"/>
              <a:gd name="connsiteX10" fmla="*/ 4849745 w 6164729"/>
              <a:gd name="connsiteY10" fmla="*/ 6857542 h 6858000"/>
              <a:gd name="connsiteX11" fmla="*/ 4649962 w 6164729"/>
              <a:gd name="connsiteY11" fmla="*/ 6857542 h 6858000"/>
              <a:gd name="connsiteX12" fmla="*/ 4728424 w 6164729"/>
              <a:gd name="connsiteY12" fmla="*/ 6660411 h 6858000"/>
              <a:gd name="connsiteX13" fmla="*/ 5885928 w 6164729"/>
              <a:gd name="connsiteY13" fmla="*/ 3752208 h 6858000"/>
              <a:gd name="connsiteX14" fmla="*/ 5885928 w 6164729"/>
              <a:gd name="connsiteY14" fmla="*/ 2682457 h 6858000"/>
              <a:gd name="connsiteX15" fmla="*/ 4830920 w 6164729"/>
              <a:gd name="connsiteY15" fmla="*/ 3177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164729" h="6858000">
                <a:moveTo>
                  <a:pt x="0" y="6857542"/>
                </a:moveTo>
                <a:lnTo>
                  <a:pt x="199783" y="6857542"/>
                </a:lnTo>
                <a:lnTo>
                  <a:pt x="199783" y="6858000"/>
                </a:lnTo>
                <a:lnTo>
                  <a:pt x="0" y="6858000"/>
                </a:lnTo>
                <a:close/>
                <a:moveTo>
                  <a:pt x="4818273" y="0"/>
                </a:moveTo>
                <a:lnTo>
                  <a:pt x="5018056" y="0"/>
                </a:lnTo>
                <a:lnTo>
                  <a:pt x="5030703" y="31774"/>
                </a:lnTo>
                <a:cubicBezTo>
                  <a:pt x="6085711" y="2682457"/>
                  <a:pt x="6085711" y="2682457"/>
                  <a:pt x="6085711" y="2682457"/>
                </a:cubicBezTo>
                <a:cubicBezTo>
                  <a:pt x="6191069" y="2988100"/>
                  <a:pt x="6191069" y="3446565"/>
                  <a:pt x="6085711" y="3752208"/>
                </a:cubicBezTo>
                <a:cubicBezTo>
                  <a:pt x="5601723" y="4968215"/>
                  <a:pt x="5223609" y="5918220"/>
                  <a:pt x="4928207" y="6660411"/>
                </a:cubicBezTo>
                <a:lnTo>
                  <a:pt x="4849745" y="6857542"/>
                </a:lnTo>
                <a:lnTo>
                  <a:pt x="4649962" y="6857542"/>
                </a:lnTo>
                <a:lnTo>
                  <a:pt x="4728424" y="6660411"/>
                </a:lnTo>
                <a:cubicBezTo>
                  <a:pt x="5023826" y="5918220"/>
                  <a:pt x="5401940" y="4968215"/>
                  <a:pt x="5885928" y="3752208"/>
                </a:cubicBezTo>
                <a:cubicBezTo>
                  <a:pt x="5991286" y="3446565"/>
                  <a:pt x="5991286" y="2988100"/>
                  <a:pt x="5885928" y="2682457"/>
                </a:cubicBezTo>
                <a:cubicBezTo>
                  <a:pt x="5885928" y="2682457"/>
                  <a:pt x="5885928" y="2682457"/>
                  <a:pt x="4830920" y="31774"/>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1" name="Group 90">
            <a:extLst>
              <a:ext uri="{FF2B5EF4-FFF2-40B4-BE49-F238E27FC236}">
                <a16:creationId xmlns:a16="http://schemas.microsoft.com/office/drawing/2014/main" id="{E8C5FC48-0A3C-4D6D-A0D5-EEE93213D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92" name="Freeform 5">
              <a:extLst>
                <a:ext uri="{FF2B5EF4-FFF2-40B4-BE49-F238E27FC236}">
                  <a16:creationId xmlns:a16="http://schemas.microsoft.com/office/drawing/2014/main" id="{DBBC336D-7E16-4EE1-90F2-8D9F2B618B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93" name="Freeform 5">
              <a:extLst>
                <a:ext uri="{FF2B5EF4-FFF2-40B4-BE49-F238E27FC236}">
                  <a16:creationId xmlns:a16="http://schemas.microsoft.com/office/drawing/2014/main" id="{0199BE21-2D26-4357-8702-909F3621A3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34" name="Picture 33" descr="A group of red cherries&#10;&#10;Description automatically generated with low confidence">
            <a:extLst>
              <a:ext uri="{FF2B5EF4-FFF2-40B4-BE49-F238E27FC236}">
                <a16:creationId xmlns:a16="http://schemas.microsoft.com/office/drawing/2014/main" id="{E75C25F3-1E77-4934-B74F-36995F1D2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388" y="642938"/>
            <a:ext cx="2359025" cy="3143250"/>
          </a:xfrm>
          <a:prstGeom prst="rect">
            <a:avLst/>
          </a:prstGeom>
        </p:spPr>
      </p:pic>
      <p:pic>
        <p:nvPicPr>
          <p:cNvPr id="35" name="Picture 34" descr="A person with a beard and glasses&#10;&#10;Description automatically generated with low confidence">
            <a:extLst>
              <a:ext uri="{FF2B5EF4-FFF2-40B4-BE49-F238E27FC236}">
                <a16:creationId xmlns:a16="http://schemas.microsoft.com/office/drawing/2014/main" id="{3AD68CD4-C7E0-4BDB-8EF0-24E4293C19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388" y="3854450"/>
            <a:ext cx="2359025" cy="2359025"/>
          </a:xfrm>
          <a:prstGeom prst="rect">
            <a:avLst/>
          </a:prstGeom>
        </p:spPr>
      </p:pic>
      <p:pic>
        <p:nvPicPr>
          <p:cNvPr id="29" name="Picture 28" descr="A picture containing logo&#10;&#10;Description automatically generated">
            <a:extLst>
              <a:ext uri="{FF2B5EF4-FFF2-40B4-BE49-F238E27FC236}">
                <a16:creationId xmlns:a16="http://schemas.microsoft.com/office/drawing/2014/main" id="{C4572137-8A22-4A89-8578-3670DFBAB4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5636" y="642938"/>
            <a:ext cx="2106613" cy="2400300"/>
          </a:xfrm>
          <a:prstGeom prst="rect">
            <a:avLst/>
          </a:prstGeom>
        </p:spPr>
      </p:pic>
      <p:pic>
        <p:nvPicPr>
          <p:cNvPr id="32" name="Picture 31" descr="A person with a beard smiling&#10;&#10;Description automatically generated with low confidence">
            <a:extLst>
              <a:ext uri="{FF2B5EF4-FFF2-40B4-BE49-F238E27FC236}">
                <a16:creationId xmlns:a16="http://schemas.microsoft.com/office/drawing/2014/main" id="{C229716B-1EDE-4EC4-90EA-568F72CF40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60511" y="642938"/>
            <a:ext cx="2400300" cy="2400300"/>
          </a:xfrm>
          <a:prstGeom prst="rect">
            <a:avLst/>
          </a:prstGeom>
        </p:spPr>
      </p:pic>
      <p:pic>
        <p:nvPicPr>
          <p:cNvPr id="30" name="Picture 29" descr="A person with his hand on his chin&#10;&#10;Description automatically generated with medium confidence">
            <a:extLst>
              <a:ext uri="{FF2B5EF4-FFF2-40B4-BE49-F238E27FC236}">
                <a16:creationId xmlns:a16="http://schemas.microsoft.com/office/drawing/2014/main" id="{F76EDA97-AC25-4E02-824D-66652C6E73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85636" y="3111500"/>
            <a:ext cx="1244600" cy="1463675"/>
          </a:xfrm>
          <a:prstGeom prst="rect">
            <a:avLst/>
          </a:prstGeom>
        </p:spPr>
      </p:pic>
      <p:pic>
        <p:nvPicPr>
          <p:cNvPr id="31" name="Picture 30" descr="A person wearing glasses&#10;&#10;Description automatically generated with low confidence">
            <a:extLst>
              <a:ext uri="{FF2B5EF4-FFF2-40B4-BE49-F238E27FC236}">
                <a16:creationId xmlns:a16="http://schemas.microsoft.com/office/drawing/2014/main" id="{842CD987-6894-4E81-9D6E-1F3642673FD6}"/>
              </a:ext>
            </a:extLst>
          </p:cNvPr>
          <p:cNvPicPr>
            <a:picLocks noChangeAspect="1"/>
          </p:cNvPicPr>
          <p:nvPr/>
        </p:nvPicPr>
        <p:blipFill rotWithShape="1">
          <a:blip r:embed="rId7">
            <a:extLst>
              <a:ext uri="{28A0092B-C50C-407E-A947-70E740481C1C}">
                <a14:useLocalDpi xmlns:a14="http://schemas.microsoft.com/office/drawing/2010/main" val="0"/>
              </a:ext>
            </a:extLst>
          </a:blip>
          <a:srcRect t="870" b="9380"/>
          <a:stretch/>
        </p:blipFill>
        <p:spPr>
          <a:xfrm>
            <a:off x="6585636" y="4641850"/>
            <a:ext cx="1244600" cy="1571625"/>
          </a:xfrm>
          <a:prstGeom prst="rect">
            <a:avLst/>
          </a:prstGeom>
        </p:spPr>
      </p:pic>
      <p:pic>
        <p:nvPicPr>
          <p:cNvPr id="33" name="Picture 32" descr="A person smiling for the camera&#10;&#10;Description automatically generated with medium confidence">
            <a:extLst>
              <a:ext uri="{FF2B5EF4-FFF2-40B4-BE49-F238E27FC236}">
                <a16:creationId xmlns:a16="http://schemas.microsoft.com/office/drawing/2014/main" id="{A4BB1934-15E0-4EB1-BFAA-8E7C2A311C6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98499" y="3111500"/>
            <a:ext cx="3262313" cy="3101975"/>
          </a:xfrm>
          <a:prstGeom prst="rect">
            <a:avLst/>
          </a:prstGeom>
        </p:spPr>
      </p:pic>
    </p:spTree>
    <p:extLst>
      <p:ext uri="{BB962C8B-B14F-4D97-AF65-F5344CB8AC3E}">
        <p14:creationId xmlns:p14="http://schemas.microsoft.com/office/powerpoint/2010/main" val="398178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Insert</a:t>
            </a:r>
          </a:p>
        </p:txBody>
      </p:sp>
      <p:sp>
        <p:nvSpPr>
          <p:cNvPr id="31" name="TextBox 30">
            <a:extLst>
              <a:ext uri="{FF2B5EF4-FFF2-40B4-BE49-F238E27FC236}">
                <a16:creationId xmlns:a16="http://schemas.microsoft.com/office/drawing/2014/main" id="{1EFD7169-4619-41ED-B238-FACCDB9A154A}"/>
              </a:ext>
            </a:extLst>
          </p:cNvPr>
          <p:cNvSpPr txBox="1"/>
          <p:nvPr/>
        </p:nvSpPr>
        <p:spPr>
          <a:xfrm>
            <a:off x="993914" y="1769285"/>
            <a:ext cx="4939525" cy="707886"/>
          </a:xfrm>
          <a:prstGeom prst="rect">
            <a:avLst/>
          </a:prstGeom>
          <a:noFill/>
        </p:spPr>
        <p:txBody>
          <a:bodyPr wrap="square">
            <a:spAutoFit/>
          </a:bodyPr>
          <a:lstStyle/>
          <a:p>
            <a:pPr marL="1028700" lvl="1" indent="-571500">
              <a:buFont typeface="Wingdings" panose="05000000000000000000" pitchFamily="2" charset="2"/>
              <a:buChar char="Ø"/>
            </a:pPr>
            <a:r>
              <a:rPr lang="en-US" sz="4000" b="0" i="0" dirty="0">
                <a:solidFill>
                  <a:srgbClr val="4D5156"/>
                </a:solidFill>
                <a:effectLst/>
                <a:latin typeface="Google Sans Text"/>
              </a:rPr>
              <a:t>at the beginning</a:t>
            </a:r>
          </a:p>
        </p:txBody>
      </p:sp>
      <p:graphicFrame>
        <p:nvGraphicFramePr>
          <p:cNvPr id="33" name="Table 2">
            <a:extLst>
              <a:ext uri="{FF2B5EF4-FFF2-40B4-BE49-F238E27FC236}">
                <a16:creationId xmlns:a16="http://schemas.microsoft.com/office/drawing/2014/main" id="{E334ABDA-9413-4E2F-96EA-FFB83AF688C8}"/>
              </a:ext>
            </a:extLst>
          </p:cNvPr>
          <p:cNvGraphicFramePr>
            <a:graphicFrameLocks noGrp="1"/>
          </p:cNvGraphicFramePr>
          <p:nvPr/>
        </p:nvGraphicFramePr>
        <p:xfrm>
          <a:off x="3966059" y="4107641"/>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200</a:t>
                      </a:r>
                    </a:p>
                  </a:txBody>
                  <a:tcPr/>
                </a:tc>
                <a:extLst>
                  <a:ext uri="{0D108BD9-81ED-4DB2-BD59-A6C34878D82A}">
                    <a16:rowId xmlns:a16="http://schemas.microsoft.com/office/drawing/2014/main" val="4238659422"/>
                  </a:ext>
                </a:extLst>
              </a:tr>
            </a:tbl>
          </a:graphicData>
        </a:graphic>
      </p:graphicFrame>
      <p:graphicFrame>
        <p:nvGraphicFramePr>
          <p:cNvPr id="37" name="Table 2">
            <a:extLst>
              <a:ext uri="{FF2B5EF4-FFF2-40B4-BE49-F238E27FC236}">
                <a16:creationId xmlns:a16="http://schemas.microsoft.com/office/drawing/2014/main" id="{6999B371-7AA4-4715-B950-1E5D5886A6D5}"/>
              </a:ext>
            </a:extLst>
          </p:cNvPr>
          <p:cNvGraphicFramePr>
            <a:graphicFrameLocks noGrp="1"/>
          </p:cNvGraphicFramePr>
          <p:nvPr/>
        </p:nvGraphicFramePr>
        <p:xfrm>
          <a:off x="7622914" y="4113707"/>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440</a:t>
                      </a:r>
                    </a:p>
                  </a:txBody>
                  <a:tcPr/>
                </a:tc>
                <a:extLst>
                  <a:ext uri="{0D108BD9-81ED-4DB2-BD59-A6C34878D82A}">
                    <a16:rowId xmlns:a16="http://schemas.microsoft.com/office/drawing/2014/main" val="4238659422"/>
                  </a:ext>
                </a:extLst>
              </a:tr>
            </a:tbl>
          </a:graphicData>
        </a:graphic>
      </p:graphicFrame>
      <p:sp>
        <p:nvSpPr>
          <p:cNvPr id="44" name="TextBox 43">
            <a:extLst>
              <a:ext uri="{FF2B5EF4-FFF2-40B4-BE49-F238E27FC236}">
                <a16:creationId xmlns:a16="http://schemas.microsoft.com/office/drawing/2014/main" id="{CF5BCFD3-0A7A-4E04-8F49-A0D4F63DB8A3}"/>
              </a:ext>
            </a:extLst>
          </p:cNvPr>
          <p:cNvSpPr txBox="1"/>
          <p:nvPr/>
        </p:nvSpPr>
        <p:spPr>
          <a:xfrm>
            <a:off x="7390093" y="3768913"/>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200</a:t>
            </a:r>
          </a:p>
        </p:txBody>
      </p:sp>
      <p:sp>
        <p:nvSpPr>
          <p:cNvPr id="46" name="TextBox 45">
            <a:extLst>
              <a:ext uri="{FF2B5EF4-FFF2-40B4-BE49-F238E27FC236}">
                <a16:creationId xmlns:a16="http://schemas.microsoft.com/office/drawing/2014/main" id="{083DF507-ADF9-426B-A19D-DEB98227EAF8}"/>
              </a:ext>
            </a:extLst>
          </p:cNvPr>
          <p:cNvSpPr txBox="1"/>
          <p:nvPr/>
        </p:nvSpPr>
        <p:spPr>
          <a:xfrm>
            <a:off x="3758693" y="3778304"/>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680</a:t>
            </a:r>
          </a:p>
        </p:txBody>
      </p:sp>
      <p:cxnSp>
        <p:nvCxnSpPr>
          <p:cNvPr id="47" name="Connector: Curved 46">
            <a:extLst>
              <a:ext uri="{FF2B5EF4-FFF2-40B4-BE49-F238E27FC236}">
                <a16:creationId xmlns:a16="http://schemas.microsoft.com/office/drawing/2014/main" id="{5CA613A8-87FF-42B9-8730-9C23BE635F17}"/>
              </a:ext>
            </a:extLst>
          </p:cNvPr>
          <p:cNvCxnSpPr>
            <a:cxnSpLocks/>
            <a:stCxn id="33" idx="3"/>
          </p:cNvCxnSpPr>
          <p:nvPr/>
        </p:nvCxnSpPr>
        <p:spPr>
          <a:xfrm flipV="1">
            <a:off x="6804601" y="4132247"/>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8" name="Connector: Curved 47">
            <a:extLst>
              <a:ext uri="{FF2B5EF4-FFF2-40B4-BE49-F238E27FC236}">
                <a16:creationId xmlns:a16="http://schemas.microsoft.com/office/drawing/2014/main" id="{4B7311BD-7ED4-49BA-A05E-FE6A5F2624A8}"/>
              </a:ext>
            </a:extLst>
          </p:cNvPr>
          <p:cNvCxnSpPr>
            <a:cxnSpLocks/>
            <a:stCxn id="37" idx="3"/>
          </p:cNvCxnSpPr>
          <p:nvPr/>
        </p:nvCxnSpPr>
        <p:spPr>
          <a:xfrm flipV="1">
            <a:off x="10461456" y="4125398"/>
            <a:ext cx="868820" cy="597733"/>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3" name="Table 2">
            <a:extLst>
              <a:ext uri="{FF2B5EF4-FFF2-40B4-BE49-F238E27FC236}">
                <a16:creationId xmlns:a16="http://schemas.microsoft.com/office/drawing/2014/main" id="{F9264A77-E44E-4DAC-83EF-CD4FF209C95C}"/>
              </a:ext>
            </a:extLst>
          </p:cNvPr>
          <p:cNvGraphicFramePr>
            <a:graphicFrameLocks noGrp="1"/>
          </p:cNvGraphicFramePr>
          <p:nvPr/>
        </p:nvGraphicFramePr>
        <p:xfrm>
          <a:off x="311273" y="4086367"/>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680</a:t>
                      </a:r>
                    </a:p>
                  </a:txBody>
                  <a:tcPr/>
                </a:tc>
                <a:extLst>
                  <a:ext uri="{0D108BD9-81ED-4DB2-BD59-A6C34878D82A}">
                    <a16:rowId xmlns:a16="http://schemas.microsoft.com/office/drawing/2014/main" val="4238659422"/>
                  </a:ext>
                </a:extLst>
              </a:tr>
            </a:tbl>
          </a:graphicData>
        </a:graphic>
      </p:graphicFrame>
      <p:sp>
        <p:nvSpPr>
          <p:cNvPr id="24" name="TextBox 23">
            <a:extLst>
              <a:ext uri="{FF2B5EF4-FFF2-40B4-BE49-F238E27FC236}">
                <a16:creationId xmlns:a16="http://schemas.microsoft.com/office/drawing/2014/main" id="{44CFA1E1-3F43-41D8-A476-D61C6DF8DFD0}"/>
              </a:ext>
            </a:extLst>
          </p:cNvPr>
          <p:cNvSpPr txBox="1"/>
          <p:nvPr/>
        </p:nvSpPr>
        <p:spPr>
          <a:xfrm>
            <a:off x="103962" y="3734792"/>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rPr>
              <a:t>924</a:t>
            </a:r>
            <a:endParaRPr kumimoji="0" lang="en-US" sz="1800" b="0" i="0" u="none" strike="noStrike" kern="1200" cap="none" spc="0" normalizeH="0" baseline="0" noProof="0" dirty="0">
              <a:ln>
                <a:noFill/>
              </a:ln>
              <a:solidFill>
                <a:srgbClr val="002060"/>
              </a:solidFill>
              <a:effectLst/>
              <a:uLnTx/>
              <a:uFillTx/>
              <a:latin typeface="+mn-lt"/>
              <a:ea typeface="+mn-ea"/>
              <a:cs typeface="+mn-cs"/>
            </a:endParaRPr>
          </a:p>
        </p:txBody>
      </p:sp>
      <p:sp>
        <p:nvSpPr>
          <p:cNvPr id="2" name="TextBox 1">
            <a:extLst>
              <a:ext uri="{FF2B5EF4-FFF2-40B4-BE49-F238E27FC236}">
                <a16:creationId xmlns:a16="http://schemas.microsoft.com/office/drawing/2014/main" id="{FC48C412-30DE-4FAF-A20B-BB5EF6C945F8}"/>
              </a:ext>
            </a:extLst>
          </p:cNvPr>
          <p:cNvSpPr txBox="1"/>
          <p:nvPr/>
        </p:nvSpPr>
        <p:spPr>
          <a:xfrm>
            <a:off x="11295009" y="3778304"/>
            <a:ext cx="651140" cy="830997"/>
          </a:xfrm>
          <a:prstGeom prst="rect">
            <a:avLst/>
          </a:prstGeom>
          <a:noFill/>
        </p:spPr>
        <p:txBody>
          <a:bodyPr wrap="none" rtlCol="0">
            <a:spAutoFit/>
          </a:bodyPr>
          <a:lstStyle/>
          <a:p>
            <a:r>
              <a:rPr lang="en-US" sz="4800" dirty="0"/>
              <a:t>...</a:t>
            </a:r>
          </a:p>
        </p:txBody>
      </p:sp>
      <p:cxnSp>
        <p:nvCxnSpPr>
          <p:cNvPr id="29" name="Connector: Curved 28">
            <a:extLst>
              <a:ext uri="{FF2B5EF4-FFF2-40B4-BE49-F238E27FC236}">
                <a16:creationId xmlns:a16="http://schemas.microsoft.com/office/drawing/2014/main" id="{7C18623E-27A9-4EC2-A263-B445D48C886F}"/>
              </a:ext>
            </a:extLst>
          </p:cNvPr>
          <p:cNvCxnSpPr>
            <a:cxnSpLocks/>
          </p:cNvCxnSpPr>
          <p:nvPr/>
        </p:nvCxnSpPr>
        <p:spPr>
          <a:xfrm flipV="1">
            <a:off x="3149815" y="4145905"/>
            <a:ext cx="815937" cy="54988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052C360-FAD1-4B2C-AD93-B045A4EB78ED}"/>
                  </a:ext>
                </a:extLst>
              </p:cNvPr>
              <p:cNvSpPr txBox="1"/>
              <p:nvPr/>
            </p:nvSpPr>
            <p:spPr>
              <a:xfrm>
                <a:off x="6032286" y="1214431"/>
                <a:ext cx="4520834" cy="1323439"/>
              </a:xfrm>
              <a:prstGeom prst="rect">
                <a:avLst/>
              </a:prstGeom>
              <a:noFill/>
            </p:spPr>
            <p:txBody>
              <a:bodyPr wrap="square">
                <a:spAutoFit/>
              </a:bodyPr>
              <a:lstStyle/>
              <a:p>
                <a:r>
                  <a:rPr lang="en-US" sz="4000" dirty="0">
                    <a:solidFill>
                      <a:srgbClr val="0070C0"/>
                    </a:solidFill>
                    <a:latin typeface="Google Sans Text"/>
                  </a:rPr>
                  <a:t>Run-time complexity</a:t>
                </a:r>
                <a:endParaRPr lang="en-US" sz="4000" b="0" i="0" dirty="0">
                  <a:solidFill>
                    <a:srgbClr val="0070C0"/>
                  </a:solidFill>
                  <a:effectLst/>
                  <a:latin typeface="Google Sans Text"/>
                </a:endParaRPr>
              </a:p>
              <a:p>
                <a:pPr marL="1028700" lvl="1" indent="-571500">
                  <a:buFont typeface="Wingdings" panose="05000000000000000000" pitchFamily="2" charset="2"/>
                  <a:buChar char="Ø"/>
                </a:pPr>
                <a14:m>
                  <m:oMath xmlns:m="http://schemas.openxmlformats.org/officeDocument/2006/math">
                    <m:r>
                      <a:rPr lang="en-US" sz="4000" i="1" dirty="0" smtClean="0">
                        <a:solidFill>
                          <a:srgbClr val="0070C0"/>
                        </a:solidFill>
                        <a:latin typeface="Cambria Math" panose="02040503050406030204" pitchFamily="18" charset="0"/>
                      </a:rPr>
                      <m:t>𝑂</m:t>
                    </m:r>
                    <m:r>
                      <a:rPr lang="en-US" sz="4000" i="1" dirty="0" smtClean="0">
                        <a:solidFill>
                          <a:srgbClr val="0070C0"/>
                        </a:solidFill>
                        <a:latin typeface="Cambria Math" panose="02040503050406030204" pitchFamily="18" charset="0"/>
                      </a:rPr>
                      <m:t>(1)</m:t>
                    </m:r>
                  </m:oMath>
                </a14:m>
                <a:endParaRPr lang="en-US" sz="4000" dirty="0">
                  <a:solidFill>
                    <a:srgbClr val="0070C0"/>
                  </a:solidFill>
                </a:endParaRPr>
              </a:p>
            </p:txBody>
          </p:sp>
        </mc:Choice>
        <mc:Fallback xmlns="">
          <p:sp>
            <p:nvSpPr>
              <p:cNvPr id="20" name="TextBox 19">
                <a:extLst>
                  <a:ext uri="{FF2B5EF4-FFF2-40B4-BE49-F238E27FC236}">
                    <a16:creationId xmlns:a16="http://schemas.microsoft.com/office/drawing/2014/main" id="{8052C360-FAD1-4B2C-AD93-B045A4EB78ED}"/>
                  </a:ext>
                </a:extLst>
              </p:cNvPr>
              <p:cNvSpPr txBox="1">
                <a:spLocks noRot="1" noChangeAspect="1" noMove="1" noResize="1" noEditPoints="1" noAdjustHandles="1" noChangeArrowheads="1" noChangeShapeType="1" noTextEdit="1"/>
              </p:cNvSpPr>
              <p:nvPr/>
            </p:nvSpPr>
            <p:spPr>
              <a:xfrm>
                <a:off x="6032286" y="1214431"/>
                <a:ext cx="4520834" cy="1323439"/>
              </a:xfrm>
              <a:prstGeom prst="rect">
                <a:avLst/>
              </a:prstGeom>
              <a:blipFill>
                <a:blip r:embed="rId2"/>
                <a:stretch>
                  <a:fillRect l="-4858" t="-8295" r="-3239"/>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CD81397F-96DA-4BF8-8EAF-0595E27E63FF}"/>
              </a:ext>
            </a:extLst>
          </p:cNvPr>
          <p:cNvSpPr txBox="1"/>
          <p:nvPr/>
        </p:nvSpPr>
        <p:spPr>
          <a:xfrm>
            <a:off x="1139551" y="3229663"/>
            <a:ext cx="1231829" cy="707886"/>
          </a:xfrm>
          <a:prstGeom prst="rect">
            <a:avLst/>
          </a:prstGeom>
          <a:noFill/>
        </p:spPr>
        <p:txBody>
          <a:bodyPr wrap="square">
            <a:spAutoFit/>
          </a:bodyPr>
          <a:lstStyle/>
          <a:p>
            <a:r>
              <a:rPr kumimoji="0" lang="en-US" sz="4000" b="0" u="none" strike="noStrike" kern="1200" cap="none" spc="0" normalizeH="0" baseline="0" noProof="0" dirty="0">
                <a:ln>
                  <a:noFill/>
                </a:ln>
                <a:solidFill>
                  <a:srgbClr val="4D5156"/>
                </a:solidFill>
                <a:effectLst/>
                <a:uLnTx/>
                <a:uFillTx/>
                <a:latin typeface="Google Sans Text"/>
                <a:ea typeface="+mn-ea"/>
                <a:cs typeface="+mn-cs"/>
              </a:rPr>
              <a:t>head</a:t>
            </a:r>
            <a:endParaRPr lang="en-US" dirty="0"/>
          </a:p>
        </p:txBody>
      </p:sp>
    </p:spTree>
    <p:extLst>
      <p:ext uri="{BB962C8B-B14F-4D97-AF65-F5344CB8AC3E}">
        <p14:creationId xmlns:p14="http://schemas.microsoft.com/office/powerpoint/2010/main" val="2876216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Insert</a:t>
            </a:r>
          </a:p>
        </p:txBody>
      </p:sp>
      <p:sp>
        <p:nvSpPr>
          <p:cNvPr id="31" name="TextBox 30">
            <a:extLst>
              <a:ext uri="{FF2B5EF4-FFF2-40B4-BE49-F238E27FC236}">
                <a16:creationId xmlns:a16="http://schemas.microsoft.com/office/drawing/2014/main" id="{1EFD7169-4619-41ED-B238-FACCDB9A154A}"/>
              </a:ext>
            </a:extLst>
          </p:cNvPr>
          <p:cNvSpPr txBox="1"/>
          <p:nvPr/>
        </p:nvSpPr>
        <p:spPr>
          <a:xfrm>
            <a:off x="993915" y="1769285"/>
            <a:ext cx="3385046" cy="707886"/>
          </a:xfrm>
          <a:prstGeom prst="rect">
            <a:avLst/>
          </a:prstGeom>
          <a:noFill/>
        </p:spPr>
        <p:txBody>
          <a:bodyPr wrap="square">
            <a:spAutoFit/>
          </a:bodyPr>
          <a:lstStyle/>
          <a:p>
            <a:pPr marL="1028700" lvl="1" indent="-571500">
              <a:buFont typeface="Wingdings" panose="05000000000000000000" pitchFamily="2" charset="2"/>
              <a:buChar char="Ø"/>
            </a:pPr>
            <a:r>
              <a:rPr lang="en-US" sz="4000" b="0" i="0" dirty="0">
                <a:solidFill>
                  <a:srgbClr val="4D5156"/>
                </a:solidFill>
                <a:effectLst/>
                <a:latin typeface="Google Sans Text"/>
              </a:rPr>
              <a:t>at the end</a:t>
            </a:r>
          </a:p>
        </p:txBody>
      </p:sp>
      <p:graphicFrame>
        <p:nvGraphicFramePr>
          <p:cNvPr id="23" name="Table 2">
            <a:extLst>
              <a:ext uri="{FF2B5EF4-FFF2-40B4-BE49-F238E27FC236}">
                <a16:creationId xmlns:a16="http://schemas.microsoft.com/office/drawing/2014/main" id="{F9264A77-E44E-4DAC-83EF-CD4FF209C95C}"/>
              </a:ext>
            </a:extLst>
          </p:cNvPr>
          <p:cNvGraphicFramePr>
            <a:graphicFrameLocks noGrp="1"/>
          </p:cNvGraphicFramePr>
          <p:nvPr>
            <p:extLst>
              <p:ext uri="{D42A27DB-BD31-4B8C-83A1-F6EECF244321}">
                <p14:modId xmlns:p14="http://schemas.microsoft.com/office/powerpoint/2010/main" val="2814338641"/>
              </p:ext>
            </p:extLst>
          </p:nvPr>
        </p:nvGraphicFramePr>
        <p:xfrm>
          <a:off x="7541537" y="2164670"/>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a:t>
                      </a:r>
                    </a:p>
                  </a:txBody>
                  <a:tcPr/>
                </a:tc>
                <a:extLst>
                  <a:ext uri="{0D108BD9-81ED-4DB2-BD59-A6C34878D82A}">
                    <a16:rowId xmlns:a16="http://schemas.microsoft.com/office/drawing/2014/main" val="4238659422"/>
                  </a:ext>
                </a:extLst>
              </a:tr>
            </a:tbl>
          </a:graphicData>
        </a:graphic>
      </p:graphicFrame>
      <p:sp>
        <p:nvSpPr>
          <p:cNvPr id="24" name="TextBox 23">
            <a:extLst>
              <a:ext uri="{FF2B5EF4-FFF2-40B4-BE49-F238E27FC236}">
                <a16:creationId xmlns:a16="http://schemas.microsoft.com/office/drawing/2014/main" id="{44CFA1E1-3F43-41D8-A476-D61C6DF8DFD0}"/>
              </a:ext>
            </a:extLst>
          </p:cNvPr>
          <p:cNvSpPr txBox="1"/>
          <p:nvPr/>
        </p:nvSpPr>
        <p:spPr>
          <a:xfrm>
            <a:off x="7334226" y="1813095"/>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rPr>
              <a:t>924</a:t>
            </a:r>
            <a:endParaRPr kumimoji="0" lang="en-US" sz="1800" b="0" i="0" u="none" strike="noStrike" kern="1200" cap="none" spc="0" normalizeH="0" baseline="0" noProof="0" dirty="0">
              <a:ln>
                <a:noFill/>
              </a:ln>
              <a:solidFill>
                <a:srgbClr val="002060"/>
              </a:solidFill>
              <a:effectLst/>
              <a:uLnTx/>
              <a:uFillTx/>
              <a:latin typeface="+mn-lt"/>
              <a:ea typeface="+mn-ea"/>
              <a:cs typeface="+mn-cs"/>
            </a:endParaRPr>
          </a:p>
        </p:txBody>
      </p:sp>
      <p:sp>
        <p:nvSpPr>
          <p:cNvPr id="2" name="TextBox 1">
            <a:extLst>
              <a:ext uri="{FF2B5EF4-FFF2-40B4-BE49-F238E27FC236}">
                <a16:creationId xmlns:a16="http://schemas.microsoft.com/office/drawing/2014/main" id="{FC48C412-30DE-4FAF-A20B-BB5EF6C945F8}"/>
              </a:ext>
            </a:extLst>
          </p:cNvPr>
          <p:cNvSpPr txBox="1"/>
          <p:nvPr/>
        </p:nvSpPr>
        <p:spPr>
          <a:xfrm>
            <a:off x="294069" y="4357128"/>
            <a:ext cx="651140" cy="830997"/>
          </a:xfrm>
          <a:prstGeom prst="rect">
            <a:avLst/>
          </a:prstGeom>
          <a:noFill/>
        </p:spPr>
        <p:txBody>
          <a:bodyPr wrap="none" rtlCol="0">
            <a:spAutoFit/>
          </a:bodyPr>
          <a:lstStyle/>
          <a:p>
            <a:r>
              <a:rPr lang="en-US" sz="4800" dirty="0"/>
              <a:t>...</a:t>
            </a:r>
          </a:p>
        </p:txBody>
      </p:sp>
      <p:sp>
        <p:nvSpPr>
          <p:cNvPr id="5" name="Rectangle 4">
            <a:extLst>
              <a:ext uri="{FF2B5EF4-FFF2-40B4-BE49-F238E27FC236}">
                <a16:creationId xmlns:a16="http://schemas.microsoft.com/office/drawing/2014/main" id="{AE9E07A0-8C99-4FD7-8031-B0420ABF6F6F}"/>
              </a:ext>
            </a:extLst>
          </p:cNvPr>
          <p:cNvSpPr/>
          <p:nvPr/>
        </p:nvSpPr>
        <p:spPr>
          <a:xfrm>
            <a:off x="7541537" y="2164670"/>
            <a:ext cx="2838542" cy="1218848"/>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cxnSp>
        <p:nvCxnSpPr>
          <p:cNvPr id="29" name="Connector: Curved 28">
            <a:extLst>
              <a:ext uri="{FF2B5EF4-FFF2-40B4-BE49-F238E27FC236}">
                <a16:creationId xmlns:a16="http://schemas.microsoft.com/office/drawing/2014/main" id="{7C18623E-27A9-4EC2-A263-B445D48C886F}"/>
              </a:ext>
            </a:extLst>
          </p:cNvPr>
          <p:cNvCxnSpPr>
            <a:cxnSpLocks/>
            <a:stCxn id="5" idx="3"/>
          </p:cNvCxnSpPr>
          <p:nvPr/>
        </p:nvCxnSpPr>
        <p:spPr>
          <a:xfrm flipV="1">
            <a:off x="10380079" y="2219506"/>
            <a:ext cx="818006" cy="55458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9" name="Table 2">
            <a:extLst>
              <a:ext uri="{FF2B5EF4-FFF2-40B4-BE49-F238E27FC236}">
                <a16:creationId xmlns:a16="http://schemas.microsoft.com/office/drawing/2014/main" id="{CF753EF2-0D32-405C-B7FE-4E324525B6BB}"/>
              </a:ext>
            </a:extLst>
          </p:cNvPr>
          <p:cNvGraphicFramePr>
            <a:graphicFrameLocks noGrp="1"/>
          </p:cNvGraphicFramePr>
          <p:nvPr>
            <p:extLst>
              <p:ext uri="{D42A27DB-BD31-4B8C-83A1-F6EECF244321}">
                <p14:modId xmlns:p14="http://schemas.microsoft.com/office/powerpoint/2010/main" val="3329438775"/>
              </p:ext>
            </p:extLst>
          </p:nvPr>
        </p:nvGraphicFramePr>
        <p:xfrm>
          <a:off x="1679608" y="4150648"/>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440</a:t>
                      </a:r>
                    </a:p>
                  </a:txBody>
                  <a:tcPr/>
                </a:tc>
                <a:extLst>
                  <a:ext uri="{0D108BD9-81ED-4DB2-BD59-A6C34878D82A}">
                    <a16:rowId xmlns:a16="http://schemas.microsoft.com/office/drawing/2014/main" val="4238659422"/>
                  </a:ext>
                </a:extLst>
              </a:tr>
            </a:tbl>
          </a:graphicData>
        </a:graphic>
      </p:graphicFrame>
      <p:graphicFrame>
        <p:nvGraphicFramePr>
          <p:cNvPr id="22" name="Table 2">
            <a:extLst>
              <a:ext uri="{FF2B5EF4-FFF2-40B4-BE49-F238E27FC236}">
                <a16:creationId xmlns:a16="http://schemas.microsoft.com/office/drawing/2014/main" id="{82513BAC-D28E-4E0C-9D55-80897660EAC3}"/>
              </a:ext>
            </a:extLst>
          </p:cNvPr>
          <p:cNvGraphicFramePr>
            <a:graphicFrameLocks noGrp="1"/>
          </p:cNvGraphicFramePr>
          <p:nvPr>
            <p:extLst>
              <p:ext uri="{D42A27DB-BD31-4B8C-83A1-F6EECF244321}">
                <p14:modId xmlns:p14="http://schemas.microsoft.com/office/powerpoint/2010/main" val="3647707137"/>
              </p:ext>
            </p:extLst>
          </p:nvPr>
        </p:nvGraphicFramePr>
        <p:xfrm>
          <a:off x="5387277" y="4144582"/>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null</a:t>
                      </a:r>
                    </a:p>
                  </a:txBody>
                  <a:tcPr/>
                </a:tc>
                <a:extLst>
                  <a:ext uri="{0D108BD9-81ED-4DB2-BD59-A6C34878D82A}">
                    <a16:rowId xmlns:a16="http://schemas.microsoft.com/office/drawing/2014/main" val="4238659422"/>
                  </a:ext>
                </a:extLst>
              </a:tr>
            </a:tbl>
          </a:graphicData>
        </a:graphic>
      </p:graphicFrame>
      <p:sp>
        <p:nvSpPr>
          <p:cNvPr id="27" name="TextBox 26">
            <a:extLst>
              <a:ext uri="{FF2B5EF4-FFF2-40B4-BE49-F238E27FC236}">
                <a16:creationId xmlns:a16="http://schemas.microsoft.com/office/drawing/2014/main" id="{BBAF4161-7AE0-42B3-A248-94AD87F8C8B5}"/>
              </a:ext>
            </a:extLst>
          </p:cNvPr>
          <p:cNvSpPr txBox="1"/>
          <p:nvPr/>
        </p:nvSpPr>
        <p:spPr>
          <a:xfrm>
            <a:off x="1446787" y="3805854"/>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200</a:t>
            </a:r>
          </a:p>
        </p:txBody>
      </p:sp>
      <p:sp>
        <p:nvSpPr>
          <p:cNvPr id="28" name="TextBox 27">
            <a:extLst>
              <a:ext uri="{FF2B5EF4-FFF2-40B4-BE49-F238E27FC236}">
                <a16:creationId xmlns:a16="http://schemas.microsoft.com/office/drawing/2014/main" id="{51F0A144-AAD7-46AB-9878-532B5FAFFE5F}"/>
              </a:ext>
            </a:extLst>
          </p:cNvPr>
          <p:cNvSpPr txBox="1"/>
          <p:nvPr/>
        </p:nvSpPr>
        <p:spPr>
          <a:xfrm>
            <a:off x="5179966" y="3793007"/>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440</a:t>
            </a:r>
          </a:p>
        </p:txBody>
      </p:sp>
      <p:cxnSp>
        <p:nvCxnSpPr>
          <p:cNvPr id="30" name="Connector: Curved 29">
            <a:extLst>
              <a:ext uri="{FF2B5EF4-FFF2-40B4-BE49-F238E27FC236}">
                <a16:creationId xmlns:a16="http://schemas.microsoft.com/office/drawing/2014/main" id="{5F990BCB-BA64-48EF-9E1F-77443A633B1A}"/>
              </a:ext>
            </a:extLst>
          </p:cNvPr>
          <p:cNvCxnSpPr>
            <a:cxnSpLocks/>
          </p:cNvCxnSpPr>
          <p:nvPr/>
        </p:nvCxnSpPr>
        <p:spPr>
          <a:xfrm flipV="1">
            <a:off x="861295" y="4169188"/>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2" name="Connector: Curved 31">
            <a:extLst>
              <a:ext uri="{FF2B5EF4-FFF2-40B4-BE49-F238E27FC236}">
                <a16:creationId xmlns:a16="http://schemas.microsoft.com/office/drawing/2014/main" id="{29B8F401-55BE-45FA-8D83-0E7012E4E84A}"/>
              </a:ext>
            </a:extLst>
          </p:cNvPr>
          <p:cNvCxnSpPr>
            <a:cxnSpLocks/>
            <a:stCxn id="19" idx="3"/>
          </p:cNvCxnSpPr>
          <p:nvPr/>
        </p:nvCxnSpPr>
        <p:spPr>
          <a:xfrm flipV="1">
            <a:off x="4518150" y="4162339"/>
            <a:ext cx="868820" cy="597733"/>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D206450E-72EC-47AC-B0A3-80A47D231755}"/>
              </a:ext>
            </a:extLst>
          </p:cNvPr>
          <p:cNvSpPr txBox="1"/>
          <p:nvPr/>
        </p:nvSpPr>
        <p:spPr>
          <a:xfrm>
            <a:off x="6415971" y="3383518"/>
            <a:ext cx="1231829" cy="707886"/>
          </a:xfrm>
          <a:prstGeom prst="rect">
            <a:avLst/>
          </a:prstGeom>
          <a:noFill/>
        </p:spPr>
        <p:txBody>
          <a:bodyPr wrap="square">
            <a:spAutoFit/>
          </a:bodyPr>
          <a:lstStyle/>
          <a:p>
            <a:r>
              <a:rPr kumimoji="0" lang="en-US" sz="4000" b="0" u="none" strike="noStrike" kern="1200" cap="none" spc="0" normalizeH="0" baseline="0" noProof="0" dirty="0">
                <a:ln>
                  <a:noFill/>
                </a:ln>
                <a:solidFill>
                  <a:srgbClr val="4D5156"/>
                </a:solidFill>
                <a:effectLst/>
                <a:uLnTx/>
                <a:uFillTx/>
                <a:latin typeface="Google Sans Text"/>
                <a:ea typeface="+mn-ea"/>
                <a:cs typeface="+mn-cs"/>
              </a:rPr>
              <a:t>tail</a:t>
            </a:r>
            <a:endParaRPr lang="en-US" dirty="0"/>
          </a:p>
        </p:txBody>
      </p:sp>
    </p:spTree>
    <p:extLst>
      <p:ext uri="{BB962C8B-B14F-4D97-AF65-F5344CB8AC3E}">
        <p14:creationId xmlns:p14="http://schemas.microsoft.com/office/powerpoint/2010/main" val="3946093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Insert</a:t>
            </a:r>
          </a:p>
        </p:txBody>
      </p:sp>
      <p:sp>
        <p:nvSpPr>
          <p:cNvPr id="31" name="TextBox 30">
            <a:extLst>
              <a:ext uri="{FF2B5EF4-FFF2-40B4-BE49-F238E27FC236}">
                <a16:creationId xmlns:a16="http://schemas.microsoft.com/office/drawing/2014/main" id="{1EFD7169-4619-41ED-B238-FACCDB9A154A}"/>
              </a:ext>
            </a:extLst>
          </p:cNvPr>
          <p:cNvSpPr txBox="1"/>
          <p:nvPr/>
        </p:nvSpPr>
        <p:spPr>
          <a:xfrm>
            <a:off x="993915" y="1769285"/>
            <a:ext cx="3385046" cy="707886"/>
          </a:xfrm>
          <a:prstGeom prst="rect">
            <a:avLst/>
          </a:prstGeom>
          <a:noFill/>
        </p:spPr>
        <p:txBody>
          <a:bodyPr wrap="square">
            <a:spAutoFit/>
          </a:bodyPr>
          <a:lstStyle/>
          <a:p>
            <a:pPr marL="1028700" lvl="1" indent="-571500">
              <a:buFont typeface="Wingdings" panose="05000000000000000000" pitchFamily="2" charset="2"/>
              <a:buChar char="Ø"/>
            </a:pPr>
            <a:r>
              <a:rPr lang="en-US" sz="4000" b="0" i="0" dirty="0">
                <a:solidFill>
                  <a:srgbClr val="4D5156"/>
                </a:solidFill>
                <a:effectLst/>
                <a:latin typeface="Google Sans Text"/>
              </a:rPr>
              <a:t>at the end</a:t>
            </a:r>
          </a:p>
        </p:txBody>
      </p:sp>
      <p:graphicFrame>
        <p:nvGraphicFramePr>
          <p:cNvPr id="23" name="Table 2">
            <a:extLst>
              <a:ext uri="{FF2B5EF4-FFF2-40B4-BE49-F238E27FC236}">
                <a16:creationId xmlns:a16="http://schemas.microsoft.com/office/drawing/2014/main" id="{F9264A77-E44E-4DAC-83EF-CD4FF209C95C}"/>
              </a:ext>
            </a:extLst>
          </p:cNvPr>
          <p:cNvGraphicFramePr>
            <a:graphicFrameLocks noGrp="1"/>
          </p:cNvGraphicFramePr>
          <p:nvPr>
            <p:extLst>
              <p:ext uri="{D42A27DB-BD31-4B8C-83A1-F6EECF244321}">
                <p14:modId xmlns:p14="http://schemas.microsoft.com/office/powerpoint/2010/main" val="3928381221"/>
              </p:ext>
            </p:extLst>
          </p:nvPr>
        </p:nvGraphicFramePr>
        <p:xfrm>
          <a:off x="7541537" y="2164670"/>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null</a:t>
                      </a:r>
                    </a:p>
                  </a:txBody>
                  <a:tcPr/>
                </a:tc>
                <a:extLst>
                  <a:ext uri="{0D108BD9-81ED-4DB2-BD59-A6C34878D82A}">
                    <a16:rowId xmlns:a16="http://schemas.microsoft.com/office/drawing/2014/main" val="4238659422"/>
                  </a:ext>
                </a:extLst>
              </a:tr>
            </a:tbl>
          </a:graphicData>
        </a:graphic>
      </p:graphicFrame>
      <p:sp>
        <p:nvSpPr>
          <p:cNvPr id="24" name="TextBox 23">
            <a:extLst>
              <a:ext uri="{FF2B5EF4-FFF2-40B4-BE49-F238E27FC236}">
                <a16:creationId xmlns:a16="http://schemas.microsoft.com/office/drawing/2014/main" id="{44CFA1E1-3F43-41D8-A476-D61C6DF8DFD0}"/>
              </a:ext>
            </a:extLst>
          </p:cNvPr>
          <p:cNvSpPr txBox="1"/>
          <p:nvPr/>
        </p:nvSpPr>
        <p:spPr>
          <a:xfrm>
            <a:off x="7334226" y="1813095"/>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rPr>
              <a:t>924</a:t>
            </a:r>
            <a:endParaRPr kumimoji="0" lang="en-US" sz="1800" b="0" i="0" u="none" strike="noStrike" kern="1200" cap="none" spc="0" normalizeH="0" baseline="0" noProof="0" dirty="0">
              <a:ln>
                <a:noFill/>
              </a:ln>
              <a:solidFill>
                <a:srgbClr val="002060"/>
              </a:solidFill>
              <a:effectLst/>
              <a:uLnTx/>
              <a:uFillTx/>
              <a:latin typeface="+mn-lt"/>
              <a:ea typeface="+mn-ea"/>
              <a:cs typeface="+mn-cs"/>
            </a:endParaRPr>
          </a:p>
        </p:txBody>
      </p:sp>
      <p:sp>
        <p:nvSpPr>
          <p:cNvPr id="2" name="TextBox 1">
            <a:extLst>
              <a:ext uri="{FF2B5EF4-FFF2-40B4-BE49-F238E27FC236}">
                <a16:creationId xmlns:a16="http://schemas.microsoft.com/office/drawing/2014/main" id="{FC48C412-30DE-4FAF-A20B-BB5EF6C945F8}"/>
              </a:ext>
            </a:extLst>
          </p:cNvPr>
          <p:cNvSpPr txBox="1"/>
          <p:nvPr/>
        </p:nvSpPr>
        <p:spPr>
          <a:xfrm>
            <a:off x="294069" y="4357128"/>
            <a:ext cx="651140" cy="830997"/>
          </a:xfrm>
          <a:prstGeom prst="rect">
            <a:avLst/>
          </a:prstGeom>
          <a:noFill/>
        </p:spPr>
        <p:txBody>
          <a:bodyPr wrap="none" rtlCol="0">
            <a:spAutoFit/>
          </a:bodyPr>
          <a:lstStyle/>
          <a:p>
            <a:r>
              <a:rPr lang="en-US" sz="4800" dirty="0"/>
              <a:t>...</a:t>
            </a:r>
          </a:p>
        </p:txBody>
      </p:sp>
      <p:sp>
        <p:nvSpPr>
          <p:cNvPr id="5" name="Rectangle 4">
            <a:extLst>
              <a:ext uri="{FF2B5EF4-FFF2-40B4-BE49-F238E27FC236}">
                <a16:creationId xmlns:a16="http://schemas.microsoft.com/office/drawing/2014/main" id="{AE9E07A0-8C99-4FD7-8031-B0420ABF6F6F}"/>
              </a:ext>
            </a:extLst>
          </p:cNvPr>
          <p:cNvSpPr/>
          <p:nvPr/>
        </p:nvSpPr>
        <p:spPr>
          <a:xfrm>
            <a:off x="7541537" y="2164670"/>
            <a:ext cx="2838542" cy="1218848"/>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cxnSp>
        <p:nvCxnSpPr>
          <p:cNvPr id="29" name="Connector: Curved 28">
            <a:extLst>
              <a:ext uri="{FF2B5EF4-FFF2-40B4-BE49-F238E27FC236}">
                <a16:creationId xmlns:a16="http://schemas.microsoft.com/office/drawing/2014/main" id="{7C18623E-27A9-4EC2-A263-B445D48C886F}"/>
              </a:ext>
            </a:extLst>
          </p:cNvPr>
          <p:cNvCxnSpPr>
            <a:cxnSpLocks/>
            <a:stCxn id="5" idx="3"/>
          </p:cNvCxnSpPr>
          <p:nvPr/>
        </p:nvCxnSpPr>
        <p:spPr>
          <a:xfrm flipV="1">
            <a:off x="10380079" y="2219508"/>
            <a:ext cx="818006" cy="55458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9" name="Table 2">
            <a:extLst>
              <a:ext uri="{FF2B5EF4-FFF2-40B4-BE49-F238E27FC236}">
                <a16:creationId xmlns:a16="http://schemas.microsoft.com/office/drawing/2014/main" id="{CF753EF2-0D32-405C-B7FE-4E324525B6BB}"/>
              </a:ext>
            </a:extLst>
          </p:cNvPr>
          <p:cNvGraphicFramePr>
            <a:graphicFrameLocks noGrp="1"/>
          </p:cNvGraphicFramePr>
          <p:nvPr/>
        </p:nvGraphicFramePr>
        <p:xfrm>
          <a:off x="1679608" y="4150648"/>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440</a:t>
                      </a:r>
                    </a:p>
                  </a:txBody>
                  <a:tcPr/>
                </a:tc>
                <a:extLst>
                  <a:ext uri="{0D108BD9-81ED-4DB2-BD59-A6C34878D82A}">
                    <a16:rowId xmlns:a16="http://schemas.microsoft.com/office/drawing/2014/main" val="4238659422"/>
                  </a:ext>
                </a:extLst>
              </a:tr>
            </a:tbl>
          </a:graphicData>
        </a:graphic>
      </p:graphicFrame>
      <p:graphicFrame>
        <p:nvGraphicFramePr>
          <p:cNvPr id="22" name="Table 2">
            <a:extLst>
              <a:ext uri="{FF2B5EF4-FFF2-40B4-BE49-F238E27FC236}">
                <a16:creationId xmlns:a16="http://schemas.microsoft.com/office/drawing/2014/main" id="{82513BAC-D28E-4E0C-9D55-80897660EAC3}"/>
              </a:ext>
            </a:extLst>
          </p:cNvPr>
          <p:cNvGraphicFramePr>
            <a:graphicFrameLocks noGrp="1"/>
          </p:cNvGraphicFramePr>
          <p:nvPr/>
        </p:nvGraphicFramePr>
        <p:xfrm>
          <a:off x="5387277" y="4144582"/>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null</a:t>
                      </a:r>
                    </a:p>
                  </a:txBody>
                  <a:tcPr/>
                </a:tc>
                <a:extLst>
                  <a:ext uri="{0D108BD9-81ED-4DB2-BD59-A6C34878D82A}">
                    <a16:rowId xmlns:a16="http://schemas.microsoft.com/office/drawing/2014/main" val="4238659422"/>
                  </a:ext>
                </a:extLst>
              </a:tr>
            </a:tbl>
          </a:graphicData>
        </a:graphic>
      </p:graphicFrame>
      <p:sp>
        <p:nvSpPr>
          <p:cNvPr id="27" name="TextBox 26">
            <a:extLst>
              <a:ext uri="{FF2B5EF4-FFF2-40B4-BE49-F238E27FC236}">
                <a16:creationId xmlns:a16="http://schemas.microsoft.com/office/drawing/2014/main" id="{BBAF4161-7AE0-42B3-A248-94AD87F8C8B5}"/>
              </a:ext>
            </a:extLst>
          </p:cNvPr>
          <p:cNvSpPr txBox="1"/>
          <p:nvPr/>
        </p:nvSpPr>
        <p:spPr>
          <a:xfrm>
            <a:off x="1446787" y="3805854"/>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200</a:t>
            </a:r>
          </a:p>
        </p:txBody>
      </p:sp>
      <p:sp>
        <p:nvSpPr>
          <p:cNvPr id="28" name="TextBox 27">
            <a:extLst>
              <a:ext uri="{FF2B5EF4-FFF2-40B4-BE49-F238E27FC236}">
                <a16:creationId xmlns:a16="http://schemas.microsoft.com/office/drawing/2014/main" id="{51F0A144-AAD7-46AB-9878-532B5FAFFE5F}"/>
              </a:ext>
            </a:extLst>
          </p:cNvPr>
          <p:cNvSpPr txBox="1"/>
          <p:nvPr/>
        </p:nvSpPr>
        <p:spPr>
          <a:xfrm>
            <a:off x="5179966" y="3793007"/>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440</a:t>
            </a:r>
          </a:p>
        </p:txBody>
      </p:sp>
      <p:cxnSp>
        <p:nvCxnSpPr>
          <p:cNvPr id="30" name="Connector: Curved 29">
            <a:extLst>
              <a:ext uri="{FF2B5EF4-FFF2-40B4-BE49-F238E27FC236}">
                <a16:creationId xmlns:a16="http://schemas.microsoft.com/office/drawing/2014/main" id="{5F990BCB-BA64-48EF-9E1F-77443A633B1A}"/>
              </a:ext>
            </a:extLst>
          </p:cNvPr>
          <p:cNvCxnSpPr>
            <a:cxnSpLocks/>
          </p:cNvCxnSpPr>
          <p:nvPr/>
        </p:nvCxnSpPr>
        <p:spPr>
          <a:xfrm flipV="1">
            <a:off x="861295" y="4169188"/>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2" name="Connector: Curved 31">
            <a:extLst>
              <a:ext uri="{FF2B5EF4-FFF2-40B4-BE49-F238E27FC236}">
                <a16:creationId xmlns:a16="http://schemas.microsoft.com/office/drawing/2014/main" id="{29B8F401-55BE-45FA-8D83-0E7012E4E84A}"/>
              </a:ext>
            </a:extLst>
          </p:cNvPr>
          <p:cNvCxnSpPr>
            <a:cxnSpLocks/>
            <a:stCxn id="19" idx="3"/>
          </p:cNvCxnSpPr>
          <p:nvPr/>
        </p:nvCxnSpPr>
        <p:spPr>
          <a:xfrm flipV="1">
            <a:off x="4518150" y="4162339"/>
            <a:ext cx="868820" cy="597733"/>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33" name="TextBox 32">
            <a:extLst>
              <a:ext uri="{FF2B5EF4-FFF2-40B4-BE49-F238E27FC236}">
                <a16:creationId xmlns:a16="http://schemas.microsoft.com/office/drawing/2014/main" id="{EF21173A-5166-430C-86F7-0C55D2E251C3}"/>
              </a:ext>
            </a:extLst>
          </p:cNvPr>
          <p:cNvSpPr txBox="1"/>
          <p:nvPr/>
        </p:nvSpPr>
        <p:spPr>
          <a:xfrm>
            <a:off x="6415971" y="3383518"/>
            <a:ext cx="1231829" cy="707886"/>
          </a:xfrm>
          <a:prstGeom prst="rect">
            <a:avLst/>
          </a:prstGeom>
          <a:noFill/>
        </p:spPr>
        <p:txBody>
          <a:bodyPr wrap="square">
            <a:spAutoFit/>
          </a:bodyPr>
          <a:lstStyle/>
          <a:p>
            <a:r>
              <a:rPr kumimoji="0" lang="en-US" sz="4000" b="0" u="none" strike="noStrike" kern="1200" cap="none" spc="0" normalizeH="0" baseline="0" noProof="0" dirty="0">
                <a:ln>
                  <a:noFill/>
                </a:ln>
                <a:solidFill>
                  <a:srgbClr val="4D5156"/>
                </a:solidFill>
                <a:effectLst/>
                <a:uLnTx/>
                <a:uFillTx/>
                <a:latin typeface="Google Sans Text"/>
                <a:ea typeface="+mn-ea"/>
                <a:cs typeface="+mn-cs"/>
              </a:rPr>
              <a:t>tail</a:t>
            </a:r>
            <a:endParaRPr lang="en-US" dirty="0"/>
          </a:p>
        </p:txBody>
      </p:sp>
    </p:spTree>
    <p:extLst>
      <p:ext uri="{BB962C8B-B14F-4D97-AF65-F5344CB8AC3E}">
        <p14:creationId xmlns:p14="http://schemas.microsoft.com/office/powerpoint/2010/main" val="399882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Insert</a:t>
            </a:r>
          </a:p>
        </p:txBody>
      </p:sp>
      <p:sp>
        <p:nvSpPr>
          <p:cNvPr id="31" name="TextBox 30">
            <a:extLst>
              <a:ext uri="{FF2B5EF4-FFF2-40B4-BE49-F238E27FC236}">
                <a16:creationId xmlns:a16="http://schemas.microsoft.com/office/drawing/2014/main" id="{1EFD7169-4619-41ED-B238-FACCDB9A154A}"/>
              </a:ext>
            </a:extLst>
          </p:cNvPr>
          <p:cNvSpPr txBox="1"/>
          <p:nvPr/>
        </p:nvSpPr>
        <p:spPr>
          <a:xfrm>
            <a:off x="993915" y="1769285"/>
            <a:ext cx="3385046" cy="707886"/>
          </a:xfrm>
          <a:prstGeom prst="rect">
            <a:avLst/>
          </a:prstGeom>
          <a:noFill/>
        </p:spPr>
        <p:txBody>
          <a:bodyPr wrap="square">
            <a:spAutoFit/>
          </a:bodyPr>
          <a:lstStyle/>
          <a:p>
            <a:pPr marL="1028700" lvl="1" indent="-571500">
              <a:buFont typeface="Wingdings" panose="05000000000000000000" pitchFamily="2" charset="2"/>
              <a:buChar char="Ø"/>
            </a:pPr>
            <a:r>
              <a:rPr lang="en-US" sz="4000" b="0" i="0" dirty="0">
                <a:solidFill>
                  <a:srgbClr val="4D5156"/>
                </a:solidFill>
                <a:effectLst/>
                <a:latin typeface="Google Sans Text"/>
              </a:rPr>
              <a:t>at the end</a:t>
            </a:r>
          </a:p>
        </p:txBody>
      </p:sp>
      <p:graphicFrame>
        <p:nvGraphicFramePr>
          <p:cNvPr id="23" name="Table 2">
            <a:extLst>
              <a:ext uri="{FF2B5EF4-FFF2-40B4-BE49-F238E27FC236}">
                <a16:creationId xmlns:a16="http://schemas.microsoft.com/office/drawing/2014/main" id="{F9264A77-E44E-4DAC-83EF-CD4FF209C95C}"/>
              </a:ext>
            </a:extLst>
          </p:cNvPr>
          <p:cNvGraphicFramePr>
            <a:graphicFrameLocks noGrp="1"/>
          </p:cNvGraphicFramePr>
          <p:nvPr>
            <p:extLst>
              <p:ext uri="{D42A27DB-BD31-4B8C-83A1-F6EECF244321}">
                <p14:modId xmlns:p14="http://schemas.microsoft.com/office/powerpoint/2010/main" val="3293087991"/>
              </p:ext>
            </p:extLst>
          </p:nvPr>
        </p:nvGraphicFramePr>
        <p:xfrm>
          <a:off x="9034143" y="4144582"/>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null</a:t>
                      </a:r>
                    </a:p>
                  </a:txBody>
                  <a:tcPr/>
                </a:tc>
                <a:extLst>
                  <a:ext uri="{0D108BD9-81ED-4DB2-BD59-A6C34878D82A}">
                    <a16:rowId xmlns:a16="http://schemas.microsoft.com/office/drawing/2014/main" val="4238659422"/>
                  </a:ext>
                </a:extLst>
              </a:tr>
            </a:tbl>
          </a:graphicData>
        </a:graphic>
      </p:graphicFrame>
      <p:sp>
        <p:nvSpPr>
          <p:cNvPr id="24" name="TextBox 23">
            <a:extLst>
              <a:ext uri="{FF2B5EF4-FFF2-40B4-BE49-F238E27FC236}">
                <a16:creationId xmlns:a16="http://schemas.microsoft.com/office/drawing/2014/main" id="{44CFA1E1-3F43-41D8-A476-D61C6DF8DFD0}"/>
              </a:ext>
            </a:extLst>
          </p:cNvPr>
          <p:cNvSpPr txBox="1"/>
          <p:nvPr/>
        </p:nvSpPr>
        <p:spPr>
          <a:xfrm>
            <a:off x="8826832" y="3793007"/>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rPr>
              <a:t>924</a:t>
            </a:r>
            <a:endParaRPr kumimoji="0" lang="en-US" sz="1800" b="0" i="0" u="none" strike="noStrike" kern="1200" cap="none" spc="0" normalizeH="0" baseline="0" noProof="0" dirty="0">
              <a:ln>
                <a:noFill/>
              </a:ln>
              <a:solidFill>
                <a:srgbClr val="002060"/>
              </a:solidFill>
              <a:effectLst/>
              <a:uLnTx/>
              <a:uFillTx/>
              <a:latin typeface="+mn-lt"/>
              <a:ea typeface="+mn-ea"/>
              <a:cs typeface="+mn-cs"/>
            </a:endParaRPr>
          </a:p>
        </p:txBody>
      </p:sp>
      <p:sp>
        <p:nvSpPr>
          <p:cNvPr id="2" name="TextBox 1">
            <a:extLst>
              <a:ext uri="{FF2B5EF4-FFF2-40B4-BE49-F238E27FC236}">
                <a16:creationId xmlns:a16="http://schemas.microsoft.com/office/drawing/2014/main" id="{FC48C412-30DE-4FAF-A20B-BB5EF6C945F8}"/>
              </a:ext>
            </a:extLst>
          </p:cNvPr>
          <p:cNvSpPr txBox="1"/>
          <p:nvPr/>
        </p:nvSpPr>
        <p:spPr>
          <a:xfrm>
            <a:off x="294069" y="4357128"/>
            <a:ext cx="651140" cy="830997"/>
          </a:xfrm>
          <a:prstGeom prst="rect">
            <a:avLst/>
          </a:prstGeom>
          <a:noFill/>
        </p:spPr>
        <p:txBody>
          <a:bodyPr wrap="none" rtlCol="0">
            <a:spAutoFit/>
          </a:bodyPr>
          <a:lstStyle/>
          <a:p>
            <a:r>
              <a:rPr lang="en-US" sz="4800" dirty="0"/>
              <a:t>...</a:t>
            </a:r>
          </a:p>
        </p:txBody>
      </p:sp>
      <p:graphicFrame>
        <p:nvGraphicFramePr>
          <p:cNvPr id="19" name="Table 2">
            <a:extLst>
              <a:ext uri="{FF2B5EF4-FFF2-40B4-BE49-F238E27FC236}">
                <a16:creationId xmlns:a16="http://schemas.microsoft.com/office/drawing/2014/main" id="{CF753EF2-0D32-405C-B7FE-4E324525B6BB}"/>
              </a:ext>
            </a:extLst>
          </p:cNvPr>
          <p:cNvGraphicFramePr>
            <a:graphicFrameLocks noGrp="1"/>
          </p:cNvGraphicFramePr>
          <p:nvPr/>
        </p:nvGraphicFramePr>
        <p:xfrm>
          <a:off x="1679608" y="4150648"/>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440</a:t>
                      </a:r>
                    </a:p>
                  </a:txBody>
                  <a:tcPr/>
                </a:tc>
                <a:extLst>
                  <a:ext uri="{0D108BD9-81ED-4DB2-BD59-A6C34878D82A}">
                    <a16:rowId xmlns:a16="http://schemas.microsoft.com/office/drawing/2014/main" val="4238659422"/>
                  </a:ext>
                </a:extLst>
              </a:tr>
            </a:tbl>
          </a:graphicData>
        </a:graphic>
      </p:graphicFrame>
      <p:graphicFrame>
        <p:nvGraphicFramePr>
          <p:cNvPr id="22" name="Table 2">
            <a:extLst>
              <a:ext uri="{FF2B5EF4-FFF2-40B4-BE49-F238E27FC236}">
                <a16:creationId xmlns:a16="http://schemas.microsoft.com/office/drawing/2014/main" id="{82513BAC-D28E-4E0C-9D55-80897660EAC3}"/>
              </a:ext>
            </a:extLst>
          </p:cNvPr>
          <p:cNvGraphicFramePr>
            <a:graphicFrameLocks noGrp="1"/>
          </p:cNvGraphicFramePr>
          <p:nvPr>
            <p:extLst>
              <p:ext uri="{D42A27DB-BD31-4B8C-83A1-F6EECF244321}">
                <p14:modId xmlns:p14="http://schemas.microsoft.com/office/powerpoint/2010/main" val="2711000978"/>
              </p:ext>
            </p:extLst>
          </p:nvPr>
        </p:nvGraphicFramePr>
        <p:xfrm>
          <a:off x="5387277" y="4144582"/>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a:t>
                      </a:r>
                    </a:p>
                  </a:txBody>
                  <a:tcPr/>
                </a:tc>
                <a:extLst>
                  <a:ext uri="{0D108BD9-81ED-4DB2-BD59-A6C34878D82A}">
                    <a16:rowId xmlns:a16="http://schemas.microsoft.com/office/drawing/2014/main" val="4238659422"/>
                  </a:ext>
                </a:extLst>
              </a:tr>
            </a:tbl>
          </a:graphicData>
        </a:graphic>
      </p:graphicFrame>
      <p:sp>
        <p:nvSpPr>
          <p:cNvPr id="27" name="TextBox 26">
            <a:extLst>
              <a:ext uri="{FF2B5EF4-FFF2-40B4-BE49-F238E27FC236}">
                <a16:creationId xmlns:a16="http://schemas.microsoft.com/office/drawing/2014/main" id="{BBAF4161-7AE0-42B3-A248-94AD87F8C8B5}"/>
              </a:ext>
            </a:extLst>
          </p:cNvPr>
          <p:cNvSpPr txBox="1"/>
          <p:nvPr/>
        </p:nvSpPr>
        <p:spPr>
          <a:xfrm>
            <a:off x="1446787" y="3805854"/>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200</a:t>
            </a:r>
          </a:p>
        </p:txBody>
      </p:sp>
      <p:sp>
        <p:nvSpPr>
          <p:cNvPr id="28" name="TextBox 27">
            <a:extLst>
              <a:ext uri="{FF2B5EF4-FFF2-40B4-BE49-F238E27FC236}">
                <a16:creationId xmlns:a16="http://schemas.microsoft.com/office/drawing/2014/main" id="{51F0A144-AAD7-46AB-9878-532B5FAFFE5F}"/>
              </a:ext>
            </a:extLst>
          </p:cNvPr>
          <p:cNvSpPr txBox="1"/>
          <p:nvPr/>
        </p:nvSpPr>
        <p:spPr>
          <a:xfrm>
            <a:off x="5179966" y="3793007"/>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440</a:t>
            </a:r>
          </a:p>
        </p:txBody>
      </p:sp>
      <p:cxnSp>
        <p:nvCxnSpPr>
          <p:cNvPr id="30" name="Connector: Curved 29">
            <a:extLst>
              <a:ext uri="{FF2B5EF4-FFF2-40B4-BE49-F238E27FC236}">
                <a16:creationId xmlns:a16="http://schemas.microsoft.com/office/drawing/2014/main" id="{5F990BCB-BA64-48EF-9E1F-77443A633B1A}"/>
              </a:ext>
            </a:extLst>
          </p:cNvPr>
          <p:cNvCxnSpPr>
            <a:cxnSpLocks/>
          </p:cNvCxnSpPr>
          <p:nvPr/>
        </p:nvCxnSpPr>
        <p:spPr>
          <a:xfrm flipV="1">
            <a:off x="861295" y="4169188"/>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2" name="Connector: Curved 31">
            <a:extLst>
              <a:ext uri="{FF2B5EF4-FFF2-40B4-BE49-F238E27FC236}">
                <a16:creationId xmlns:a16="http://schemas.microsoft.com/office/drawing/2014/main" id="{29B8F401-55BE-45FA-8D83-0E7012E4E84A}"/>
              </a:ext>
            </a:extLst>
          </p:cNvPr>
          <p:cNvCxnSpPr>
            <a:cxnSpLocks/>
            <a:stCxn id="19" idx="3"/>
          </p:cNvCxnSpPr>
          <p:nvPr/>
        </p:nvCxnSpPr>
        <p:spPr>
          <a:xfrm flipV="1">
            <a:off x="4518150" y="4162339"/>
            <a:ext cx="868820" cy="597733"/>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3" name="Connector: Curved 32">
            <a:extLst>
              <a:ext uri="{FF2B5EF4-FFF2-40B4-BE49-F238E27FC236}">
                <a16:creationId xmlns:a16="http://schemas.microsoft.com/office/drawing/2014/main" id="{81B31456-29C8-4961-B566-B1BFB893C543}"/>
              </a:ext>
            </a:extLst>
          </p:cNvPr>
          <p:cNvCxnSpPr>
            <a:cxnSpLocks/>
          </p:cNvCxnSpPr>
          <p:nvPr/>
        </p:nvCxnSpPr>
        <p:spPr>
          <a:xfrm flipV="1">
            <a:off x="8225512" y="4144582"/>
            <a:ext cx="818006" cy="55458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C4C9F7E7-DFF6-4940-AC0E-2DE14D4F029B}"/>
              </a:ext>
            </a:extLst>
          </p:cNvPr>
          <p:cNvSpPr txBox="1"/>
          <p:nvPr/>
        </p:nvSpPr>
        <p:spPr>
          <a:xfrm>
            <a:off x="6415971" y="3383518"/>
            <a:ext cx="1231829" cy="707886"/>
          </a:xfrm>
          <a:prstGeom prst="rect">
            <a:avLst/>
          </a:prstGeom>
          <a:noFill/>
        </p:spPr>
        <p:txBody>
          <a:bodyPr wrap="square">
            <a:spAutoFit/>
          </a:bodyPr>
          <a:lstStyle/>
          <a:p>
            <a:r>
              <a:rPr kumimoji="0" lang="en-US" sz="4000" b="0" u="none" strike="noStrike" kern="1200" cap="none" spc="0" normalizeH="0" baseline="0" noProof="0" dirty="0">
                <a:ln>
                  <a:noFill/>
                </a:ln>
                <a:solidFill>
                  <a:srgbClr val="4D5156"/>
                </a:solidFill>
                <a:effectLst/>
                <a:uLnTx/>
                <a:uFillTx/>
                <a:latin typeface="Google Sans Text"/>
                <a:ea typeface="+mn-ea"/>
                <a:cs typeface="+mn-cs"/>
              </a:rPr>
              <a:t>tail</a:t>
            </a:r>
            <a:endParaRPr lang="en-US" dirty="0"/>
          </a:p>
        </p:txBody>
      </p:sp>
      <p:sp>
        <p:nvSpPr>
          <p:cNvPr id="35" name="TextBox 34">
            <a:extLst>
              <a:ext uri="{FF2B5EF4-FFF2-40B4-BE49-F238E27FC236}">
                <a16:creationId xmlns:a16="http://schemas.microsoft.com/office/drawing/2014/main" id="{B9446C11-AA2E-46F4-A094-CD2CA2D6F09E}"/>
              </a:ext>
            </a:extLst>
          </p:cNvPr>
          <p:cNvSpPr txBox="1"/>
          <p:nvPr/>
        </p:nvSpPr>
        <p:spPr>
          <a:xfrm>
            <a:off x="10121971" y="3406876"/>
            <a:ext cx="1231829" cy="707886"/>
          </a:xfrm>
          <a:prstGeom prst="rect">
            <a:avLst/>
          </a:prstGeom>
          <a:noFill/>
        </p:spPr>
        <p:txBody>
          <a:bodyPr wrap="square">
            <a:spAutoFit/>
          </a:bodyPr>
          <a:lstStyle/>
          <a:p>
            <a:r>
              <a:rPr kumimoji="0" lang="en-US" sz="4000" b="0" u="none" strike="noStrike" kern="1200" cap="none" spc="0" normalizeH="0" baseline="0" noProof="0" dirty="0">
                <a:ln>
                  <a:noFill/>
                </a:ln>
                <a:solidFill>
                  <a:srgbClr val="4D5156"/>
                </a:solidFill>
                <a:effectLst/>
                <a:uLnTx/>
                <a:uFillTx/>
                <a:latin typeface="Google Sans Text"/>
                <a:ea typeface="+mn-ea"/>
                <a:cs typeface="+mn-cs"/>
              </a:rPr>
              <a:t>tail</a:t>
            </a:r>
            <a:endParaRPr lang="en-US" dirty="0"/>
          </a:p>
        </p:txBody>
      </p:sp>
    </p:spTree>
    <p:extLst>
      <p:ext uri="{BB962C8B-B14F-4D97-AF65-F5344CB8AC3E}">
        <p14:creationId xmlns:p14="http://schemas.microsoft.com/office/powerpoint/2010/main" val="371451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Insert</a:t>
            </a:r>
          </a:p>
        </p:txBody>
      </p:sp>
      <p:sp>
        <p:nvSpPr>
          <p:cNvPr id="31" name="TextBox 30">
            <a:extLst>
              <a:ext uri="{FF2B5EF4-FFF2-40B4-BE49-F238E27FC236}">
                <a16:creationId xmlns:a16="http://schemas.microsoft.com/office/drawing/2014/main" id="{1EFD7169-4619-41ED-B238-FACCDB9A154A}"/>
              </a:ext>
            </a:extLst>
          </p:cNvPr>
          <p:cNvSpPr txBox="1"/>
          <p:nvPr/>
        </p:nvSpPr>
        <p:spPr>
          <a:xfrm>
            <a:off x="993915" y="1769285"/>
            <a:ext cx="3385046" cy="707886"/>
          </a:xfrm>
          <a:prstGeom prst="rect">
            <a:avLst/>
          </a:prstGeom>
          <a:noFill/>
        </p:spPr>
        <p:txBody>
          <a:bodyPr wrap="square">
            <a:spAutoFit/>
          </a:bodyPr>
          <a:lstStyle/>
          <a:p>
            <a:pPr marL="1028700" lvl="1" indent="-571500">
              <a:buFont typeface="Wingdings" panose="05000000000000000000" pitchFamily="2" charset="2"/>
              <a:buChar char="Ø"/>
            </a:pPr>
            <a:r>
              <a:rPr lang="en-US" sz="4000" b="0" i="0" dirty="0">
                <a:solidFill>
                  <a:srgbClr val="4D5156"/>
                </a:solidFill>
                <a:effectLst/>
                <a:latin typeface="Google Sans Text"/>
              </a:rPr>
              <a:t>at the end</a:t>
            </a:r>
          </a:p>
        </p:txBody>
      </p:sp>
      <p:graphicFrame>
        <p:nvGraphicFramePr>
          <p:cNvPr id="23" name="Table 2">
            <a:extLst>
              <a:ext uri="{FF2B5EF4-FFF2-40B4-BE49-F238E27FC236}">
                <a16:creationId xmlns:a16="http://schemas.microsoft.com/office/drawing/2014/main" id="{F9264A77-E44E-4DAC-83EF-CD4FF209C95C}"/>
              </a:ext>
            </a:extLst>
          </p:cNvPr>
          <p:cNvGraphicFramePr>
            <a:graphicFrameLocks noGrp="1"/>
          </p:cNvGraphicFramePr>
          <p:nvPr/>
        </p:nvGraphicFramePr>
        <p:xfrm>
          <a:off x="9034143" y="4144582"/>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null</a:t>
                      </a:r>
                    </a:p>
                  </a:txBody>
                  <a:tcPr/>
                </a:tc>
                <a:extLst>
                  <a:ext uri="{0D108BD9-81ED-4DB2-BD59-A6C34878D82A}">
                    <a16:rowId xmlns:a16="http://schemas.microsoft.com/office/drawing/2014/main" val="4238659422"/>
                  </a:ext>
                </a:extLst>
              </a:tr>
            </a:tbl>
          </a:graphicData>
        </a:graphic>
      </p:graphicFrame>
      <p:sp>
        <p:nvSpPr>
          <p:cNvPr id="24" name="TextBox 23">
            <a:extLst>
              <a:ext uri="{FF2B5EF4-FFF2-40B4-BE49-F238E27FC236}">
                <a16:creationId xmlns:a16="http://schemas.microsoft.com/office/drawing/2014/main" id="{44CFA1E1-3F43-41D8-A476-D61C6DF8DFD0}"/>
              </a:ext>
            </a:extLst>
          </p:cNvPr>
          <p:cNvSpPr txBox="1"/>
          <p:nvPr/>
        </p:nvSpPr>
        <p:spPr>
          <a:xfrm>
            <a:off x="8826832" y="3793007"/>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rPr>
              <a:t>924</a:t>
            </a:r>
            <a:endParaRPr kumimoji="0" lang="en-US" sz="1800" b="0" i="0" u="none" strike="noStrike" kern="1200" cap="none" spc="0" normalizeH="0" baseline="0" noProof="0" dirty="0">
              <a:ln>
                <a:noFill/>
              </a:ln>
              <a:solidFill>
                <a:srgbClr val="002060"/>
              </a:solidFill>
              <a:effectLst/>
              <a:uLnTx/>
              <a:uFillTx/>
              <a:latin typeface="+mn-lt"/>
              <a:ea typeface="+mn-ea"/>
              <a:cs typeface="+mn-cs"/>
            </a:endParaRPr>
          </a:p>
        </p:txBody>
      </p:sp>
      <p:sp>
        <p:nvSpPr>
          <p:cNvPr id="2" name="TextBox 1">
            <a:extLst>
              <a:ext uri="{FF2B5EF4-FFF2-40B4-BE49-F238E27FC236}">
                <a16:creationId xmlns:a16="http://schemas.microsoft.com/office/drawing/2014/main" id="{FC48C412-30DE-4FAF-A20B-BB5EF6C945F8}"/>
              </a:ext>
            </a:extLst>
          </p:cNvPr>
          <p:cNvSpPr txBox="1"/>
          <p:nvPr/>
        </p:nvSpPr>
        <p:spPr>
          <a:xfrm>
            <a:off x="294069" y="4357128"/>
            <a:ext cx="651140" cy="830997"/>
          </a:xfrm>
          <a:prstGeom prst="rect">
            <a:avLst/>
          </a:prstGeom>
          <a:noFill/>
        </p:spPr>
        <p:txBody>
          <a:bodyPr wrap="none" rtlCol="0">
            <a:spAutoFit/>
          </a:bodyPr>
          <a:lstStyle/>
          <a:p>
            <a:r>
              <a:rPr lang="en-US" sz="4800" dirty="0"/>
              <a:t>...</a:t>
            </a:r>
          </a:p>
        </p:txBody>
      </p:sp>
      <p:graphicFrame>
        <p:nvGraphicFramePr>
          <p:cNvPr id="19" name="Table 2">
            <a:extLst>
              <a:ext uri="{FF2B5EF4-FFF2-40B4-BE49-F238E27FC236}">
                <a16:creationId xmlns:a16="http://schemas.microsoft.com/office/drawing/2014/main" id="{CF753EF2-0D32-405C-B7FE-4E324525B6BB}"/>
              </a:ext>
            </a:extLst>
          </p:cNvPr>
          <p:cNvGraphicFramePr>
            <a:graphicFrameLocks noGrp="1"/>
          </p:cNvGraphicFramePr>
          <p:nvPr/>
        </p:nvGraphicFramePr>
        <p:xfrm>
          <a:off x="1679608" y="4150648"/>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440</a:t>
                      </a:r>
                    </a:p>
                  </a:txBody>
                  <a:tcPr/>
                </a:tc>
                <a:extLst>
                  <a:ext uri="{0D108BD9-81ED-4DB2-BD59-A6C34878D82A}">
                    <a16:rowId xmlns:a16="http://schemas.microsoft.com/office/drawing/2014/main" val="4238659422"/>
                  </a:ext>
                </a:extLst>
              </a:tr>
            </a:tbl>
          </a:graphicData>
        </a:graphic>
      </p:graphicFrame>
      <p:graphicFrame>
        <p:nvGraphicFramePr>
          <p:cNvPr id="22" name="Table 2">
            <a:extLst>
              <a:ext uri="{FF2B5EF4-FFF2-40B4-BE49-F238E27FC236}">
                <a16:creationId xmlns:a16="http://schemas.microsoft.com/office/drawing/2014/main" id="{82513BAC-D28E-4E0C-9D55-80897660EAC3}"/>
              </a:ext>
            </a:extLst>
          </p:cNvPr>
          <p:cNvGraphicFramePr>
            <a:graphicFrameLocks noGrp="1"/>
          </p:cNvGraphicFramePr>
          <p:nvPr>
            <p:extLst>
              <p:ext uri="{D42A27DB-BD31-4B8C-83A1-F6EECF244321}">
                <p14:modId xmlns:p14="http://schemas.microsoft.com/office/powerpoint/2010/main" val="3268460308"/>
              </p:ext>
            </p:extLst>
          </p:nvPr>
        </p:nvGraphicFramePr>
        <p:xfrm>
          <a:off x="5387277" y="4144582"/>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924</a:t>
                      </a:r>
                    </a:p>
                  </a:txBody>
                  <a:tcPr/>
                </a:tc>
                <a:extLst>
                  <a:ext uri="{0D108BD9-81ED-4DB2-BD59-A6C34878D82A}">
                    <a16:rowId xmlns:a16="http://schemas.microsoft.com/office/drawing/2014/main" val="4238659422"/>
                  </a:ext>
                </a:extLst>
              </a:tr>
            </a:tbl>
          </a:graphicData>
        </a:graphic>
      </p:graphicFrame>
      <p:sp>
        <p:nvSpPr>
          <p:cNvPr id="27" name="TextBox 26">
            <a:extLst>
              <a:ext uri="{FF2B5EF4-FFF2-40B4-BE49-F238E27FC236}">
                <a16:creationId xmlns:a16="http://schemas.microsoft.com/office/drawing/2014/main" id="{BBAF4161-7AE0-42B3-A248-94AD87F8C8B5}"/>
              </a:ext>
            </a:extLst>
          </p:cNvPr>
          <p:cNvSpPr txBox="1"/>
          <p:nvPr/>
        </p:nvSpPr>
        <p:spPr>
          <a:xfrm>
            <a:off x="1446787" y="3805854"/>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200</a:t>
            </a:r>
          </a:p>
        </p:txBody>
      </p:sp>
      <p:sp>
        <p:nvSpPr>
          <p:cNvPr id="28" name="TextBox 27">
            <a:extLst>
              <a:ext uri="{FF2B5EF4-FFF2-40B4-BE49-F238E27FC236}">
                <a16:creationId xmlns:a16="http://schemas.microsoft.com/office/drawing/2014/main" id="{51F0A144-AAD7-46AB-9878-532B5FAFFE5F}"/>
              </a:ext>
            </a:extLst>
          </p:cNvPr>
          <p:cNvSpPr txBox="1"/>
          <p:nvPr/>
        </p:nvSpPr>
        <p:spPr>
          <a:xfrm>
            <a:off x="5179966" y="3793007"/>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440</a:t>
            </a:r>
          </a:p>
        </p:txBody>
      </p:sp>
      <p:cxnSp>
        <p:nvCxnSpPr>
          <p:cNvPr id="30" name="Connector: Curved 29">
            <a:extLst>
              <a:ext uri="{FF2B5EF4-FFF2-40B4-BE49-F238E27FC236}">
                <a16:creationId xmlns:a16="http://schemas.microsoft.com/office/drawing/2014/main" id="{5F990BCB-BA64-48EF-9E1F-77443A633B1A}"/>
              </a:ext>
            </a:extLst>
          </p:cNvPr>
          <p:cNvCxnSpPr>
            <a:cxnSpLocks/>
          </p:cNvCxnSpPr>
          <p:nvPr/>
        </p:nvCxnSpPr>
        <p:spPr>
          <a:xfrm flipV="1">
            <a:off x="861295" y="4169188"/>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2" name="Connector: Curved 31">
            <a:extLst>
              <a:ext uri="{FF2B5EF4-FFF2-40B4-BE49-F238E27FC236}">
                <a16:creationId xmlns:a16="http://schemas.microsoft.com/office/drawing/2014/main" id="{29B8F401-55BE-45FA-8D83-0E7012E4E84A}"/>
              </a:ext>
            </a:extLst>
          </p:cNvPr>
          <p:cNvCxnSpPr>
            <a:cxnSpLocks/>
            <a:stCxn id="19" idx="3"/>
          </p:cNvCxnSpPr>
          <p:nvPr/>
        </p:nvCxnSpPr>
        <p:spPr>
          <a:xfrm flipV="1">
            <a:off x="4518150" y="4162339"/>
            <a:ext cx="868820" cy="597733"/>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3" name="Connector: Curved 32">
            <a:extLst>
              <a:ext uri="{FF2B5EF4-FFF2-40B4-BE49-F238E27FC236}">
                <a16:creationId xmlns:a16="http://schemas.microsoft.com/office/drawing/2014/main" id="{81B31456-29C8-4961-B566-B1BFB893C543}"/>
              </a:ext>
            </a:extLst>
          </p:cNvPr>
          <p:cNvCxnSpPr>
            <a:cxnSpLocks/>
          </p:cNvCxnSpPr>
          <p:nvPr/>
        </p:nvCxnSpPr>
        <p:spPr>
          <a:xfrm flipV="1">
            <a:off x="8225512" y="4144582"/>
            <a:ext cx="818006" cy="55458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65E72804-F53B-4798-9088-477A47D8C048}"/>
              </a:ext>
            </a:extLst>
          </p:cNvPr>
          <p:cNvSpPr txBox="1"/>
          <p:nvPr/>
        </p:nvSpPr>
        <p:spPr>
          <a:xfrm>
            <a:off x="6032286" y="1214431"/>
            <a:ext cx="4520834" cy="1323439"/>
          </a:xfrm>
          <a:prstGeom prst="rect">
            <a:avLst/>
          </a:prstGeom>
          <a:noFill/>
        </p:spPr>
        <p:txBody>
          <a:bodyPr wrap="square">
            <a:spAutoFit/>
          </a:bodyPr>
          <a:lstStyle/>
          <a:p>
            <a:r>
              <a:rPr lang="en-US" sz="4000" dirty="0">
                <a:solidFill>
                  <a:srgbClr val="0070C0"/>
                </a:solidFill>
                <a:latin typeface="Google Sans Text"/>
              </a:rPr>
              <a:t>Run-time complexity</a:t>
            </a:r>
            <a:endParaRPr lang="en-US" sz="4000" b="0" i="0" dirty="0">
              <a:solidFill>
                <a:srgbClr val="0070C0"/>
              </a:solidFill>
              <a:effectLst/>
              <a:latin typeface="Google Sans Text"/>
            </a:endParaRPr>
          </a:p>
          <a:p>
            <a:pPr marL="1028700" lvl="1" indent="-571500">
              <a:buFont typeface="Wingdings" panose="05000000000000000000" pitchFamily="2" charset="2"/>
              <a:buChar char="Ø"/>
            </a:pPr>
            <a:r>
              <a:rPr lang="en-US" sz="4000" dirty="0">
                <a:solidFill>
                  <a:srgbClr val="0070C0"/>
                </a:solidFill>
                <a:latin typeface="Google Sans Text"/>
              </a:rPr>
              <a:t>?</a:t>
            </a:r>
            <a:endParaRPr lang="en-US" sz="4000" dirty="0">
              <a:solidFill>
                <a:srgbClr val="0070C0"/>
              </a:solidFill>
            </a:endParaRPr>
          </a:p>
        </p:txBody>
      </p:sp>
      <p:sp>
        <p:nvSpPr>
          <p:cNvPr id="21" name="TextBox 20">
            <a:extLst>
              <a:ext uri="{FF2B5EF4-FFF2-40B4-BE49-F238E27FC236}">
                <a16:creationId xmlns:a16="http://schemas.microsoft.com/office/drawing/2014/main" id="{E9BB3AEE-6C54-44D7-A2F3-4F847978312C}"/>
              </a:ext>
            </a:extLst>
          </p:cNvPr>
          <p:cNvSpPr txBox="1"/>
          <p:nvPr/>
        </p:nvSpPr>
        <p:spPr>
          <a:xfrm>
            <a:off x="10121971" y="3406876"/>
            <a:ext cx="1231829" cy="707886"/>
          </a:xfrm>
          <a:prstGeom prst="rect">
            <a:avLst/>
          </a:prstGeom>
          <a:noFill/>
        </p:spPr>
        <p:txBody>
          <a:bodyPr wrap="square">
            <a:spAutoFit/>
          </a:bodyPr>
          <a:lstStyle/>
          <a:p>
            <a:r>
              <a:rPr kumimoji="0" lang="en-US" sz="4000" b="0" u="none" strike="noStrike" kern="1200" cap="none" spc="0" normalizeH="0" baseline="0" noProof="0" dirty="0">
                <a:ln>
                  <a:noFill/>
                </a:ln>
                <a:solidFill>
                  <a:srgbClr val="4D5156"/>
                </a:solidFill>
                <a:effectLst/>
                <a:uLnTx/>
                <a:uFillTx/>
                <a:latin typeface="Google Sans Text"/>
                <a:ea typeface="+mn-ea"/>
                <a:cs typeface="+mn-cs"/>
              </a:rPr>
              <a:t>tail</a:t>
            </a:r>
            <a:endParaRPr lang="en-US" dirty="0"/>
          </a:p>
        </p:txBody>
      </p:sp>
    </p:spTree>
    <p:extLst>
      <p:ext uri="{BB962C8B-B14F-4D97-AF65-F5344CB8AC3E}">
        <p14:creationId xmlns:p14="http://schemas.microsoft.com/office/powerpoint/2010/main" val="100786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Insert</a:t>
            </a:r>
          </a:p>
        </p:txBody>
      </p:sp>
      <p:sp>
        <p:nvSpPr>
          <p:cNvPr id="31" name="TextBox 30">
            <a:extLst>
              <a:ext uri="{FF2B5EF4-FFF2-40B4-BE49-F238E27FC236}">
                <a16:creationId xmlns:a16="http://schemas.microsoft.com/office/drawing/2014/main" id="{1EFD7169-4619-41ED-B238-FACCDB9A154A}"/>
              </a:ext>
            </a:extLst>
          </p:cNvPr>
          <p:cNvSpPr txBox="1"/>
          <p:nvPr/>
        </p:nvSpPr>
        <p:spPr>
          <a:xfrm>
            <a:off x="993915" y="1769285"/>
            <a:ext cx="3385046" cy="707886"/>
          </a:xfrm>
          <a:prstGeom prst="rect">
            <a:avLst/>
          </a:prstGeom>
          <a:noFill/>
        </p:spPr>
        <p:txBody>
          <a:bodyPr wrap="square">
            <a:spAutoFit/>
          </a:bodyPr>
          <a:lstStyle/>
          <a:p>
            <a:pPr marL="1028700" lvl="1" indent="-571500">
              <a:buFont typeface="Wingdings" panose="05000000000000000000" pitchFamily="2" charset="2"/>
              <a:buChar char="Ø"/>
            </a:pPr>
            <a:r>
              <a:rPr lang="en-US" sz="4000" b="0" i="0" dirty="0">
                <a:solidFill>
                  <a:srgbClr val="4D5156"/>
                </a:solidFill>
                <a:effectLst/>
                <a:latin typeface="Google Sans Text"/>
              </a:rPr>
              <a:t>at the end</a:t>
            </a:r>
          </a:p>
        </p:txBody>
      </p:sp>
      <p:graphicFrame>
        <p:nvGraphicFramePr>
          <p:cNvPr id="23" name="Table 2">
            <a:extLst>
              <a:ext uri="{FF2B5EF4-FFF2-40B4-BE49-F238E27FC236}">
                <a16:creationId xmlns:a16="http://schemas.microsoft.com/office/drawing/2014/main" id="{F9264A77-E44E-4DAC-83EF-CD4FF209C95C}"/>
              </a:ext>
            </a:extLst>
          </p:cNvPr>
          <p:cNvGraphicFramePr>
            <a:graphicFrameLocks noGrp="1"/>
          </p:cNvGraphicFramePr>
          <p:nvPr/>
        </p:nvGraphicFramePr>
        <p:xfrm>
          <a:off x="9034143" y="4144582"/>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null</a:t>
                      </a:r>
                    </a:p>
                  </a:txBody>
                  <a:tcPr/>
                </a:tc>
                <a:extLst>
                  <a:ext uri="{0D108BD9-81ED-4DB2-BD59-A6C34878D82A}">
                    <a16:rowId xmlns:a16="http://schemas.microsoft.com/office/drawing/2014/main" val="4238659422"/>
                  </a:ext>
                </a:extLst>
              </a:tr>
            </a:tbl>
          </a:graphicData>
        </a:graphic>
      </p:graphicFrame>
      <p:sp>
        <p:nvSpPr>
          <p:cNvPr id="24" name="TextBox 23">
            <a:extLst>
              <a:ext uri="{FF2B5EF4-FFF2-40B4-BE49-F238E27FC236}">
                <a16:creationId xmlns:a16="http://schemas.microsoft.com/office/drawing/2014/main" id="{44CFA1E1-3F43-41D8-A476-D61C6DF8DFD0}"/>
              </a:ext>
            </a:extLst>
          </p:cNvPr>
          <p:cNvSpPr txBox="1"/>
          <p:nvPr/>
        </p:nvSpPr>
        <p:spPr>
          <a:xfrm>
            <a:off x="8826832" y="3793007"/>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rPr>
              <a:t>924</a:t>
            </a:r>
            <a:endParaRPr kumimoji="0" lang="en-US" sz="1800" b="0" i="0" u="none" strike="noStrike" kern="1200" cap="none" spc="0" normalizeH="0" baseline="0" noProof="0" dirty="0">
              <a:ln>
                <a:noFill/>
              </a:ln>
              <a:solidFill>
                <a:srgbClr val="002060"/>
              </a:solidFill>
              <a:effectLst/>
              <a:uLnTx/>
              <a:uFillTx/>
              <a:latin typeface="+mn-lt"/>
              <a:ea typeface="+mn-ea"/>
              <a:cs typeface="+mn-cs"/>
            </a:endParaRPr>
          </a:p>
        </p:txBody>
      </p:sp>
      <p:sp>
        <p:nvSpPr>
          <p:cNvPr id="2" name="TextBox 1">
            <a:extLst>
              <a:ext uri="{FF2B5EF4-FFF2-40B4-BE49-F238E27FC236}">
                <a16:creationId xmlns:a16="http://schemas.microsoft.com/office/drawing/2014/main" id="{FC48C412-30DE-4FAF-A20B-BB5EF6C945F8}"/>
              </a:ext>
            </a:extLst>
          </p:cNvPr>
          <p:cNvSpPr txBox="1"/>
          <p:nvPr/>
        </p:nvSpPr>
        <p:spPr>
          <a:xfrm>
            <a:off x="294069" y="4357128"/>
            <a:ext cx="651140" cy="830997"/>
          </a:xfrm>
          <a:prstGeom prst="rect">
            <a:avLst/>
          </a:prstGeom>
          <a:noFill/>
        </p:spPr>
        <p:txBody>
          <a:bodyPr wrap="none" rtlCol="0">
            <a:spAutoFit/>
          </a:bodyPr>
          <a:lstStyle/>
          <a:p>
            <a:r>
              <a:rPr lang="en-US" sz="4800" dirty="0"/>
              <a:t>...</a:t>
            </a:r>
          </a:p>
        </p:txBody>
      </p:sp>
      <p:graphicFrame>
        <p:nvGraphicFramePr>
          <p:cNvPr id="19" name="Table 2">
            <a:extLst>
              <a:ext uri="{FF2B5EF4-FFF2-40B4-BE49-F238E27FC236}">
                <a16:creationId xmlns:a16="http://schemas.microsoft.com/office/drawing/2014/main" id="{CF753EF2-0D32-405C-B7FE-4E324525B6BB}"/>
              </a:ext>
            </a:extLst>
          </p:cNvPr>
          <p:cNvGraphicFramePr>
            <a:graphicFrameLocks noGrp="1"/>
          </p:cNvGraphicFramePr>
          <p:nvPr/>
        </p:nvGraphicFramePr>
        <p:xfrm>
          <a:off x="1679608" y="4150648"/>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440</a:t>
                      </a:r>
                    </a:p>
                  </a:txBody>
                  <a:tcPr/>
                </a:tc>
                <a:extLst>
                  <a:ext uri="{0D108BD9-81ED-4DB2-BD59-A6C34878D82A}">
                    <a16:rowId xmlns:a16="http://schemas.microsoft.com/office/drawing/2014/main" val="4238659422"/>
                  </a:ext>
                </a:extLst>
              </a:tr>
            </a:tbl>
          </a:graphicData>
        </a:graphic>
      </p:graphicFrame>
      <p:graphicFrame>
        <p:nvGraphicFramePr>
          <p:cNvPr id="22" name="Table 2">
            <a:extLst>
              <a:ext uri="{FF2B5EF4-FFF2-40B4-BE49-F238E27FC236}">
                <a16:creationId xmlns:a16="http://schemas.microsoft.com/office/drawing/2014/main" id="{82513BAC-D28E-4E0C-9D55-80897660EAC3}"/>
              </a:ext>
            </a:extLst>
          </p:cNvPr>
          <p:cNvGraphicFramePr>
            <a:graphicFrameLocks noGrp="1"/>
          </p:cNvGraphicFramePr>
          <p:nvPr/>
        </p:nvGraphicFramePr>
        <p:xfrm>
          <a:off x="5387277" y="4144582"/>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924</a:t>
                      </a:r>
                    </a:p>
                  </a:txBody>
                  <a:tcPr/>
                </a:tc>
                <a:extLst>
                  <a:ext uri="{0D108BD9-81ED-4DB2-BD59-A6C34878D82A}">
                    <a16:rowId xmlns:a16="http://schemas.microsoft.com/office/drawing/2014/main" val="4238659422"/>
                  </a:ext>
                </a:extLst>
              </a:tr>
            </a:tbl>
          </a:graphicData>
        </a:graphic>
      </p:graphicFrame>
      <p:sp>
        <p:nvSpPr>
          <p:cNvPr id="27" name="TextBox 26">
            <a:extLst>
              <a:ext uri="{FF2B5EF4-FFF2-40B4-BE49-F238E27FC236}">
                <a16:creationId xmlns:a16="http://schemas.microsoft.com/office/drawing/2014/main" id="{BBAF4161-7AE0-42B3-A248-94AD87F8C8B5}"/>
              </a:ext>
            </a:extLst>
          </p:cNvPr>
          <p:cNvSpPr txBox="1"/>
          <p:nvPr/>
        </p:nvSpPr>
        <p:spPr>
          <a:xfrm>
            <a:off x="1446787" y="3805854"/>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200</a:t>
            </a:r>
          </a:p>
        </p:txBody>
      </p:sp>
      <p:sp>
        <p:nvSpPr>
          <p:cNvPr id="28" name="TextBox 27">
            <a:extLst>
              <a:ext uri="{FF2B5EF4-FFF2-40B4-BE49-F238E27FC236}">
                <a16:creationId xmlns:a16="http://schemas.microsoft.com/office/drawing/2014/main" id="{51F0A144-AAD7-46AB-9878-532B5FAFFE5F}"/>
              </a:ext>
            </a:extLst>
          </p:cNvPr>
          <p:cNvSpPr txBox="1"/>
          <p:nvPr/>
        </p:nvSpPr>
        <p:spPr>
          <a:xfrm>
            <a:off x="5179966" y="3793007"/>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440</a:t>
            </a:r>
          </a:p>
        </p:txBody>
      </p:sp>
      <p:cxnSp>
        <p:nvCxnSpPr>
          <p:cNvPr id="30" name="Connector: Curved 29">
            <a:extLst>
              <a:ext uri="{FF2B5EF4-FFF2-40B4-BE49-F238E27FC236}">
                <a16:creationId xmlns:a16="http://schemas.microsoft.com/office/drawing/2014/main" id="{5F990BCB-BA64-48EF-9E1F-77443A633B1A}"/>
              </a:ext>
            </a:extLst>
          </p:cNvPr>
          <p:cNvCxnSpPr>
            <a:cxnSpLocks/>
          </p:cNvCxnSpPr>
          <p:nvPr/>
        </p:nvCxnSpPr>
        <p:spPr>
          <a:xfrm flipV="1">
            <a:off x="861295" y="4169188"/>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2" name="Connector: Curved 31">
            <a:extLst>
              <a:ext uri="{FF2B5EF4-FFF2-40B4-BE49-F238E27FC236}">
                <a16:creationId xmlns:a16="http://schemas.microsoft.com/office/drawing/2014/main" id="{29B8F401-55BE-45FA-8D83-0E7012E4E84A}"/>
              </a:ext>
            </a:extLst>
          </p:cNvPr>
          <p:cNvCxnSpPr>
            <a:cxnSpLocks/>
            <a:stCxn id="19" idx="3"/>
          </p:cNvCxnSpPr>
          <p:nvPr/>
        </p:nvCxnSpPr>
        <p:spPr>
          <a:xfrm flipV="1">
            <a:off x="4518150" y="4162339"/>
            <a:ext cx="868820" cy="597733"/>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3" name="Connector: Curved 32">
            <a:extLst>
              <a:ext uri="{FF2B5EF4-FFF2-40B4-BE49-F238E27FC236}">
                <a16:creationId xmlns:a16="http://schemas.microsoft.com/office/drawing/2014/main" id="{81B31456-29C8-4961-B566-B1BFB893C543}"/>
              </a:ext>
            </a:extLst>
          </p:cNvPr>
          <p:cNvCxnSpPr>
            <a:cxnSpLocks/>
          </p:cNvCxnSpPr>
          <p:nvPr/>
        </p:nvCxnSpPr>
        <p:spPr>
          <a:xfrm flipV="1">
            <a:off x="8225512" y="4144582"/>
            <a:ext cx="818006" cy="55458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65E72804-F53B-4798-9088-477A47D8C048}"/>
                  </a:ext>
                </a:extLst>
              </p:cNvPr>
              <p:cNvSpPr txBox="1"/>
              <p:nvPr/>
            </p:nvSpPr>
            <p:spPr>
              <a:xfrm>
                <a:off x="6032286" y="1214431"/>
                <a:ext cx="4520834" cy="1323439"/>
              </a:xfrm>
              <a:prstGeom prst="rect">
                <a:avLst/>
              </a:prstGeom>
              <a:noFill/>
            </p:spPr>
            <p:txBody>
              <a:bodyPr wrap="square">
                <a:spAutoFit/>
              </a:bodyPr>
              <a:lstStyle/>
              <a:p>
                <a:r>
                  <a:rPr lang="en-US" sz="4000" dirty="0">
                    <a:solidFill>
                      <a:srgbClr val="0070C0"/>
                    </a:solidFill>
                    <a:latin typeface="Google Sans Text"/>
                  </a:rPr>
                  <a:t>Run-time complexity</a:t>
                </a:r>
                <a:endParaRPr lang="en-US" sz="4000" b="0" i="0" dirty="0">
                  <a:solidFill>
                    <a:srgbClr val="0070C0"/>
                  </a:solidFill>
                  <a:effectLst/>
                  <a:latin typeface="Google Sans Text"/>
                </a:endParaRPr>
              </a:p>
              <a:p>
                <a:pPr marL="1028700" lvl="1" indent="-571500">
                  <a:buFont typeface="Wingdings" panose="05000000000000000000" pitchFamily="2" charset="2"/>
                  <a:buChar char="Ø"/>
                </a:pPr>
                <a14:m>
                  <m:oMath xmlns:m="http://schemas.openxmlformats.org/officeDocument/2006/math">
                    <m:r>
                      <a:rPr lang="en-US" sz="4000" i="1" dirty="0" smtClean="0">
                        <a:solidFill>
                          <a:srgbClr val="0070C0"/>
                        </a:solidFill>
                        <a:latin typeface="Cambria Math" panose="02040503050406030204" pitchFamily="18" charset="0"/>
                      </a:rPr>
                      <m:t>𝑂</m:t>
                    </m:r>
                    <m:r>
                      <a:rPr lang="en-US" sz="4000" i="1" dirty="0" smtClean="0">
                        <a:solidFill>
                          <a:srgbClr val="0070C0"/>
                        </a:solidFill>
                        <a:latin typeface="Cambria Math" panose="02040503050406030204" pitchFamily="18" charset="0"/>
                      </a:rPr>
                      <m:t>(1)</m:t>
                    </m:r>
                  </m:oMath>
                </a14:m>
                <a:r>
                  <a:rPr lang="en-US" sz="4000" baseline="30000" dirty="0"/>
                  <a:t>*</a:t>
                </a:r>
              </a:p>
            </p:txBody>
          </p:sp>
        </mc:Choice>
        <mc:Fallback>
          <p:sp>
            <p:nvSpPr>
              <p:cNvPr id="20" name="TextBox 19">
                <a:extLst>
                  <a:ext uri="{FF2B5EF4-FFF2-40B4-BE49-F238E27FC236}">
                    <a16:creationId xmlns:a16="http://schemas.microsoft.com/office/drawing/2014/main" id="{65E72804-F53B-4798-9088-477A47D8C048}"/>
                  </a:ext>
                </a:extLst>
              </p:cNvPr>
              <p:cNvSpPr txBox="1">
                <a:spLocks noRot="1" noChangeAspect="1" noMove="1" noResize="1" noEditPoints="1" noAdjustHandles="1" noChangeArrowheads="1" noChangeShapeType="1" noTextEdit="1"/>
              </p:cNvSpPr>
              <p:nvPr/>
            </p:nvSpPr>
            <p:spPr>
              <a:xfrm>
                <a:off x="6032286" y="1214431"/>
                <a:ext cx="4520834" cy="1323439"/>
              </a:xfrm>
              <a:prstGeom prst="rect">
                <a:avLst/>
              </a:prstGeom>
              <a:blipFill>
                <a:blip r:embed="rId2"/>
                <a:stretch>
                  <a:fillRect l="-4858" t="-8295" r="-3239"/>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6095F8BF-31CD-434C-8C71-2068FA8B8E9F}"/>
              </a:ext>
            </a:extLst>
          </p:cNvPr>
          <p:cNvSpPr txBox="1"/>
          <p:nvPr/>
        </p:nvSpPr>
        <p:spPr>
          <a:xfrm>
            <a:off x="10121971" y="3406876"/>
            <a:ext cx="1231829" cy="707886"/>
          </a:xfrm>
          <a:prstGeom prst="rect">
            <a:avLst/>
          </a:prstGeom>
          <a:noFill/>
        </p:spPr>
        <p:txBody>
          <a:bodyPr wrap="square">
            <a:spAutoFit/>
          </a:bodyPr>
          <a:lstStyle/>
          <a:p>
            <a:r>
              <a:rPr kumimoji="0" lang="en-US" sz="4000" b="0" u="none" strike="noStrike" kern="1200" cap="none" spc="0" normalizeH="0" baseline="0" noProof="0" dirty="0">
                <a:ln>
                  <a:noFill/>
                </a:ln>
                <a:solidFill>
                  <a:srgbClr val="4D5156"/>
                </a:solidFill>
                <a:effectLst/>
                <a:uLnTx/>
                <a:uFillTx/>
                <a:latin typeface="Google Sans Text"/>
                <a:ea typeface="+mn-ea"/>
                <a:cs typeface="+mn-cs"/>
              </a:rPr>
              <a:t>tail</a:t>
            </a:r>
            <a:endParaRPr lang="en-US" dirty="0"/>
          </a:p>
        </p:txBody>
      </p:sp>
    </p:spTree>
    <p:extLst>
      <p:ext uri="{BB962C8B-B14F-4D97-AF65-F5344CB8AC3E}">
        <p14:creationId xmlns:p14="http://schemas.microsoft.com/office/powerpoint/2010/main" val="279479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Insert</a:t>
            </a:r>
          </a:p>
        </p:txBody>
      </p:sp>
      <p:sp>
        <p:nvSpPr>
          <p:cNvPr id="31" name="TextBox 30">
            <a:extLst>
              <a:ext uri="{FF2B5EF4-FFF2-40B4-BE49-F238E27FC236}">
                <a16:creationId xmlns:a16="http://schemas.microsoft.com/office/drawing/2014/main" id="{1EFD7169-4619-41ED-B238-FACCDB9A154A}"/>
              </a:ext>
            </a:extLst>
          </p:cNvPr>
          <p:cNvSpPr txBox="1"/>
          <p:nvPr/>
        </p:nvSpPr>
        <p:spPr>
          <a:xfrm>
            <a:off x="993914" y="1769285"/>
            <a:ext cx="8719046" cy="707886"/>
          </a:xfrm>
          <a:prstGeom prst="rect">
            <a:avLst/>
          </a:prstGeom>
          <a:noFill/>
        </p:spPr>
        <p:txBody>
          <a:bodyPr wrap="square">
            <a:spAutoFit/>
          </a:bodyPr>
          <a:lstStyle/>
          <a:p>
            <a:pPr marL="1028700" lvl="1" indent="-571500">
              <a:buFont typeface="Wingdings" panose="05000000000000000000" pitchFamily="2" charset="2"/>
              <a:buChar char="Ø"/>
            </a:pPr>
            <a:r>
              <a:rPr lang="en-US" sz="4000" b="0" i="0" dirty="0">
                <a:solidFill>
                  <a:srgbClr val="4D5156"/>
                </a:solidFill>
                <a:effectLst/>
                <a:latin typeface="Google Sans Text"/>
              </a:rPr>
              <a:t>in the middle (after a specific node)</a:t>
            </a:r>
          </a:p>
        </p:txBody>
      </p:sp>
      <p:graphicFrame>
        <p:nvGraphicFramePr>
          <p:cNvPr id="23" name="Table 2">
            <a:extLst>
              <a:ext uri="{FF2B5EF4-FFF2-40B4-BE49-F238E27FC236}">
                <a16:creationId xmlns:a16="http://schemas.microsoft.com/office/drawing/2014/main" id="{F9264A77-E44E-4DAC-83EF-CD4FF209C95C}"/>
              </a:ext>
            </a:extLst>
          </p:cNvPr>
          <p:cNvGraphicFramePr>
            <a:graphicFrameLocks noGrp="1"/>
          </p:cNvGraphicFramePr>
          <p:nvPr>
            <p:extLst>
              <p:ext uri="{D42A27DB-BD31-4B8C-83A1-F6EECF244321}">
                <p14:modId xmlns:p14="http://schemas.microsoft.com/office/powerpoint/2010/main" val="820376290"/>
              </p:ext>
            </p:extLst>
          </p:nvPr>
        </p:nvGraphicFramePr>
        <p:xfrm>
          <a:off x="4676729" y="2834665"/>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a:t>
                      </a:r>
                    </a:p>
                  </a:txBody>
                  <a:tcPr/>
                </a:tc>
                <a:extLst>
                  <a:ext uri="{0D108BD9-81ED-4DB2-BD59-A6C34878D82A}">
                    <a16:rowId xmlns:a16="http://schemas.microsoft.com/office/drawing/2014/main" val="4238659422"/>
                  </a:ext>
                </a:extLst>
              </a:tr>
            </a:tbl>
          </a:graphicData>
        </a:graphic>
      </p:graphicFrame>
      <p:sp>
        <p:nvSpPr>
          <p:cNvPr id="24" name="TextBox 23">
            <a:extLst>
              <a:ext uri="{FF2B5EF4-FFF2-40B4-BE49-F238E27FC236}">
                <a16:creationId xmlns:a16="http://schemas.microsoft.com/office/drawing/2014/main" id="{44CFA1E1-3F43-41D8-A476-D61C6DF8DFD0}"/>
              </a:ext>
            </a:extLst>
          </p:cNvPr>
          <p:cNvSpPr txBox="1"/>
          <p:nvPr/>
        </p:nvSpPr>
        <p:spPr>
          <a:xfrm>
            <a:off x="4469418" y="2483090"/>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rPr>
              <a:t>924</a:t>
            </a:r>
            <a:endParaRPr kumimoji="0" lang="en-US" sz="1800" b="0" i="0" u="none" strike="noStrike" kern="1200" cap="none" spc="0" normalizeH="0" baseline="0" noProof="0" dirty="0">
              <a:ln>
                <a:noFill/>
              </a:ln>
              <a:solidFill>
                <a:srgbClr val="002060"/>
              </a:solidFill>
              <a:effectLst/>
              <a:uLnTx/>
              <a:uFillTx/>
              <a:latin typeface="+mn-lt"/>
              <a:ea typeface="+mn-ea"/>
              <a:cs typeface="+mn-cs"/>
            </a:endParaRPr>
          </a:p>
        </p:txBody>
      </p:sp>
      <p:sp>
        <p:nvSpPr>
          <p:cNvPr id="2" name="TextBox 1">
            <a:extLst>
              <a:ext uri="{FF2B5EF4-FFF2-40B4-BE49-F238E27FC236}">
                <a16:creationId xmlns:a16="http://schemas.microsoft.com/office/drawing/2014/main" id="{FC48C412-30DE-4FAF-A20B-BB5EF6C945F8}"/>
              </a:ext>
            </a:extLst>
          </p:cNvPr>
          <p:cNvSpPr txBox="1"/>
          <p:nvPr/>
        </p:nvSpPr>
        <p:spPr>
          <a:xfrm>
            <a:off x="1553909" y="4945322"/>
            <a:ext cx="651140" cy="830997"/>
          </a:xfrm>
          <a:prstGeom prst="rect">
            <a:avLst/>
          </a:prstGeom>
          <a:noFill/>
        </p:spPr>
        <p:txBody>
          <a:bodyPr wrap="none" rtlCol="0">
            <a:spAutoFit/>
          </a:bodyPr>
          <a:lstStyle/>
          <a:p>
            <a:r>
              <a:rPr lang="en-US" sz="4800" dirty="0"/>
              <a:t>...</a:t>
            </a:r>
          </a:p>
        </p:txBody>
      </p:sp>
      <p:sp>
        <p:nvSpPr>
          <p:cNvPr id="5" name="Rectangle 4">
            <a:extLst>
              <a:ext uri="{FF2B5EF4-FFF2-40B4-BE49-F238E27FC236}">
                <a16:creationId xmlns:a16="http://schemas.microsoft.com/office/drawing/2014/main" id="{AE9E07A0-8C99-4FD7-8031-B0420ABF6F6F}"/>
              </a:ext>
            </a:extLst>
          </p:cNvPr>
          <p:cNvSpPr/>
          <p:nvPr/>
        </p:nvSpPr>
        <p:spPr>
          <a:xfrm>
            <a:off x="4676729" y="2834665"/>
            <a:ext cx="2838542" cy="1218848"/>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cxnSp>
        <p:nvCxnSpPr>
          <p:cNvPr id="29" name="Connector: Curved 28">
            <a:extLst>
              <a:ext uri="{FF2B5EF4-FFF2-40B4-BE49-F238E27FC236}">
                <a16:creationId xmlns:a16="http://schemas.microsoft.com/office/drawing/2014/main" id="{7C18623E-27A9-4EC2-A263-B445D48C886F}"/>
              </a:ext>
            </a:extLst>
          </p:cNvPr>
          <p:cNvCxnSpPr>
            <a:cxnSpLocks/>
            <a:stCxn id="5" idx="3"/>
          </p:cNvCxnSpPr>
          <p:nvPr/>
        </p:nvCxnSpPr>
        <p:spPr>
          <a:xfrm flipV="1">
            <a:off x="7515271" y="2889501"/>
            <a:ext cx="818006" cy="55458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9" name="Table 2">
            <a:extLst>
              <a:ext uri="{FF2B5EF4-FFF2-40B4-BE49-F238E27FC236}">
                <a16:creationId xmlns:a16="http://schemas.microsoft.com/office/drawing/2014/main" id="{CF753EF2-0D32-405C-B7FE-4E324525B6BB}"/>
              </a:ext>
            </a:extLst>
          </p:cNvPr>
          <p:cNvGraphicFramePr>
            <a:graphicFrameLocks noGrp="1"/>
          </p:cNvGraphicFramePr>
          <p:nvPr>
            <p:extLst>
              <p:ext uri="{D42A27DB-BD31-4B8C-83A1-F6EECF244321}">
                <p14:modId xmlns:p14="http://schemas.microsoft.com/office/powerpoint/2010/main" val="294498907"/>
              </p:ext>
            </p:extLst>
          </p:nvPr>
        </p:nvGraphicFramePr>
        <p:xfrm>
          <a:off x="2939448" y="4738842"/>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440</a:t>
                      </a:r>
                    </a:p>
                  </a:txBody>
                  <a:tcPr/>
                </a:tc>
                <a:extLst>
                  <a:ext uri="{0D108BD9-81ED-4DB2-BD59-A6C34878D82A}">
                    <a16:rowId xmlns:a16="http://schemas.microsoft.com/office/drawing/2014/main" val="4238659422"/>
                  </a:ext>
                </a:extLst>
              </a:tr>
            </a:tbl>
          </a:graphicData>
        </a:graphic>
      </p:graphicFrame>
      <p:graphicFrame>
        <p:nvGraphicFramePr>
          <p:cNvPr id="22" name="Table 2">
            <a:extLst>
              <a:ext uri="{FF2B5EF4-FFF2-40B4-BE49-F238E27FC236}">
                <a16:creationId xmlns:a16="http://schemas.microsoft.com/office/drawing/2014/main" id="{82513BAC-D28E-4E0C-9D55-80897660EAC3}"/>
              </a:ext>
            </a:extLst>
          </p:cNvPr>
          <p:cNvGraphicFramePr>
            <a:graphicFrameLocks noGrp="1"/>
          </p:cNvGraphicFramePr>
          <p:nvPr>
            <p:extLst>
              <p:ext uri="{D42A27DB-BD31-4B8C-83A1-F6EECF244321}">
                <p14:modId xmlns:p14="http://schemas.microsoft.com/office/powerpoint/2010/main" val="1679037827"/>
              </p:ext>
            </p:extLst>
          </p:nvPr>
        </p:nvGraphicFramePr>
        <p:xfrm>
          <a:off x="6647117" y="4732776"/>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720</a:t>
                      </a:r>
                    </a:p>
                  </a:txBody>
                  <a:tcPr/>
                </a:tc>
                <a:extLst>
                  <a:ext uri="{0D108BD9-81ED-4DB2-BD59-A6C34878D82A}">
                    <a16:rowId xmlns:a16="http://schemas.microsoft.com/office/drawing/2014/main" val="4238659422"/>
                  </a:ext>
                </a:extLst>
              </a:tr>
            </a:tbl>
          </a:graphicData>
        </a:graphic>
      </p:graphicFrame>
      <p:sp>
        <p:nvSpPr>
          <p:cNvPr id="27" name="TextBox 26">
            <a:extLst>
              <a:ext uri="{FF2B5EF4-FFF2-40B4-BE49-F238E27FC236}">
                <a16:creationId xmlns:a16="http://schemas.microsoft.com/office/drawing/2014/main" id="{BBAF4161-7AE0-42B3-A248-94AD87F8C8B5}"/>
              </a:ext>
            </a:extLst>
          </p:cNvPr>
          <p:cNvSpPr txBox="1"/>
          <p:nvPr/>
        </p:nvSpPr>
        <p:spPr>
          <a:xfrm>
            <a:off x="2706627" y="4394048"/>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200</a:t>
            </a:r>
          </a:p>
        </p:txBody>
      </p:sp>
      <p:sp>
        <p:nvSpPr>
          <p:cNvPr id="28" name="TextBox 27">
            <a:extLst>
              <a:ext uri="{FF2B5EF4-FFF2-40B4-BE49-F238E27FC236}">
                <a16:creationId xmlns:a16="http://schemas.microsoft.com/office/drawing/2014/main" id="{51F0A144-AAD7-46AB-9878-532B5FAFFE5F}"/>
              </a:ext>
            </a:extLst>
          </p:cNvPr>
          <p:cNvSpPr txBox="1"/>
          <p:nvPr/>
        </p:nvSpPr>
        <p:spPr>
          <a:xfrm>
            <a:off x="6439806" y="4381201"/>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440</a:t>
            </a:r>
          </a:p>
        </p:txBody>
      </p:sp>
      <p:cxnSp>
        <p:nvCxnSpPr>
          <p:cNvPr id="30" name="Connector: Curved 29">
            <a:extLst>
              <a:ext uri="{FF2B5EF4-FFF2-40B4-BE49-F238E27FC236}">
                <a16:creationId xmlns:a16="http://schemas.microsoft.com/office/drawing/2014/main" id="{5F990BCB-BA64-48EF-9E1F-77443A633B1A}"/>
              </a:ext>
            </a:extLst>
          </p:cNvPr>
          <p:cNvCxnSpPr>
            <a:cxnSpLocks/>
          </p:cNvCxnSpPr>
          <p:nvPr/>
        </p:nvCxnSpPr>
        <p:spPr>
          <a:xfrm flipV="1">
            <a:off x="2121135" y="4757382"/>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2" name="Connector: Curved 31">
            <a:extLst>
              <a:ext uri="{FF2B5EF4-FFF2-40B4-BE49-F238E27FC236}">
                <a16:creationId xmlns:a16="http://schemas.microsoft.com/office/drawing/2014/main" id="{29B8F401-55BE-45FA-8D83-0E7012E4E84A}"/>
              </a:ext>
            </a:extLst>
          </p:cNvPr>
          <p:cNvCxnSpPr>
            <a:cxnSpLocks/>
            <a:stCxn id="19" idx="3"/>
          </p:cNvCxnSpPr>
          <p:nvPr/>
        </p:nvCxnSpPr>
        <p:spPr>
          <a:xfrm flipV="1">
            <a:off x="5777990" y="4750533"/>
            <a:ext cx="868820" cy="597733"/>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1" name="Connector: Curved 20">
            <a:extLst>
              <a:ext uri="{FF2B5EF4-FFF2-40B4-BE49-F238E27FC236}">
                <a16:creationId xmlns:a16="http://schemas.microsoft.com/office/drawing/2014/main" id="{F03AE622-36A1-4DD9-BF45-B819A1984323}"/>
              </a:ext>
            </a:extLst>
          </p:cNvPr>
          <p:cNvCxnSpPr>
            <a:cxnSpLocks/>
          </p:cNvCxnSpPr>
          <p:nvPr/>
        </p:nvCxnSpPr>
        <p:spPr>
          <a:xfrm flipV="1">
            <a:off x="9485352" y="4776002"/>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3BCC79F3-246A-478E-8158-823C3A61418C}"/>
              </a:ext>
            </a:extLst>
          </p:cNvPr>
          <p:cNvSpPr txBox="1"/>
          <p:nvPr/>
        </p:nvSpPr>
        <p:spPr>
          <a:xfrm>
            <a:off x="10198380" y="4378904"/>
            <a:ext cx="651140" cy="830997"/>
          </a:xfrm>
          <a:prstGeom prst="rect">
            <a:avLst/>
          </a:prstGeom>
          <a:noFill/>
        </p:spPr>
        <p:txBody>
          <a:bodyPr wrap="none" rtlCol="0">
            <a:spAutoFit/>
          </a:bodyPr>
          <a:lstStyle/>
          <a:p>
            <a:r>
              <a:rPr lang="en-US" sz="4800" dirty="0"/>
              <a:t>...</a:t>
            </a:r>
          </a:p>
        </p:txBody>
      </p:sp>
      <p:sp>
        <p:nvSpPr>
          <p:cNvPr id="6" name="Arrow: Down 5">
            <a:extLst>
              <a:ext uri="{FF2B5EF4-FFF2-40B4-BE49-F238E27FC236}">
                <a16:creationId xmlns:a16="http://schemas.microsoft.com/office/drawing/2014/main" id="{307F279D-7CCA-4B13-8052-4C7C43DC5036}"/>
              </a:ext>
            </a:extLst>
          </p:cNvPr>
          <p:cNvSpPr/>
          <p:nvPr/>
        </p:nvSpPr>
        <p:spPr>
          <a:xfrm>
            <a:off x="5985301" y="4194799"/>
            <a:ext cx="335280" cy="5468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5291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Insert</a:t>
            </a:r>
          </a:p>
        </p:txBody>
      </p:sp>
      <p:sp>
        <p:nvSpPr>
          <p:cNvPr id="31" name="TextBox 30">
            <a:extLst>
              <a:ext uri="{FF2B5EF4-FFF2-40B4-BE49-F238E27FC236}">
                <a16:creationId xmlns:a16="http://schemas.microsoft.com/office/drawing/2014/main" id="{1EFD7169-4619-41ED-B238-FACCDB9A154A}"/>
              </a:ext>
            </a:extLst>
          </p:cNvPr>
          <p:cNvSpPr txBox="1"/>
          <p:nvPr/>
        </p:nvSpPr>
        <p:spPr>
          <a:xfrm>
            <a:off x="993914" y="1769285"/>
            <a:ext cx="8719046" cy="707886"/>
          </a:xfrm>
          <a:prstGeom prst="rect">
            <a:avLst/>
          </a:prstGeom>
          <a:noFill/>
        </p:spPr>
        <p:txBody>
          <a:bodyPr wrap="square">
            <a:spAutoFit/>
          </a:bodyPr>
          <a:lstStyle/>
          <a:p>
            <a:pPr marL="1028700" lvl="1" indent="-571500">
              <a:buFont typeface="Wingdings" panose="05000000000000000000" pitchFamily="2" charset="2"/>
              <a:buChar char="Ø"/>
            </a:pPr>
            <a:r>
              <a:rPr lang="en-US" sz="4000" b="0" i="0" dirty="0">
                <a:solidFill>
                  <a:srgbClr val="4D5156"/>
                </a:solidFill>
                <a:effectLst/>
                <a:latin typeface="Google Sans Text"/>
              </a:rPr>
              <a:t>in the middle (after a specific node)</a:t>
            </a:r>
          </a:p>
        </p:txBody>
      </p:sp>
      <p:graphicFrame>
        <p:nvGraphicFramePr>
          <p:cNvPr id="23" name="Table 2">
            <a:extLst>
              <a:ext uri="{FF2B5EF4-FFF2-40B4-BE49-F238E27FC236}">
                <a16:creationId xmlns:a16="http://schemas.microsoft.com/office/drawing/2014/main" id="{F9264A77-E44E-4DAC-83EF-CD4FF209C95C}"/>
              </a:ext>
            </a:extLst>
          </p:cNvPr>
          <p:cNvGraphicFramePr>
            <a:graphicFrameLocks noGrp="1"/>
          </p:cNvGraphicFramePr>
          <p:nvPr>
            <p:extLst>
              <p:ext uri="{D42A27DB-BD31-4B8C-83A1-F6EECF244321}">
                <p14:modId xmlns:p14="http://schemas.microsoft.com/office/powerpoint/2010/main" val="1276637144"/>
              </p:ext>
            </p:extLst>
          </p:nvPr>
        </p:nvGraphicFramePr>
        <p:xfrm>
          <a:off x="4676729" y="4802659"/>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highlight>
                            <a:srgbClr val="FFFF00"/>
                          </a:highlight>
                          <a:uLnTx/>
                          <a:uFillTx/>
                          <a:latin typeface="+mn-lt"/>
                          <a:ea typeface="+mn-ea"/>
                          <a:cs typeface="+mn-cs"/>
                        </a:rPr>
                        <a:t>440</a:t>
                      </a:r>
                    </a:p>
                  </a:txBody>
                  <a:tcPr/>
                </a:tc>
                <a:extLst>
                  <a:ext uri="{0D108BD9-81ED-4DB2-BD59-A6C34878D82A}">
                    <a16:rowId xmlns:a16="http://schemas.microsoft.com/office/drawing/2014/main" val="4238659422"/>
                  </a:ext>
                </a:extLst>
              </a:tr>
            </a:tbl>
          </a:graphicData>
        </a:graphic>
      </p:graphicFrame>
      <p:sp>
        <p:nvSpPr>
          <p:cNvPr id="24" name="TextBox 23">
            <a:extLst>
              <a:ext uri="{FF2B5EF4-FFF2-40B4-BE49-F238E27FC236}">
                <a16:creationId xmlns:a16="http://schemas.microsoft.com/office/drawing/2014/main" id="{44CFA1E1-3F43-41D8-A476-D61C6DF8DFD0}"/>
              </a:ext>
            </a:extLst>
          </p:cNvPr>
          <p:cNvSpPr txBox="1"/>
          <p:nvPr/>
        </p:nvSpPr>
        <p:spPr>
          <a:xfrm>
            <a:off x="4469418" y="4451084"/>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rPr>
              <a:t>924</a:t>
            </a:r>
            <a:endParaRPr kumimoji="0" lang="en-US" sz="1800" b="0" i="0" u="none" strike="noStrike" kern="1200" cap="none" spc="0" normalizeH="0" baseline="0" noProof="0" dirty="0">
              <a:ln>
                <a:noFill/>
              </a:ln>
              <a:solidFill>
                <a:srgbClr val="002060"/>
              </a:solidFill>
              <a:effectLst/>
              <a:uLnTx/>
              <a:uFillTx/>
              <a:latin typeface="+mn-lt"/>
              <a:ea typeface="+mn-ea"/>
              <a:cs typeface="+mn-cs"/>
            </a:endParaRPr>
          </a:p>
        </p:txBody>
      </p:sp>
      <p:cxnSp>
        <p:nvCxnSpPr>
          <p:cNvPr id="29" name="Connector: Curved 28">
            <a:extLst>
              <a:ext uri="{FF2B5EF4-FFF2-40B4-BE49-F238E27FC236}">
                <a16:creationId xmlns:a16="http://schemas.microsoft.com/office/drawing/2014/main" id="{7C18623E-27A9-4EC2-A263-B445D48C886F}"/>
              </a:ext>
            </a:extLst>
          </p:cNvPr>
          <p:cNvCxnSpPr>
            <a:cxnSpLocks/>
          </p:cNvCxnSpPr>
          <p:nvPr/>
        </p:nvCxnSpPr>
        <p:spPr>
          <a:xfrm flipV="1">
            <a:off x="7515271" y="4857495"/>
            <a:ext cx="818006" cy="55458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9" name="Table 2">
            <a:extLst>
              <a:ext uri="{FF2B5EF4-FFF2-40B4-BE49-F238E27FC236}">
                <a16:creationId xmlns:a16="http://schemas.microsoft.com/office/drawing/2014/main" id="{CF753EF2-0D32-405C-B7FE-4E324525B6BB}"/>
              </a:ext>
            </a:extLst>
          </p:cNvPr>
          <p:cNvGraphicFramePr>
            <a:graphicFrameLocks noGrp="1"/>
          </p:cNvGraphicFramePr>
          <p:nvPr>
            <p:extLst>
              <p:ext uri="{D42A27DB-BD31-4B8C-83A1-F6EECF244321}">
                <p14:modId xmlns:p14="http://schemas.microsoft.com/office/powerpoint/2010/main" val="1917310265"/>
              </p:ext>
            </p:extLst>
          </p:nvPr>
        </p:nvGraphicFramePr>
        <p:xfrm>
          <a:off x="960945" y="4800118"/>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highlight>
                            <a:srgbClr val="FFFF00"/>
                          </a:highlight>
                          <a:uLnTx/>
                          <a:uFillTx/>
                          <a:latin typeface="+mn-lt"/>
                          <a:ea typeface="+mn-ea"/>
                          <a:cs typeface="+mn-cs"/>
                        </a:rPr>
                        <a:t>924</a:t>
                      </a:r>
                    </a:p>
                  </a:txBody>
                  <a:tcPr/>
                </a:tc>
                <a:extLst>
                  <a:ext uri="{0D108BD9-81ED-4DB2-BD59-A6C34878D82A}">
                    <a16:rowId xmlns:a16="http://schemas.microsoft.com/office/drawing/2014/main" val="4238659422"/>
                  </a:ext>
                </a:extLst>
              </a:tr>
            </a:tbl>
          </a:graphicData>
        </a:graphic>
      </p:graphicFrame>
      <p:graphicFrame>
        <p:nvGraphicFramePr>
          <p:cNvPr id="22" name="Table 2">
            <a:extLst>
              <a:ext uri="{FF2B5EF4-FFF2-40B4-BE49-F238E27FC236}">
                <a16:creationId xmlns:a16="http://schemas.microsoft.com/office/drawing/2014/main" id="{82513BAC-D28E-4E0C-9D55-80897660EAC3}"/>
              </a:ext>
            </a:extLst>
          </p:cNvPr>
          <p:cNvGraphicFramePr>
            <a:graphicFrameLocks noGrp="1"/>
          </p:cNvGraphicFramePr>
          <p:nvPr>
            <p:extLst>
              <p:ext uri="{D42A27DB-BD31-4B8C-83A1-F6EECF244321}">
                <p14:modId xmlns:p14="http://schemas.microsoft.com/office/powerpoint/2010/main" val="2335004268"/>
              </p:ext>
            </p:extLst>
          </p:nvPr>
        </p:nvGraphicFramePr>
        <p:xfrm>
          <a:off x="8333277" y="4827577"/>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720</a:t>
                      </a:r>
                    </a:p>
                  </a:txBody>
                  <a:tcPr/>
                </a:tc>
                <a:extLst>
                  <a:ext uri="{0D108BD9-81ED-4DB2-BD59-A6C34878D82A}">
                    <a16:rowId xmlns:a16="http://schemas.microsoft.com/office/drawing/2014/main" val="4238659422"/>
                  </a:ext>
                </a:extLst>
              </a:tr>
            </a:tbl>
          </a:graphicData>
        </a:graphic>
      </p:graphicFrame>
      <p:sp>
        <p:nvSpPr>
          <p:cNvPr id="27" name="TextBox 26">
            <a:extLst>
              <a:ext uri="{FF2B5EF4-FFF2-40B4-BE49-F238E27FC236}">
                <a16:creationId xmlns:a16="http://schemas.microsoft.com/office/drawing/2014/main" id="{BBAF4161-7AE0-42B3-A248-94AD87F8C8B5}"/>
              </a:ext>
            </a:extLst>
          </p:cNvPr>
          <p:cNvSpPr txBox="1"/>
          <p:nvPr/>
        </p:nvSpPr>
        <p:spPr>
          <a:xfrm>
            <a:off x="728124" y="4455324"/>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200</a:t>
            </a:r>
          </a:p>
        </p:txBody>
      </p:sp>
      <p:sp>
        <p:nvSpPr>
          <p:cNvPr id="28" name="TextBox 27">
            <a:extLst>
              <a:ext uri="{FF2B5EF4-FFF2-40B4-BE49-F238E27FC236}">
                <a16:creationId xmlns:a16="http://schemas.microsoft.com/office/drawing/2014/main" id="{51F0A144-AAD7-46AB-9878-532B5FAFFE5F}"/>
              </a:ext>
            </a:extLst>
          </p:cNvPr>
          <p:cNvSpPr txBox="1"/>
          <p:nvPr/>
        </p:nvSpPr>
        <p:spPr>
          <a:xfrm>
            <a:off x="8125966" y="4476002"/>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440</a:t>
            </a:r>
          </a:p>
        </p:txBody>
      </p:sp>
      <p:cxnSp>
        <p:nvCxnSpPr>
          <p:cNvPr id="30" name="Connector: Curved 29">
            <a:extLst>
              <a:ext uri="{FF2B5EF4-FFF2-40B4-BE49-F238E27FC236}">
                <a16:creationId xmlns:a16="http://schemas.microsoft.com/office/drawing/2014/main" id="{5F990BCB-BA64-48EF-9E1F-77443A633B1A}"/>
              </a:ext>
            </a:extLst>
          </p:cNvPr>
          <p:cNvCxnSpPr>
            <a:cxnSpLocks/>
          </p:cNvCxnSpPr>
          <p:nvPr/>
        </p:nvCxnSpPr>
        <p:spPr>
          <a:xfrm flipV="1">
            <a:off x="142632" y="4818658"/>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2" name="Connector: Curved 31">
            <a:extLst>
              <a:ext uri="{FF2B5EF4-FFF2-40B4-BE49-F238E27FC236}">
                <a16:creationId xmlns:a16="http://schemas.microsoft.com/office/drawing/2014/main" id="{29B8F401-55BE-45FA-8D83-0E7012E4E84A}"/>
              </a:ext>
            </a:extLst>
          </p:cNvPr>
          <p:cNvCxnSpPr>
            <a:cxnSpLocks/>
            <a:stCxn id="19" idx="3"/>
          </p:cNvCxnSpPr>
          <p:nvPr/>
        </p:nvCxnSpPr>
        <p:spPr>
          <a:xfrm flipV="1">
            <a:off x="3799487" y="4811809"/>
            <a:ext cx="868820" cy="597733"/>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1" name="Connector: Curved 20">
            <a:extLst>
              <a:ext uri="{FF2B5EF4-FFF2-40B4-BE49-F238E27FC236}">
                <a16:creationId xmlns:a16="http://schemas.microsoft.com/office/drawing/2014/main" id="{F03AE622-36A1-4DD9-BF45-B819A1984323}"/>
              </a:ext>
            </a:extLst>
          </p:cNvPr>
          <p:cNvCxnSpPr>
            <a:cxnSpLocks/>
          </p:cNvCxnSpPr>
          <p:nvPr/>
        </p:nvCxnSpPr>
        <p:spPr>
          <a:xfrm flipV="1">
            <a:off x="11171512" y="4870803"/>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B6D17972-1F12-4631-8124-83CD2ACFE96C}"/>
              </a:ext>
            </a:extLst>
          </p:cNvPr>
          <p:cNvSpPr txBox="1"/>
          <p:nvPr/>
        </p:nvSpPr>
        <p:spPr>
          <a:xfrm>
            <a:off x="11641641" y="4495656"/>
            <a:ext cx="651140" cy="830997"/>
          </a:xfrm>
          <a:prstGeom prst="rect">
            <a:avLst/>
          </a:prstGeom>
          <a:noFill/>
        </p:spPr>
        <p:txBody>
          <a:bodyPr wrap="none" rtlCol="0">
            <a:spAutoFit/>
          </a:bodyPr>
          <a:lstStyle/>
          <a:p>
            <a:r>
              <a:rPr lang="en-US" sz="4800" dirty="0"/>
              <a:t>...</a:t>
            </a:r>
          </a:p>
        </p:txBody>
      </p:sp>
      <p:sp>
        <p:nvSpPr>
          <p:cNvPr id="33" name="TextBox 32">
            <a:extLst>
              <a:ext uri="{FF2B5EF4-FFF2-40B4-BE49-F238E27FC236}">
                <a16:creationId xmlns:a16="http://schemas.microsoft.com/office/drawing/2014/main" id="{3AB18EE6-9800-46F4-8F8F-F4D0C1D44208}"/>
              </a:ext>
            </a:extLst>
          </p:cNvPr>
          <p:cNvSpPr txBox="1"/>
          <p:nvPr/>
        </p:nvSpPr>
        <p:spPr>
          <a:xfrm>
            <a:off x="-97708" y="4987977"/>
            <a:ext cx="651140" cy="830997"/>
          </a:xfrm>
          <a:prstGeom prst="rect">
            <a:avLst/>
          </a:prstGeom>
          <a:noFill/>
        </p:spPr>
        <p:txBody>
          <a:bodyPr wrap="none" rtlCol="0">
            <a:spAutoFit/>
          </a:bodyPr>
          <a:lstStyle/>
          <a:p>
            <a:r>
              <a:rPr lang="en-US" sz="4800" dirty="0"/>
              <a:t>...</a:t>
            </a:r>
          </a:p>
        </p:txBody>
      </p:sp>
    </p:spTree>
    <p:extLst>
      <p:ext uri="{BB962C8B-B14F-4D97-AF65-F5344CB8AC3E}">
        <p14:creationId xmlns:p14="http://schemas.microsoft.com/office/powerpoint/2010/main" val="1914296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Insert</a:t>
            </a:r>
          </a:p>
        </p:txBody>
      </p:sp>
      <p:sp>
        <p:nvSpPr>
          <p:cNvPr id="31" name="TextBox 30">
            <a:extLst>
              <a:ext uri="{FF2B5EF4-FFF2-40B4-BE49-F238E27FC236}">
                <a16:creationId xmlns:a16="http://schemas.microsoft.com/office/drawing/2014/main" id="{1EFD7169-4619-41ED-B238-FACCDB9A154A}"/>
              </a:ext>
            </a:extLst>
          </p:cNvPr>
          <p:cNvSpPr txBox="1"/>
          <p:nvPr/>
        </p:nvSpPr>
        <p:spPr>
          <a:xfrm>
            <a:off x="993914" y="1769285"/>
            <a:ext cx="4055606" cy="707886"/>
          </a:xfrm>
          <a:prstGeom prst="rect">
            <a:avLst/>
          </a:prstGeom>
          <a:noFill/>
        </p:spPr>
        <p:txBody>
          <a:bodyPr wrap="square">
            <a:spAutoFit/>
          </a:bodyPr>
          <a:lstStyle/>
          <a:p>
            <a:pPr marL="1028700" lvl="1" indent="-571500">
              <a:buFont typeface="Wingdings" panose="05000000000000000000" pitchFamily="2" charset="2"/>
              <a:buChar char="Ø"/>
            </a:pPr>
            <a:r>
              <a:rPr lang="en-US" sz="4000" b="0" i="0" dirty="0">
                <a:solidFill>
                  <a:srgbClr val="4D5156"/>
                </a:solidFill>
                <a:effectLst/>
                <a:latin typeface="Google Sans Text"/>
              </a:rPr>
              <a:t>in the middle</a:t>
            </a:r>
          </a:p>
        </p:txBody>
      </p:sp>
      <p:graphicFrame>
        <p:nvGraphicFramePr>
          <p:cNvPr id="23" name="Table 2">
            <a:extLst>
              <a:ext uri="{FF2B5EF4-FFF2-40B4-BE49-F238E27FC236}">
                <a16:creationId xmlns:a16="http://schemas.microsoft.com/office/drawing/2014/main" id="{F9264A77-E44E-4DAC-83EF-CD4FF209C95C}"/>
              </a:ext>
            </a:extLst>
          </p:cNvPr>
          <p:cNvGraphicFramePr>
            <a:graphicFrameLocks noGrp="1"/>
          </p:cNvGraphicFramePr>
          <p:nvPr>
            <p:extLst>
              <p:ext uri="{D42A27DB-BD31-4B8C-83A1-F6EECF244321}">
                <p14:modId xmlns:p14="http://schemas.microsoft.com/office/powerpoint/2010/main" val="1738065376"/>
              </p:ext>
            </p:extLst>
          </p:nvPr>
        </p:nvGraphicFramePr>
        <p:xfrm>
          <a:off x="4676729" y="4802659"/>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440</a:t>
                      </a:r>
                    </a:p>
                  </a:txBody>
                  <a:tcPr/>
                </a:tc>
                <a:extLst>
                  <a:ext uri="{0D108BD9-81ED-4DB2-BD59-A6C34878D82A}">
                    <a16:rowId xmlns:a16="http://schemas.microsoft.com/office/drawing/2014/main" val="4238659422"/>
                  </a:ext>
                </a:extLst>
              </a:tr>
            </a:tbl>
          </a:graphicData>
        </a:graphic>
      </p:graphicFrame>
      <p:sp>
        <p:nvSpPr>
          <p:cNvPr id="24" name="TextBox 23">
            <a:extLst>
              <a:ext uri="{FF2B5EF4-FFF2-40B4-BE49-F238E27FC236}">
                <a16:creationId xmlns:a16="http://schemas.microsoft.com/office/drawing/2014/main" id="{44CFA1E1-3F43-41D8-A476-D61C6DF8DFD0}"/>
              </a:ext>
            </a:extLst>
          </p:cNvPr>
          <p:cNvSpPr txBox="1"/>
          <p:nvPr/>
        </p:nvSpPr>
        <p:spPr>
          <a:xfrm>
            <a:off x="4469418" y="4451084"/>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rPr>
              <a:t>924</a:t>
            </a:r>
            <a:endParaRPr kumimoji="0" lang="en-US" sz="1800" b="0" i="0" u="none" strike="noStrike" kern="1200" cap="none" spc="0" normalizeH="0" baseline="0" noProof="0" dirty="0">
              <a:ln>
                <a:noFill/>
              </a:ln>
              <a:solidFill>
                <a:srgbClr val="002060"/>
              </a:solidFill>
              <a:effectLst/>
              <a:uLnTx/>
              <a:uFillTx/>
              <a:latin typeface="+mn-lt"/>
              <a:ea typeface="+mn-ea"/>
              <a:cs typeface="+mn-cs"/>
            </a:endParaRPr>
          </a:p>
        </p:txBody>
      </p:sp>
      <p:cxnSp>
        <p:nvCxnSpPr>
          <p:cNvPr id="29" name="Connector: Curved 28">
            <a:extLst>
              <a:ext uri="{FF2B5EF4-FFF2-40B4-BE49-F238E27FC236}">
                <a16:creationId xmlns:a16="http://schemas.microsoft.com/office/drawing/2014/main" id="{7C18623E-27A9-4EC2-A263-B445D48C886F}"/>
              </a:ext>
            </a:extLst>
          </p:cNvPr>
          <p:cNvCxnSpPr>
            <a:cxnSpLocks/>
          </p:cNvCxnSpPr>
          <p:nvPr/>
        </p:nvCxnSpPr>
        <p:spPr>
          <a:xfrm flipV="1">
            <a:off x="7515271" y="4857495"/>
            <a:ext cx="818006" cy="55458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9" name="Table 2">
            <a:extLst>
              <a:ext uri="{FF2B5EF4-FFF2-40B4-BE49-F238E27FC236}">
                <a16:creationId xmlns:a16="http://schemas.microsoft.com/office/drawing/2014/main" id="{CF753EF2-0D32-405C-B7FE-4E324525B6BB}"/>
              </a:ext>
            </a:extLst>
          </p:cNvPr>
          <p:cNvGraphicFramePr>
            <a:graphicFrameLocks noGrp="1"/>
          </p:cNvGraphicFramePr>
          <p:nvPr>
            <p:extLst>
              <p:ext uri="{D42A27DB-BD31-4B8C-83A1-F6EECF244321}">
                <p14:modId xmlns:p14="http://schemas.microsoft.com/office/powerpoint/2010/main" val="2728178085"/>
              </p:ext>
            </p:extLst>
          </p:nvPr>
        </p:nvGraphicFramePr>
        <p:xfrm>
          <a:off x="960945" y="4800118"/>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924</a:t>
                      </a:r>
                    </a:p>
                  </a:txBody>
                  <a:tcPr/>
                </a:tc>
                <a:extLst>
                  <a:ext uri="{0D108BD9-81ED-4DB2-BD59-A6C34878D82A}">
                    <a16:rowId xmlns:a16="http://schemas.microsoft.com/office/drawing/2014/main" val="4238659422"/>
                  </a:ext>
                </a:extLst>
              </a:tr>
            </a:tbl>
          </a:graphicData>
        </a:graphic>
      </p:graphicFrame>
      <p:graphicFrame>
        <p:nvGraphicFramePr>
          <p:cNvPr id="22" name="Table 2">
            <a:extLst>
              <a:ext uri="{FF2B5EF4-FFF2-40B4-BE49-F238E27FC236}">
                <a16:creationId xmlns:a16="http://schemas.microsoft.com/office/drawing/2014/main" id="{82513BAC-D28E-4E0C-9D55-80897660EAC3}"/>
              </a:ext>
            </a:extLst>
          </p:cNvPr>
          <p:cNvGraphicFramePr>
            <a:graphicFrameLocks noGrp="1"/>
          </p:cNvGraphicFramePr>
          <p:nvPr/>
        </p:nvGraphicFramePr>
        <p:xfrm>
          <a:off x="8333277" y="4827577"/>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720</a:t>
                      </a:r>
                    </a:p>
                  </a:txBody>
                  <a:tcPr/>
                </a:tc>
                <a:extLst>
                  <a:ext uri="{0D108BD9-81ED-4DB2-BD59-A6C34878D82A}">
                    <a16:rowId xmlns:a16="http://schemas.microsoft.com/office/drawing/2014/main" val="4238659422"/>
                  </a:ext>
                </a:extLst>
              </a:tr>
            </a:tbl>
          </a:graphicData>
        </a:graphic>
      </p:graphicFrame>
      <p:sp>
        <p:nvSpPr>
          <p:cNvPr id="27" name="TextBox 26">
            <a:extLst>
              <a:ext uri="{FF2B5EF4-FFF2-40B4-BE49-F238E27FC236}">
                <a16:creationId xmlns:a16="http://schemas.microsoft.com/office/drawing/2014/main" id="{BBAF4161-7AE0-42B3-A248-94AD87F8C8B5}"/>
              </a:ext>
            </a:extLst>
          </p:cNvPr>
          <p:cNvSpPr txBox="1"/>
          <p:nvPr/>
        </p:nvSpPr>
        <p:spPr>
          <a:xfrm>
            <a:off x="728124" y="4455324"/>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200</a:t>
            </a:r>
          </a:p>
        </p:txBody>
      </p:sp>
      <p:sp>
        <p:nvSpPr>
          <p:cNvPr id="28" name="TextBox 27">
            <a:extLst>
              <a:ext uri="{FF2B5EF4-FFF2-40B4-BE49-F238E27FC236}">
                <a16:creationId xmlns:a16="http://schemas.microsoft.com/office/drawing/2014/main" id="{51F0A144-AAD7-46AB-9878-532B5FAFFE5F}"/>
              </a:ext>
            </a:extLst>
          </p:cNvPr>
          <p:cNvSpPr txBox="1"/>
          <p:nvPr/>
        </p:nvSpPr>
        <p:spPr>
          <a:xfrm>
            <a:off x="8125966" y="4476002"/>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440</a:t>
            </a:r>
          </a:p>
        </p:txBody>
      </p:sp>
      <p:cxnSp>
        <p:nvCxnSpPr>
          <p:cNvPr id="30" name="Connector: Curved 29">
            <a:extLst>
              <a:ext uri="{FF2B5EF4-FFF2-40B4-BE49-F238E27FC236}">
                <a16:creationId xmlns:a16="http://schemas.microsoft.com/office/drawing/2014/main" id="{5F990BCB-BA64-48EF-9E1F-77443A633B1A}"/>
              </a:ext>
            </a:extLst>
          </p:cNvPr>
          <p:cNvCxnSpPr>
            <a:cxnSpLocks/>
          </p:cNvCxnSpPr>
          <p:nvPr/>
        </p:nvCxnSpPr>
        <p:spPr>
          <a:xfrm flipV="1">
            <a:off x="142632" y="4818658"/>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2" name="Connector: Curved 31">
            <a:extLst>
              <a:ext uri="{FF2B5EF4-FFF2-40B4-BE49-F238E27FC236}">
                <a16:creationId xmlns:a16="http://schemas.microsoft.com/office/drawing/2014/main" id="{29B8F401-55BE-45FA-8D83-0E7012E4E84A}"/>
              </a:ext>
            </a:extLst>
          </p:cNvPr>
          <p:cNvCxnSpPr>
            <a:cxnSpLocks/>
            <a:stCxn id="19" idx="3"/>
          </p:cNvCxnSpPr>
          <p:nvPr/>
        </p:nvCxnSpPr>
        <p:spPr>
          <a:xfrm flipV="1">
            <a:off x="3799487" y="4811809"/>
            <a:ext cx="868820" cy="597733"/>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1" name="Connector: Curved 20">
            <a:extLst>
              <a:ext uri="{FF2B5EF4-FFF2-40B4-BE49-F238E27FC236}">
                <a16:creationId xmlns:a16="http://schemas.microsoft.com/office/drawing/2014/main" id="{F03AE622-36A1-4DD9-BF45-B819A1984323}"/>
              </a:ext>
            </a:extLst>
          </p:cNvPr>
          <p:cNvCxnSpPr>
            <a:cxnSpLocks/>
          </p:cNvCxnSpPr>
          <p:nvPr/>
        </p:nvCxnSpPr>
        <p:spPr>
          <a:xfrm flipV="1">
            <a:off x="11171512" y="4870803"/>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B6D17972-1F12-4631-8124-83CD2ACFE96C}"/>
              </a:ext>
            </a:extLst>
          </p:cNvPr>
          <p:cNvSpPr txBox="1"/>
          <p:nvPr/>
        </p:nvSpPr>
        <p:spPr>
          <a:xfrm>
            <a:off x="11641641" y="4495656"/>
            <a:ext cx="651140" cy="830997"/>
          </a:xfrm>
          <a:prstGeom prst="rect">
            <a:avLst/>
          </a:prstGeom>
          <a:noFill/>
        </p:spPr>
        <p:txBody>
          <a:bodyPr wrap="none" rtlCol="0">
            <a:spAutoFit/>
          </a:bodyPr>
          <a:lstStyle/>
          <a:p>
            <a:r>
              <a:rPr lang="en-US" sz="4800" dirty="0"/>
              <a:t>...</a:t>
            </a:r>
          </a:p>
        </p:txBody>
      </p:sp>
      <p:sp>
        <p:nvSpPr>
          <p:cNvPr id="33" name="TextBox 32">
            <a:extLst>
              <a:ext uri="{FF2B5EF4-FFF2-40B4-BE49-F238E27FC236}">
                <a16:creationId xmlns:a16="http://schemas.microsoft.com/office/drawing/2014/main" id="{3AB18EE6-9800-46F4-8F8F-F4D0C1D44208}"/>
              </a:ext>
            </a:extLst>
          </p:cNvPr>
          <p:cNvSpPr txBox="1"/>
          <p:nvPr/>
        </p:nvSpPr>
        <p:spPr>
          <a:xfrm>
            <a:off x="-97708" y="4987977"/>
            <a:ext cx="651140" cy="830997"/>
          </a:xfrm>
          <a:prstGeom prst="rect">
            <a:avLst/>
          </a:prstGeom>
          <a:noFill/>
        </p:spPr>
        <p:txBody>
          <a:bodyPr wrap="none" rtlCol="0">
            <a:spAutoFit/>
          </a:bodyPr>
          <a:lstStyle/>
          <a:p>
            <a:r>
              <a:rPr lang="en-US" sz="4800" dirty="0"/>
              <a:t>...</a:t>
            </a:r>
          </a:p>
        </p:txBody>
      </p:sp>
      <p:sp>
        <p:nvSpPr>
          <p:cNvPr id="20" name="TextBox 19">
            <a:extLst>
              <a:ext uri="{FF2B5EF4-FFF2-40B4-BE49-F238E27FC236}">
                <a16:creationId xmlns:a16="http://schemas.microsoft.com/office/drawing/2014/main" id="{F047DE62-9365-4362-BBC1-1F5F0ED913B8}"/>
              </a:ext>
            </a:extLst>
          </p:cNvPr>
          <p:cNvSpPr txBox="1"/>
          <p:nvPr/>
        </p:nvSpPr>
        <p:spPr>
          <a:xfrm>
            <a:off x="6032286" y="1214431"/>
            <a:ext cx="4520834" cy="1323439"/>
          </a:xfrm>
          <a:prstGeom prst="rect">
            <a:avLst/>
          </a:prstGeom>
          <a:noFill/>
        </p:spPr>
        <p:txBody>
          <a:bodyPr wrap="square">
            <a:spAutoFit/>
          </a:bodyPr>
          <a:lstStyle/>
          <a:p>
            <a:r>
              <a:rPr lang="en-US" sz="4000" dirty="0">
                <a:solidFill>
                  <a:srgbClr val="0070C0"/>
                </a:solidFill>
                <a:latin typeface="Google Sans Text"/>
              </a:rPr>
              <a:t>Run-time complexity</a:t>
            </a:r>
            <a:endParaRPr lang="en-US" sz="4000" b="0" i="0" dirty="0">
              <a:solidFill>
                <a:srgbClr val="0070C0"/>
              </a:solidFill>
              <a:effectLst/>
              <a:latin typeface="Google Sans Text"/>
            </a:endParaRPr>
          </a:p>
          <a:p>
            <a:pPr marL="1028700" lvl="1" indent="-571500">
              <a:buFont typeface="Wingdings" panose="05000000000000000000" pitchFamily="2" charset="2"/>
              <a:buChar char="Ø"/>
            </a:pPr>
            <a:r>
              <a:rPr lang="en-US" sz="4000" dirty="0">
                <a:solidFill>
                  <a:srgbClr val="0070C0"/>
                </a:solidFill>
                <a:latin typeface="Google Sans Text"/>
              </a:rPr>
              <a:t>?</a:t>
            </a:r>
            <a:endParaRPr lang="en-US" sz="4000" dirty="0">
              <a:solidFill>
                <a:srgbClr val="0070C0"/>
              </a:solidFill>
            </a:endParaRPr>
          </a:p>
        </p:txBody>
      </p:sp>
    </p:spTree>
    <p:extLst>
      <p:ext uri="{BB962C8B-B14F-4D97-AF65-F5344CB8AC3E}">
        <p14:creationId xmlns:p14="http://schemas.microsoft.com/office/powerpoint/2010/main" val="336744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Insert</a:t>
            </a:r>
          </a:p>
        </p:txBody>
      </p:sp>
      <p:sp>
        <p:nvSpPr>
          <p:cNvPr id="31" name="TextBox 30">
            <a:extLst>
              <a:ext uri="{FF2B5EF4-FFF2-40B4-BE49-F238E27FC236}">
                <a16:creationId xmlns:a16="http://schemas.microsoft.com/office/drawing/2014/main" id="{1EFD7169-4619-41ED-B238-FACCDB9A154A}"/>
              </a:ext>
            </a:extLst>
          </p:cNvPr>
          <p:cNvSpPr txBox="1"/>
          <p:nvPr/>
        </p:nvSpPr>
        <p:spPr>
          <a:xfrm>
            <a:off x="993914" y="1769285"/>
            <a:ext cx="4055606" cy="707886"/>
          </a:xfrm>
          <a:prstGeom prst="rect">
            <a:avLst/>
          </a:prstGeom>
          <a:noFill/>
        </p:spPr>
        <p:txBody>
          <a:bodyPr wrap="square">
            <a:spAutoFit/>
          </a:bodyPr>
          <a:lstStyle/>
          <a:p>
            <a:pPr marL="1028700" lvl="1" indent="-571500">
              <a:buFont typeface="Wingdings" panose="05000000000000000000" pitchFamily="2" charset="2"/>
              <a:buChar char="Ø"/>
            </a:pPr>
            <a:r>
              <a:rPr lang="en-US" sz="4000" b="0" i="0" dirty="0">
                <a:solidFill>
                  <a:srgbClr val="4D5156"/>
                </a:solidFill>
                <a:effectLst/>
                <a:latin typeface="Google Sans Text"/>
              </a:rPr>
              <a:t>in the middle</a:t>
            </a:r>
          </a:p>
        </p:txBody>
      </p:sp>
      <p:graphicFrame>
        <p:nvGraphicFramePr>
          <p:cNvPr id="23" name="Table 2">
            <a:extLst>
              <a:ext uri="{FF2B5EF4-FFF2-40B4-BE49-F238E27FC236}">
                <a16:creationId xmlns:a16="http://schemas.microsoft.com/office/drawing/2014/main" id="{F9264A77-E44E-4DAC-83EF-CD4FF209C95C}"/>
              </a:ext>
            </a:extLst>
          </p:cNvPr>
          <p:cNvGraphicFramePr>
            <a:graphicFrameLocks noGrp="1"/>
          </p:cNvGraphicFramePr>
          <p:nvPr/>
        </p:nvGraphicFramePr>
        <p:xfrm>
          <a:off x="4676729" y="4802659"/>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440</a:t>
                      </a:r>
                    </a:p>
                  </a:txBody>
                  <a:tcPr/>
                </a:tc>
                <a:extLst>
                  <a:ext uri="{0D108BD9-81ED-4DB2-BD59-A6C34878D82A}">
                    <a16:rowId xmlns:a16="http://schemas.microsoft.com/office/drawing/2014/main" val="4238659422"/>
                  </a:ext>
                </a:extLst>
              </a:tr>
            </a:tbl>
          </a:graphicData>
        </a:graphic>
      </p:graphicFrame>
      <p:sp>
        <p:nvSpPr>
          <p:cNvPr id="24" name="TextBox 23">
            <a:extLst>
              <a:ext uri="{FF2B5EF4-FFF2-40B4-BE49-F238E27FC236}">
                <a16:creationId xmlns:a16="http://schemas.microsoft.com/office/drawing/2014/main" id="{44CFA1E1-3F43-41D8-A476-D61C6DF8DFD0}"/>
              </a:ext>
            </a:extLst>
          </p:cNvPr>
          <p:cNvSpPr txBox="1"/>
          <p:nvPr/>
        </p:nvSpPr>
        <p:spPr>
          <a:xfrm>
            <a:off x="4469418" y="4451084"/>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rPr>
              <a:t>924</a:t>
            </a:r>
            <a:endParaRPr kumimoji="0" lang="en-US" sz="1800" b="0" i="0" u="none" strike="noStrike" kern="1200" cap="none" spc="0" normalizeH="0" baseline="0" noProof="0" dirty="0">
              <a:ln>
                <a:noFill/>
              </a:ln>
              <a:solidFill>
                <a:srgbClr val="002060"/>
              </a:solidFill>
              <a:effectLst/>
              <a:uLnTx/>
              <a:uFillTx/>
              <a:latin typeface="+mn-lt"/>
              <a:ea typeface="+mn-ea"/>
              <a:cs typeface="+mn-cs"/>
            </a:endParaRPr>
          </a:p>
        </p:txBody>
      </p:sp>
      <p:cxnSp>
        <p:nvCxnSpPr>
          <p:cNvPr id="29" name="Connector: Curved 28">
            <a:extLst>
              <a:ext uri="{FF2B5EF4-FFF2-40B4-BE49-F238E27FC236}">
                <a16:creationId xmlns:a16="http://schemas.microsoft.com/office/drawing/2014/main" id="{7C18623E-27A9-4EC2-A263-B445D48C886F}"/>
              </a:ext>
            </a:extLst>
          </p:cNvPr>
          <p:cNvCxnSpPr>
            <a:cxnSpLocks/>
          </p:cNvCxnSpPr>
          <p:nvPr/>
        </p:nvCxnSpPr>
        <p:spPr>
          <a:xfrm flipV="1">
            <a:off x="7515271" y="4857495"/>
            <a:ext cx="818006" cy="55458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9" name="Table 2">
            <a:extLst>
              <a:ext uri="{FF2B5EF4-FFF2-40B4-BE49-F238E27FC236}">
                <a16:creationId xmlns:a16="http://schemas.microsoft.com/office/drawing/2014/main" id="{CF753EF2-0D32-405C-B7FE-4E324525B6BB}"/>
              </a:ext>
            </a:extLst>
          </p:cNvPr>
          <p:cNvGraphicFramePr>
            <a:graphicFrameLocks noGrp="1"/>
          </p:cNvGraphicFramePr>
          <p:nvPr/>
        </p:nvGraphicFramePr>
        <p:xfrm>
          <a:off x="960945" y="4800118"/>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924</a:t>
                      </a:r>
                    </a:p>
                  </a:txBody>
                  <a:tcPr/>
                </a:tc>
                <a:extLst>
                  <a:ext uri="{0D108BD9-81ED-4DB2-BD59-A6C34878D82A}">
                    <a16:rowId xmlns:a16="http://schemas.microsoft.com/office/drawing/2014/main" val="4238659422"/>
                  </a:ext>
                </a:extLst>
              </a:tr>
            </a:tbl>
          </a:graphicData>
        </a:graphic>
      </p:graphicFrame>
      <p:graphicFrame>
        <p:nvGraphicFramePr>
          <p:cNvPr id="22" name="Table 2">
            <a:extLst>
              <a:ext uri="{FF2B5EF4-FFF2-40B4-BE49-F238E27FC236}">
                <a16:creationId xmlns:a16="http://schemas.microsoft.com/office/drawing/2014/main" id="{82513BAC-D28E-4E0C-9D55-80897660EAC3}"/>
              </a:ext>
            </a:extLst>
          </p:cNvPr>
          <p:cNvGraphicFramePr>
            <a:graphicFrameLocks noGrp="1"/>
          </p:cNvGraphicFramePr>
          <p:nvPr/>
        </p:nvGraphicFramePr>
        <p:xfrm>
          <a:off x="8333277" y="4827577"/>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720</a:t>
                      </a:r>
                    </a:p>
                  </a:txBody>
                  <a:tcPr/>
                </a:tc>
                <a:extLst>
                  <a:ext uri="{0D108BD9-81ED-4DB2-BD59-A6C34878D82A}">
                    <a16:rowId xmlns:a16="http://schemas.microsoft.com/office/drawing/2014/main" val="4238659422"/>
                  </a:ext>
                </a:extLst>
              </a:tr>
            </a:tbl>
          </a:graphicData>
        </a:graphic>
      </p:graphicFrame>
      <p:sp>
        <p:nvSpPr>
          <p:cNvPr id="27" name="TextBox 26">
            <a:extLst>
              <a:ext uri="{FF2B5EF4-FFF2-40B4-BE49-F238E27FC236}">
                <a16:creationId xmlns:a16="http://schemas.microsoft.com/office/drawing/2014/main" id="{BBAF4161-7AE0-42B3-A248-94AD87F8C8B5}"/>
              </a:ext>
            </a:extLst>
          </p:cNvPr>
          <p:cNvSpPr txBox="1"/>
          <p:nvPr/>
        </p:nvSpPr>
        <p:spPr>
          <a:xfrm>
            <a:off x="728124" y="4455324"/>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200</a:t>
            </a:r>
          </a:p>
        </p:txBody>
      </p:sp>
      <p:sp>
        <p:nvSpPr>
          <p:cNvPr id="28" name="TextBox 27">
            <a:extLst>
              <a:ext uri="{FF2B5EF4-FFF2-40B4-BE49-F238E27FC236}">
                <a16:creationId xmlns:a16="http://schemas.microsoft.com/office/drawing/2014/main" id="{51F0A144-AAD7-46AB-9878-532B5FAFFE5F}"/>
              </a:ext>
            </a:extLst>
          </p:cNvPr>
          <p:cNvSpPr txBox="1"/>
          <p:nvPr/>
        </p:nvSpPr>
        <p:spPr>
          <a:xfrm>
            <a:off x="8125966" y="4476002"/>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440</a:t>
            </a:r>
          </a:p>
        </p:txBody>
      </p:sp>
      <p:cxnSp>
        <p:nvCxnSpPr>
          <p:cNvPr id="30" name="Connector: Curved 29">
            <a:extLst>
              <a:ext uri="{FF2B5EF4-FFF2-40B4-BE49-F238E27FC236}">
                <a16:creationId xmlns:a16="http://schemas.microsoft.com/office/drawing/2014/main" id="{5F990BCB-BA64-48EF-9E1F-77443A633B1A}"/>
              </a:ext>
            </a:extLst>
          </p:cNvPr>
          <p:cNvCxnSpPr>
            <a:cxnSpLocks/>
          </p:cNvCxnSpPr>
          <p:nvPr/>
        </p:nvCxnSpPr>
        <p:spPr>
          <a:xfrm flipV="1">
            <a:off x="142632" y="4818658"/>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2" name="Connector: Curved 31">
            <a:extLst>
              <a:ext uri="{FF2B5EF4-FFF2-40B4-BE49-F238E27FC236}">
                <a16:creationId xmlns:a16="http://schemas.microsoft.com/office/drawing/2014/main" id="{29B8F401-55BE-45FA-8D83-0E7012E4E84A}"/>
              </a:ext>
            </a:extLst>
          </p:cNvPr>
          <p:cNvCxnSpPr>
            <a:cxnSpLocks/>
            <a:stCxn id="19" idx="3"/>
          </p:cNvCxnSpPr>
          <p:nvPr/>
        </p:nvCxnSpPr>
        <p:spPr>
          <a:xfrm flipV="1">
            <a:off x="3799487" y="4811809"/>
            <a:ext cx="868820" cy="597733"/>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1" name="Connector: Curved 20">
            <a:extLst>
              <a:ext uri="{FF2B5EF4-FFF2-40B4-BE49-F238E27FC236}">
                <a16:creationId xmlns:a16="http://schemas.microsoft.com/office/drawing/2014/main" id="{F03AE622-36A1-4DD9-BF45-B819A1984323}"/>
              </a:ext>
            </a:extLst>
          </p:cNvPr>
          <p:cNvCxnSpPr>
            <a:cxnSpLocks/>
          </p:cNvCxnSpPr>
          <p:nvPr/>
        </p:nvCxnSpPr>
        <p:spPr>
          <a:xfrm flipV="1">
            <a:off x="11171512" y="4870803"/>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B6D17972-1F12-4631-8124-83CD2ACFE96C}"/>
              </a:ext>
            </a:extLst>
          </p:cNvPr>
          <p:cNvSpPr txBox="1"/>
          <p:nvPr/>
        </p:nvSpPr>
        <p:spPr>
          <a:xfrm>
            <a:off x="11641641" y="4495656"/>
            <a:ext cx="651140" cy="830997"/>
          </a:xfrm>
          <a:prstGeom prst="rect">
            <a:avLst/>
          </a:prstGeom>
          <a:noFill/>
        </p:spPr>
        <p:txBody>
          <a:bodyPr wrap="none" rtlCol="0">
            <a:spAutoFit/>
          </a:bodyPr>
          <a:lstStyle/>
          <a:p>
            <a:r>
              <a:rPr lang="en-US" sz="4800" dirty="0"/>
              <a:t>...</a:t>
            </a:r>
          </a:p>
        </p:txBody>
      </p:sp>
      <p:sp>
        <p:nvSpPr>
          <p:cNvPr id="33" name="TextBox 32">
            <a:extLst>
              <a:ext uri="{FF2B5EF4-FFF2-40B4-BE49-F238E27FC236}">
                <a16:creationId xmlns:a16="http://schemas.microsoft.com/office/drawing/2014/main" id="{3AB18EE6-9800-46F4-8F8F-F4D0C1D44208}"/>
              </a:ext>
            </a:extLst>
          </p:cNvPr>
          <p:cNvSpPr txBox="1"/>
          <p:nvPr/>
        </p:nvSpPr>
        <p:spPr>
          <a:xfrm>
            <a:off x="-97708" y="4987977"/>
            <a:ext cx="651140" cy="830997"/>
          </a:xfrm>
          <a:prstGeom prst="rect">
            <a:avLst/>
          </a:prstGeom>
          <a:noFill/>
        </p:spPr>
        <p:txBody>
          <a:bodyPr wrap="none" rtlCol="0">
            <a:spAutoFit/>
          </a:bodyPr>
          <a:lstStyle/>
          <a:p>
            <a:r>
              <a:rPr lang="en-US" sz="4800" dirty="0"/>
              <a:t>...</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047DE62-9365-4362-BBC1-1F5F0ED913B8}"/>
                  </a:ext>
                </a:extLst>
              </p:cNvPr>
              <p:cNvSpPr txBox="1"/>
              <p:nvPr/>
            </p:nvSpPr>
            <p:spPr>
              <a:xfrm>
                <a:off x="6032286" y="1214431"/>
                <a:ext cx="4520834" cy="1323439"/>
              </a:xfrm>
              <a:prstGeom prst="rect">
                <a:avLst/>
              </a:prstGeom>
              <a:noFill/>
            </p:spPr>
            <p:txBody>
              <a:bodyPr wrap="square">
                <a:spAutoFit/>
              </a:bodyPr>
              <a:lstStyle/>
              <a:p>
                <a:r>
                  <a:rPr lang="en-US" sz="4000" dirty="0">
                    <a:solidFill>
                      <a:srgbClr val="0070C0"/>
                    </a:solidFill>
                    <a:latin typeface="Google Sans Text"/>
                  </a:rPr>
                  <a:t>Run-time complexity</a:t>
                </a:r>
                <a:endParaRPr lang="en-US" sz="4000" b="0" i="0" dirty="0">
                  <a:solidFill>
                    <a:srgbClr val="0070C0"/>
                  </a:solidFill>
                  <a:effectLst/>
                  <a:latin typeface="Google Sans Text"/>
                </a:endParaRPr>
              </a:p>
              <a:p>
                <a:pPr marL="1028700" lvl="1" indent="-571500">
                  <a:buFont typeface="Wingdings" panose="05000000000000000000" pitchFamily="2" charset="2"/>
                  <a:buChar char="Ø"/>
                </a:pPr>
                <a14:m>
                  <m:oMath xmlns:m="http://schemas.openxmlformats.org/officeDocument/2006/math">
                    <m:r>
                      <a:rPr lang="en-US" sz="4000" i="1" dirty="0" smtClean="0">
                        <a:solidFill>
                          <a:srgbClr val="0070C0"/>
                        </a:solidFill>
                        <a:latin typeface="Cambria Math" panose="02040503050406030204" pitchFamily="18" charset="0"/>
                      </a:rPr>
                      <m:t>𝑂</m:t>
                    </m:r>
                    <m:r>
                      <a:rPr lang="en-US" sz="4000" i="1" dirty="0" smtClean="0">
                        <a:solidFill>
                          <a:srgbClr val="0070C0"/>
                        </a:solidFill>
                        <a:latin typeface="Cambria Math" panose="02040503050406030204" pitchFamily="18" charset="0"/>
                      </a:rPr>
                      <m:t>(</m:t>
                    </m:r>
                    <m:r>
                      <a:rPr lang="en-US" sz="4000" i="1" dirty="0" smtClean="0">
                        <a:solidFill>
                          <a:srgbClr val="0070C0"/>
                        </a:solidFill>
                        <a:latin typeface="Cambria Math" panose="02040503050406030204" pitchFamily="18" charset="0"/>
                      </a:rPr>
                      <m:t>𝑛</m:t>
                    </m:r>
                    <m:r>
                      <a:rPr lang="en-US" sz="4000" i="1" dirty="0" smtClean="0">
                        <a:solidFill>
                          <a:srgbClr val="0070C0"/>
                        </a:solidFill>
                        <a:latin typeface="Cambria Math" panose="02040503050406030204" pitchFamily="18" charset="0"/>
                      </a:rPr>
                      <m:t>)</m:t>
                    </m:r>
                  </m:oMath>
                </a14:m>
                <a:endParaRPr lang="en-US" sz="4000" dirty="0">
                  <a:solidFill>
                    <a:srgbClr val="0070C0"/>
                  </a:solidFill>
                </a:endParaRPr>
              </a:p>
            </p:txBody>
          </p:sp>
        </mc:Choice>
        <mc:Fallback xmlns="">
          <p:sp>
            <p:nvSpPr>
              <p:cNvPr id="20" name="TextBox 19">
                <a:extLst>
                  <a:ext uri="{FF2B5EF4-FFF2-40B4-BE49-F238E27FC236}">
                    <a16:creationId xmlns:a16="http://schemas.microsoft.com/office/drawing/2014/main" id="{F047DE62-9365-4362-BBC1-1F5F0ED913B8}"/>
                  </a:ext>
                </a:extLst>
              </p:cNvPr>
              <p:cNvSpPr txBox="1">
                <a:spLocks noRot="1" noChangeAspect="1" noMove="1" noResize="1" noEditPoints="1" noAdjustHandles="1" noChangeArrowheads="1" noChangeShapeType="1" noTextEdit="1"/>
              </p:cNvSpPr>
              <p:nvPr/>
            </p:nvSpPr>
            <p:spPr>
              <a:xfrm>
                <a:off x="6032286" y="1214431"/>
                <a:ext cx="4520834" cy="1323439"/>
              </a:xfrm>
              <a:prstGeom prst="rect">
                <a:avLst/>
              </a:prstGeom>
              <a:blipFill>
                <a:blip r:embed="rId2"/>
                <a:stretch>
                  <a:fillRect l="-4858" t="-8295" r="-3239"/>
                </a:stretch>
              </a:blipFill>
            </p:spPr>
            <p:txBody>
              <a:bodyPr/>
              <a:lstStyle/>
              <a:p>
                <a:r>
                  <a:rPr lang="en-US">
                    <a:noFill/>
                  </a:rPr>
                  <a:t> </a:t>
                </a:r>
              </a:p>
            </p:txBody>
          </p:sp>
        </mc:Fallback>
      </mc:AlternateContent>
    </p:spTree>
    <p:extLst>
      <p:ext uri="{BB962C8B-B14F-4D97-AF65-F5344CB8AC3E}">
        <p14:creationId xmlns:p14="http://schemas.microsoft.com/office/powerpoint/2010/main" val="1009080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00" name="Freeform: Shape 99">
            <a:extLst>
              <a:ext uri="{FF2B5EF4-FFF2-40B4-BE49-F238E27FC236}">
                <a16:creationId xmlns:a16="http://schemas.microsoft.com/office/drawing/2014/main" id="{072DC3EE-C469-49E0-A83D-CA3BE525C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644774" y="0"/>
            <a:ext cx="9547224" cy="6858000"/>
          </a:xfrm>
          <a:custGeom>
            <a:avLst/>
            <a:gdLst>
              <a:gd name="connsiteX0" fmla="*/ 7924201 w 9547224"/>
              <a:gd name="connsiteY0" fmla="*/ 0 h 6858000"/>
              <a:gd name="connsiteX1" fmla="*/ 6830968 w 9547224"/>
              <a:gd name="connsiteY1" fmla="*/ 0 h 6858000"/>
              <a:gd name="connsiteX2" fmla="*/ 6514769 w 9547224"/>
              <a:gd name="connsiteY2" fmla="*/ 0 h 6858000"/>
              <a:gd name="connsiteX3" fmla="*/ 6050802 w 9547224"/>
              <a:gd name="connsiteY3" fmla="*/ 0 h 6858000"/>
              <a:gd name="connsiteX4" fmla="*/ 4341273 w 9547224"/>
              <a:gd name="connsiteY4" fmla="*/ 0 h 6858000"/>
              <a:gd name="connsiteX5" fmla="*/ 0 w 9547224"/>
              <a:gd name="connsiteY5" fmla="*/ 0 h 6858000"/>
              <a:gd name="connsiteX6" fmla="*/ 0 w 9547224"/>
              <a:gd name="connsiteY6" fmla="*/ 6858000 h 6858000"/>
              <a:gd name="connsiteX7" fmla="*/ 4341273 w 9547224"/>
              <a:gd name="connsiteY7" fmla="*/ 6858000 h 6858000"/>
              <a:gd name="connsiteX8" fmla="*/ 6050802 w 9547224"/>
              <a:gd name="connsiteY8" fmla="*/ 6858000 h 6858000"/>
              <a:gd name="connsiteX9" fmla="*/ 6514769 w 9547224"/>
              <a:gd name="connsiteY9" fmla="*/ 6858000 h 6858000"/>
              <a:gd name="connsiteX10" fmla="*/ 6830968 w 9547224"/>
              <a:gd name="connsiteY10" fmla="*/ 6858000 h 6858000"/>
              <a:gd name="connsiteX11" fmla="*/ 7044470 w 9547224"/>
              <a:gd name="connsiteY11" fmla="*/ 6858000 h 6858000"/>
              <a:gd name="connsiteX12" fmla="*/ 7156226 w 9547224"/>
              <a:gd name="connsiteY12" fmla="*/ 6780599 h 6858000"/>
              <a:gd name="connsiteX13" fmla="*/ 7672874 w 9547224"/>
              <a:gd name="connsiteY13" fmla="*/ 6374814 h 6858000"/>
              <a:gd name="connsiteX14" fmla="*/ 9547224 w 9547224"/>
              <a:gd name="connsiteY14" fmla="*/ 3621656 h 6858000"/>
              <a:gd name="connsiteX15" fmla="*/ 7946325 w 9547224"/>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47224" h="6858000">
                <a:moveTo>
                  <a:pt x="7924201" y="0"/>
                </a:moveTo>
                <a:lnTo>
                  <a:pt x="6830968" y="0"/>
                </a:lnTo>
                <a:lnTo>
                  <a:pt x="6514769" y="0"/>
                </a:lnTo>
                <a:lnTo>
                  <a:pt x="6050802" y="0"/>
                </a:lnTo>
                <a:lnTo>
                  <a:pt x="4341273" y="0"/>
                </a:lnTo>
                <a:lnTo>
                  <a:pt x="0" y="0"/>
                </a:lnTo>
                <a:lnTo>
                  <a:pt x="0" y="6858000"/>
                </a:lnTo>
                <a:lnTo>
                  <a:pt x="4341273" y="6858000"/>
                </a:lnTo>
                <a:lnTo>
                  <a:pt x="6050802" y="6858000"/>
                </a:lnTo>
                <a:lnTo>
                  <a:pt x="6514769" y="6858000"/>
                </a:lnTo>
                <a:lnTo>
                  <a:pt x="6830968" y="6858000"/>
                </a:lnTo>
                <a:lnTo>
                  <a:pt x="7044470" y="6858000"/>
                </a:lnTo>
                <a:lnTo>
                  <a:pt x="7156226" y="6780599"/>
                </a:lnTo>
                <a:cubicBezTo>
                  <a:pt x="7330044" y="6653108"/>
                  <a:pt x="7500671" y="6515397"/>
                  <a:pt x="7672874" y="6374814"/>
                </a:cubicBezTo>
                <a:cubicBezTo>
                  <a:pt x="8618499" y="5602839"/>
                  <a:pt x="9547224" y="4969131"/>
                  <a:pt x="9547224" y="3621656"/>
                </a:cubicBezTo>
                <a:cubicBezTo>
                  <a:pt x="9547224" y="2093192"/>
                  <a:pt x="8973488" y="754641"/>
                  <a:pt x="7946325"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2" name="Freeform: Shape 101">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21220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4" name="Freeform: Shape 103">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17551"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Title 1">
            <a:extLst>
              <a:ext uri="{FF2B5EF4-FFF2-40B4-BE49-F238E27FC236}">
                <a16:creationId xmlns:a16="http://schemas.microsoft.com/office/drawing/2014/main" id="{1F0EB4E2-7B81-4F18-BF3F-F010F75746DC}"/>
              </a:ext>
            </a:extLst>
          </p:cNvPr>
          <p:cNvSpPr txBox="1">
            <a:spLocks/>
          </p:cNvSpPr>
          <p:nvPr/>
        </p:nvSpPr>
        <p:spPr>
          <a:xfrm>
            <a:off x="269320" y="238943"/>
            <a:ext cx="298174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Warm-up</a:t>
            </a:r>
          </a:p>
        </p:txBody>
      </p:sp>
      <p:sp>
        <p:nvSpPr>
          <p:cNvPr id="7" name="TextBox 6">
            <a:extLst>
              <a:ext uri="{FF2B5EF4-FFF2-40B4-BE49-F238E27FC236}">
                <a16:creationId xmlns:a16="http://schemas.microsoft.com/office/drawing/2014/main" id="{D1D6312E-05F9-4788-9488-46A58DDAB44E}"/>
              </a:ext>
            </a:extLst>
          </p:cNvPr>
          <p:cNvSpPr txBox="1"/>
          <p:nvPr/>
        </p:nvSpPr>
        <p:spPr>
          <a:xfrm>
            <a:off x="3899454" y="886185"/>
            <a:ext cx="7798904" cy="1569660"/>
          </a:xfrm>
          <a:prstGeom prst="rect">
            <a:avLst/>
          </a:prstGeom>
          <a:noFill/>
        </p:spPr>
        <p:txBody>
          <a:bodyPr wrap="square">
            <a:spAutoFit/>
          </a:bodyPr>
          <a:lstStyle/>
          <a:p>
            <a:pPr algn="l"/>
            <a:r>
              <a:rPr lang="nn-NO" sz="3200" b="1" dirty="0">
                <a:solidFill>
                  <a:srgbClr val="7F0055"/>
                </a:solidFill>
                <a:latin typeface="Consolas" panose="020B0609020204030204" pitchFamily="49" charset="0"/>
              </a:rPr>
              <a:t>for</a:t>
            </a:r>
            <a:r>
              <a:rPr lang="nn-NO" sz="3200" b="1" dirty="0">
                <a:solidFill>
                  <a:srgbClr val="000000"/>
                </a:solidFill>
                <a:latin typeface="Consolas" panose="020B0609020204030204" pitchFamily="49" charset="0"/>
              </a:rPr>
              <a:t>(</a:t>
            </a:r>
            <a:r>
              <a:rPr lang="nn-NO" sz="3200" b="1" dirty="0">
                <a:solidFill>
                  <a:srgbClr val="7F0055"/>
                </a:solidFill>
                <a:latin typeface="Consolas" panose="020B0609020204030204" pitchFamily="49" charset="0"/>
              </a:rPr>
              <a:t>int</a:t>
            </a:r>
            <a:r>
              <a:rPr lang="nn-NO" sz="3200" b="1" dirty="0">
                <a:solidFill>
                  <a:srgbClr val="000000"/>
                </a:solidFill>
                <a:latin typeface="Consolas" panose="020B0609020204030204" pitchFamily="49" charset="0"/>
              </a:rPr>
              <a:t> </a:t>
            </a:r>
            <a:r>
              <a:rPr lang="nn-NO" sz="3200" b="1" dirty="0">
                <a:solidFill>
                  <a:srgbClr val="6A3E3E"/>
                </a:solidFill>
                <a:latin typeface="Consolas" panose="020B0609020204030204" pitchFamily="49" charset="0"/>
              </a:rPr>
              <a:t>i</a:t>
            </a:r>
            <a:r>
              <a:rPr lang="nn-NO" sz="3200" b="1" dirty="0">
                <a:solidFill>
                  <a:srgbClr val="000000"/>
                </a:solidFill>
                <a:latin typeface="Consolas" panose="020B0609020204030204" pitchFamily="49" charset="0"/>
              </a:rPr>
              <a:t> = 0; </a:t>
            </a:r>
            <a:r>
              <a:rPr lang="nn-NO" sz="3200" b="1" dirty="0">
                <a:solidFill>
                  <a:srgbClr val="6A3E3E"/>
                </a:solidFill>
                <a:latin typeface="Consolas" panose="020B0609020204030204" pitchFamily="49" charset="0"/>
              </a:rPr>
              <a:t>i</a:t>
            </a:r>
            <a:r>
              <a:rPr lang="nn-NO" sz="3200" b="1" dirty="0">
                <a:solidFill>
                  <a:srgbClr val="000000"/>
                </a:solidFill>
                <a:latin typeface="Consolas" panose="020B0609020204030204" pitchFamily="49" charset="0"/>
              </a:rPr>
              <a:t> &lt; </a:t>
            </a:r>
            <a:r>
              <a:rPr lang="nn-NO" sz="3200" b="1" dirty="0">
                <a:solidFill>
                  <a:srgbClr val="6A3E3E"/>
                </a:solidFill>
                <a:latin typeface="Consolas" panose="020B0609020204030204" pitchFamily="49" charset="0"/>
              </a:rPr>
              <a:t>n</a:t>
            </a:r>
            <a:r>
              <a:rPr lang="nn-NO" sz="3200" b="1" dirty="0">
                <a:solidFill>
                  <a:srgbClr val="000000"/>
                </a:solidFill>
                <a:latin typeface="Consolas" panose="020B0609020204030204" pitchFamily="49" charset="0"/>
              </a:rPr>
              <a:t>; ++</a:t>
            </a:r>
            <a:r>
              <a:rPr lang="nn-NO" sz="3200" b="1" dirty="0">
                <a:solidFill>
                  <a:srgbClr val="6A3E3E"/>
                </a:solidFill>
                <a:latin typeface="Consolas" panose="020B0609020204030204" pitchFamily="49" charset="0"/>
              </a:rPr>
              <a:t>i</a:t>
            </a:r>
            <a:r>
              <a:rPr lang="nn-NO" sz="3200" b="1" dirty="0">
                <a:solidFill>
                  <a:srgbClr val="000000"/>
                </a:solidFill>
                <a:latin typeface="Consolas" panose="020B0609020204030204" pitchFamily="49" charset="0"/>
              </a:rPr>
              <a:t>) {</a:t>
            </a:r>
          </a:p>
          <a:p>
            <a:pPr algn="l"/>
            <a:r>
              <a:rPr lang="nn-NO" sz="3200" dirty="0">
                <a:solidFill>
                  <a:srgbClr val="000000"/>
                </a:solidFill>
                <a:latin typeface="Consolas" panose="020B0609020204030204" pitchFamily="49" charset="0"/>
              </a:rPr>
              <a:t>	System.</a:t>
            </a:r>
            <a:r>
              <a:rPr lang="nn-NO" sz="3200" b="1" i="1" dirty="0">
                <a:solidFill>
                  <a:srgbClr val="0000C0"/>
                </a:solidFill>
                <a:latin typeface="Consolas" panose="020B0609020204030204" pitchFamily="49" charset="0"/>
              </a:rPr>
              <a:t>out</a:t>
            </a:r>
            <a:r>
              <a:rPr lang="nn-NO" sz="3200" b="1" i="1" dirty="0">
                <a:solidFill>
                  <a:srgbClr val="000000"/>
                </a:solidFill>
                <a:latin typeface="Consolas" panose="020B0609020204030204" pitchFamily="49" charset="0"/>
              </a:rPr>
              <a:t>.</a:t>
            </a:r>
            <a:r>
              <a:rPr lang="nn-NO" sz="3200" b="1" dirty="0">
                <a:solidFill>
                  <a:srgbClr val="000000"/>
                </a:solidFill>
                <a:latin typeface="Consolas" panose="020B0609020204030204" pitchFamily="49" charset="0"/>
              </a:rPr>
              <a:t>println(</a:t>
            </a:r>
            <a:r>
              <a:rPr lang="nn-NO" sz="3200" b="1" dirty="0">
                <a:solidFill>
                  <a:srgbClr val="6A3E3E"/>
                </a:solidFill>
                <a:latin typeface="Consolas" panose="020B0609020204030204" pitchFamily="49" charset="0"/>
              </a:rPr>
              <a:t>array</a:t>
            </a:r>
            <a:r>
              <a:rPr lang="nn-NO" sz="3200" b="1" dirty="0">
                <a:solidFill>
                  <a:srgbClr val="000000"/>
                </a:solidFill>
                <a:latin typeface="Consolas" panose="020B0609020204030204" pitchFamily="49" charset="0"/>
              </a:rPr>
              <a:t>[</a:t>
            </a:r>
            <a:r>
              <a:rPr lang="nn-NO" sz="3200" b="1" dirty="0">
                <a:solidFill>
                  <a:srgbClr val="6A3E3E"/>
                </a:solidFill>
                <a:latin typeface="Consolas" panose="020B0609020204030204" pitchFamily="49" charset="0"/>
              </a:rPr>
              <a:t>i</a:t>
            </a:r>
            <a:r>
              <a:rPr lang="nn-NO" sz="3200" b="1" dirty="0">
                <a:solidFill>
                  <a:srgbClr val="000000"/>
                </a:solidFill>
                <a:latin typeface="Consolas" panose="020B0609020204030204" pitchFamily="49" charset="0"/>
              </a:rPr>
              <a:t>]);</a:t>
            </a:r>
          </a:p>
          <a:p>
            <a:pPr algn="l"/>
            <a:r>
              <a:rPr lang="en-US" sz="3200" dirty="0">
                <a:solidFill>
                  <a:srgbClr val="000000"/>
                </a:solidFill>
                <a:latin typeface="Consolas" panose="020B0609020204030204" pitchFamily="49" charset="0"/>
              </a:rPr>
              <a:t>}</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18A51E7-BFC2-4EEC-81ED-B792B9325934}"/>
                  </a:ext>
                </a:extLst>
              </p:cNvPr>
              <p:cNvSpPr txBox="1"/>
              <p:nvPr/>
            </p:nvSpPr>
            <p:spPr>
              <a:xfrm>
                <a:off x="3980000" y="2844466"/>
                <a:ext cx="3981603" cy="2596737"/>
              </a:xfrm>
              <a:prstGeom prst="rect">
                <a:avLst/>
              </a:prstGeom>
              <a:noFill/>
            </p:spPr>
            <p:txBody>
              <a:bodyPr wrap="none" rtlCol="0">
                <a:spAutoFit/>
              </a:bodyPr>
              <a:lstStyle/>
              <a:p>
                <a:r>
                  <a:rPr lang="en-US" sz="3200" i="0" dirty="0">
                    <a:solidFill>
                      <a:srgbClr val="002060"/>
                    </a:solidFill>
                    <a:effectLst/>
                    <a:latin typeface="Google Sans Text"/>
                  </a:rPr>
                  <a:t>Can we say that </a:t>
                </a:r>
                <a:r>
                  <a:rPr lang="en-US" sz="3200" dirty="0">
                    <a:solidFill>
                      <a:srgbClr val="002060"/>
                    </a:solidFill>
                    <a:latin typeface="Google Sans Text"/>
                  </a:rPr>
                  <a:t>it is in </a:t>
                </a:r>
                <a:endParaRPr lang="en-US" sz="3200" i="0" dirty="0">
                  <a:solidFill>
                    <a:srgbClr val="002060"/>
                  </a:solidFill>
                  <a:effectLst/>
                  <a:latin typeface="Google Sans Text"/>
                </a:endParaRPr>
              </a:p>
              <a:p>
                <a:pPr marL="514350" indent="-514350">
                  <a:buFont typeface="+mj-lt"/>
                  <a:buAutoNum type="arabicParenR"/>
                </a:pPr>
                <a:r>
                  <a:rPr lang="en-US" sz="3200" dirty="0">
                    <a:solidFill>
                      <a:srgbClr val="002060"/>
                    </a:solidFill>
                  </a:rPr>
                  <a:t> </a:t>
                </a:r>
                <a14:m>
                  <m:oMath xmlns:m="http://schemas.openxmlformats.org/officeDocument/2006/math">
                    <m:r>
                      <a:rPr lang="en-US" sz="3200" i="1" dirty="0" smtClean="0">
                        <a:solidFill>
                          <a:srgbClr val="002060"/>
                        </a:solidFill>
                        <a:latin typeface="Cambria Math" panose="02040503050406030204" pitchFamily="18" charset="0"/>
                      </a:rPr>
                      <m:t>𝑂</m:t>
                    </m:r>
                    <m:r>
                      <a:rPr lang="en-US" sz="3200" i="1" dirty="0" smtClean="0">
                        <a:solidFill>
                          <a:srgbClr val="002060"/>
                        </a:solidFill>
                        <a:latin typeface="Cambria Math" panose="02040503050406030204" pitchFamily="18" charset="0"/>
                      </a:rPr>
                      <m:t>(</m:t>
                    </m:r>
                    <m:sSup>
                      <m:sSupPr>
                        <m:ctrlPr>
                          <a:rPr lang="en-US" sz="3200" i="1" dirty="0" smtClean="0">
                            <a:solidFill>
                              <a:srgbClr val="002060"/>
                            </a:solidFill>
                            <a:latin typeface="Cambria Math" panose="02040503050406030204" pitchFamily="18" charset="0"/>
                          </a:rPr>
                        </m:ctrlPr>
                      </m:sSupPr>
                      <m:e>
                        <m:r>
                          <a:rPr lang="en-US" sz="3200" b="0" i="1" dirty="0" smtClean="0">
                            <a:solidFill>
                              <a:srgbClr val="002060"/>
                            </a:solidFill>
                            <a:latin typeface="Cambria Math" panose="02040503050406030204" pitchFamily="18" charset="0"/>
                          </a:rPr>
                          <m:t>2</m:t>
                        </m:r>
                      </m:e>
                      <m:sup>
                        <m:r>
                          <a:rPr lang="en-US" sz="3200" b="0" i="1" dirty="0" smtClean="0">
                            <a:solidFill>
                              <a:srgbClr val="002060"/>
                            </a:solidFill>
                            <a:latin typeface="Cambria Math" panose="02040503050406030204" pitchFamily="18" charset="0"/>
                          </a:rPr>
                          <m:t>𝑛</m:t>
                        </m:r>
                      </m:sup>
                    </m:sSup>
                    <m:r>
                      <a:rPr lang="en-US" sz="3200" i="1" dirty="0" smtClean="0">
                        <a:solidFill>
                          <a:srgbClr val="002060"/>
                        </a:solidFill>
                        <a:latin typeface="Cambria Math" panose="02040503050406030204" pitchFamily="18" charset="0"/>
                      </a:rPr>
                      <m:t>)</m:t>
                    </m:r>
                  </m:oMath>
                </a14:m>
                <a:r>
                  <a:rPr lang="en-US" sz="3200" dirty="0">
                    <a:solidFill>
                      <a:srgbClr val="002060"/>
                    </a:solidFill>
                    <a:latin typeface="Google Sans Text"/>
                  </a:rPr>
                  <a:t>,</a:t>
                </a:r>
              </a:p>
              <a:p>
                <a:pPr marL="514350" indent="-514350">
                  <a:buFont typeface="+mj-lt"/>
                  <a:buAutoNum type="arabicParenR"/>
                </a:pPr>
                <a:r>
                  <a:rPr lang="en-US" sz="3200" dirty="0">
                    <a:solidFill>
                      <a:srgbClr val="002060"/>
                    </a:solidFill>
                  </a:rPr>
                  <a:t> </a:t>
                </a:r>
                <a14:m>
                  <m:oMath xmlns:m="http://schemas.openxmlformats.org/officeDocument/2006/math">
                    <m:r>
                      <a:rPr lang="en-US" sz="3200" i="1" dirty="0" smtClean="0">
                        <a:solidFill>
                          <a:srgbClr val="002060"/>
                        </a:solidFill>
                        <a:latin typeface="Cambria Math" panose="02040503050406030204" pitchFamily="18" charset="0"/>
                      </a:rPr>
                      <m:t>𝑂</m:t>
                    </m:r>
                    <m:r>
                      <a:rPr lang="en-US" sz="3200" i="1" dirty="0" smtClean="0">
                        <a:solidFill>
                          <a:srgbClr val="002060"/>
                        </a:solidFill>
                        <a:latin typeface="Cambria Math" panose="02040503050406030204" pitchFamily="18" charset="0"/>
                      </a:rPr>
                      <m:t>(</m:t>
                    </m:r>
                    <m:sSup>
                      <m:sSupPr>
                        <m:ctrlPr>
                          <a:rPr lang="en-US" sz="3200" i="1" dirty="0" smtClean="0">
                            <a:solidFill>
                              <a:srgbClr val="002060"/>
                            </a:solidFill>
                            <a:latin typeface="Cambria Math" panose="02040503050406030204" pitchFamily="18" charset="0"/>
                          </a:rPr>
                        </m:ctrlPr>
                      </m:sSupPr>
                      <m:e>
                        <m:r>
                          <a:rPr lang="en-US" sz="3200" b="0" i="1" dirty="0" smtClean="0">
                            <a:solidFill>
                              <a:srgbClr val="002060"/>
                            </a:solidFill>
                            <a:latin typeface="Cambria Math" panose="02040503050406030204" pitchFamily="18" charset="0"/>
                          </a:rPr>
                          <m:t>𝑛</m:t>
                        </m:r>
                      </m:e>
                      <m:sup>
                        <m:r>
                          <a:rPr lang="en-US" sz="3200" b="0" i="1" dirty="0" smtClean="0">
                            <a:solidFill>
                              <a:srgbClr val="002060"/>
                            </a:solidFill>
                            <a:latin typeface="Cambria Math" panose="02040503050406030204" pitchFamily="18" charset="0"/>
                          </a:rPr>
                          <m:t>2</m:t>
                        </m:r>
                      </m:sup>
                    </m:sSup>
                    <m:r>
                      <a:rPr lang="en-US" sz="3200" i="1" dirty="0" smtClean="0">
                        <a:solidFill>
                          <a:srgbClr val="002060"/>
                        </a:solidFill>
                        <a:latin typeface="Cambria Math" panose="02040503050406030204" pitchFamily="18" charset="0"/>
                      </a:rPr>
                      <m:t>)</m:t>
                    </m:r>
                  </m:oMath>
                </a14:m>
                <a:r>
                  <a:rPr lang="en-US" sz="3200" dirty="0">
                    <a:solidFill>
                      <a:srgbClr val="002060"/>
                    </a:solidFill>
                    <a:latin typeface="Google Sans Text"/>
                  </a:rPr>
                  <a:t>,</a:t>
                </a:r>
              </a:p>
              <a:p>
                <a:pPr marL="514350" indent="-514350">
                  <a:buFont typeface="+mj-lt"/>
                  <a:buAutoNum type="arabicParenR"/>
                </a:pPr>
                <a:r>
                  <a:rPr lang="en-US" sz="3200" dirty="0">
                    <a:solidFill>
                      <a:srgbClr val="002060"/>
                    </a:solidFill>
                  </a:rPr>
                  <a:t> </a:t>
                </a:r>
                <a14:m>
                  <m:oMath xmlns:m="http://schemas.openxmlformats.org/officeDocument/2006/math">
                    <m:r>
                      <a:rPr lang="en-US" sz="3200" i="1" dirty="0" smtClean="0">
                        <a:solidFill>
                          <a:srgbClr val="002060"/>
                        </a:solidFill>
                        <a:latin typeface="Cambria Math" panose="02040503050406030204" pitchFamily="18" charset="0"/>
                      </a:rPr>
                      <m:t>𝑂</m:t>
                    </m:r>
                    <m:r>
                      <a:rPr lang="en-US" sz="3200" i="1" dirty="0" smtClean="0">
                        <a:solidFill>
                          <a:srgbClr val="002060"/>
                        </a:solidFill>
                        <a:latin typeface="Cambria Math" panose="02040503050406030204" pitchFamily="18" charset="0"/>
                      </a:rPr>
                      <m:t>(</m:t>
                    </m:r>
                    <m:r>
                      <a:rPr lang="en-US" sz="3200" i="1" dirty="0" smtClean="0">
                        <a:solidFill>
                          <a:srgbClr val="002060"/>
                        </a:solidFill>
                        <a:latin typeface="Cambria Math" panose="02040503050406030204" pitchFamily="18" charset="0"/>
                      </a:rPr>
                      <m:t>𝑛</m:t>
                    </m:r>
                    <m:r>
                      <a:rPr lang="en-US" sz="3200" i="1" dirty="0" smtClean="0">
                        <a:solidFill>
                          <a:srgbClr val="002060"/>
                        </a:solidFill>
                        <a:latin typeface="Cambria Math" panose="02040503050406030204" pitchFamily="18" charset="0"/>
                      </a:rPr>
                      <m:t>)</m:t>
                    </m:r>
                  </m:oMath>
                </a14:m>
                <a:r>
                  <a:rPr lang="en-US" sz="3200" dirty="0">
                    <a:solidFill>
                      <a:srgbClr val="002060"/>
                    </a:solidFill>
                    <a:latin typeface="Google Sans Text"/>
                  </a:rPr>
                  <a:t>,</a:t>
                </a:r>
              </a:p>
              <a:p>
                <a:pPr marL="514350" indent="-514350">
                  <a:buFont typeface="+mj-lt"/>
                  <a:buAutoNum type="arabicParenR"/>
                </a:pPr>
                <a:r>
                  <a:rPr lang="en-US" sz="3200" dirty="0">
                    <a:solidFill>
                      <a:srgbClr val="002060"/>
                    </a:solidFill>
                    <a:latin typeface="Google Sans Text"/>
                  </a:rPr>
                  <a:t> </a:t>
                </a:r>
                <a14:m>
                  <m:oMath xmlns:m="http://schemas.openxmlformats.org/officeDocument/2006/math">
                    <m:r>
                      <a:rPr lang="en-US" sz="3200" i="1" dirty="0" smtClean="0">
                        <a:solidFill>
                          <a:srgbClr val="002060"/>
                        </a:solidFill>
                        <a:latin typeface="Cambria Math" panose="02040503050406030204" pitchFamily="18" charset="0"/>
                      </a:rPr>
                      <m:t>𝑂</m:t>
                    </m:r>
                    <m:r>
                      <a:rPr lang="en-US" sz="3200" i="1" dirty="0" smtClean="0">
                        <a:solidFill>
                          <a:srgbClr val="002060"/>
                        </a:solidFill>
                        <a:latin typeface="Cambria Math" panose="02040503050406030204" pitchFamily="18" charset="0"/>
                      </a:rPr>
                      <m:t>(</m:t>
                    </m:r>
                    <m:r>
                      <m:rPr>
                        <m:sty m:val="p"/>
                      </m:rPr>
                      <a:rPr lang="en-US" sz="3200" b="0" i="0" dirty="0" smtClean="0">
                        <a:solidFill>
                          <a:srgbClr val="002060"/>
                        </a:solidFill>
                        <a:latin typeface="Cambria Math" panose="02040503050406030204" pitchFamily="18" charset="0"/>
                      </a:rPr>
                      <m:t>log</m:t>
                    </m:r>
                    <m:r>
                      <a:rPr lang="en-US" sz="3200" b="0" i="1" dirty="0" smtClean="0">
                        <a:solidFill>
                          <a:srgbClr val="002060"/>
                        </a:solidFill>
                        <a:latin typeface="Cambria Math" panose="02040503050406030204" pitchFamily="18" charset="0"/>
                      </a:rPr>
                      <m:t> </m:t>
                    </m:r>
                    <m:r>
                      <a:rPr lang="en-US" sz="3200" b="0" i="1" dirty="0" smtClean="0">
                        <a:solidFill>
                          <a:srgbClr val="002060"/>
                        </a:solidFill>
                        <a:latin typeface="Cambria Math" panose="02040503050406030204" pitchFamily="18" charset="0"/>
                      </a:rPr>
                      <m:t>𝑛</m:t>
                    </m:r>
                    <m:r>
                      <a:rPr lang="en-US" sz="3200" i="1" dirty="0" smtClean="0">
                        <a:solidFill>
                          <a:srgbClr val="002060"/>
                        </a:solidFill>
                        <a:latin typeface="Cambria Math" panose="02040503050406030204" pitchFamily="18" charset="0"/>
                      </a:rPr>
                      <m:t>)</m:t>
                    </m:r>
                  </m:oMath>
                </a14:m>
                <a:r>
                  <a:rPr lang="en-US" sz="3200" dirty="0">
                    <a:solidFill>
                      <a:srgbClr val="002060"/>
                    </a:solidFill>
                  </a:rPr>
                  <a:t>?</a:t>
                </a:r>
              </a:p>
            </p:txBody>
          </p:sp>
        </mc:Choice>
        <mc:Fallback>
          <p:sp>
            <p:nvSpPr>
              <p:cNvPr id="8" name="TextBox 7">
                <a:extLst>
                  <a:ext uri="{FF2B5EF4-FFF2-40B4-BE49-F238E27FC236}">
                    <a16:creationId xmlns:a16="http://schemas.microsoft.com/office/drawing/2014/main" id="{518A51E7-BFC2-4EEC-81ED-B792B9325934}"/>
                  </a:ext>
                </a:extLst>
              </p:cNvPr>
              <p:cNvSpPr txBox="1">
                <a:spLocks noRot="1" noChangeAspect="1" noMove="1" noResize="1" noEditPoints="1" noAdjustHandles="1" noChangeArrowheads="1" noChangeShapeType="1" noTextEdit="1"/>
              </p:cNvSpPr>
              <p:nvPr/>
            </p:nvSpPr>
            <p:spPr>
              <a:xfrm>
                <a:off x="3980000" y="2844466"/>
                <a:ext cx="3981603" cy="2596737"/>
              </a:xfrm>
              <a:prstGeom prst="rect">
                <a:avLst/>
              </a:prstGeom>
              <a:blipFill>
                <a:blip r:embed="rId2"/>
                <a:stretch>
                  <a:fillRect l="-4135" t="-3052" r="-2910" b="-5634"/>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4AD9D46-F3E8-462D-AB3B-FF0D78213479}"/>
              </a:ext>
            </a:extLst>
          </p:cNvPr>
          <p:cNvSpPr txBox="1"/>
          <p:nvPr/>
        </p:nvSpPr>
        <p:spPr>
          <a:xfrm>
            <a:off x="6954135" y="3342030"/>
            <a:ext cx="719492" cy="584775"/>
          </a:xfrm>
          <a:prstGeom prst="rect">
            <a:avLst/>
          </a:prstGeom>
          <a:noFill/>
        </p:spPr>
        <p:txBody>
          <a:bodyPr wrap="none" rtlCol="0">
            <a:spAutoFit/>
          </a:bodyPr>
          <a:lstStyle/>
          <a:p>
            <a:r>
              <a:rPr lang="en-US" sz="3200" dirty="0">
                <a:solidFill>
                  <a:srgbClr val="00B050"/>
                </a:solidFill>
              </a:rPr>
              <a:t>Yes</a:t>
            </a:r>
          </a:p>
        </p:txBody>
      </p:sp>
      <p:sp>
        <p:nvSpPr>
          <p:cNvPr id="10" name="TextBox 9">
            <a:extLst>
              <a:ext uri="{FF2B5EF4-FFF2-40B4-BE49-F238E27FC236}">
                <a16:creationId xmlns:a16="http://schemas.microsoft.com/office/drawing/2014/main" id="{CA299D48-2A0D-43D2-8D12-69D36F19FAF4}"/>
              </a:ext>
            </a:extLst>
          </p:cNvPr>
          <p:cNvSpPr txBox="1"/>
          <p:nvPr/>
        </p:nvSpPr>
        <p:spPr>
          <a:xfrm>
            <a:off x="6954135" y="3839594"/>
            <a:ext cx="719492" cy="584775"/>
          </a:xfrm>
          <a:prstGeom prst="rect">
            <a:avLst/>
          </a:prstGeom>
          <a:noFill/>
        </p:spPr>
        <p:txBody>
          <a:bodyPr wrap="none" rtlCol="0">
            <a:spAutoFit/>
          </a:bodyPr>
          <a:lstStyle/>
          <a:p>
            <a:r>
              <a:rPr lang="en-US" sz="3200" dirty="0">
                <a:solidFill>
                  <a:srgbClr val="00B050"/>
                </a:solidFill>
              </a:rPr>
              <a:t>Yes</a:t>
            </a:r>
          </a:p>
        </p:txBody>
      </p:sp>
      <p:sp>
        <p:nvSpPr>
          <p:cNvPr id="11" name="TextBox 10">
            <a:extLst>
              <a:ext uri="{FF2B5EF4-FFF2-40B4-BE49-F238E27FC236}">
                <a16:creationId xmlns:a16="http://schemas.microsoft.com/office/drawing/2014/main" id="{DE6E0E82-AEEB-48DA-8A86-79976EC079A2}"/>
              </a:ext>
            </a:extLst>
          </p:cNvPr>
          <p:cNvSpPr txBox="1"/>
          <p:nvPr/>
        </p:nvSpPr>
        <p:spPr>
          <a:xfrm>
            <a:off x="6954135" y="4315426"/>
            <a:ext cx="719492" cy="584775"/>
          </a:xfrm>
          <a:prstGeom prst="rect">
            <a:avLst/>
          </a:prstGeom>
          <a:noFill/>
        </p:spPr>
        <p:txBody>
          <a:bodyPr wrap="none" rtlCol="0">
            <a:spAutoFit/>
          </a:bodyPr>
          <a:lstStyle/>
          <a:p>
            <a:r>
              <a:rPr lang="en-US" sz="3200" dirty="0">
                <a:solidFill>
                  <a:srgbClr val="00B050"/>
                </a:solidFill>
              </a:rPr>
              <a:t>Yes</a:t>
            </a:r>
          </a:p>
        </p:txBody>
      </p:sp>
      <p:sp>
        <p:nvSpPr>
          <p:cNvPr id="12" name="TextBox 11">
            <a:extLst>
              <a:ext uri="{FF2B5EF4-FFF2-40B4-BE49-F238E27FC236}">
                <a16:creationId xmlns:a16="http://schemas.microsoft.com/office/drawing/2014/main" id="{1E239B02-80AA-415A-A90E-680E0EE2A002}"/>
              </a:ext>
            </a:extLst>
          </p:cNvPr>
          <p:cNvSpPr txBox="1"/>
          <p:nvPr/>
        </p:nvSpPr>
        <p:spPr>
          <a:xfrm>
            <a:off x="6981097" y="4812990"/>
            <a:ext cx="665567" cy="584775"/>
          </a:xfrm>
          <a:prstGeom prst="rect">
            <a:avLst/>
          </a:prstGeom>
          <a:noFill/>
        </p:spPr>
        <p:txBody>
          <a:bodyPr wrap="none" rtlCol="0">
            <a:spAutoFit/>
          </a:bodyPr>
          <a:lstStyle/>
          <a:p>
            <a:r>
              <a:rPr lang="en-US" sz="3200" dirty="0">
                <a:solidFill>
                  <a:srgbClr val="C00000"/>
                </a:solidFill>
              </a:rPr>
              <a:t>No</a:t>
            </a:r>
          </a:p>
        </p:txBody>
      </p:sp>
    </p:spTree>
    <p:extLst>
      <p:ext uri="{BB962C8B-B14F-4D97-AF65-F5344CB8AC3E}">
        <p14:creationId xmlns:p14="http://schemas.microsoft.com/office/powerpoint/2010/main" val="258864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Insert</a:t>
            </a:r>
          </a:p>
        </p:txBody>
      </p:sp>
      <p:sp>
        <p:nvSpPr>
          <p:cNvPr id="31" name="TextBox 30">
            <a:extLst>
              <a:ext uri="{FF2B5EF4-FFF2-40B4-BE49-F238E27FC236}">
                <a16:creationId xmlns:a16="http://schemas.microsoft.com/office/drawing/2014/main" id="{1EFD7169-4619-41ED-B238-FACCDB9A154A}"/>
              </a:ext>
            </a:extLst>
          </p:cNvPr>
          <p:cNvSpPr txBox="1"/>
          <p:nvPr/>
        </p:nvSpPr>
        <p:spPr>
          <a:xfrm>
            <a:off x="1156475" y="2614345"/>
            <a:ext cx="4939525" cy="1938992"/>
          </a:xfrm>
          <a:prstGeom prst="rect">
            <a:avLst/>
          </a:prstGeom>
          <a:noFill/>
        </p:spPr>
        <p:txBody>
          <a:bodyPr wrap="square">
            <a:spAutoFit/>
          </a:bodyPr>
          <a:lstStyle/>
          <a:p>
            <a:pPr marL="1028700" lvl="1" indent="-571500">
              <a:buFont typeface="Wingdings" panose="05000000000000000000" pitchFamily="2" charset="2"/>
              <a:buChar char="Ø"/>
            </a:pPr>
            <a:r>
              <a:rPr lang="en-US" sz="4000" b="0" i="0" dirty="0">
                <a:solidFill>
                  <a:srgbClr val="4D5156"/>
                </a:solidFill>
                <a:effectLst/>
                <a:latin typeface="Google Sans Text"/>
              </a:rPr>
              <a:t>at the beginning</a:t>
            </a:r>
          </a:p>
          <a:p>
            <a:pPr marL="1028700" lvl="1" indent="-571500">
              <a:buFont typeface="Wingdings" panose="05000000000000000000" pitchFamily="2" charset="2"/>
              <a:buChar char="Ø"/>
            </a:pPr>
            <a:r>
              <a:rPr lang="en-US" sz="4000" dirty="0">
                <a:solidFill>
                  <a:srgbClr val="4D5156"/>
                </a:solidFill>
                <a:latin typeface="Google Sans Text"/>
              </a:rPr>
              <a:t>at the end</a:t>
            </a:r>
          </a:p>
          <a:p>
            <a:pPr marL="1028700" lvl="1" indent="-571500">
              <a:buFont typeface="Wingdings" panose="05000000000000000000" pitchFamily="2" charset="2"/>
              <a:buChar char="Ø"/>
            </a:pPr>
            <a:r>
              <a:rPr lang="en-US" sz="4000" dirty="0">
                <a:solidFill>
                  <a:srgbClr val="4D5156"/>
                </a:solidFill>
                <a:latin typeface="Google Sans Text"/>
              </a:rPr>
              <a:t>in the middle</a:t>
            </a:r>
            <a:endParaRPr lang="en-US" sz="4000" b="0" i="0" dirty="0">
              <a:solidFill>
                <a:srgbClr val="4D5156"/>
              </a:solidFill>
              <a:effectLst/>
              <a:latin typeface="Google Sans Text"/>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052C360-FAD1-4B2C-AD93-B045A4EB78ED}"/>
                  </a:ext>
                </a:extLst>
              </p:cNvPr>
              <p:cNvSpPr txBox="1"/>
              <p:nvPr/>
            </p:nvSpPr>
            <p:spPr>
              <a:xfrm>
                <a:off x="6194847" y="2059491"/>
                <a:ext cx="4520834" cy="2554545"/>
              </a:xfrm>
              <a:prstGeom prst="rect">
                <a:avLst/>
              </a:prstGeom>
              <a:noFill/>
            </p:spPr>
            <p:txBody>
              <a:bodyPr wrap="square">
                <a:spAutoFit/>
              </a:bodyPr>
              <a:lstStyle/>
              <a:p>
                <a:r>
                  <a:rPr lang="en-US" sz="4000" dirty="0">
                    <a:solidFill>
                      <a:srgbClr val="0070C0"/>
                    </a:solidFill>
                    <a:latin typeface="Google Sans Text"/>
                  </a:rPr>
                  <a:t>Run-time complexity</a:t>
                </a:r>
                <a:endParaRPr lang="en-US" sz="4000" b="0" i="0" dirty="0">
                  <a:solidFill>
                    <a:srgbClr val="0070C0"/>
                  </a:solidFill>
                  <a:effectLst/>
                  <a:latin typeface="Google Sans Text"/>
                </a:endParaRPr>
              </a:p>
              <a:p>
                <a:pPr marL="1028700" lvl="1" indent="-571500">
                  <a:buFont typeface="Wingdings" panose="05000000000000000000" pitchFamily="2" charset="2"/>
                  <a:buChar char="Ø"/>
                </a:pPr>
                <a14:m>
                  <m:oMath xmlns:m="http://schemas.openxmlformats.org/officeDocument/2006/math">
                    <m:r>
                      <a:rPr lang="en-US" sz="4000" i="1" dirty="0" smtClean="0">
                        <a:solidFill>
                          <a:srgbClr val="0070C0"/>
                        </a:solidFill>
                        <a:latin typeface="Cambria Math" panose="02040503050406030204" pitchFamily="18" charset="0"/>
                      </a:rPr>
                      <m:t>𝑂</m:t>
                    </m:r>
                    <m:r>
                      <a:rPr lang="en-US" sz="4000" i="1" dirty="0" smtClean="0">
                        <a:solidFill>
                          <a:srgbClr val="0070C0"/>
                        </a:solidFill>
                        <a:latin typeface="Cambria Math" panose="02040503050406030204" pitchFamily="18" charset="0"/>
                      </a:rPr>
                      <m:t>(1)</m:t>
                    </m:r>
                  </m:oMath>
                </a14:m>
                <a:endParaRPr lang="en-US" sz="4000" dirty="0">
                  <a:solidFill>
                    <a:srgbClr val="0070C0"/>
                  </a:solidFill>
                  <a:latin typeface="Google Sans Text"/>
                </a:endParaRPr>
              </a:p>
              <a:p>
                <a:pPr marL="1028700" lvl="1" indent="-571500">
                  <a:buFont typeface="Wingdings" panose="05000000000000000000" pitchFamily="2" charset="2"/>
                  <a:buChar char="Ø"/>
                </a:pPr>
                <a14:m>
                  <m:oMath xmlns:m="http://schemas.openxmlformats.org/officeDocument/2006/math">
                    <m:r>
                      <a:rPr lang="en-US" sz="4000" i="1" dirty="0" smtClean="0">
                        <a:solidFill>
                          <a:srgbClr val="0070C0"/>
                        </a:solidFill>
                        <a:latin typeface="Cambria Math" panose="02040503050406030204" pitchFamily="18" charset="0"/>
                      </a:rPr>
                      <m:t>𝑂</m:t>
                    </m:r>
                    <m:r>
                      <a:rPr lang="en-US" sz="4000" i="1" dirty="0" smtClean="0">
                        <a:solidFill>
                          <a:srgbClr val="0070C0"/>
                        </a:solidFill>
                        <a:latin typeface="Cambria Math" panose="02040503050406030204" pitchFamily="18" charset="0"/>
                      </a:rPr>
                      <m:t>(1)</m:t>
                    </m:r>
                  </m:oMath>
                </a14:m>
                <a:endParaRPr lang="en-US" sz="4000" dirty="0">
                  <a:solidFill>
                    <a:srgbClr val="0070C0"/>
                  </a:solidFill>
                  <a:latin typeface="Google Sans Text"/>
                </a:endParaRPr>
              </a:p>
              <a:p>
                <a:pPr marL="1028700" lvl="1" indent="-571500">
                  <a:buFont typeface="Wingdings" panose="05000000000000000000" pitchFamily="2" charset="2"/>
                  <a:buChar char="Ø"/>
                </a:pPr>
                <a14:m>
                  <m:oMath xmlns:m="http://schemas.openxmlformats.org/officeDocument/2006/math">
                    <m:r>
                      <a:rPr lang="en-US" sz="4000" i="1" dirty="0" smtClean="0">
                        <a:solidFill>
                          <a:srgbClr val="0070C0"/>
                        </a:solidFill>
                        <a:latin typeface="Cambria Math" panose="02040503050406030204" pitchFamily="18" charset="0"/>
                      </a:rPr>
                      <m:t>𝑂</m:t>
                    </m:r>
                    <m:r>
                      <a:rPr lang="en-US" sz="4000" i="1" dirty="0" smtClean="0">
                        <a:solidFill>
                          <a:srgbClr val="0070C0"/>
                        </a:solidFill>
                        <a:latin typeface="Cambria Math" panose="02040503050406030204" pitchFamily="18" charset="0"/>
                      </a:rPr>
                      <m:t>(</m:t>
                    </m:r>
                    <m:r>
                      <a:rPr lang="en-US" sz="4000" i="1" dirty="0" smtClean="0">
                        <a:solidFill>
                          <a:srgbClr val="0070C0"/>
                        </a:solidFill>
                        <a:latin typeface="Cambria Math" panose="02040503050406030204" pitchFamily="18" charset="0"/>
                      </a:rPr>
                      <m:t>𝑛</m:t>
                    </m:r>
                    <m:r>
                      <a:rPr lang="en-US" sz="4000" i="1" dirty="0" smtClean="0">
                        <a:solidFill>
                          <a:srgbClr val="0070C0"/>
                        </a:solidFill>
                        <a:latin typeface="Cambria Math" panose="02040503050406030204" pitchFamily="18" charset="0"/>
                      </a:rPr>
                      <m:t>)</m:t>
                    </m:r>
                  </m:oMath>
                </a14:m>
                <a:endParaRPr lang="en-US" sz="4000" dirty="0">
                  <a:solidFill>
                    <a:srgbClr val="0070C0"/>
                  </a:solidFill>
                  <a:latin typeface="Google Sans Text"/>
                </a:endParaRPr>
              </a:p>
            </p:txBody>
          </p:sp>
        </mc:Choice>
        <mc:Fallback xmlns="">
          <p:sp>
            <p:nvSpPr>
              <p:cNvPr id="20" name="TextBox 19">
                <a:extLst>
                  <a:ext uri="{FF2B5EF4-FFF2-40B4-BE49-F238E27FC236}">
                    <a16:creationId xmlns:a16="http://schemas.microsoft.com/office/drawing/2014/main" id="{8052C360-FAD1-4B2C-AD93-B045A4EB78ED}"/>
                  </a:ext>
                </a:extLst>
              </p:cNvPr>
              <p:cNvSpPr txBox="1">
                <a:spLocks noRot="1" noChangeAspect="1" noMove="1" noResize="1" noEditPoints="1" noAdjustHandles="1" noChangeArrowheads="1" noChangeShapeType="1" noTextEdit="1"/>
              </p:cNvSpPr>
              <p:nvPr/>
            </p:nvSpPr>
            <p:spPr>
              <a:xfrm>
                <a:off x="6194847" y="2059491"/>
                <a:ext cx="4520834" cy="2554545"/>
              </a:xfrm>
              <a:prstGeom prst="rect">
                <a:avLst/>
              </a:prstGeom>
              <a:blipFill>
                <a:blip r:embed="rId2"/>
                <a:stretch>
                  <a:fillRect l="-4717" t="-4296" r="-3235"/>
                </a:stretch>
              </a:blipFill>
            </p:spPr>
            <p:txBody>
              <a:bodyPr/>
              <a:lstStyle/>
              <a:p>
                <a:r>
                  <a:rPr lang="en-US">
                    <a:noFill/>
                  </a:rPr>
                  <a:t> </a:t>
                </a:r>
              </a:p>
            </p:txBody>
          </p:sp>
        </mc:Fallback>
      </mc:AlternateContent>
    </p:spTree>
    <p:extLst>
      <p:ext uri="{BB962C8B-B14F-4D97-AF65-F5344CB8AC3E}">
        <p14:creationId xmlns:p14="http://schemas.microsoft.com/office/powerpoint/2010/main" val="1836731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Delete</a:t>
            </a:r>
          </a:p>
        </p:txBody>
      </p:sp>
      <p:sp>
        <p:nvSpPr>
          <p:cNvPr id="31" name="TextBox 30">
            <a:extLst>
              <a:ext uri="{FF2B5EF4-FFF2-40B4-BE49-F238E27FC236}">
                <a16:creationId xmlns:a16="http://schemas.microsoft.com/office/drawing/2014/main" id="{1EFD7169-4619-41ED-B238-FACCDB9A154A}"/>
              </a:ext>
            </a:extLst>
          </p:cNvPr>
          <p:cNvSpPr txBox="1"/>
          <p:nvPr/>
        </p:nvSpPr>
        <p:spPr>
          <a:xfrm>
            <a:off x="993914" y="1769285"/>
            <a:ext cx="5284966" cy="707886"/>
          </a:xfrm>
          <a:prstGeom prst="rect">
            <a:avLst/>
          </a:prstGeom>
          <a:noFill/>
        </p:spPr>
        <p:txBody>
          <a:bodyPr wrap="square">
            <a:spAutoFit/>
          </a:bodyPr>
          <a:lstStyle/>
          <a:p>
            <a:pPr marL="1028700" lvl="1" indent="-571500">
              <a:buFont typeface="Wingdings" panose="05000000000000000000" pitchFamily="2" charset="2"/>
              <a:buChar char="Ø"/>
            </a:pPr>
            <a:r>
              <a:rPr lang="en-US" sz="4000" dirty="0">
                <a:solidFill>
                  <a:srgbClr val="4D5156"/>
                </a:solidFill>
                <a:latin typeface="Google Sans Text"/>
              </a:rPr>
              <a:t>from</a:t>
            </a:r>
            <a:r>
              <a:rPr lang="en-US" sz="4000" b="0" i="0" dirty="0">
                <a:solidFill>
                  <a:srgbClr val="4D5156"/>
                </a:solidFill>
                <a:effectLst/>
                <a:latin typeface="Google Sans Text"/>
              </a:rPr>
              <a:t> the beginning</a:t>
            </a:r>
          </a:p>
        </p:txBody>
      </p:sp>
      <p:graphicFrame>
        <p:nvGraphicFramePr>
          <p:cNvPr id="33" name="Table 2">
            <a:extLst>
              <a:ext uri="{FF2B5EF4-FFF2-40B4-BE49-F238E27FC236}">
                <a16:creationId xmlns:a16="http://schemas.microsoft.com/office/drawing/2014/main" id="{E334ABDA-9413-4E2F-96EA-FFB83AF688C8}"/>
              </a:ext>
            </a:extLst>
          </p:cNvPr>
          <p:cNvGraphicFramePr>
            <a:graphicFrameLocks noGrp="1"/>
          </p:cNvGraphicFramePr>
          <p:nvPr/>
        </p:nvGraphicFramePr>
        <p:xfrm>
          <a:off x="3966059" y="4107641"/>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200</a:t>
                      </a:r>
                    </a:p>
                  </a:txBody>
                  <a:tcPr/>
                </a:tc>
                <a:extLst>
                  <a:ext uri="{0D108BD9-81ED-4DB2-BD59-A6C34878D82A}">
                    <a16:rowId xmlns:a16="http://schemas.microsoft.com/office/drawing/2014/main" val="4238659422"/>
                  </a:ext>
                </a:extLst>
              </a:tr>
            </a:tbl>
          </a:graphicData>
        </a:graphic>
      </p:graphicFrame>
      <p:graphicFrame>
        <p:nvGraphicFramePr>
          <p:cNvPr id="37" name="Table 2">
            <a:extLst>
              <a:ext uri="{FF2B5EF4-FFF2-40B4-BE49-F238E27FC236}">
                <a16:creationId xmlns:a16="http://schemas.microsoft.com/office/drawing/2014/main" id="{6999B371-7AA4-4715-B950-1E5D5886A6D5}"/>
              </a:ext>
            </a:extLst>
          </p:cNvPr>
          <p:cNvGraphicFramePr>
            <a:graphicFrameLocks noGrp="1"/>
          </p:cNvGraphicFramePr>
          <p:nvPr/>
        </p:nvGraphicFramePr>
        <p:xfrm>
          <a:off x="7622914" y="4113707"/>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440</a:t>
                      </a:r>
                    </a:p>
                  </a:txBody>
                  <a:tcPr/>
                </a:tc>
                <a:extLst>
                  <a:ext uri="{0D108BD9-81ED-4DB2-BD59-A6C34878D82A}">
                    <a16:rowId xmlns:a16="http://schemas.microsoft.com/office/drawing/2014/main" val="4238659422"/>
                  </a:ext>
                </a:extLst>
              </a:tr>
            </a:tbl>
          </a:graphicData>
        </a:graphic>
      </p:graphicFrame>
      <p:sp>
        <p:nvSpPr>
          <p:cNvPr id="44" name="TextBox 43">
            <a:extLst>
              <a:ext uri="{FF2B5EF4-FFF2-40B4-BE49-F238E27FC236}">
                <a16:creationId xmlns:a16="http://schemas.microsoft.com/office/drawing/2014/main" id="{CF5BCFD3-0A7A-4E04-8F49-A0D4F63DB8A3}"/>
              </a:ext>
            </a:extLst>
          </p:cNvPr>
          <p:cNvSpPr txBox="1"/>
          <p:nvPr/>
        </p:nvSpPr>
        <p:spPr>
          <a:xfrm>
            <a:off x="7390093" y="3768913"/>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200</a:t>
            </a:r>
          </a:p>
        </p:txBody>
      </p:sp>
      <p:sp>
        <p:nvSpPr>
          <p:cNvPr id="46" name="TextBox 45">
            <a:extLst>
              <a:ext uri="{FF2B5EF4-FFF2-40B4-BE49-F238E27FC236}">
                <a16:creationId xmlns:a16="http://schemas.microsoft.com/office/drawing/2014/main" id="{083DF507-ADF9-426B-A19D-DEB98227EAF8}"/>
              </a:ext>
            </a:extLst>
          </p:cNvPr>
          <p:cNvSpPr txBox="1"/>
          <p:nvPr/>
        </p:nvSpPr>
        <p:spPr>
          <a:xfrm>
            <a:off x="3758693" y="3778304"/>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680</a:t>
            </a:r>
          </a:p>
        </p:txBody>
      </p:sp>
      <p:cxnSp>
        <p:nvCxnSpPr>
          <p:cNvPr id="47" name="Connector: Curved 46">
            <a:extLst>
              <a:ext uri="{FF2B5EF4-FFF2-40B4-BE49-F238E27FC236}">
                <a16:creationId xmlns:a16="http://schemas.microsoft.com/office/drawing/2014/main" id="{5CA613A8-87FF-42B9-8730-9C23BE635F17}"/>
              </a:ext>
            </a:extLst>
          </p:cNvPr>
          <p:cNvCxnSpPr>
            <a:cxnSpLocks/>
            <a:stCxn id="33" idx="3"/>
          </p:cNvCxnSpPr>
          <p:nvPr/>
        </p:nvCxnSpPr>
        <p:spPr>
          <a:xfrm flipV="1">
            <a:off x="6804601" y="4132247"/>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8" name="Connector: Curved 47">
            <a:extLst>
              <a:ext uri="{FF2B5EF4-FFF2-40B4-BE49-F238E27FC236}">
                <a16:creationId xmlns:a16="http://schemas.microsoft.com/office/drawing/2014/main" id="{4B7311BD-7ED4-49BA-A05E-FE6A5F2624A8}"/>
              </a:ext>
            </a:extLst>
          </p:cNvPr>
          <p:cNvCxnSpPr>
            <a:cxnSpLocks/>
            <a:stCxn id="37" idx="3"/>
          </p:cNvCxnSpPr>
          <p:nvPr/>
        </p:nvCxnSpPr>
        <p:spPr>
          <a:xfrm flipV="1">
            <a:off x="10461456" y="4125398"/>
            <a:ext cx="868820" cy="597733"/>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3" name="Table 2">
            <a:extLst>
              <a:ext uri="{FF2B5EF4-FFF2-40B4-BE49-F238E27FC236}">
                <a16:creationId xmlns:a16="http://schemas.microsoft.com/office/drawing/2014/main" id="{F9264A77-E44E-4DAC-83EF-CD4FF209C95C}"/>
              </a:ext>
            </a:extLst>
          </p:cNvPr>
          <p:cNvGraphicFramePr>
            <a:graphicFrameLocks noGrp="1"/>
          </p:cNvGraphicFramePr>
          <p:nvPr/>
        </p:nvGraphicFramePr>
        <p:xfrm>
          <a:off x="311273" y="4086367"/>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680</a:t>
                      </a:r>
                    </a:p>
                  </a:txBody>
                  <a:tcPr/>
                </a:tc>
                <a:extLst>
                  <a:ext uri="{0D108BD9-81ED-4DB2-BD59-A6C34878D82A}">
                    <a16:rowId xmlns:a16="http://schemas.microsoft.com/office/drawing/2014/main" val="4238659422"/>
                  </a:ext>
                </a:extLst>
              </a:tr>
            </a:tbl>
          </a:graphicData>
        </a:graphic>
      </p:graphicFrame>
      <p:sp>
        <p:nvSpPr>
          <p:cNvPr id="24" name="TextBox 23">
            <a:extLst>
              <a:ext uri="{FF2B5EF4-FFF2-40B4-BE49-F238E27FC236}">
                <a16:creationId xmlns:a16="http://schemas.microsoft.com/office/drawing/2014/main" id="{44CFA1E1-3F43-41D8-A476-D61C6DF8DFD0}"/>
              </a:ext>
            </a:extLst>
          </p:cNvPr>
          <p:cNvSpPr txBox="1"/>
          <p:nvPr/>
        </p:nvSpPr>
        <p:spPr>
          <a:xfrm>
            <a:off x="103962" y="3734792"/>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rPr>
              <a:t>924</a:t>
            </a:r>
            <a:endParaRPr kumimoji="0" lang="en-US" sz="1800" b="0" i="0" u="none" strike="noStrike" kern="1200" cap="none" spc="0" normalizeH="0" baseline="0" noProof="0" dirty="0">
              <a:ln>
                <a:noFill/>
              </a:ln>
              <a:solidFill>
                <a:srgbClr val="002060"/>
              </a:solidFill>
              <a:effectLst/>
              <a:uLnTx/>
              <a:uFillTx/>
              <a:latin typeface="+mn-lt"/>
              <a:ea typeface="+mn-ea"/>
              <a:cs typeface="+mn-cs"/>
            </a:endParaRPr>
          </a:p>
        </p:txBody>
      </p:sp>
      <p:sp>
        <p:nvSpPr>
          <p:cNvPr id="2" name="TextBox 1">
            <a:extLst>
              <a:ext uri="{FF2B5EF4-FFF2-40B4-BE49-F238E27FC236}">
                <a16:creationId xmlns:a16="http://schemas.microsoft.com/office/drawing/2014/main" id="{FC48C412-30DE-4FAF-A20B-BB5EF6C945F8}"/>
              </a:ext>
            </a:extLst>
          </p:cNvPr>
          <p:cNvSpPr txBox="1"/>
          <p:nvPr/>
        </p:nvSpPr>
        <p:spPr>
          <a:xfrm>
            <a:off x="11295009" y="3778304"/>
            <a:ext cx="651140" cy="830997"/>
          </a:xfrm>
          <a:prstGeom prst="rect">
            <a:avLst/>
          </a:prstGeom>
          <a:noFill/>
        </p:spPr>
        <p:txBody>
          <a:bodyPr wrap="none" rtlCol="0">
            <a:spAutoFit/>
          </a:bodyPr>
          <a:lstStyle/>
          <a:p>
            <a:r>
              <a:rPr lang="en-US" sz="4800" dirty="0"/>
              <a:t>...</a:t>
            </a:r>
          </a:p>
        </p:txBody>
      </p:sp>
      <p:cxnSp>
        <p:nvCxnSpPr>
          <p:cNvPr id="29" name="Connector: Curved 28">
            <a:extLst>
              <a:ext uri="{FF2B5EF4-FFF2-40B4-BE49-F238E27FC236}">
                <a16:creationId xmlns:a16="http://schemas.microsoft.com/office/drawing/2014/main" id="{7C18623E-27A9-4EC2-A263-B445D48C886F}"/>
              </a:ext>
            </a:extLst>
          </p:cNvPr>
          <p:cNvCxnSpPr>
            <a:cxnSpLocks/>
          </p:cNvCxnSpPr>
          <p:nvPr/>
        </p:nvCxnSpPr>
        <p:spPr>
          <a:xfrm flipV="1">
            <a:off x="3149815" y="4145905"/>
            <a:ext cx="815937" cy="54988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B0168C3-99E3-4D6A-8B3E-D6CA5FA3B334}"/>
              </a:ext>
            </a:extLst>
          </p:cNvPr>
          <p:cNvSpPr txBox="1"/>
          <p:nvPr/>
        </p:nvSpPr>
        <p:spPr>
          <a:xfrm>
            <a:off x="1129224" y="3305505"/>
            <a:ext cx="1231829" cy="707886"/>
          </a:xfrm>
          <a:prstGeom prst="rect">
            <a:avLst/>
          </a:prstGeom>
          <a:noFill/>
        </p:spPr>
        <p:txBody>
          <a:bodyPr wrap="square">
            <a:spAutoFit/>
          </a:bodyPr>
          <a:lstStyle/>
          <a:p>
            <a:r>
              <a:rPr kumimoji="0" lang="en-US" sz="4000" b="0" u="none" strike="noStrike" kern="1200" cap="none" spc="0" normalizeH="0" baseline="0" noProof="0" dirty="0">
                <a:ln>
                  <a:noFill/>
                </a:ln>
                <a:solidFill>
                  <a:srgbClr val="4D5156"/>
                </a:solidFill>
                <a:effectLst/>
                <a:uLnTx/>
                <a:uFillTx/>
                <a:latin typeface="Google Sans Text"/>
                <a:ea typeface="+mn-ea"/>
                <a:cs typeface="+mn-cs"/>
              </a:rPr>
              <a:t>head</a:t>
            </a:r>
            <a:endParaRPr lang="en-US" dirty="0"/>
          </a:p>
        </p:txBody>
      </p:sp>
      <p:sp>
        <p:nvSpPr>
          <p:cNvPr id="27" name="TextBox 26">
            <a:extLst>
              <a:ext uri="{FF2B5EF4-FFF2-40B4-BE49-F238E27FC236}">
                <a16:creationId xmlns:a16="http://schemas.microsoft.com/office/drawing/2014/main" id="{17204F14-28D9-4E52-B2D1-9A32130313D7}"/>
              </a:ext>
            </a:extLst>
          </p:cNvPr>
          <p:cNvSpPr txBox="1"/>
          <p:nvPr/>
        </p:nvSpPr>
        <p:spPr>
          <a:xfrm>
            <a:off x="4801908" y="3295927"/>
            <a:ext cx="1231829" cy="707886"/>
          </a:xfrm>
          <a:prstGeom prst="rect">
            <a:avLst/>
          </a:prstGeom>
          <a:noFill/>
        </p:spPr>
        <p:txBody>
          <a:bodyPr wrap="square">
            <a:spAutoFit/>
          </a:bodyPr>
          <a:lstStyle/>
          <a:p>
            <a:r>
              <a:rPr kumimoji="0" lang="en-US" sz="4000" b="0" u="none" strike="noStrike" kern="1200" cap="none" spc="0" normalizeH="0" baseline="0" noProof="0" dirty="0">
                <a:ln>
                  <a:noFill/>
                </a:ln>
                <a:solidFill>
                  <a:srgbClr val="4D5156"/>
                </a:solidFill>
                <a:effectLst/>
                <a:uLnTx/>
                <a:uFillTx/>
                <a:latin typeface="Google Sans Text"/>
                <a:ea typeface="+mn-ea"/>
                <a:cs typeface="+mn-cs"/>
              </a:rPr>
              <a:t>head</a:t>
            </a:r>
            <a:endParaRPr lang="en-US" dirty="0"/>
          </a:p>
        </p:txBody>
      </p:sp>
      <p:sp>
        <p:nvSpPr>
          <p:cNvPr id="10" name="Rectangle: Rounded Corners 9">
            <a:extLst>
              <a:ext uri="{FF2B5EF4-FFF2-40B4-BE49-F238E27FC236}">
                <a16:creationId xmlns:a16="http://schemas.microsoft.com/office/drawing/2014/main" id="{CF9D928D-3D3D-45A5-AD21-A6C0C9933300}"/>
              </a:ext>
            </a:extLst>
          </p:cNvPr>
          <p:cNvSpPr/>
          <p:nvPr/>
        </p:nvSpPr>
        <p:spPr>
          <a:xfrm>
            <a:off x="311273" y="4039242"/>
            <a:ext cx="2861928" cy="1313098"/>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797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Delete</a:t>
            </a:r>
          </a:p>
        </p:txBody>
      </p:sp>
      <p:sp>
        <p:nvSpPr>
          <p:cNvPr id="31" name="TextBox 30">
            <a:extLst>
              <a:ext uri="{FF2B5EF4-FFF2-40B4-BE49-F238E27FC236}">
                <a16:creationId xmlns:a16="http://schemas.microsoft.com/office/drawing/2014/main" id="{1EFD7169-4619-41ED-B238-FACCDB9A154A}"/>
              </a:ext>
            </a:extLst>
          </p:cNvPr>
          <p:cNvSpPr txBox="1"/>
          <p:nvPr/>
        </p:nvSpPr>
        <p:spPr>
          <a:xfrm>
            <a:off x="993914" y="1769285"/>
            <a:ext cx="5284966" cy="707886"/>
          </a:xfrm>
          <a:prstGeom prst="rect">
            <a:avLst/>
          </a:prstGeom>
          <a:noFill/>
        </p:spPr>
        <p:txBody>
          <a:bodyPr wrap="square">
            <a:spAutoFit/>
          </a:bodyPr>
          <a:lstStyle/>
          <a:p>
            <a:pPr marL="1028700" lvl="1" indent="-571500">
              <a:buFont typeface="Wingdings" panose="05000000000000000000" pitchFamily="2" charset="2"/>
              <a:buChar char="Ø"/>
            </a:pPr>
            <a:r>
              <a:rPr lang="en-US" sz="4000" dirty="0">
                <a:solidFill>
                  <a:srgbClr val="4D5156"/>
                </a:solidFill>
                <a:latin typeface="Google Sans Text"/>
              </a:rPr>
              <a:t>from</a:t>
            </a:r>
            <a:r>
              <a:rPr lang="en-US" sz="4000" b="0" i="0" dirty="0">
                <a:solidFill>
                  <a:srgbClr val="4D5156"/>
                </a:solidFill>
                <a:effectLst/>
                <a:latin typeface="Google Sans Text"/>
              </a:rPr>
              <a:t> the beginning</a:t>
            </a:r>
          </a:p>
        </p:txBody>
      </p:sp>
      <p:graphicFrame>
        <p:nvGraphicFramePr>
          <p:cNvPr id="33" name="Table 2">
            <a:extLst>
              <a:ext uri="{FF2B5EF4-FFF2-40B4-BE49-F238E27FC236}">
                <a16:creationId xmlns:a16="http://schemas.microsoft.com/office/drawing/2014/main" id="{E334ABDA-9413-4E2F-96EA-FFB83AF688C8}"/>
              </a:ext>
            </a:extLst>
          </p:cNvPr>
          <p:cNvGraphicFramePr>
            <a:graphicFrameLocks noGrp="1"/>
          </p:cNvGraphicFramePr>
          <p:nvPr/>
        </p:nvGraphicFramePr>
        <p:xfrm>
          <a:off x="3966059" y="4107641"/>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200</a:t>
                      </a:r>
                    </a:p>
                  </a:txBody>
                  <a:tcPr/>
                </a:tc>
                <a:extLst>
                  <a:ext uri="{0D108BD9-81ED-4DB2-BD59-A6C34878D82A}">
                    <a16:rowId xmlns:a16="http://schemas.microsoft.com/office/drawing/2014/main" val="4238659422"/>
                  </a:ext>
                </a:extLst>
              </a:tr>
            </a:tbl>
          </a:graphicData>
        </a:graphic>
      </p:graphicFrame>
      <p:graphicFrame>
        <p:nvGraphicFramePr>
          <p:cNvPr id="37" name="Table 2">
            <a:extLst>
              <a:ext uri="{FF2B5EF4-FFF2-40B4-BE49-F238E27FC236}">
                <a16:creationId xmlns:a16="http://schemas.microsoft.com/office/drawing/2014/main" id="{6999B371-7AA4-4715-B950-1E5D5886A6D5}"/>
              </a:ext>
            </a:extLst>
          </p:cNvPr>
          <p:cNvGraphicFramePr>
            <a:graphicFrameLocks noGrp="1"/>
          </p:cNvGraphicFramePr>
          <p:nvPr/>
        </p:nvGraphicFramePr>
        <p:xfrm>
          <a:off x="7622914" y="4113707"/>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440</a:t>
                      </a:r>
                    </a:p>
                  </a:txBody>
                  <a:tcPr/>
                </a:tc>
                <a:extLst>
                  <a:ext uri="{0D108BD9-81ED-4DB2-BD59-A6C34878D82A}">
                    <a16:rowId xmlns:a16="http://schemas.microsoft.com/office/drawing/2014/main" val="4238659422"/>
                  </a:ext>
                </a:extLst>
              </a:tr>
            </a:tbl>
          </a:graphicData>
        </a:graphic>
      </p:graphicFrame>
      <p:sp>
        <p:nvSpPr>
          <p:cNvPr id="44" name="TextBox 43">
            <a:extLst>
              <a:ext uri="{FF2B5EF4-FFF2-40B4-BE49-F238E27FC236}">
                <a16:creationId xmlns:a16="http://schemas.microsoft.com/office/drawing/2014/main" id="{CF5BCFD3-0A7A-4E04-8F49-A0D4F63DB8A3}"/>
              </a:ext>
            </a:extLst>
          </p:cNvPr>
          <p:cNvSpPr txBox="1"/>
          <p:nvPr/>
        </p:nvSpPr>
        <p:spPr>
          <a:xfrm>
            <a:off x="7390093" y="3768913"/>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200</a:t>
            </a:r>
          </a:p>
        </p:txBody>
      </p:sp>
      <p:sp>
        <p:nvSpPr>
          <p:cNvPr id="46" name="TextBox 45">
            <a:extLst>
              <a:ext uri="{FF2B5EF4-FFF2-40B4-BE49-F238E27FC236}">
                <a16:creationId xmlns:a16="http://schemas.microsoft.com/office/drawing/2014/main" id="{083DF507-ADF9-426B-A19D-DEB98227EAF8}"/>
              </a:ext>
            </a:extLst>
          </p:cNvPr>
          <p:cNvSpPr txBox="1"/>
          <p:nvPr/>
        </p:nvSpPr>
        <p:spPr>
          <a:xfrm>
            <a:off x="3758693" y="3778304"/>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680</a:t>
            </a:r>
          </a:p>
        </p:txBody>
      </p:sp>
      <p:cxnSp>
        <p:nvCxnSpPr>
          <p:cNvPr id="47" name="Connector: Curved 46">
            <a:extLst>
              <a:ext uri="{FF2B5EF4-FFF2-40B4-BE49-F238E27FC236}">
                <a16:creationId xmlns:a16="http://schemas.microsoft.com/office/drawing/2014/main" id="{5CA613A8-87FF-42B9-8730-9C23BE635F17}"/>
              </a:ext>
            </a:extLst>
          </p:cNvPr>
          <p:cNvCxnSpPr>
            <a:cxnSpLocks/>
            <a:stCxn id="33" idx="3"/>
          </p:cNvCxnSpPr>
          <p:nvPr/>
        </p:nvCxnSpPr>
        <p:spPr>
          <a:xfrm flipV="1">
            <a:off x="6804601" y="4132247"/>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8" name="Connector: Curved 47">
            <a:extLst>
              <a:ext uri="{FF2B5EF4-FFF2-40B4-BE49-F238E27FC236}">
                <a16:creationId xmlns:a16="http://schemas.microsoft.com/office/drawing/2014/main" id="{4B7311BD-7ED4-49BA-A05E-FE6A5F2624A8}"/>
              </a:ext>
            </a:extLst>
          </p:cNvPr>
          <p:cNvCxnSpPr>
            <a:cxnSpLocks/>
            <a:stCxn id="37" idx="3"/>
          </p:cNvCxnSpPr>
          <p:nvPr/>
        </p:nvCxnSpPr>
        <p:spPr>
          <a:xfrm flipV="1">
            <a:off x="10461456" y="4125398"/>
            <a:ext cx="868820" cy="597733"/>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3" name="Table 2">
            <a:extLst>
              <a:ext uri="{FF2B5EF4-FFF2-40B4-BE49-F238E27FC236}">
                <a16:creationId xmlns:a16="http://schemas.microsoft.com/office/drawing/2014/main" id="{F9264A77-E44E-4DAC-83EF-CD4FF209C95C}"/>
              </a:ext>
            </a:extLst>
          </p:cNvPr>
          <p:cNvGraphicFramePr>
            <a:graphicFrameLocks noGrp="1"/>
          </p:cNvGraphicFramePr>
          <p:nvPr>
            <p:extLst>
              <p:ext uri="{D42A27DB-BD31-4B8C-83A1-F6EECF244321}">
                <p14:modId xmlns:p14="http://schemas.microsoft.com/office/powerpoint/2010/main" val="3023949376"/>
              </p:ext>
            </p:extLst>
          </p:nvPr>
        </p:nvGraphicFramePr>
        <p:xfrm>
          <a:off x="340400" y="3432816"/>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null</a:t>
                      </a:r>
                    </a:p>
                  </a:txBody>
                  <a:tcPr/>
                </a:tc>
                <a:extLst>
                  <a:ext uri="{0D108BD9-81ED-4DB2-BD59-A6C34878D82A}">
                    <a16:rowId xmlns:a16="http://schemas.microsoft.com/office/drawing/2014/main" val="4238659422"/>
                  </a:ext>
                </a:extLst>
              </a:tr>
            </a:tbl>
          </a:graphicData>
        </a:graphic>
      </p:graphicFrame>
      <p:sp>
        <p:nvSpPr>
          <p:cNvPr id="24" name="TextBox 23">
            <a:extLst>
              <a:ext uri="{FF2B5EF4-FFF2-40B4-BE49-F238E27FC236}">
                <a16:creationId xmlns:a16="http://schemas.microsoft.com/office/drawing/2014/main" id="{44CFA1E1-3F43-41D8-A476-D61C6DF8DFD0}"/>
              </a:ext>
            </a:extLst>
          </p:cNvPr>
          <p:cNvSpPr txBox="1"/>
          <p:nvPr/>
        </p:nvSpPr>
        <p:spPr>
          <a:xfrm>
            <a:off x="133089" y="3081241"/>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rPr>
              <a:t>924</a:t>
            </a:r>
            <a:endParaRPr kumimoji="0" lang="en-US" sz="1800" b="0" i="0" u="none" strike="noStrike" kern="1200" cap="none" spc="0" normalizeH="0" baseline="0" noProof="0" dirty="0">
              <a:ln>
                <a:noFill/>
              </a:ln>
              <a:solidFill>
                <a:srgbClr val="002060"/>
              </a:solidFill>
              <a:effectLst/>
              <a:uLnTx/>
              <a:uFillTx/>
              <a:latin typeface="+mn-lt"/>
              <a:ea typeface="+mn-ea"/>
              <a:cs typeface="+mn-cs"/>
            </a:endParaRPr>
          </a:p>
        </p:txBody>
      </p:sp>
      <p:sp>
        <p:nvSpPr>
          <p:cNvPr id="2" name="TextBox 1">
            <a:extLst>
              <a:ext uri="{FF2B5EF4-FFF2-40B4-BE49-F238E27FC236}">
                <a16:creationId xmlns:a16="http://schemas.microsoft.com/office/drawing/2014/main" id="{FC48C412-30DE-4FAF-A20B-BB5EF6C945F8}"/>
              </a:ext>
            </a:extLst>
          </p:cNvPr>
          <p:cNvSpPr txBox="1"/>
          <p:nvPr/>
        </p:nvSpPr>
        <p:spPr>
          <a:xfrm>
            <a:off x="11295009" y="3778304"/>
            <a:ext cx="651140" cy="830997"/>
          </a:xfrm>
          <a:prstGeom prst="rect">
            <a:avLst/>
          </a:prstGeom>
          <a:noFill/>
        </p:spPr>
        <p:txBody>
          <a:bodyPr wrap="none" rtlCol="0">
            <a:spAutoFit/>
          </a:bodyPr>
          <a:lstStyle/>
          <a:p>
            <a:r>
              <a:rPr lang="en-US" sz="4800" dirty="0"/>
              <a:t>...</a:t>
            </a:r>
          </a:p>
        </p:txBody>
      </p:sp>
      <p:cxnSp>
        <p:nvCxnSpPr>
          <p:cNvPr id="29" name="Connector: Curved 28">
            <a:extLst>
              <a:ext uri="{FF2B5EF4-FFF2-40B4-BE49-F238E27FC236}">
                <a16:creationId xmlns:a16="http://schemas.microsoft.com/office/drawing/2014/main" id="{7C18623E-27A9-4EC2-A263-B445D48C886F}"/>
              </a:ext>
            </a:extLst>
          </p:cNvPr>
          <p:cNvCxnSpPr>
            <a:cxnSpLocks/>
          </p:cNvCxnSpPr>
          <p:nvPr/>
        </p:nvCxnSpPr>
        <p:spPr>
          <a:xfrm flipV="1">
            <a:off x="3187596" y="3450573"/>
            <a:ext cx="816244" cy="591667"/>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FE752801-B850-4671-806F-18182E280D2F}"/>
              </a:ext>
            </a:extLst>
          </p:cNvPr>
          <p:cNvSpPr txBox="1"/>
          <p:nvPr/>
        </p:nvSpPr>
        <p:spPr>
          <a:xfrm>
            <a:off x="4801908" y="3295927"/>
            <a:ext cx="1231829" cy="707886"/>
          </a:xfrm>
          <a:prstGeom prst="rect">
            <a:avLst/>
          </a:prstGeom>
          <a:noFill/>
        </p:spPr>
        <p:txBody>
          <a:bodyPr wrap="square">
            <a:spAutoFit/>
          </a:bodyPr>
          <a:lstStyle/>
          <a:p>
            <a:r>
              <a:rPr kumimoji="0" lang="en-US" sz="4000" b="0" u="none" strike="noStrike" kern="1200" cap="none" spc="0" normalizeH="0" baseline="0" noProof="0" dirty="0">
                <a:ln>
                  <a:noFill/>
                </a:ln>
                <a:solidFill>
                  <a:srgbClr val="4D5156"/>
                </a:solidFill>
                <a:effectLst/>
                <a:uLnTx/>
                <a:uFillTx/>
                <a:latin typeface="Google Sans Text"/>
                <a:ea typeface="+mn-ea"/>
                <a:cs typeface="+mn-cs"/>
              </a:rPr>
              <a:t>head</a:t>
            </a:r>
            <a:endParaRPr lang="en-US" dirty="0"/>
          </a:p>
        </p:txBody>
      </p:sp>
      <p:grpSp>
        <p:nvGrpSpPr>
          <p:cNvPr id="26" name="Group 25">
            <a:extLst>
              <a:ext uri="{FF2B5EF4-FFF2-40B4-BE49-F238E27FC236}">
                <a16:creationId xmlns:a16="http://schemas.microsoft.com/office/drawing/2014/main" id="{65F0BD55-4E79-4D81-B3D3-FF861FC4FABD}"/>
              </a:ext>
            </a:extLst>
          </p:cNvPr>
          <p:cNvGrpSpPr/>
          <p:nvPr/>
        </p:nvGrpSpPr>
        <p:grpSpPr>
          <a:xfrm>
            <a:off x="304278" y="3171079"/>
            <a:ext cx="2838542" cy="1767840"/>
            <a:chOff x="311273" y="3901440"/>
            <a:chExt cx="2838542" cy="1767840"/>
          </a:xfrm>
        </p:grpSpPr>
        <p:cxnSp>
          <p:nvCxnSpPr>
            <p:cNvPr id="27" name="Straight Connector 26">
              <a:extLst>
                <a:ext uri="{FF2B5EF4-FFF2-40B4-BE49-F238E27FC236}">
                  <a16:creationId xmlns:a16="http://schemas.microsoft.com/office/drawing/2014/main" id="{60FF0433-2618-49A2-866A-8C9B4E732E16}"/>
                </a:ext>
              </a:extLst>
            </p:cNvPr>
            <p:cNvCxnSpPr/>
            <p:nvPr/>
          </p:nvCxnSpPr>
          <p:spPr>
            <a:xfrm flipV="1">
              <a:off x="311273" y="3901440"/>
              <a:ext cx="2838542" cy="17678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B588F17-EAA2-40E9-9656-7D359E763E57}"/>
                </a:ext>
              </a:extLst>
            </p:cNvPr>
            <p:cNvCxnSpPr>
              <a:cxnSpLocks/>
            </p:cNvCxnSpPr>
            <p:nvPr/>
          </p:nvCxnSpPr>
          <p:spPr>
            <a:xfrm>
              <a:off x="311273" y="3901440"/>
              <a:ext cx="2838542" cy="17678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0DCE2C72-37F7-4CF2-BE33-8F21117FDD51}"/>
              </a:ext>
            </a:extLst>
          </p:cNvPr>
          <p:cNvSpPr txBox="1"/>
          <p:nvPr/>
        </p:nvSpPr>
        <p:spPr>
          <a:xfrm>
            <a:off x="6601246" y="1237725"/>
            <a:ext cx="4520834" cy="1323439"/>
          </a:xfrm>
          <a:prstGeom prst="rect">
            <a:avLst/>
          </a:prstGeom>
          <a:noFill/>
        </p:spPr>
        <p:txBody>
          <a:bodyPr wrap="square">
            <a:spAutoFit/>
          </a:bodyPr>
          <a:lstStyle/>
          <a:p>
            <a:r>
              <a:rPr lang="en-US" sz="4000" dirty="0">
                <a:solidFill>
                  <a:srgbClr val="0070C0"/>
                </a:solidFill>
                <a:latin typeface="Google Sans Text"/>
              </a:rPr>
              <a:t>Run-time complexity</a:t>
            </a:r>
            <a:endParaRPr lang="en-US" sz="4000" b="0" i="0" dirty="0">
              <a:solidFill>
                <a:srgbClr val="0070C0"/>
              </a:solidFill>
              <a:effectLst/>
              <a:latin typeface="Google Sans Text"/>
            </a:endParaRPr>
          </a:p>
          <a:p>
            <a:pPr marL="1028700" lvl="1" indent="-571500">
              <a:buFont typeface="Wingdings" panose="05000000000000000000" pitchFamily="2" charset="2"/>
              <a:buChar char="Ø"/>
            </a:pPr>
            <a:r>
              <a:rPr lang="en-US" sz="4000" dirty="0">
                <a:solidFill>
                  <a:srgbClr val="0070C0"/>
                </a:solidFill>
                <a:latin typeface="Google Sans Text"/>
              </a:rPr>
              <a:t>?</a:t>
            </a:r>
            <a:endParaRPr lang="en-US" sz="4000" dirty="0">
              <a:solidFill>
                <a:srgbClr val="0070C0"/>
              </a:solidFill>
            </a:endParaRPr>
          </a:p>
        </p:txBody>
      </p:sp>
    </p:spTree>
    <p:extLst>
      <p:ext uri="{BB962C8B-B14F-4D97-AF65-F5344CB8AC3E}">
        <p14:creationId xmlns:p14="http://schemas.microsoft.com/office/powerpoint/2010/main" val="15330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ircle(in)">
                                      <p:cBhvr>
                                        <p:cTn id="7" dur="2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Delete</a:t>
            </a:r>
          </a:p>
        </p:txBody>
      </p:sp>
      <p:sp>
        <p:nvSpPr>
          <p:cNvPr id="31" name="TextBox 30">
            <a:extLst>
              <a:ext uri="{FF2B5EF4-FFF2-40B4-BE49-F238E27FC236}">
                <a16:creationId xmlns:a16="http://schemas.microsoft.com/office/drawing/2014/main" id="{1EFD7169-4619-41ED-B238-FACCDB9A154A}"/>
              </a:ext>
            </a:extLst>
          </p:cNvPr>
          <p:cNvSpPr txBox="1"/>
          <p:nvPr/>
        </p:nvSpPr>
        <p:spPr>
          <a:xfrm>
            <a:off x="993914" y="1769285"/>
            <a:ext cx="5284966" cy="707886"/>
          </a:xfrm>
          <a:prstGeom prst="rect">
            <a:avLst/>
          </a:prstGeom>
          <a:noFill/>
        </p:spPr>
        <p:txBody>
          <a:bodyPr wrap="square">
            <a:spAutoFit/>
          </a:bodyPr>
          <a:lstStyle/>
          <a:p>
            <a:pPr marL="1028700" lvl="1" indent="-571500">
              <a:buFont typeface="Wingdings" panose="05000000000000000000" pitchFamily="2" charset="2"/>
              <a:buChar char="Ø"/>
            </a:pPr>
            <a:r>
              <a:rPr lang="en-US" sz="4000" dirty="0">
                <a:solidFill>
                  <a:srgbClr val="4D5156"/>
                </a:solidFill>
                <a:latin typeface="Google Sans Text"/>
              </a:rPr>
              <a:t>from</a:t>
            </a:r>
            <a:r>
              <a:rPr lang="en-US" sz="4000" b="0" i="0" dirty="0">
                <a:solidFill>
                  <a:srgbClr val="4D5156"/>
                </a:solidFill>
                <a:effectLst/>
                <a:latin typeface="Google Sans Text"/>
              </a:rPr>
              <a:t> the beginning</a:t>
            </a:r>
          </a:p>
        </p:txBody>
      </p:sp>
      <p:graphicFrame>
        <p:nvGraphicFramePr>
          <p:cNvPr id="33" name="Table 2">
            <a:extLst>
              <a:ext uri="{FF2B5EF4-FFF2-40B4-BE49-F238E27FC236}">
                <a16:creationId xmlns:a16="http://schemas.microsoft.com/office/drawing/2014/main" id="{E334ABDA-9413-4E2F-96EA-FFB83AF688C8}"/>
              </a:ext>
            </a:extLst>
          </p:cNvPr>
          <p:cNvGraphicFramePr>
            <a:graphicFrameLocks noGrp="1"/>
          </p:cNvGraphicFramePr>
          <p:nvPr/>
        </p:nvGraphicFramePr>
        <p:xfrm>
          <a:off x="3966059" y="4107641"/>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200</a:t>
                      </a:r>
                    </a:p>
                  </a:txBody>
                  <a:tcPr/>
                </a:tc>
                <a:extLst>
                  <a:ext uri="{0D108BD9-81ED-4DB2-BD59-A6C34878D82A}">
                    <a16:rowId xmlns:a16="http://schemas.microsoft.com/office/drawing/2014/main" val="4238659422"/>
                  </a:ext>
                </a:extLst>
              </a:tr>
            </a:tbl>
          </a:graphicData>
        </a:graphic>
      </p:graphicFrame>
      <p:graphicFrame>
        <p:nvGraphicFramePr>
          <p:cNvPr id="37" name="Table 2">
            <a:extLst>
              <a:ext uri="{FF2B5EF4-FFF2-40B4-BE49-F238E27FC236}">
                <a16:creationId xmlns:a16="http://schemas.microsoft.com/office/drawing/2014/main" id="{6999B371-7AA4-4715-B950-1E5D5886A6D5}"/>
              </a:ext>
            </a:extLst>
          </p:cNvPr>
          <p:cNvGraphicFramePr>
            <a:graphicFrameLocks noGrp="1"/>
          </p:cNvGraphicFramePr>
          <p:nvPr/>
        </p:nvGraphicFramePr>
        <p:xfrm>
          <a:off x="7622914" y="4113707"/>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440</a:t>
                      </a:r>
                    </a:p>
                  </a:txBody>
                  <a:tcPr/>
                </a:tc>
                <a:extLst>
                  <a:ext uri="{0D108BD9-81ED-4DB2-BD59-A6C34878D82A}">
                    <a16:rowId xmlns:a16="http://schemas.microsoft.com/office/drawing/2014/main" val="4238659422"/>
                  </a:ext>
                </a:extLst>
              </a:tr>
            </a:tbl>
          </a:graphicData>
        </a:graphic>
      </p:graphicFrame>
      <p:sp>
        <p:nvSpPr>
          <p:cNvPr id="44" name="TextBox 43">
            <a:extLst>
              <a:ext uri="{FF2B5EF4-FFF2-40B4-BE49-F238E27FC236}">
                <a16:creationId xmlns:a16="http://schemas.microsoft.com/office/drawing/2014/main" id="{CF5BCFD3-0A7A-4E04-8F49-A0D4F63DB8A3}"/>
              </a:ext>
            </a:extLst>
          </p:cNvPr>
          <p:cNvSpPr txBox="1"/>
          <p:nvPr/>
        </p:nvSpPr>
        <p:spPr>
          <a:xfrm>
            <a:off x="7390093" y="3768913"/>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200</a:t>
            </a:r>
          </a:p>
        </p:txBody>
      </p:sp>
      <p:sp>
        <p:nvSpPr>
          <p:cNvPr id="46" name="TextBox 45">
            <a:extLst>
              <a:ext uri="{FF2B5EF4-FFF2-40B4-BE49-F238E27FC236}">
                <a16:creationId xmlns:a16="http://schemas.microsoft.com/office/drawing/2014/main" id="{083DF507-ADF9-426B-A19D-DEB98227EAF8}"/>
              </a:ext>
            </a:extLst>
          </p:cNvPr>
          <p:cNvSpPr txBox="1"/>
          <p:nvPr/>
        </p:nvSpPr>
        <p:spPr>
          <a:xfrm>
            <a:off x="3758693" y="3778304"/>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680</a:t>
            </a:r>
          </a:p>
        </p:txBody>
      </p:sp>
      <p:cxnSp>
        <p:nvCxnSpPr>
          <p:cNvPr id="47" name="Connector: Curved 46">
            <a:extLst>
              <a:ext uri="{FF2B5EF4-FFF2-40B4-BE49-F238E27FC236}">
                <a16:creationId xmlns:a16="http://schemas.microsoft.com/office/drawing/2014/main" id="{5CA613A8-87FF-42B9-8730-9C23BE635F17}"/>
              </a:ext>
            </a:extLst>
          </p:cNvPr>
          <p:cNvCxnSpPr>
            <a:cxnSpLocks/>
            <a:stCxn id="33" idx="3"/>
          </p:cNvCxnSpPr>
          <p:nvPr/>
        </p:nvCxnSpPr>
        <p:spPr>
          <a:xfrm flipV="1">
            <a:off x="6804601" y="4132247"/>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8" name="Connector: Curved 47">
            <a:extLst>
              <a:ext uri="{FF2B5EF4-FFF2-40B4-BE49-F238E27FC236}">
                <a16:creationId xmlns:a16="http://schemas.microsoft.com/office/drawing/2014/main" id="{4B7311BD-7ED4-49BA-A05E-FE6A5F2624A8}"/>
              </a:ext>
            </a:extLst>
          </p:cNvPr>
          <p:cNvCxnSpPr>
            <a:cxnSpLocks/>
            <a:stCxn id="37" idx="3"/>
          </p:cNvCxnSpPr>
          <p:nvPr/>
        </p:nvCxnSpPr>
        <p:spPr>
          <a:xfrm flipV="1">
            <a:off x="10461456" y="4125398"/>
            <a:ext cx="868820" cy="597733"/>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3" name="Table 2">
            <a:extLst>
              <a:ext uri="{FF2B5EF4-FFF2-40B4-BE49-F238E27FC236}">
                <a16:creationId xmlns:a16="http://schemas.microsoft.com/office/drawing/2014/main" id="{F9264A77-E44E-4DAC-83EF-CD4FF209C95C}"/>
              </a:ext>
            </a:extLst>
          </p:cNvPr>
          <p:cNvGraphicFramePr>
            <a:graphicFrameLocks noGrp="1"/>
          </p:cNvGraphicFramePr>
          <p:nvPr/>
        </p:nvGraphicFramePr>
        <p:xfrm>
          <a:off x="340400" y="3432816"/>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null</a:t>
                      </a:r>
                    </a:p>
                  </a:txBody>
                  <a:tcPr/>
                </a:tc>
                <a:extLst>
                  <a:ext uri="{0D108BD9-81ED-4DB2-BD59-A6C34878D82A}">
                    <a16:rowId xmlns:a16="http://schemas.microsoft.com/office/drawing/2014/main" val="4238659422"/>
                  </a:ext>
                </a:extLst>
              </a:tr>
            </a:tbl>
          </a:graphicData>
        </a:graphic>
      </p:graphicFrame>
      <p:sp>
        <p:nvSpPr>
          <p:cNvPr id="24" name="TextBox 23">
            <a:extLst>
              <a:ext uri="{FF2B5EF4-FFF2-40B4-BE49-F238E27FC236}">
                <a16:creationId xmlns:a16="http://schemas.microsoft.com/office/drawing/2014/main" id="{44CFA1E1-3F43-41D8-A476-D61C6DF8DFD0}"/>
              </a:ext>
            </a:extLst>
          </p:cNvPr>
          <p:cNvSpPr txBox="1"/>
          <p:nvPr/>
        </p:nvSpPr>
        <p:spPr>
          <a:xfrm>
            <a:off x="133089" y="3081241"/>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rPr>
              <a:t>924</a:t>
            </a:r>
            <a:endParaRPr kumimoji="0" lang="en-US" sz="1800" b="0" i="0" u="none" strike="noStrike" kern="1200" cap="none" spc="0" normalizeH="0" baseline="0" noProof="0" dirty="0">
              <a:ln>
                <a:noFill/>
              </a:ln>
              <a:solidFill>
                <a:srgbClr val="002060"/>
              </a:solidFill>
              <a:effectLst/>
              <a:uLnTx/>
              <a:uFillTx/>
              <a:latin typeface="+mn-lt"/>
              <a:ea typeface="+mn-ea"/>
              <a:cs typeface="+mn-cs"/>
            </a:endParaRPr>
          </a:p>
        </p:txBody>
      </p:sp>
      <p:sp>
        <p:nvSpPr>
          <p:cNvPr id="2" name="TextBox 1">
            <a:extLst>
              <a:ext uri="{FF2B5EF4-FFF2-40B4-BE49-F238E27FC236}">
                <a16:creationId xmlns:a16="http://schemas.microsoft.com/office/drawing/2014/main" id="{FC48C412-30DE-4FAF-A20B-BB5EF6C945F8}"/>
              </a:ext>
            </a:extLst>
          </p:cNvPr>
          <p:cNvSpPr txBox="1"/>
          <p:nvPr/>
        </p:nvSpPr>
        <p:spPr>
          <a:xfrm>
            <a:off x="11295009" y="3778304"/>
            <a:ext cx="651140" cy="830997"/>
          </a:xfrm>
          <a:prstGeom prst="rect">
            <a:avLst/>
          </a:prstGeom>
          <a:noFill/>
        </p:spPr>
        <p:txBody>
          <a:bodyPr wrap="none" rtlCol="0">
            <a:spAutoFit/>
          </a:bodyPr>
          <a:lstStyle/>
          <a:p>
            <a:r>
              <a:rPr lang="en-US" sz="4800" dirty="0"/>
              <a:t>...</a:t>
            </a:r>
          </a:p>
        </p:txBody>
      </p:sp>
      <p:cxnSp>
        <p:nvCxnSpPr>
          <p:cNvPr id="29" name="Connector: Curved 28">
            <a:extLst>
              <a:ext uri="{FF2B5EF4-FFF2-40B4-BE49-F238E27FC236}">
                <a16:creationId xmlns:a16="http://schemas.microsoft.com/office/drawing/2014/main" id="{7C18623E-27A9-4EC2-A263-B445D48C886F}"/>
              </a:ext>
            </a:extLst>
          </p:cNvPr>
          <p:cNvCxnSpPr>
            <a:cxnSpLocks/>
          </p:cNvCxnSpPr>
          <p:nvPr/>
        </p:nvCxnSpPr>
        <p:spPr>
          <a:xfrm flipV="1">
            <a:off x="3187596" y="3450573"/>
            <a:ext cx="816244" cy="591667"/>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FE752801-B850-4671-806F-18182E280D2F}"/>
              </a:ext>
            </a:extLst>
          </p:cNvPr>
          <p:cNvSpPr txBox="1"/>
          <p:nvPr/>
        </p:nvSpPr>
        <p:spPr>
          <a:xfrm>
            <a:off x="4801908" y="3295927"/>
            <a:ext cx="1231829" cy="707886"/>
          </a:xfrm>
          <a:prstGeom prst="rect">
            <a:avLst/>
          </a:prstGeom>
          <a:noFill/>
        </p:spPr>
        <p:txBody>
          <a:bodyPr wrap="square">
            <a:spAutoFit/>
          </a:bodyPr>
          <a:lstStyle/>
          <a:p>
            <a:r>
              <a:rPr kumimoji="0" lang="en-US" sz="4000" b="0" u="none" strike="noStrike" kern="1200" cap="none" spc="0" normalizeH="0" baseline="0" noProof="0" dirty="0">
                <a:ln>
                  <a:noFill/>
                </a:ln>
                <a:solidFill>
                  <a:srgbClr val="4D5156"/>
                </a:solidFill>
                <a:effectLst/>
                <a:uLnTx/>
                <a:uFillTx/>
                <a:latin typeface="Google Sans Text"/>
                <a:ea typeface="+mn-ea"/>
                <a:cs typeface="+mn-cs"/>
              </a:rPr>
              <a:t>head</a:t>
            </a:r>
            <a:endParaRPr lang="en-US" dirty="0"/>
          </a:p>
        </p:txBody>
      </p:sp>
      <p:grpSp>
        <p:nvGrpSpPr>
          <p:cNvPr id="26" name="Group 25">
            <a:extLst>
              <a:ext uri="{FF2B5EF4-FFF2-40B4-BE49-F238E27FC236}">
                <a16:creationId xmlns:a16="http://schemas.microsoft.com/office/drawing/2014/main" id="{65F0BD55-4E79-4D81-B3D3-FF861FC4FABD}"/>
              </a:ext>
            </a:extLst>
          </p:cNvPr>
          <p:cNvGrpSpPr/>
          <p:nvPr/>
        </p:nvGrpSpPr>
        <p:grpSpPr>
          <a:xfrm>
            <a:off x="304278" y="3171079"/>
            <a:ext cx="2838542" cy="1767840"/>
            <a:chOff x="311273" y="3901440"/>
            <a:chExt cx="2838542" cy="1767840"/>
          </a:xfrm>
        </p:grpSpPr>
        <p:cxnSp>
          <p:nvCxnSpPr>
            <p:cNvPr id="27" name="Straight Connector 26">
              <a:extLst>
                <a:ext uri="{FF2B5EF4-FFF2-40B4-BE49-F238E27FC236}">
                  <a16:creationId xmlns:a16="http://schemas.microsoft.com/office/drawing/2014/main" id="{60FF0433-2618-49A2-866A-8C9B4E732E16}"/>
                </a:ext>
              </a:extLst>
            </p:cNvPr>
            <p:cNvCxnSpPr/>
            <p:nvPr/>
          </p:nvCxnSpPr>
          <p:spPr>
            <a:xfrm flipV="1">
              <a:off x="311273" y="3901440"/>
              <a:ext cx="2838542" cy="17678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B588F17-EAA2-40E9-9656-7D359E763E57}"/>
                </a:ext>
              </a:extLst>
            </p:cNvPr>
            <p:cNvCxnSpPr>
              <a:cxnSpLocks/>
            </p:cNvCxnSpPr>
            <p:nvPr/>
          </p:nvCxnSpPr>
          <p:spPr>
            <a:xfrm>
              <a:off x="311273" y="3901440"/>
              <a:ext cx="2838542" cy="17678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DCE2C72-37F7-4CF2-BE33-8F21117FDD51}"/>
                  </a:ext>
                </a:extLst>
              </p:cNvPr>
              <p:cNvSpPr txBox="1"/>
              <p:nvPr/>
            </p:nvSpPr>
            <p:spPr>
              <a:xfrm>
                <a:off x="6601246" y="1237725"/>
                <a:ext cx="4520834" cy="1323439"/>
              </a:xfrm>
              <a:prstGeom prst="rect">
                <a:avLst/>
              </a:prstGeom>
              <a:noFill/>
            </p:spPr>
            <p:txBody>
              <a:bodyPr wrap="square">
                <a:spAutoFit/>
              </a:bodyPr>
              <a:lstStyle/>
              <a:p>
                <a:r>
                  <a:rPr lang="en-US" sz="4000" dirty="0">
                    <a:solidFill>
                      <a:srgbClr val="0070C0"/>
                    </a:solidFill>
                    <a:latin typeface="Google Sans Text"/>
                  </a:rPr>
                  <a:t>Run-time complexity</a:t>
                </a:r>
                <a:endParaRPr lang="en-US" sz="4000" b="0" i="0" dirty="0">
                  <a:solidFill>
                    <a:srgbClr val="0070C0"/>
                  </a:solidFill>
                  <a:effectLst/>
                  <a:latin typeface="Google Sans Text"/>
                </a:endParaRPr>
              </a:p>
              <a:p>
                <a:pPr marL="1028700" lvl="1" indent="-571500">
                  <a:buFont typeface="Wingdings" panose="05000000000000000000" pitchFamily="2" charset="2"/>
                  <a:buChar char="Ø"/>
                </a:pPr>
                <a14:m>
                  <m:oMath xmlns:m="http://schemas.openxmlformats.org/officeDocument/2006/math">
                    <m:r>
                      <a:rPr lang="en-US" sz="4000" i="1" dirty="0" smtClean="0">
                        <a:solidFill>
                          <a:srgbClr val="0070C0"/>
                        </a:solidFill>
                        <a:latin typeface="Cambria Math" panose="02040503050406030204" pitchFamily="18" charset="0"/>
                      </a:rPr>
                      <m:t>𝑂</m:t>
                    </m:r>
                    <m:r>
                      <a:rPr lang="en-US" sz="4000" i="1" dirty="0" smtClean="0">
                        <a:solidFill>
                          <a:srgbClr val="0070C0"/>
                        </a:solidFill>
                        <a:latin typeface="Cambria Math" panose="02040503050406030204" pitchFamily="18" charset="0"/>
                      </a:rPr>
                      <m:t>(1)</m:t>
                    </m:r>
                  </m:oMath>
                </a14:m>
                <a:endParaRPr lang="en-US" sz="4000" dirty="0">
                  <a:solidFill>
                    <a:srgbClr val="0070C0"/>
                  </a:solidFill>
                </a:endParaRPr>
              </a:p>
            </p:txBody>
          </p:sp>
        </mc:Choice>
        <mc:Fallback xmlns="">
          <p:sp>
            <p:nvSpPr>
              <p:cNvPr id="30" name="TextBox 29">
                <a:extLst>
                  <a:ext uri="{FF2B5EF4-FFF2-40B4-BE49-F238E27FC236}">
                    <a16:creationId xmlns:a16="http://schemas.microsoft.com/office/drawing/2014/main" id="{0DCE2C72-37F7-4CF2-BE33-8F21117FDD51}"/>
                  </a:ext>
                </a:extLst>
              </p:cNvPr>
              <p:cNvSpPr txBox="1">
                <a:spLocks noRot="1" noChangeAspect="1" noMove="1" noResize="1" noEditPoints="1" noAdjustHandles="1" noChangeArrowheads="1" noChangeShapeType="1" noTextEdit="1"/>
              </p:cNvSpPr>
              <p:nvPr/>
            </p:nvSpPr>
            <p:spPr>
              <a:xfrm>
                <a:off x="6601246" y="1237725"/>
                <a:ext cx="4520834" cy="1323439"/>
              </a:xfrm>
              <a:prstGeom prst="rect">
                <a:avLst/>
              </a:prstGeom>
              <a:blipFill>
                <a:blip r:embed="rId2"/>
                <a:stretch>
                  <a:fillRect l="-4858" t="-8295" r="-3239"/>
                </a:stretch>
              </a:blipFill>
            </p:spPr>
            <p:txBody>
              <a:bodyPr/>
              <a:lstStyle/>
              <a:p>
                <a:r>
                  <a:rPr lang="en-US">
                    <a:noFill/>
                  </a:rPr>
                  <a:t> </a:t>
                </a:r>
              </a:p>
            </p:txBody>
          </p:sp>
        </mc:Fallback>
      </mc:AlternateContent>
    </p:spTree>
    <p:extLst>
      <p:ext uri="{BB962C8B-B14F-4D97-AF65-F5344CB8AC3E}">
        <p14:creationId xmlns:p14="http://schemas.microsoft.com/office/powerpoint/2010/main" val="94011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Delete</a:t>
            </a:r>
          </a:p>
        </p:txBody>
      </p:sp>
      <p:sp>
        <p:nvSpPr>
          <p:cNvPr id="31" name="TextBox 30">
            <a:extLst>
              <a:ext uri="{FF2B5EF4-FFF2-40B4-BE49-F238E27FC236}">
                <a16:creationId xmlns:a16="http://schemas.microsoft.com/office/drawing/2014/main" id="{1EFD7169-4619-41ED-B238-FACCDB9A154A}"/>
              </a:ext>
            </a:extLst>
          </p:cNvPr>
          <p:cNvSpPr txBox="1"/>
          <p:nvPr/>
        </p:nvSpPr>
        <p:spPr>
          <a:xfrm>
            <a:off x="993914" y="1769285"/>
            <a:ext cx="3994646" cy="707886"/>
          </a:xfrm>
          <a:prstGeom prst="rect">
            <a:avLst/>
          </a:prstGeom>
          <a:noFill/>
        </p:spPr>
        <p:txBody>
          <a:bodyPr wrap="square">
            <a:spAutoFit/>
          </a:bodyPr>
          <a:lstStyle/>
          <a:p>
            <a:pPr marL="1028700" lvl="1" indent="-571500">
              <a:buFont typeface="Wingdings" panose="05000000000000000000" pitchFamily="2" charset="2"/>
              <a:buChar char="Ø"/>
            </a:pPr>
            <a:r>
              <a:rPr lang="en-US" sz="4000" dirty="0">
                <a:solidFill>
                  <a:srgbClr val="4D5156"/>
                </a:solidFill>
                <a:latin typeface="Google Sans Text"/>
              </a:rPr>
              <a:t>from</a:t>
            </a:r>
            <a:r>
              <a:rPr lang="en-US" sz="4000" b="0" i="0" dirty="0">
                <a:solidFill>
                  <a:srgbClr val="4D5156"/>
                </a:solidFill>
                <a:effectLst/>
                <a:latin typeface="Google Sans Text"/>
              </a:rPr>
              <a:t> the end</a:t>
            </a:r>
          </a:p>
        </p:txBody>
      </p:sp>
      <p:graphicFrame>
        <p:nvGraphicFramePr>
          <p:cNvPr id="25" name="Table 2">
            <a:extLst>
              <a:ext uri="{FF2B5EF4-FFF2-40B4-BE49-F238E27FC236}">
                <a16:creationId xmlns:a16="http://schemas.microsoft.com/office/drawing/2014/main" id="{1E40BECC-0D02-4DAF-BB74-E4B726676AD7}"/>
              </a:ext>
            </a:extLst>
          </p:cNvPr>
          <p:cNvGraphicFramePr>
            <a:graphicFrameLocks noGrp="1"/>
          </p:cNvGraphicFramePr>
          <p:nvPr/>
        </p:nvGraphicFramePr>
        <p:xfrm>
          <a:off x="9034143" y="4144582"/>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null</a:t>
                      </a:r>
                    </a:p>
                  </a:txBody>
                  <a:tcPr/>
                </a:tc>
                <a:extLst>
                  <a:ext uri="{0D108BD9-81ED-4DB2-BD59-A6C34878D82A}">
                    <a16:rowId xmlns:a16="http://schemas.microsoft.com/office/drawing/2014/main" val="4238659422"/>
                  </a:ext>
                </a:extLst>
              </a:tr>
            </a:tbl>
          </a:graphicData>
        </a:graphic>
      </p:graphicFrame>
      <p:sp>
        <p:nvSpPr>
          <p:cNvPr id="28" name="TextBox 27">
            <a:extLst>
              <a:ext uri="{FF2B5EF4-FFF2-40B4-BE49-F238E27FC236}">
                <a16:creationId xmlns:a16="http://schemas.microsoft.com/office/drawing/2014/main" id="{8759E3DC-CB0C-4049-8601-BE9AAA16996F}"/>
              </a:ext>
            </a:extLst>
          </p:cNvPr>
          <p:cNvSpPr txBox="1"/>
          <p:nvPr/>
        </p:nvSpPr>
        <p:spPr>
          <a:xfrm>
            <a:off x="8826832" y="3793007"/>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rPr>
              <a:t>924</a:t>
            </a:r>
            <a:endParaRPr kumimoji="0" lang="en-US" sz="1800" b="0" i="0" u="none" strike="noStrike" kern="1200" cap="none" spc="0" normalizeH="0" baseline="0" noProof="0" dirty="0">
              <a:ln>
                <a:noFill/>
              </a:ln>
              <a:solidFill>
                <a:srgbClr val="002060"/>
              </a:solidFill>
              <a:effectLst/>
              <a:uLnTx/>
              <a:uFillTx/>
              <a:latin typeface="+mn-lt"/>
              <a:ea typeface="+mn-ea"/>
              <a:cs typeface="+mn-cs"/>
            </a:endParaRPr>
          </a:p>
        </p:txBody>
      </p:sp>
      <p:sp>
        <p:nvSpPr>
          <p:cNvPr id="30" name="TextBox 29">
            <a:extLst>
              <a:ext uri="{FF2B5EF4-FFF2-40B4-BE49-F238E27FC236}">
                <a16:creationId xmlns:a16="http://schemas.microsoft.com/office/drawing/2014/main" id="{47A7FC80-7015-49AF-B685-3709E401E78F}"/>
              </a:ext>
            </a:extLst>
          </p:cNvPr>
          <p:cNvSpPr txBox="1"/>
          <p:nvPr/>
        </p:nvSpPr>
        <p:spPr>
          <a:xfrm>
            <a:off x="294069" y="4357128"/>
            <a:ext cx="651140" cy="830997"/>
          </a:xfrm>
          <a:prstGeom prst="rect">
            <a:avLst/>
          </a:prstGeom>
          <a:noFill/>
        </p:spPr>
        <p:txBody>
          <a:bodyPr wrap="none" rtlCol="0">
            <a:spAutoFit/>
          </a:bodyPr>
          <a:lstStyle/>
          <a:p>
            <a:r>
              <a:rPr lang="en-US" sz="4800" dirty="0"/>
              <a:t>...</a:t>
            </a:r>
          </a:p>
        </p:txBody>
      </p:sp>
      <p:graphicFrame>
        <p:nvGraphicFramePr>
          <p:cNvPr id="32" name="Table 2">
            <a:extLst>
              <a:ext uri="{FF2B5EF4-FFF2-40B4-BE49-F238E27FC236}">
                <a16:creationId xmlns:a16="http://schemas.microsoft.com/office/drawing/2014/main" id="{4AA901EA-279A-4843-B04C-5E7CAC216D80}"/>
              </a:ext>
            </a:extLst>
          </p:cNvPr>
          <p:cNvGraphicFramePr>
            <a:graphicFrameLocks noGrp="1"/>
          </p:cNvGraphicFramePr>
          <p:nvPr/>
        </p:nvGraphicFramePr>
        <p:xfrm>
          <a:off x="1679608" y="4150648"/>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440</a:t>
                      </a:r>
                    </a:p>
                  </a:txBody>
                  <a:tcPr/>
                </a:tc>
                <a:extLst>
                  <a:ext uri="{0D108BD9-81ED-4DB2-BD59-A6C34878D82A}">
                    <a16:rowId xmlns:a16="http://schemas.microsoft.com/office/drawing/2014/main" val="4238659422"/>
                  </a:ext>
                </a:extLst>
              </a:tr>
            </a:tbl>
          </a:graphicData>
        </a:graphic>
      </p:graphicFrame>
      <p:graphicFrame>
        <p:nvGraphicFramePr>
          <p:cNvPr id="34" name="Table 2">
            <a:extLst>
              <a:ext uri="{FF2B5EF4-FFF2-40B4-BE49-F238E27FC236}">
                <a16:creationId xmlns:a16="http://schemas.microsoft.com/office/drawing/2014/main" id="{14DAEDBF-E12B-417A-9E1E-6DBB2EFC7C4D}"/>
              </a:ext>
            </a:extLst>
          </p:cNvPr>
          <p:cNvGraphicFramePr>
            <a:graphicFrameLocks noGrp="1"/>
          </p:cNvGraphicFramePr>
          <p:nvPr>
            <p:extLst>
              <p:ext uri="{D42A27DB-BD31-4B8C-83A1-F6EECF244321}">
                <p14:modId xmlns:p14="http://schemas.microsoft.com/office/powerpoint/2010/main" val="1460106074"/>
              </p:ext>
            </p:extLst>
          </p:nvPr>
        </p:nvGraphicFramePr>
        <p:xfrm>
          <a:off x="5387277" y="4144582"/>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924</a:t>
                      </a:r>
                    </a:p>
                  </a:txBody>
                  <a:tcPr/>
                </a:tc>
                <a:extLst>
                  <a:ext uri="{0D108BD9-81ED-4DB2-BD59-A6C34878D82A}">
                    <a16:rowId xmlns:a16="http://schemas.microsoft.com/office/drawing/2014/main" val="4238659422"/>
                  </a:ext>
                </a:extLst>
              </a:tr>
            </a:tbl>
          </a:graphicData>
        </a:graphic>
      </p:graphicFrame>
      <p:sp>
        <p:nvSpPr>
          <p:cNvPr id="35" name="TextBox 34">
            <a:extLst>
              <a:ext uri="{FF2B5EF4-FFF2-40B4-BE49-F238E27FC236}">
                <a16:creationId xmlns:a16="http://schemas.microsoft.com/office/drawing/2014/main" id="{FAE9C9C8-E133-43BB-8423-AA09669A6D7D}"/>
              </a:ext>
            </a:extLst>
          </p:cNvPr>
          <p:cNvSpPr txBox="1"/>
          <p:nvPr/>
        </p:nvSpPr>
        <p:spPr>
          <a:xfrm>
            <a:off x="1446787" y="3805854"/>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200</a:t>
            </a:r>
          </a:p>
        </p:txBody>
      </p:sp>
      <p:sp>
        <p:nvSpPr>
          <p:cNvPr id="36" name="TextBox 35">
            <a:extLst>
              <a:ext uri="{FF2B5EF4-FFF2-40B4-BE49-F238E27FC236}">
                <a16:creationId xmlns:a16="http://schemas.microsoft.com/office/drawing/2014/main" id="{5307BAD9-D085-4FE9-9AC3-040D93EF3BB8}"/>
              </a:ext>
            </a:extLst>
          </p:cNvPr>
          <p:cNvSpPr txBox="1"/>
          <p:nvPr/>
        </p:nvSpPr>
        <p:spPr>
          <a:xfrm>
            <a:off x="5179966" y="3793007"/>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440</a:t>
            </a:r>
          </a:p>
        </p:txBody>
      </p:sp>
      <p:cxnSp>
        <p:nvCxnSpPr>
          <p:cNvPr id="38" name="Connector: Curved 37">
            <a:extLst>
              <a:ext uri="{FF2B5EF4-FFF2-40B4-BE49-F238E27FC236}">
                <a16:creationId xmlns:a16="http://schemas.microsoft.com/office/drawing/2014/main" id="{63D0CCBB-33E1-4A25-864F-DCAFBE6172EC}"/>
              </a:ext>
            </a:extLst>
          </p:cNvPr>
          <p:cNvCxnSpPr>
            <a:cxnSpLocks/>
          </p:cNvCxnSpPr>
          <p:nvPr/>
        </p:nvCxnSpPr>
        <p:spPr>
          <a:xfrm flipV="1">
            <a:off x="861295" y="4169188"/>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9" name="Connector: Curved 38">
            <a:extLst>
              <a:ext uri="{FF2B5EF4-FFF2-40B4-BE49-F238E27FC236}">
                <a16:creationId xmlns:a16="http://schemas.microsoft.com/office/drawing/2014/main" id="{288665AF-2B8A-4CE2-87E2-A87F032408DC}"/>
              </a:ext>
            </a:extLst>
          </p:cNvPr>
          <p:cNvCxnSpPr>
            <a:cxnSpLocks/>
            <a:stCxn id="32" idx="3"/>
          </p:cNvCxnSpPr>
          <p:nvPr/>
        </p:nvCxnSpPr>
        <p:spPr>
          <a:xfrm flipV="1">
            <a:off x="4518150" y="4162339"/>
            <a:ext cx="868820" cy="597733"/>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0" name="Connector: Curved 39">
            <a:extLst>
              <a:ext uri="{FF2B5EF4-FFF2-40B4-BE49-F238E27FC236}">
                <a16:creationId xmlns:a16="http://schemas.microsoft.com/office/drawing/2014/main" id="{F0CB41F3-1129-4DD3-AC7F-7FC888C6287F}"/>
              </a:ext>
            </a:extLst>
          </p:cNvPr>
          <p:cNvCxnSpPr>
            <a:cxnSpLocks/>
          </p:cNvCxnSpPr>
          <p:nvPr/>
        </p:nvCxnSpPr>
        <p:spPr>
          <a:xfrm flipV="1">
            <a:off x="8225512" y="4144582"/>
            <a:ext cx="818006" cy="55458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41" name="TextBox 40">
            <a:extLst>
              <a:ext uri="{FF2B5EF4-FFF2-40B4-BE49-F238E27FC236}">
                <a16:creationId xmlns:a16="http://schemas.microsoft.com/office/drawing/2014/main" id="{631489BA-F02B-417D-AA36-405C3AB8657B}"/>
              </a:ext>
            </a:extLst>
          </p:cNvPr>
          <p:cNvSpPr txBox="1"/>
          <p:nvPr/>
        </p:nvSpPr>
        <p:spPr>
          <a:xfrm>
            <a:off x="10121971" y="3406876"/>
            <a:ext cx="1231829" cy="707886"/>
          </a:xfrm>
          <a:prstGeom prst="rect">
            <a:avLst/>
          </a:prstGeom>
          <a:noFill/>
        </p:spPr>
        <p:txBody>
          <a:bodyPr wrap="square">
            <a:spAutoFit/>
          </a:bodyPr>
          <a:lstStyle/>
          <a:p>
            <a:r>
              <a:rPr kumimoji="0" lang="en-US" sz="4000" b="0" u="none" strike="noStrike" kern="1200" cap="none" spc="0" normalizeH="0" baseline="0" noProof="0" dirty="0">
                <a:ln>
                  <a:noFill/>
                </a:ln>
                <a:solidFill>
                  <a:srgbClr val="4D5156"/>
                </a:solidFill>
                <a:effectLst/>
                <a:uLnTx/>
                <a:uFillTx/>
                <a:latin typeface="Google Sans Text"/>
                <a:ea typeface="+mn-ea"/>
                <a:cs typeface="+mn-cs"/>
              </a:rPr>
              <a:t>tail</a:t>
            </a:r>
            <a:endParaRPr lang="en-US" dirty="0"/>
          </a:p>
        </p:txBody>
      </p:sp>
    </p:spTree>
    <p:extLst>
      <p:ext uri="{BB962C8B-B14F-4D97-AF65-F5344CB8AC3E}">
        <p14:creationId xmlns:p14="http://schemas.microsoft.com/office/powerpoint/2010/main" val="19755611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Delete</a:t>
            </a:r>
          </a:p>
        </p:txBody>
      </p:sp>
      <p:sp>
        <p:nvSpPr>
          <p:cNvPr id="31" name="TextBox 30">
            <a:extLst>
              <a:ext uri="{FF2B5EF4-FFF2-40B4-BE49-F238E27FC236}">
                <a16:creationId xmlns:a16="http://schemas.microsoft.com/office/drawing/2014/main" id="{1EFD7169-4619-41ED-B238-FACCDB9A154A}"/>
              </a:ext>
            </a:extLst>
          </p:cNvPr>
          <p:cNvSpPr txBox="1"/>
          <p:nvPr/>
        </p:nvSpPr>
        <p:spPr>
          <a:xfrm>
            <a:off x="993914" y="1769285"/>
            <a:ext cx="3994646" cy="707886"/>
          </a:xfrm>
          <a:prstGeom prst="rect">
            <a:avLst/>
          </a:prstGeom>
          <a:noFill/>
        </p:spPr>
        <p:txBody>
          <a:bodyPr wrap="square">
            <a:spAutoFit/>
          </a:bodyPr>
          <a:lstStyle/>
          <a:p>
            <a:pPr marL="1028700" lvl="1" indent="-571500">
              <a:buFont typeface="Wingdings" panose="05000000000000000000" pitchFamily="2" charset="2"/>
              <a:buChar char="Ø"/>
            </a:pPr>
            <a:r>
              <a:rPr lang="en-US" sz="4000" dirty="0">
                <a:solidFill>
                  <a:srgbClr val="4D5156"/>
                </a:solidFill>
                <a:latin typeface="Google Sans Text"/>
              </a:rPr>
              <a:t>from</a:t>
            </a:r>
            <a:r>
              <a:rPr lang="en-US" sz="4000" b="0" i="0" dirty="0">
                <a:solidFill>
                  <a:srgbClr val="4D5156"/>
                </a:solidFill>
                <a:effectLst/>
                <a:latin typeface="Google Sans Text"/>
              </a:rPr>
              <a:t> the end</a:t>
            </a:r>
          </a:p>
        </p:txBody>
      </p:sp>
      <p:graphicFrame>
        <p:nvGraphicFramePr>
          <p:cNvPr id="25" name="Table 2">
            <a:extLst>
              <a:ext uri="{FF2B5EF4-FFF2-40B4-BE49-F238E27FC236}">
                <a16:creationId xmlns:a16="http://schemas.microsoft.com/office/drawing/2014/main" id="{1E40BECC-0D02-4DAF-BB74-E4B726676AD7}"/>
              </a:ext>
            </a:extLst>
          </p:cNvPr>
          <p:cNvGraphicFramePr>
            <a:graphicFrameLocks noGrp="1"/>
          </p:cNvGraphicFramePr>
          <p:nvPr/>
        </p:nvGraphicFramePr>
        <p:xfrm>
          <a:off x="9034143" y="4144582"/>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null</a:t>
                      </a:r>
                    </a:p>
                  </a:txBody>
                  <a:tcPr/>
                </a:tc>
                <a:extLst>
                  <a:ext uri="{0D108BD9-81ED-4DB2-BD59-A6C34878D82A}">
                    <a16:rowId xmlns:a16="http://schemas.microsoft.com/office/drawing/2014/main" val="4238659422"/>
                  </a:ext>
                </a:extLst>
              </a:tr>
            </a:tbl>
          </a:graphicData>
        </a:graphic>
      </p:graphicFrame>
      <p:sp>
        <p:nvSpPr>
          <p:cNvPr id="28" name="TextBox 27">
            <a:extLst>
              <a:ext uri="{FF2B5EF4-FFF2-40B4-BE49-F238E27FC236}">
                <a16:creationId xmlns:a16="http://schemas.microsoft.com/office/drawing/2014/main" id="{8759E3DC-CB0C-4049-8601-BE9AAA16996F}"/>
              </a:ext>
            </a:extLst>
          </p:cNvPr>
          <p:cNvSpPr txBox="1"/>
          <p:nvPr/>
        </p:nvSpPr>
        <p:spPr>
          <a:xfrm>
            <a:off x="8826832" y="3793007"/>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rPr>
              <a:t>924</a:t>
            </a:r>
            <a:endParaRPr kumimoji="0" lang="en-US" sz="1800" b="0" i="0" u="none" strike="noStrike" kern="1200" cap="none" spc="0" normalizeH="0" baseline="0" noProof="0" dirty="0">
              <a:ln>
                <a:noFill/>
              </a:ln>
              <a:solidFill>
                <a:srgbClr val="002060"/>
              </a:solidFill>
              <a:effectLst/>
              <a:uLnTx/>
              <a:uFillTx/>
              <a:latin typeface="+mn-lt"/>
              <a:ea typeface="+mn-ea"/>
              <a:cs typeface="+mn-cs"/>
            </a:endParaRPr>
          </a:p>
        </p:txBody>
      </p:sp>
      <p:sp>
        <p:nvSpPr>
          <p:cNvPr id="30" name="TextBox 29">
            <a:extLst>
              <a:ext uri="{FF2B5EF4-FFF2-40B4-BE49-F238E27FC236}">
                <a16:creationId xmlns:a16="http://schemas.microsoft.com/office/drawing/2014/main" id="{47A7FC80-7015-49AF-B685-3709E401E78F}"/>
              </a:ext>
            </a:extLst>
          </p:cNvPr>
          <p:cNvSpPr txBox="1"/>
          <p:nvPr/>
        </p:nvSpPr>
        <p:spPr>
          <a:xfrm>
            <a:off x="294069" y="4357128"/>
            <a:ext cx="651140" cy="830997"/>
          </a:xfrm>
          <a:prstGeom prst="rect">
            <a:avLst/>
          </a:prstGeom>
          <a:noFill/>
        </p:spPr>
        <p:txBody>
          <a:bodyPr wrap="none" rtlCol="0">
            <a:spAutoFit/>
          </a:bodyPr>
          <a:lstStyle/>
          <a:p>
            <a:r>
              <a:rPr lang="en-US" sz="4800" dirty="0"/>
              <a:t>...</a:t>
            </a:r>
          </a:p>
        </p:txBody>
      </p:sp>
      <p:graphicFrame>
        <p:nvGraphicFramePr>
          <p:cNvPr id="32" name="Table 2">
            <a:extLst>
              <a:ext uri="{FF2B5EF4-FFF2-40B4-BE49-F238E27FC236}">
                <a16:creationId xmlns:a16="http://schemas.microsoft.com/office/drawing/2014/main" id="{4AA901EA-279A-4843-B04C-5E7CAC216D80}"/>
              </a:ext>
            </a:extLst>
          </p:cNvPr>
          <p:cNvGraphicFramePr>
            <a:graphicFrameLocks noGrp="1"/>
          </p:cNvGraphicFramePr>
          <p:nvPr/>
        </p:nvGraphicFramePr>
        <p:xfrm>
          <a:off x="1679608" y="4150648"/>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440</a:t>
                      </a:r>
                    </a:p>
                  </a:txBody>
                  <a:tcPr/>
                </a:tc>
                <a:extLst>
                  <a:ext uri="{0D108BD9-81ED-4DB2-BD59-A6C34878D82A}">
                    <a16:rowId xmlns:a16="http://schemas.microsoft.com/office/drawing/2014/main" val="4238659422"/>
                  </a:ext>
                </a:extLst>
              </a:tr>
            </a:tbl>
          </a:graphicData>
        </a:graphic>
      </p:graphicFrame>
      <p:graphicFrame>
        <p:nvGraphicFramePr>
          <p:cNvPr id="34" name="Table 2">
            <a:extLst>
              <a:ext uri="{FF2B5EF4-FFF2-40B4-BE49-F238E27FC236}">
                <a16:creationId xmlns:a16="http://schemas.microsoft.com/office/drawing/2014/main" id="{14DAEDBF-E12B-417A-9E1E-6DBB2EFC7C4D}"/>
              </a:ext>
            </a:extLst>
          </p:cNvPr>
          <p:cNvGraphicFramePr>
            <a:graphicFrameLocks noGrp="1"/>
          </p:cNvGraphicFramePr>
          <p:nvPr>
            <p:extLst>
              <p:ext uri="{D42A27DB-BD31-4B8C-83A1-F6EECF244321}">
                <p14:modId xmlns:p14="http://schemas.microsoft.com/office/powerpoint/2010/main" val="3155581433"/>
              </p:ext>
            </p:extLst>
          </p:nvPr>
        </p:nvGraphicFramePr>
        <p:xfrm>
          <a:off x="5387277" y="4144582"/>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null</a:t>
                      </a:r>
                    </a:p>
                  </a:txBody>
                  <a:tcPr/>
                </a:tc>
                <a:extLst>
                  <a:ext uri="{0D108BD9-81ED-4DB2-BD59-A6C34878D82A}">
                    <a16:rowId xmlns:a16="http://schemas.microsoft.com/office/drawing/2014/main" val="4238659422"/>
                  </a:ext>
                </a:extLst>
              </a:tr>
            </a:tbl>
          </a:graphicData>
        </a:graphic>
      </p:graphicFrame>
      <p:sp>
        <p:nvSpPr>
          <p:cNvPr id="35" name="TextBox 34">
            <a:extLst>
              <a:ext uri="{FF2B5EF4-FFF2-40B4-BE49-F238E27FC236}">
                <a16:creationId xmlns:a16="http://schemas.microsoft.com/office/drawing/2014/main" id="{FAE9C9C8-E133-43BB-8423-AA09669A6D7D}"/>
              </a:ext>
            </a:extLst>
          </p:cNvPr>
          <p:cNvSpPr txBox="1"/>
          <p:nvPr/>
        </p:nvSpPr>
        <p:spPr>
          <a:xfrm>
            <a:off x="1446787" y="3805854"/>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200</a:t>
            </a:r>
          </a:p>
        </p:txBody>
      </p:sp>
      <p:sp>
        <p:nvSpPr>
          <p:cNvPr id="36" name="TextBox 35">
            <a:extLst>
              <a:ext uri="{FF2B5EF4-FFF2-40B4-BE49-F238E27FC236}">
                <a16:creationId xmlns:a16="http://schemas.microsoft.com/office/drawing/2014/main" id="{5307BAD9-D085-4FE9-9AC3-040D93EF3BB8}"/>
              </a:ext>
            </a:extLst>
          </p:cNvPr>
          <p:cNvSpPr txBox="1"/>
          <p:nvPr/>
        </p:nvSpPr>
        <p:spPr>
          <a:xfrm>
            <a:off x="5179966" y="3793007"/>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440</a:t>
            </a:r>
          </a:p>
        </p:txBody>
      </p:sp>
      <p:cxnSp>
        <p:nvCxnSpPr>
          <p:cNvPr id="38" name="Connector: Curved 37">
            <a:extLst>
              <a:ext uri="{FF2B5EF4-FFF2-40B4-BE49-F238E27FC236}">
                <a16:creationId xmlns:a16="http://schemas.microsoft.com/office/drawing/2014/main" id="{63D0CCBB-33E1-4A25-864F-DCAFBE6172EC}"/>
              </a:ext>
            </a:extLst>
          </p:cNvPr>
          <p:cNvCxnSpPr>
            <a:cxnSpLocks/>
          </p:cNvCxnSpPr>
          <p:nvPr/>
        </p:nvCxnSpPr>
        <p:spPr>
          <a:xfrm flipV="1">
            <a:off x="861295" y="4169188"/>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9" name="Connector: Curved 38">
            <a:extLst>
              <a:ext uri="{FF2B5EF4-FFF2-40B4-BE49-F238E27FC236}">
                <a16:creationId xmlns:a16="http://schemas.microsoft.com/office/drawing/2014/main" id="{288665AF-2B8A-4CE2-87E2-A87F032408DC}"/>
              </a:ext>
            </a:extLst>
          </p:cNvPr>
          <p:cNvCxnSpPr>
            <a:cxnSpLocks/>
            <a:stCxn id="32" idx="3"/>
          </p:cNvCxnSpPr>
          <p:nvPr/>
        </p:nvCxnSpPr>
        <p:spPr>
          <a:xfrm flipV="1">
            <a:off x="4518150" y="4162339"/>
            <a:ext cx="868820" cy="597733"/>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0" name="Connector: Curved 39">
            <a:extLst>
              <a:ext uri="{FF2B5EF4-FFF2-40B4-BE49-F238E27FC236}">
                <a16:creationId xmlns:a16="http://schemas.microsoft.com/office/drawing/2014/main" id="{F0CB41F3-1129-4DD3-AC7F-7FC888C6287F}"/>
              </a:ext>
            </a:extLst>
          </p:cNvPr>
          <p:cNvCxnSpPr>
            <a:cxnSpLocks/>
          </p:cNvCxnSpPr>
          <p:nvPr/>
        </p:nvCxnSpPr>
        <p:spPr>
          <a:xfrm flipV="1">
            <a:off x="8225512" y="4144582"/>
            <a:ext cx="818006" cy="55458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41" name="TextBox 40">
            <a:extLst>
              <a:ext uri="{FF2B5EF4-FFF2-40B4-BE49-F238E27FC236}">
                <a16:creationId xmlns:a16="http://schemas.microsoft.com/office/drawing/2014/main" id="{631489BA-F02B-417D-AA36-405C3AB8657B}"/>
              </a:ext>
            </a:extLst>
          </p:cNvPr>
          <p:cNvSpPr txBox="1"/>
          <p:nvPr/>
        </p:nvSpPr>
        <p:spPr>
          <a:xfrm>
            <a:off x="10121971" y="3406876"/>
            <a:ext cx="1231829" cy="707886"/>
          </a:xfrm>
          <a:prstGeom prst="rect">
            <a:avLst/>
          </a:prstGeom>
          <a:noFill/>
        </p:spPr>
        <p:txBody>
          <a:bodyPr wrap="square">
            <a:spAutoFit/>
          </a:bodyPr>
          <a:lstStyle/>
          <a:p>
            <a:r>
              <a:rPr kumimoji="0" lang="en-US" sz="4000" b="0" u="none" strike="noStrike" kern="1200" cap="none" spc="0" normalizeH="0" baseline="0" noProof="0" dirty="0">
                <a:ln>
                  <a:noFill/>
                </a:ln>
                <a:solidFill>
                  <a:srgbClr val="4D5156"/>
                </a:solidFill>
                <a:effectLst/>
                <a:uLnTx/>
                <a:uFillTx/>
                <a:latin typeface="Google Sans Text"/>
                <a:ea typeface="+mn-ea"/>
                <a:cs typeface="+mn-cs"/>
              </a:rPr>
              <a:t>tail</a:t>
            </a:r>
            <a:endParaRPr lang="en-US" dirty="0"/>
          </a:p>
        </p:txBody>
      </p:sp>
      <p:sp>
        <p:nvSpPr>
          <p:cNvPr id="42" name="TextBox 41">
            <a:extLst>
              <a:ext uri="{FF2B5EF4-FFF2-40B4-BE49-F238E27FC236}">
                <a16:creationId xmlns:a16="http://schemas.microsoft.com/office/drawing/2014/main" id="{3EBB7885-F6A4-4764-8C00-0DDD130BA25A}"/>
              </a:ext>
            </a:extLst>
          </p:cNvPr>
          <p:cNvSpPr txBox="1"/>
          <p:nvPr/>
        </p:nvSpPr>
        <p:spPr>
          <a:xfrm>
            <a:off x="6392670" y="3429000"/>
            <a:ext cx="1231829" cy="707886"/>
          </a:xfrm>
          <a:prstGeom prst="rect">
            <a:avLst/>
          </a:prstGeom>
          <a:noFill/>
        </p:spPr>
        <p:txBody>
          <a:bodyPr wrap="square">
            <a:spAutoFit/>
          </a:bodyPr>
          <a:lstStyle/>
          <a:p>
            <a:r>
              <a:rPr kumimoji="0" lang="en-US" sz="4000" b="0" u="none" strike="noStrike" kern="1200" cap="none" spc="0" normalizeH="0" baseline="0" noProof="0" dirty="0">
                <a:ln>
                  <a:noFill/>
                </a:ln>
                <a:solidFill>
                  <a:srgbClr val="4D5156"/>
                </a:solidFill>
                <a:effectLst/>
                <a:uLnTx/>
                <a:uFillTx/>
                <a:latin typeface="Google Sans Text"/>
                <a:ea typeface="+mn-ea"/>
                <a:cs typeface="+mn-cs"/>
              </a:rPr>
              <a:t>tail</a:t>
            </a:r>
            <a:endParaRPr lang="en-US" dirty="0"/>
          </a:p>
        </p:txBody>
      </p:sp>
      <p:sp>
        <p:nvSpPr>
          <p:cNvPr id="24" name="Rectangle: Rounded Corners 23">
            <a:extLst>
              <a:ext uri="{FF2B5EF4-FFF2-40B4-BE49-F238E27FC236}">
                <a16:creationId xmlns:a16="http://schemas.microsoft.com/office/drawing/2014/main" id="{F8EC0D6A-6D9C-4AD3-9ADA-95DD43E064C6}"/>
              </a:ext>
            </a:extLst>
          </p:cNvPr>
          <p:cNvSpPr/>
          <p:nvPr/>
        </p:nvSpPr>
        <p:spPr>
          <a:xfrm>
            <a:off x="9010505" y="4097457"/>
            <a:ext cx="2861928" cy="1313098"/>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622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Delete</a:t>
            </a:r>
          </a:p>
        </p:txBody>
      </p:sp>
      <p:sp>
        <p:nvSpPr>
          <p:cNvPr id="31" name="TextBox 30">
            <a:extLst>
              <a:ext uri="{FF2B5EF4-FFF2-40B4-BE49-F238E27FC236}">
                <a16:creationId xmlns:a16="http://schemas.microsoft.com/office/drawing/2014/main" id="{1EFD7169-4619-41ED-B238-FACCDB9A154A}"/>
              </a:ext>
            </a:extLst>
          </p:cNvPr>
          <p:cNvSpPr txBox="1"/>
          <p:nvPr/>
        </p:nvSpPr>
        <p:spPr>
          <a:xfrm>
            <a:off x="993914" y="1769285"/>
            <a:ext cx="3994646" cy="707886"/>
          </a:xfrm>
          <a:prstGeom prst="rect">
            <a:avLst/>
          </a:prstGeom>
          <a:noFill/>
        </p:spPr>
        <p:txBody>
          <a:bodyPr wrap="square">
            <a:spAutoFit/>
          </a:bodyPr>
          <a:lstStyle/>
          <a:p>
            <a:pPr marL="1028700" lvl="1" indent="-571500">
              <a:buFont typeface="Wingdings" panose="05000000000000000000" pitchFamily="2" charset="2"/>
              <a:buChar char="Ø"/>
            </a:pPr>
            <a:r>
              <a:rPr lang="en-US" sz="4000" dirty="0">
                <a:solidFill>
                  <a:srgbClr val="4D5156"/>
                </a:solidFill>
                <a:latin typeface="Google Sans Text"/>
              </a:rPr>
              <a:t>from</a:t>
            </a:r>
            <a:r>
              <a:rPr lang="en-US" sz="4000" b="0" i="0" dirty="0">
                <a:solidFill>
                  <a:srgbClr val="4D5156"/>
                </a:solidFill>
                <a:effectLst/>
                <a:latin typeface="Google Sans Text"/>
              </a:rPr>
              <a:t> the end</a:t>
            </a:r>
          </a:p>
        </p:txBody>
      </p:sp>
      <p:grpSp>
        <p:nvGrpSpPr>
          <p:cNvPr id="8" name="Group 7">
            <a:extLst>
              <a:ext uri="{FF2B5EF4-FFF2-40B4-BE49-F238E27FC236}">
                <a16:creationId xmlns:a16="http://schemas.microsoft.com/office/drawing/2014/main" id="{1791A234-A622-499F-A684-54B909E80C3E}"/>
              </a:ext>
            </a:extLst>
          </p:cNvPr>
          <p:cNvGrpSpPr/>
          <p:nvPr/>
        </p:nvGrpSpPr>
        <p:grpSpPr>
          <a:xfrm>
            <a:off x="8931553" y="2859267"/>
            <a:ext cx="2838542" cy="1767840"/>
            <a:chOff x="311273" y="3901440"/>
            <a:chExt cx="2838542" cy="1767840"/>
          </a:xfrm>
        </p:grpSpPr>
        <p:cxnSp>
          <p:nvCxnSpPr>
            <p:cNvPr id="4" name="Straight Connector 3">
              <a:extLst>
                <a:ext uri="{FF2B5EF4-FFF2-40B4-BE49-F238E27FC236}">
                  <a16:creationId xmlns:a16="http://schemas.microsoft.com/office/drawing/2014/main" id="{78FEE9FA-895D-441E-8F84-94623FE81B58}"/>
                </a:ext>
              </a:extLst>
            </p:cNvPr>
            <p:cNvCxnSpPr/>
            <p:nvPr/>
          </p:nvCxnSpPr>
          <p:spPr>
            <a:xfrm flipV="1">
              <a:off x="311273" y="3901440"/>
              <a:ext cx="2838542" cy="17678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E57277A-C309-430B-8BA4-EEEECB30BD70}"/>
                </a:ext>
              </a:extLst>
            </p:cNvPr>
            <p:cNvCxnSpPr>
              <a:cxnSpLocks/>
            </p:cNvCxnSpPr>
            <p:nvPr/>
          </p:nvCxnSpPr>
          <p:spPr>
            <a:xfrm>
              <a:off x="311273" y="3901440"/>
              <a:ext cx="2838542" cy="17678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25" name="Table 2">
            <a:extLst>
              <a:ext uri="{FF2B5EF4-FFF2-40B4-BE49-F238E27FC236}">
                <a16:creationId xmlns:a16="http://schemas.microsoft.com/office/drawing/2014/main" id="{1E40BECC-0D02-4DAF-BB74-E4B726676AD7}"/>
              </a:ext>
            </a:extLst>
          </p:cNvPr>
          <p:cNvGraphicFramePr>
            <a:graphicFrameLocks noGrp="1"/>
          </p:cNvGraphicFramePr>
          <p:nvPr>
            <p:extLst>
              <p:ext uri="{D42A27DB-BD31-4B8C-83A1-F6EECF244321}">
                <p14:modId xmlns:p14="http://schemas.microsoft.com/office/powerpoint/2010/main" val="1663950126"/>
              </p:ext>
            </p:extLst>
          </p:nvPr>
        </p:nvGraphicFramePr>
        <p:xfrm>
          <a:off x="8906307" y="3141364"/>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null</a:t>
                      </a:r>
                    </a:p>
                  </a:txBody>
                  <a:tcPr/>
                </a:tc>
                <a:extLst>
                  <a:ext uri="{0D108BD9-81ED-4DB2-BD59-A6C34878D82A}">
                    <a16:rowId xmlns:a16="http://schemas.microsoft.com/office/drawing/2014/main" val="4238659422"/>
                  </a:ext>
                </a:extLst>
              </a:tr>
            </a:tbl>
          </a:graphicData>
        </a:graphic>
      </p:graphicFrame>
      <p:sp>
        <p:nvSpPr>
          <p:cNvPr id="28" name="TextBox 27">
            <a:extLst>
              <a:ext uri="{FF2B5EF4-FFF2-40B4-BE49-F238E27FC236}">
                <a16:creationId xmlns:a16="http://schemas.microsoft.com/office/drawing/2014/main" id="{8759E3DC-CB0C-4049-8601-BE9AAA16996F}"/>
              </a:ext>
            </a:extLst>
          </p:cNvPr>
          <p:cNvSpPr txBox="1"/>
          <p:nvPr/>
        </p:nvSpPr>
        <p:spPr>
          <a:xfrm>
            <a:off x="8698996" y="2789789"/>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rPr>
              <a:t>924</a:t>
            </a:r>
            <a:endParaRPr kumimoji="0" lang="en-US" sz="1800" b="0" i="0" u="none" strike="noStrike" kern="1200" cap="none" spc="0" normalizeH="0" baseline="0" noProof="0" dirty="0">
              <a:ln>
                <a:noFill/>
              </a:ln>
              <a:solidFill>
                <a:srgbClr val="002060"/>
              </a:solidFill>
              <a:effectLst/>
              <a:uLnTx/>
              <a:uFillTx/>
              <a:latin typeface="+mn-lt"/>
              <a:ea typeface="+mn-ea"/>
              <a:cs typeface="+mn-cs"/>
            </a:endParaRPr>
          </a:p>
        </p:txBody>
      </p:sp>
      <p:sp>
        <p:nvSpPr>
          <p:cNvPr id="30" name="TextBox 29">
            <a:extLst>
              <a:ext uri="{FF2B5EF4-FFF2-40B4-BE49-F238E27FC236}">
                <a16:creationId xmlns:a16="http://schemas.microsoft.com/office/drawing/2014/main" id="{47A7FC80-7015-49AF-B685-3709E401E78F}"/>
              </a:ext>
            </a:extLst>
          </p:cNvPr>
          <p:cNvSpPr txBox="1"/>
          <p:nvPr/>
        </p:nvSpPr>
        <p:spPr>
          <a:xfrm>
            <a:off x="294069" y="4357128"/>
            <a:ext cx="651140" cy="830997"/>
          </a:xfrm>
          <a:prstGeom prst="rect">
            <a:avLst/>
          </a:prstGeom>
          <a:noFill/>
        </p:spPr>
        <p:txBody>
          <a:bodyPr wrap="none" rtlCol="0">
            <a:spAutoFit/>
          </a:bodyPr>
          <a:lstStyle/>
          <a:p>
            <a:r>
              <a:rPr lang="en-US" sz="4800" dirty="0"/>
              <a:t>...</a:t>
            </a:r>
          </a:p>
        </p:txBody>
      </p:sp>
      <p:graphicFrame>
        <p:nvGraphicFramePr>
          <p:cNvPr id="32" name="Table 2">
            <a:extLst>
              <a:ext uri="{FF2B5EF4-FFF2-40B4-BE49-F238E27FC236}">
                <a16:creationId xmlns:a16="http://schemas.microsoft.com/office/drawing/2014/main" id="{4AA901EA-279A-4843-B04C-5E7CAC216D80}"/>
              </a:ext>
            </a:extLst>
          </p:cNvPr>
          <p:cNvGraphicFramePr>
            <a:graphicFrameLocks noGrp="1"/>
          </p:cNvGraphicFramePr>
          <p:nvPr/>
        </p:nvGraphicFramePr>
        <p:xfrm>
          <a:off x="1679608" y="4150648"/>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440</a:t>
                      </a:r>
                    </a:p>
                  </a:txBody>
                  <a:tcPr/>
                </a:tc>
                <a:extLst>
                  <a:ext uri="{0D108BD9-81ED-4DB2-BD59-A6C34878D82A}">
                    <a16:rowId xmlns:a16="http://schemas.microsoft.com/office/drawing/2014/main" val="4238659422"/>
                  </a:ext>
                </a:extLst>
              </a:tr>
            </a:tbl>
          </a:graphicData>
        </a:graphic>
      </p:graphicFrame>
      <p:graphicFrame>
        <p:nvGraphicFramePr>
          <p:cNvPr id="34" name="Table 2">
            <a:extLst>
              <a:ext uri="{FF2B5EF4-FFF2-40B4-BE49-F238E27FC236}">
                <a16:creationId xmlns:a16="http://schemas.microsoft.com/office/drawing/2014/main" id="{14DAEDBF-E12B-417A-9E1E-6DBB2EFC7C4D}"/>
              </a:ext>
            </a:extLst>
          </p:cNvPr>
          <p:cNvGraphicFramePr>
            <a:graphicFrameLocks noGrp="1"/>
          </p:cNvGraphicFramePr>
          <p:nvPr/>
        </p:nvGraphicFramePr>
        <p:xfrm>
          <a:off x="5387277" y="4144582"/>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null</a:t>
                      </a:r>
                    </a:p>
                  </a:txBody>
                  <a:tcPr/>
                </a:tc>
                <a:extLst>
                  <a:ext uri="{0D108BD9-81ED-4DB2-BD59-A6C34878D82A}">
                    <a16:rowId xmlns:a16="http://schemas.microsoft.com/office/drawing/2014/main" val="4238659422"/>
                  </a:ext>
                </a:extLst>
              </a:tr>
            </a:tbl>
          </a:graphicData>
        </a:graphic>
      </p:graphicFrame>
      <p:sp>
        <p:nvSpPr>
          <p:cNvPr id="35" name="TextBox 34">
            <a:extLst>
              <a:ext uri="{FF2B5EF4-FFF2-40B4-BE49-F238E27FC236}">
                <a16:creationId xmlns:a16="http://schemas.microsoft.com/office/drawing/2014/main" id="{FAE9C9C8-E133-43BB-8423-AA09669A6D7D}"/>
              </a:ext>
            </a:extLst>
          </p:cNvPr>
          <p:cNvSpPr txBox="1"/>
          <p:nvPr/>
        </p:nvSpPr>
        <p:spPr>
          <a:xfrm>
            <a:off x="1446787" y="3805854"/>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200</a:t>
            </a:r>
          </a:p>
        </p:txBody>
      </p:sp>
      <p:sp>
        <p:nvSpPr>
          <p:cNvPr id="36" name="TextBox 35">
            <a:extLst>
              <a:ext uri="{FF2B5EF4-FFF2-40B4-BE49-F238E27FC236}">
                <a16:creationId xmlns:a16="http://schemas.microsoft.com/office/drawing/2014/main" id="{5307BAD9-D085-4FE9-9AC3-040D93EF3BB8}"/>
              </a:ext>
            </a:extLst>
          </p:cNvPr>
          <p:cNvSpPr txBox="1"/>
          <p:nvPr/>
        </p:nvSpPr>
        <p:spPr>
          <a:xfrm>
            <a:off x="5179966" y="3793007"/>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440</a:t>
            </a:r>
          </a:p>
        </p:txBody>
      </p:sp>
      <p:cxnSp>
        <p:nvCxnSpPr>
          <p:cNvPr id="38" name="Connector: Curved 37">
            <a:extLst>
              <a:ext uri="{FF2B5EF4-FFF2-40B4-BE49-F238E27FC236}">
                <a16:creationId xmlns:a16="http://schemas.microsoft.com/office/drawing/2014/main" id="{63D0CCBB-33E1-4A25-864F-DCAFBE6172EC}"/>
              </a:ext>
            </a:extLst>
          </p:cNvPr>
          <p:cNvCxnSpPr>
            <a:cxnSpLocks/>
          </p:cNvCxnSpPr>
          <p:nvPr/>
        </p:nvCxnSpPr>
        <p:spPr>
          <a:xfrm flipV="1">
            <a:off x="861295" y="4169188"/>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9" name="Connector: Curved 38">
            <a:extLst>
              <a:ext uri="{FF2B5EF4-FFF2-40B4-BE49-F238E27FC236}">
                <a16:creationId xmlns:a16="http://schemas.microsoft.com/office/drawing/2014/main" id="{288665AF-2B8A-4CE2-87E2-A87F032408DC}"/>
              </a:ext>
            </a:extLst>
          </p:cNvPr>
          <p:cNvCxnSpPr>
            <a:cxnSpLocks/>
            <a:stCxn id="32" idx="3"/>
          </p:cNvCxnSpPr>
          <p:nvPr/>
        </p:nvCxnSpPr>
        <p:spPr>
          <a:xfrm flipV="1">
            <a:off x="4518150" y="4162339"/>
            <a:ext cx="868820" cy="597733"/>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42" name="TextBox 41">
            <a:extLst>
              <a:ext uri="{FF2B5EF4-FFF2-40B4-BE49-F238E27FC236}">
                <a16:creationId xmlns:a16="http://schemas.microsoft.com/office/drawing/2014/main" id="{3EBB7885-F6A4-4764-8C00-0DDD130BA25A}"/>
              </a:ext>
            </a:extLst>
          </p:cNvPr>
          <p:cNvSpPr txBox="1"/>
          <p:nvPr/>
        </p:nvSpPr>
        <p:spPr>
          <a:xfrm>
            <a:off x="6392670" y="3429000"/>
            <a:ext cx="1231829" cy="707886"/>
          </a:xfrm>
          <a:prstGeom prst="rect">
            <a:avLst/>
          </a:prstGeom>
          <a:noFill/>
        </p:spPr>
        <p:txBody>
          <a:bodyPr wrap="square">
            <a:spAutoFit/>
          </a:bodyPr>
          <a:lstStyle/>
          <a:p>
            <a:r>
              <a:rPr kumimoji="0" lang="en-US" sz="4000" b="0" u="none" strike="noStrike" kern="1200" cap="none" spc="0" normalizeH="0" baseline="0" noProof="0" dirty="0">
                <a:ln>
                  <a:noFill/>
                </a:ln>
                <a:solidFill>
                  <a:srgbClr val="4D5156"/>
                </a:solidFill>
                <a:effectLst/>
                <a:uLnTx/>
                <a:uFillTx/>
                <a:latin typeface="Google Sans Text"/>
                <a:ea typeface="+mn-ea"/>
                <a:cs typeface="+mn-cs"/>
              </a:rPr>
              <a:t>tail</a:t>
            </a:r>
            <a:endParaRPr lang="en-US" dirty="0"/>
          </a:p>
        </p:txBody>
      </p:sp>
    </p:spTree>
    <p:extLst>
      <p:ext uri="{BB962C8B-B14F-4D97-AF65-F5344CB8AC3E}">
        <p14:creationId xmlns:p14="http://schemas.microsoft.com/office/powerpoint/2010/main" val="32598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Delete</a:t>
            </a:r>
          </a:p>
        </p:txBody>
      </p:sp>
      <p:sp>
        <p:nvSpPr>
          <p:cNvPr id="31" name="TextBox 30">
            <a:extLst>
              <a:ext uri="{FF2B5EF4-FFF2-40B4-BE49-F238E27FC236}">
                <a16:creationId xmlns:a16="http://schemas.microsoft.com/office/drawing/2014/main" id="{1EFD7169-4619-41ED-B238-FACCDB9A154A}"/>
              </a:ext>
            </a:extLst>
          </p:cNvPr>
          <p:cNvSpPr txBox="1"/>
          <p:nvPr/>
        </p:nvSpPr>
        <p:spPr>
          <a:xfrm>
            <a:off x="993914" y="1769285"/>
            <a:ext cx="3994646" cy="707886"/>
          </a:xfrm>
          <a:prstGeom prst="rect">
            <a:avLst/>
          </a:prstGeom>
          <a:noFill/>
        </p:spPr>
        <p:txBody>
          <a:bodyPr wrap="square">
            <a:spAutoFit/>
          </a:bodyPr>
          <a:lstStyle/>
          <a:p>
            <a:pPr marL="1028700" lvl="1" indent="-571500">
              <a:buFont typeface="Wingdings" panose="05000000000000000000" pitchFamily="2" charset="2"/>
              <a:buChar char="Ø"/>
            </a:pPr>
            <a:r>
              <a:rPr lang="en-US" sz="4000" dirty="0">
                <a:solidFill>
                  <a:srgbClr val="4D5156"/>
                </a:solidFill>
                <a:latin typeface="Google Sans Text"/>
              </a:rPr>
              <a:t>from</a:t>
            </a:r>
            <a:r>
              <a:rPr lang="en-US" sz="4000" b="0" i="0" dirty="0">
                <a:solidFill>
                  <a:srgbClr val="4D5156"/>
                </a:solidFill>
                <a:effectLst/>
                <a:latin typeface="Google Sans Text"/>
              </a:rPr>
              <a:t> the end</a:t>
            </a:r>
          </a:p>
        </p:txBody>
      </p:sp>
      <p:grpSp>
        <p:nvGrpSpPr>
          <p:cNvPr id="8" name="Group 7">
            <a:extLst>
              <a:ext uri="{FF2B5EF4-FFF2-40B4-BE49-F238E27FC236}">
                <a16:creationId xmlns:a16="http://schemas.microsoft.com/office/drawing/2014/main" id="{1791A234-A622-499F-A684-54B909E80C3E}"/>
              </a:ext>
            </a:extLst>
          </p:cNvPr>
          <p:cNvGrpSpPr/>
          <p:nvPr/>
        </p:nvGrpSpPr>
        <p:grpSpPr>
          <a:xfrm>
            <a:off x="8931553" y="2859267"/>
            <a:ext cx="2838542" cy="1767840"/>
            <a:chOff x="311273" y="3901440"/>
            <a:chExt cx="2838542" cy="1767840"/>
          </a:xfrm>
        </p:grpSpPr>
        <p:cxnSp>
          <p:nvCxnSpPr>
            <p:cNvPr id="4" name="Straight Connector 3">
              <a:extLst>
                <a:ext uri="{FF2B5EF4-FFF2-40B4-BE49-F238E27FC236}">
                  <a16:creationId xmlns:a16="http://schemas.microsoft.com/office/drawing/2014/main" id="{78FEE9FA-895D-441E-8F84-94623FE81B58}"/>
                </a:ext>
              </a:extLst>
            </p:cNvPr>
            <p:cNvCxnSpPr/>
            <p:nvPr/>
          </p:nvCxnSpPr>
          <p:spPr>
            <a:xfrm flipV="1">
              <a:off x="311273" y="3901440"/>
              <a:ext cx="2838542" cy="17678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E57277A-C309-430B-8BA4-EEEECB30BD70}"/>
                </a:ext>
              </a:extLst>
            </p:cNvPr>
            <p:cNvCxnSpPr>
              <a:cxnSpLocks/>
            </p:cNvCxnSpPr>
            <p:nvPr/>
          </p:nvCxnSpPr>
          <p:spPr>
            <a:xfrm>
              <a:off x="311273" y="3901440"/>
              <a:ext cx="2838542" cy="17678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25" name="Table 2">
            <a:extLst>
              <a:ext uri="{FF2B5EF4-FFF2-40B4-BE49-F238E27FC236}">
                <a16:creationId xmlns:a16="http://schemas.microsoft.com/office/drawing/2014/main" id="{1E40BECC-0D02-4DAF-BB74-E4B726676AD7}"/>
              </a:ext>
            </a:extLst>
          </p:cNvPr>
          <p:cNvGraphicFramePr>
            <a:graphicFrameLocks noGrp="1"/>
          </p:cNvGraphicFramePr>
          <p:nvPr/>
        </p:nvGraphicFramePr>
        <p:xfrm>
          <a:off x="8906307" y="3141364"/>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null</a:t>
                      </a:r>
                    </a:p>
                  </a:txBody>
                  <a:tcPr/>
                </a:tc>
                <a:extLst>
                  <a:ext uri="{0D108BD9-81ED-4DB2-BD59-A6C34878D82A}">
                    <a16:rowId xmlns:a16="http://schemas.microsoft.com/office/drawing/2014/main" val="4238659422"/>
                  </a:ext>
                </a:extLst>
              </a:tr>
            </a:tbl>
          </a:graphicData>
        </a:graphic>
      </p:graphicFrame>
      <p:sp>
        <p:nvSpPr>
          <p:cNvPr id="28" name="TextBox 27">
            <a:extLst>
              <a:ext uri="{FF2B5EF4-FFF2-40B4-BE49-F238E27FC236}">
                <a16:creationId xmlns:a16="http://schemas.microsoft.com/office/drawing/2014/main" id="{8759E3DC-CB0C-4049-8601-BE9AAA16996F}"/>
              </a:ext>
            </a:extLst>
          </p:cNvPr>
          <p:cNvSpPr txBox="1"/>
          <p:nvPr/>
        </p:nvSpPr>
        <p:spPr>
          <a:xfrm>
            <a:off x="8698996" y="2789789"/>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rPr>
              <a:t>924</a:t>
            </a:r>
            <a:endParaRPr kumimoji="0" lang="en-US" sz="1800" b="0" i="0" u="none" strike="noStrike" kern="1200" cap="none" spc="0" normalizeH="0" baseline="0" noProof="0" dirty="0">
              <a:ln>
                <a:noFill/>
              </a:ln>
              <a:solidFill>
                <a:srgbClr val="002060"/>
              </a:solidFill>
              <a:effectLst/>
              <a:uLnTx/>
              <a:uFillTx/>
              <a:latin typeface="+mn-lt"/>
              <a:ea typeface="+mn-ea"/>
              <a:cs typeface="+mn-cs"/>
            </a:endParaRPr>
          </a:p>
        </p:txBody>
      </p:sp>
      <p:sp>
        <p:nvSpPr>
          <p:cNvPr id="30" name="TextBox 29">
            <a:extLst>
              <a:ext uri="{FF2B5EF4-FFF2-40B4-BE49-F238E27FC236}">
                <a16:creationId xmlns:a16="http://schemas.microsoft.com/office/drawing/2014/main" id="{47A7FC80-7015-49AF-B685-3709E401E78F}"/>
              </a:ext>
            </a:extLst>
          </p:cNvPr>
          <p:cNvSpPr txBox="1"/>
          <p:nvPr/>
        </p:nvSpPr>
        <p:spPr>
          <a:xfrm>
            <a:off x="294069" y="4357128"/>
            <a:ext cx="651140" cy="830997"/>
          </a:xfrm>
          <a:prstGeom prst="rect">
            <a:avLst/>
          </a:prstGeom>
          <a:noFill/>
        </p:spPr>
        <p:txBody>
          <a:bodyPr wrap="none" rtlCol="0">
            <a:spAutoFit/>
          </a:bodyPr>
          <a:lstStyle/>
          <a:p>
            <a:r>
              <a:rPr lang="en-US" sz="4800" dirty="0"/>
              <a:t>...</a:t>
            </a:r>
          </a:p>
        </p:txBody>
      </p:sp>
      <p:graphicFrame>
        <p:nvGraphicFramePr>
          <p:cNvPr id="32" name="Table 2">
            <a:extLst>
              <a:ext uri="{FF2B5EF4-FFF2-40B4-BE49-F238E27FC236}">
                <a16:creationId xmlns:a16="http://schemas.microsoft.com/office/drawing/2014/main" id="{4AA901EA-279A-4843-B04C-5E7CAC216D80}"/>
              </a:ext>
            </a:extLst>
          </p:cNvPr>
          <p:cNvGraphicFramePr>
            <a:graphicFrameLocks noGrp="1"/>
          </p:cNvGraphicFramePr>
          <p:nvPr/>
        </p:nvGraphicFramePr>
        <p:xfrm>
          <a:off x="1679608" y="4150648"/>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440</a:t>
                      </a:r>
                    </a:p>
                  </a:txBody>
                  <a:tcPr/>
                </a:tc>
                <a:extLst>
                  <a:ext uri="{0D108BD9-81ED-4DB2-BD59-A6C34878D82A}">
                    <a16:rowId xmlns:a16="http://schemas.microsoft.com/office/drawing/2014/main" val="4238659422"/>
                  </a:ext>
                </a:extLst>
              </a:tr>
            </a:tbl>
          </a:graphicData>
        </a:graphic>
      </p:graphicFrame>
      <p:graphicFrame>
        <p:nvGraphicFramePr>
          <p:cNvPr id="34" name="Table 2">
            <a:extLst>
              <a:ext uri="{FF2B5EF4-FFF2-40B4-BE49-F238E27FC236}">
                <a16:creationId xmlns:a16="http://schemas.microsoft.com/office/drawing/2014/main" id="{14DAEDBF-E12B-417A-9E1E-6DBB2EFC7C4D}"/>
              </a:ext>
            </a:extLst>
          </p:cNvPr>
          <p:cNvGraphicFramePr>
            <a:graphicFrameLocks noGrp="1"/>
          </p:cNvGraphicFramePr>
          <p:nvPr/>
        </p:nvGraphicFramePr>
        <p:xfrm>
          <a:off x="5387277" y="4144582"/>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null</a:t>
                      </a:r>
                    </a:p>
                  </a:txBody>
                  <a:tcPr/>
                </a:tc>
                <a:extLst>
                  <a:ext uri="{0D108BD9-81ED-4DB2-BD59-A6C34878D82A}">
                    <a16:rowId xmlns:a16="http://schemas.microsoft.com/office/drawing/2014/main" val="4238659422"/>
                  </a:ext>
                </a:extLst>
              </a:tr>
            </a:tbl>
          </a:graphicData>
        </a:graphic>
      </p:graphicFrame>
      <p:sp>
        <p:nvSpPr>
          <p:cNvPr id="35" name="TextBox 34">
            <a:extLst>
              <a:ext uri="{FF2B5EF4-FFF2-40B4-BE49-F238E27FC236}">
                <a16:creationId xmlns:a16="http://schemas.microsoft.com/office/drawing/2014/main" id="{FAE9C9C8-E133-43BB-8423-AA09669A6D7D}"/>
              </a:ext>
            </a:extLst>
          </p:cNvPr>
          <p:cNvSpPr txBox="1"/>
          <p:nvPr/>
        </p:nvSpPr>
        <p:spPr>
          <a:xfrm>
            <a:off x="1446787" y="3805854"/>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200</a:t>
            </a:r>
          </a:p>
        </p:txBody>
      </p:sp>
      <p:sp>
        <p:nvSpPr>
          <p:cNvPr id="36" name="TextBox 35">
            <a:extLst>
              <a:ext uri="{FF2B5EF4-FFF2-40B4-BE49-F238E27FC236}">
                <a16:creationId xmlns:a16="http://schemas.microsoft.com/office/drawing/2014/main" id="{5307BAD9-D085-4FE9-9AC3-040D93EF3BB8}"/>
              </a:ext>
            </a:extLst>
          </p:cNvPr>
          <p:cNvSpPr txBox="1"/>
          <p:nvPr/>
        </p:nvSpPr>
        <p:spPr>
          <a:xfrm>
            <a:off x="5179966" y="3793007"/>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440</a:t>
            </a:r>
          </a:p>
        </p:txBody>
      </p:sp>
      <p:cxnSp>
        <p:nvCxnSpPr>
          <p:cNvPr id="38" name="Connector: Curved 37">
            <a:extLst>
              <a:ext uri="{FF2B5EF4-FFF2-40B4-BE49-F238E27FC236}">
                <a16:creationId xmlns:a16="http://schemas.microsoft.com/office/drawing/2014/main" id="{63D0CCBB-33E1-4A25-864F-DCAFBE6172EC}"/>
              </a:ext>
            </a:extLst>
          </p:cNvPr>
          <p:cNvCxnSpPr>
            <a:cxnSpLocks/>
          </p:cNvCxnSpPr>
          <p:nvPr/>
        </p:nvCxnSpPr>
        <p:spPr>
          <a:xfrm flipV="1">
            <a:off x="861295" y="4169188"/>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9" name="Connector: Curved 38">
            <a:extLst>
              <a:ext uri="{FF2B5EF4-FFF2-40B4-BE49-F238E27FC236}">
                <a16:creationId xmlns:a16="http://schemas.microsoft.com/office/drawing/2014/main" id="{288665AF-2B8A-4CE2-87E2-A87F032408DC}"/>
              </a:ext>
            </a:extLst>
          </p:cNvPr>
          <p:cNvCxnSpPr>
            <a:cxnSpLocks/>
            <a:stCxn id="32" idx="3"/>
          </p:cNvCxnSpPr>
          <p:nvPr/>
        </p:nvCxnSpPr>
        <p:spPr>
          <a:xfrm flipV="1">
            <a:off x="4518150" y="4162339"/>
            <a:ext cx="868820" cy="597733"/>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42" name="TextBox 41">
            <a:extLst>
              <a:ext uri="{FF2B5EF4-FFF2-40B4-BE49-F238E27FC236}">
                <a16:creationId xmlns:a16="http://schemas.microsoft.com/office/drawing/2014/main" id="{3EBB7885-F6A4-4764-8C00-0DDD130BA25A}"/>
              </a:ext>
            </a:extLst>
          </p:cNvPr>
          <p:cNvSpPr txBox="1"/>
          <p:nvPr/>
        </p:nvSpPr>
        <p:spPr>
          <a:xfrm>
            <a:off x="6392670" y="3429000"/>
            <a:ext cx="1231829" cy="707886"/>
          </a:xfrm>
          <a:prstGeom prst="rect">
            <a:avLst/>
          </a:prstGeom>
          <a:noFill/>
        </p:spPr>
        <p:txBody>
          <a:bodyPr wrap="square">
            <a:spAutoFit/>
          </a:bodyPr>
          <a:lstStyle/>
          <a:p>
            <a:r>
              <a:rPr kumimoji="0" lang="en-US" sz="4000" b="0" u="none" strike="noStrike" kern="1200" cap="none" spc="0" normalizeH="0" baseline="0" noProof="0" dirty="0">
                <a:ln>
                  <a:noFill/>
                </a:ln>
                <a:solidFill>
                  <a:srgbClr val="4D5156"/>
                </a:solidFill>
                <a:effectLst/>
                <a:uLnTx/>
                <a:uFillTx/>
                <a:latin typeface="Google Sans Text"/>
                <a:ea typeface="+mn-ea"/>
                <a:cs typeface="+mn-cs"/>
              </a:rPr>
              <a:t>tail</a:t>
            </a:r>
            <a:endParaRPr lang="en-US" dirty="0"/>
          </a:p>
        </p:txBody>
      </p:sp>
      <p:sp>
        <p:nvSpPr>
          <p:cNvPr id="22" name="TextBox 21">
            <a:extLst>
              <a:ext uri="{FF2B5EF4-FFF2-40B4-BE49-F238E27FC236}">
                <a16:creationId xmlns:a16="http://schemas.microsoft.com/office/drawing/2014/main" id="{A57FDC24-791D-4643-97B2-169DB7CD01C4}"/>
              </a:ext>
            </a:extLst>
          </p:cNvPr>
          <p:cNvSpPr txBox="1"/>
          <p:nvPr/>
        </p:nvSpPr>
        <p:spPr>
          <a:xfrm>
            <a:off x="6601246" y="1237725"/>
            <a:ext cx="4520834" cy="1323439"/>
          </a:xfrm>
          <a:prstGeom prst="rect">
            <a:avLst/>
          </a:prstGeom>
          <a:noFill/>
        </p:spPr>
        <p:txBody>
          <a:bodyPr wrap="square">
            <a:spAutoFit/>
          </a:bodyPr>
          <a:lstStyle/>
          <a:p>
            <a:r>
              <a:rPr lang="en-US" sz="4000" dirty="0">
                <a:solidFill>
                  <a:srgbClr val="0070C0"/>
                </a:solidFill>
                <a:latin typeface="Google Sans Text"/>
              </a:rPr>
              <a:t>Run-time complexity</a:t>
            </a:r>
            <a:endParaRPr lang="en-US" sz="4000" b="0" i="0" dirty="0">
              <a:solidFill>
                <a:srgbClr val="0070C0"/>
              </a:solidFill>
              <a:effectLst/>
              <a:latin typeface="Google Sans Text"/>
            </a:endParaRPr>
          </a:p>
          <a:p>
            <a:pPr marL="1028700" lvl="1" indent="-571500">
              <a:buFont typeface="Wingdings" panose="05000000000000000000" pitchFamily="2" charset="2"/>
              <a:buChar char="Ø"/>
            </a:pPr>
            <a:r>
              <a:rPr lang="en-US" sz="4000" dirty="0">
                <a:solidFill>
                  <a:srgbClr val="0070C0"/>
                </a:solidFill>
                <a:latin typeface="Google Sans Text"/>
              </a:rPr>
              <a:t>?</a:t>
            </a:r>
            <a:endParaRPr lang="en-US" sz="4000" dirty="0">
              <a:solidFill>
                <a:srgbClr val="0070C0"/>
              </a:solidFill>
            </a:endParaRPr>
          </a:p>
        </p:txBody>
      </p:sp>
    </p:spTree>
    <p:extLst>
      <p:ext uri="{BB962C8B-B14F-4D97-AF65-F5344CB8AC3E}">
        <p14:creationId xmlns:p14="http://schemas.microsoft.com/office/powerpoint/2010/main" val="9317974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Delete</a:t>
            </a:r>
          </a:p>
        </p:txBody>
      </p:sp>
      <p:sp>
        <p:nvSpPr>
          <p:cNvPr id="31" name="TextBox 30">
            <a:extLst>
              <a:ext uri="{FF2B5EF4-FFF2-40B4-BE49-F238E27FC236}">
                <a16:creationId xmlns:a16="http://schemas.microsoft.com/office/drawing/2014/main" id="{1EFD7169-4619-41ED-B238-FACCDB9A154A}"/>
              </a:ext>
            </a:extLst>
          </p:cNvPr>
          <p:cNvSpPr txBox="1"/>
          <p:nvPr/>
        </p:nvSpPr>
        <p:spPr>
          <a:xfrm>
            <a:off x="993914" y="1769285"/>
            <a:ext cx="3994646" cy="707886"/>
          </a:xfrm>
          <a:prstGeom prst="rect">
            <a:avLst/>
          </a:prstGeom>
          <a:noFill/>
        </p:spPr>
        <p:txBody>
          <a:bodyPr wrap="square">
            <a:spAutoFit/>
          </a:bodyPr>
          <a:lstStyle/>
          <a:p>
            <a:pPr marL="1028700" lvl="1" indent="-571500">
              <a:buFont typeface="Wingdings" panose="05000000000000000000" pitchFamily="2" charset="2"/>
              <a:buChar char="Ø"/>
            </a:pPr>
            <a:r>
              <a:rPr lang="en-US" sz="4000" dirty="0">
                <a:solidFill>
                  <a:srgbClr val="4D5156"/>
                </a:solidFill>
                <a:latin typeface="Google Sans Text"/>
              </a:rPr>
              <a:t>from</a:t>
            </a:r>
            <a:r>
              <a:rPr lang="en-US" sz="4000" b="0" i="0" dirty="0">
                <a:solidFill>
                  <a:srgbClr val="4D5156"/>
                </a:solidFill>
                <a:effectLst/>
                <a:latin typeface="Google Sans Text"/>
              </a:rPr>
              <a:t> the end</a:t>
            </a:r>
          </a:p>
        </p:txBody>
      </p:sp>
      <p:grpSp>
        <p:nvGrpSpPr>
          <p:cNvPr id="8" name="Group 7">
            <a:extLst>
              <a:ext uri="{FF2B5EF4-FFF2-40B4-BE49-F238E27FC236}">
                <a16:creationId xmlns:a16="http://schemas.microsoft.com/office/drawing/2014/main" id="{1791A234-A622-499F-A684-54B909E80C3E}"/>
              </a:ext>
            </a:extLst>
          </p:cNvPr>
          <p:cNvGrpSpPr/>
          <p:nvPr/>
        </p:nvGrpSpPr>
        <p:grpSpPr>
          <a:xfrm>
            <a:off x="8931553" y="2859267"/>
            <a:ext cx="2838542" cy="1767840"/>
            <a:chOff x="311273" y="3901440"/>
            <a:chExt cx="2838542" cy="1767840"/>
          </a:xfrm>
        </p:grpSpPr>
        <p:cxnSp>
          <p:nvCxnSpPr>
            <p:cNvPr id="4" name="Straight Connector 3">
              <a:extLst>
                <a:ext uri="{FF2B5EF4-FFF2-40B4-BE49-F238E27FC236}">
                  <a16:creationId xmlns:a16="http://schemas.microsoft.com/office/drawing/2014/main" id="{78FEE9FA-895D-441E-8F84-94623FE81B58}"/>
                </a:ext>
              </a:extLst>
            </p:cNvPr>
            <p:cNvCxnSpPr/>
            <p:nvPr/>
          </p:nvCxnSpPr>
          <p:spPr>
            <a:xfrm flipV="1">
              <a:off x="311273" y="3901440"/>
              <a:ext cx="2838542" cy="17678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E57277A-C309-430B-8BA4-EEEECB30BD70}"/>
                </a:ext>
              </a:extLst>
            </p:cNvPr>
            <p:cNvCxnSpPr>
              <a:cxnSpLocks/>
            </p:cNvCxnSpPr>
            <p:nvPr/>
          </p:nvCxnSpPr>
          <p:spPr>
            <a:xfrm>
              <a:off x="311273" y="3901440"/>
              <a:ext cx="2838542" cy="17678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25" name="Table 2">
            <a:extLst>
              <a:ext uri="{FF2B5EF4-FFF2-40B4-BE49-F238E27FC236}">
                <a16:creationId xmlns:a16="http://schemas.microsoft.com/office/drawing/2014/main" id="{1E40BECC-0D02-4DAF-BB74-E4B726676AD7}"/>
              </a:ext>
            </a:extLst>
          </p:cNvPr>
          <p:cNvGraphicFramePr>
            <a:graphicFrameLocks noGrp="1"/>
          </p:cNvGraphicFramePr>
          <p:nvPr/>
        </p:nvGraphicFramePr>
        <p:xfrm>
          <a:off x="8906307" y="3141364"/>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null</a:t>
                      </a:r>
                    </a:p>
                  </a:txBody>
                  <a:tcPr/>
                </a:tc>
                <a:extLst>
                  <a:ext uri="{0D108BD9-81ED-4DB2-BD59-A6C34878D82A}">
                    <a16:rowId xmlns:a16="http://schemas.microsoft.com/office/drawing/2014/main" val="4238659422"/>
                  </a:ext>
                </a:extLst>
              </a:tr>
            </a:tbl>
          </a:graphicData>
        </a:graphic>
      </p:graphicFrame>
      <p:sp>
        <p:nvSpPr>
          <p:cNvPr id="28" name="TextBox 27">
            <a:extLst>
              <a:ext uri="{FF2B5EF4-FFF2-40B4-BE49-F238E27FC236}">
                <a16:creationId xmlns:a16="http://schemas.microsoft.com/office/drawing/2014/main" id="{8759E3DC-CB0C-4049-8601-BE9AAA16996F}"/>
              </a:ext>
            </a:extLst>
          </p:cNvPr>
          <p:cNvSpPr txBox="1"/>
          <p:nvPr/>
        </p:nvSpPr>
        <p:spPr>
          <a:xfrm>
            <a:off x="8698996" y="2789789"/>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rPr>
              <a:t>924</a:t>
            </a:r>
            <a:endParaRPr kumimoji="0" lang="en-US" sz="1800" b="0" i="0" u="none" strike="noStrike" kern="1200" cap="none" spc="0" normalizeH="0" baseline="0" noProof="0" dirty="0">
              <a:ln>
                <a:noFill/>
              </a:ln>
              <a:solidFill>
                <a:srgbClr val="002060"/>
              </a:solidFill>
              <a:effectLst/>
              <a:uLnTx/>
              <a:uFillTx/>
              <a:latin typeface="+mn-lt"/>
              <a:ea typeface="+mn-ea"/>
              <a:cs typeface="+mn-cs"/>
            </a:endParaRPr>
          </a:p>
        </p:txBody>
      </p:sp>
      <p:sp>
        <p:nvSpPr>
          <p:cNvPr id="30" name="TextBox 29">
            <a:extLst>
              <a:ext uri="{FF2B5EF4-FFF2-40B4-BE49-F238E27FC236}">
                <a16:creationId xmlns:a16="http://schemas.microsoft.com/office/drawing/2014/main" id="{47A7FC80-7015-49AF-B685-3709E401E78F}"/>
              </a:ext>
            </a:extLst>
          </p:cNvPr>
          <p:cNvSpPr txBox="1"/>
          <p:nvPr/>
        </p:nvSpPr>
        <p:spPr>
          <a:xfrm>
            <a:off x="294069" y="4357128"/>
            <a:ext cx="651140" cy="830997"/>
          </a:xfrm>
          <a:prstGeom prst="rect">
            <a:avLst/>
          </a:prstGeom>
          <a:noFill/>
        </p:spPr>
        <p:txBody>
          <a:bodyPr wrap="none" rtlCol="0">
            <a:spAutoFit/>
          </a:bodyPr>
          <a:lstStyle/>
          <a:p>
            <a:r>
              <a:rPr lang="en-US" sz="4800" dirty="0"/>
              <a:t>...</a:t>
            </a:r>
          </a:p>
        </p:txBody>
      </p:sp>
      <p:graphicFrame>
        <p:nvGraphicFramePr>
          <p:cNvPr id="32" name="Table 2">
            <a:extLst>
              <a:ext uri="{FF2B5EF4-FFF2-40B4-BE49-F238E27FC236}">
                <a16:creationId xmlns:a16="http://schemas.microsoft.com/office/drawing/2014/main" id="{4AA901EA-279A-4843-B04C-5E7CAC216D80}"/>
              </a:ext>
            </a:extLst>
          </p:cNvPr>
          <p:cNvGraphicFramePr>
            <a:graphicFrameLocks noGrp="1"/>
          </p:cNvGraphicFramePr>
          <p:nvPr/>
        </p:nvGraphicFramePr>
        <p:xfrm>
          <a:off x="1679608" y="4150648"/>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440</a:t>
                      </a:r>
                    </a:p>
                  </a:txBody>
                  <a:tcPr/>
                </a:tc>
                <a:extLst>
                  <a:ext uri="{0D108BD9-81ED-4DB2-BD59-A6C34878D82A}">
                    <a16:rowId xmlns:a16="http://schemas.microsoft.com/office/drawing/2014/main" val="4238659422"/>
                  </a:ext>
                </a:extLst>
              </a:tr>
            </a:tbl>
          </a:graphicData>
        </a:graphic>
      </p:graphicFrame>
      <p:graphicFrame>
        <p:nvGraphicFramePr>
          <p:cNvPr id="34" name="Table 2">
            <a:extLst>
              <a:ext uri="{FF2B5EF4-FFF2-40B4-BE49-F238E27FC236}">
                <a16:creationId xmlns:a16="http://schemas.microsoft.com/office/drawing/2014/main" id="{14DAEDBF-E12B-417A-9E1E-6DBB2EFC7C4D}"/>
              </a:ext>
            </a:extLst>
          </p:cNvPr>
          <p:cNvGraphicFramePr>
            <a:graphicFrameLocks noGrp="1"/>
          </p:cNvGraphicFramePr>
          <p:nvPr/>
        </p:nvGraphicFramePr>
        <p:xfrm>
          <a:off x="5387277" y="4144582"/>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null</a:t>
                      </a:r>
                    </a:p>
                  </a:txBody>
                  <a:tcPr/>
                </a:tc>
                <a:extLst>
                  <a:ext uri="{0D108BD9-81ED-4DB2-BD59-A6C34878D82A}">
                    <a16:rowId xmlns:a16="http://schemas.microsoft.com/office/drawing/2014/main" val="4238659422"/>
                  </a:ext>
                </a:extLst>
              </a:tr>
            </a:tbl>
          </a:graphicData>
        </a:graphic>
      </p:graphicFrame>
      <p:sp>
        <p:nvSpPr>
          <p:cNvPr id="35" name="TextBox 34">
            <a:extLst>
              <a:ext uri="{FF2B5EF4-FFF2-40B4-BE49-F238E27FC236}">
                <a16:creationId xmlns:a16="http://schemas.microsoft.com/office/drawing/2014/main" id="{FAE9C9C8-E133-43BB-8423-AA09669A6D7D}"/>
              </a:ext>
            </a:extLst>
          </p:cNvPr>
          <p:cNvSpPr txBox="1"/>
          <p:nvPr/>
        </p:nvSpPr>
        <p:spPr>
          <a:xfrm>
            <a:off x="1446787" y="3805854"/>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200</a:t>
            </a:r>
          </a:p>
        </p:txBody>
      </p:sp>
      <p:sp>
        <p:nvSpPr>
          <p:cNvPr id="36" name="TextBox 35">
            <a:extLst>
              <a:ext uri="{FF2B5EF4-FFF2-40B4-BE49-F238E27FC236}">
                <a16:creationId xmlns:a16="http://schemas.microsoft.com/office/drawing/2014/main" id="{5307BAD9-D085-4FE9-9AC3-040D93EF3BB8}"/>
              </a:ext>
            </a:extLst>
          </p:cNvPr>
          <p:cNvSpPr txBox="1"/>
          <p:nvPr/>
        </p:nvSpPr>
        <p:spPr>
          <a:xfrm>
            <a:off x="5179966" y="3793007"/>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440</a:t>
            </a:r>
          </a:p>
        </p:txBody>
      </p:sp>
      <p:cxnSp>
        <p:nvCxnSpPr>
          <p:cNvPr id="38" name="Connector: Curved 37">
            <a:extLst>
              <a:ext uri="{FF2B5EF4-FFF2-40B4-BE49-F238E27FC236}">
                <a16:creationId xmlns:a16="http://schemas.microsoft.com/office/drawing/2014/main" id="{63D0CCBB-33E1-4A25-864F-DCAFBE6172EC}"/>
              </a:ext>
            </a:extLst>
          </p:cNvPr>
          <p:cNvCxnSpPr>
            <a:cxnSpLocks/>
          </p:cNvCxnSpPr>
          <p:nvPr/>
        </p:nvCxnSpPr>
        <p:spPr>
          <a:xfrm flipV="1">
            <a:off x="861295" y="4169188"/>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9" name="Connector: Curved 38">
            <a:extLst>
              <a:ext uri="{FF2B5EF4-FFF2-40B4-BE49-F238E27FC236}">
                <a16:creationId xmlns:a16="http://schemas.microsoft.com/office/drawing/2014/main" id="{288665AF-2B8A-4CE2-87E2-A87F032408DC}"/>
              </a:ext>
            </a:extLst>
          </p:cNvPr>
          <p:cNvCxnSpPr>
            <a:cxnSpLocks/>
            <a:stCxn id="32" idx="3"/>
          </p:cNvCxnSpPr>
          <p:nvPr/>
        </p:nvCxnSpPr>
        <p:spPr>
          <a:xfrm flipV="1">
            <a:off x="4518150" y="4162339"/>
            <a:ext cx="868820" cy="597733"/>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42" name="TextBox 41">
            <a:extLst>
              <a:ext uri="{FF2B5EF4-FFF2-40B4-BE49-F238E27FC236}">
                <a16:creationId xmlns:a16="http://schemas.microsoft.com/office/drawing/2014/main" id="{3EBB7885-F6A4-4764-8C00-0DDD130BA25A}"/>
              </a:ext>
            </a:extLst>
          </p:cNvPr>
          <p:cNvSpPr txBox="1"/>
          <p:nvPr/>
        </p:nvSpPr>
        <p:spPr>
          <a:xfrm>
            <a:off x="6392670" y="3429000"/>
            <a:ext cx="1231829" cy="707886"/>
          </a:xfrm>
          <a:prstGeom prst="rect">
            <a:avLst/>
          </a:prstGeom>
          <a:noFill/>
        </p:spPr>
        <p:txBody>
          <a:bodyPr wrap="square">
            <a:spAutoFit/>
          </a:bodyPr>
          <a:lstStyle/>
          <a:p>
            <a:r>
              <a:rPr kumimoji="0" lang="en-US" sz="4000" b="0" u="none" strike="noStrike" kern="1200" cap="none" spc="0" normalizeH="0" baseline="0" noProof="0" dirty="0">
                <a:ln>
                  <a:noFill/>
                </a:ln>
                <a:solidFill>
                  <a:srgbClr val="4D5156"/>
                </a:solidFill>
                <a:effectLst/>
                <a:uLnTx/>
                <a:uFillTx/>
                <a:latin typeface="Google Sans Text"/>
                <a:ea typeface="+mn-ea"/>
                <a:cs typeface="+mn-cs"/>
              </a:rPr>
              <a:t>tail</a:t>
            </a:r>
            <a:endParaRPr lang="en-US" dirty="0"/>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57FDC24-791D-4643-97B2-169DB7CD01C4}"/>
                  </a:ext>
                </a:extLst>
              </p:cNvPr>
              <p:cNvSpPr txBox="1"/>
              <p:nvPr/>
            </p:nvSpPr>
            <p:spPr>
              <a:xfrm>
                <a:off x="6601246" y="1237725"/>
                <a:ext cx="4520834" cy="1323439"/>
              </a:xfrm>
              <a:prstGeom prst="rect">
                <a:avLst/>
              </a:prstGeom>
              <a:noFill/>
            </p:spPr>
            <p:txBody>
              <a:bodyPr wrap="square">
                <a:spAutoFit/>
              </a:bodyPr>
              <a:lstStyle/>
              <a:p>
                <a:r>
                  <a:rPr lang="en-US" sz="4000" dirty="0">
                    <a:solidFill>
                      <a:srgbClr val="0070C0"/>
                    </a:solidFill>
                    <a:latin typeface="Google Sans Text"/>
                  </a:rPr>
                  <a:t>Run-time complexity</a:t>
                </a:r>
                <a:endParaRPr lang="en-US" sz="4000" b="0" i="0" dirty="0">
                  <a:solidFill>
                    <a:srgbClr val="0070C0"/>
                  </a:solidFill>
                  <a:effectLst/>
                  <a:latin typeface="Google Sans Text"/>
                </a:endParaRPr>
              </a:p>
              <a:p>
                <a:pPr marL="1028700" lvl="1" indent="-571500">
                  <a:buFont typeface="Wingdings" panose="05000000000000000000" pitchFamily="2" charset="2"/>
                  <a:buChar char="Ø"/>
                </a:pPr>
                <a14:m>
                  <m:oMath xmlns:m="http://schemas.openxmlformats.org/officeDocument/2006/math">
                    <m:r>
                      <a:rPr lang="en-US" sz="4000" i="1" dirty="0" smtClean="0">
                        <a:solidFill>
                          <a:srgbClr val="0070C0"/>
                        </a:solidFill>
                        <a:latin typeface="Cambria Math" panose="02040503050406030204" pitchFamily="18" charset="0"/>
                      </a:rPr>
                      <m:t>𝑂</m:t>
                    </m:r>
                    <m:r>
                      <a:rPr lang="en-US" sz="4000" i="1" dirty="0" smtClean="0">
                        <a:solidFill>
                          <a:srgbClr val="0070C0"/>
                        </a:solidFill>
                        <a:latin typeface="Cambria Math" panose="02040503050406030204" pitchFamily="18" charset="0"/>
                      </a:rPr>
                      <m:t>(</m:t>
                    </m:r>
                    <m:r>
                      <a:rPr lang="en-US" sz="4000" b="0" i="1" dirty="0" smtClean="0">
                        <a:solidFill>
                          <a:srgbClr val="0070C0"/>
                        </a:solidFill>
                        <a:latin typeface="Cambria Math" panose="02040503050406030204" pitchFamily="18" charset="0"/>
                      </a:rPr>
                      <m:t>𝑛</m:t>
                    </m:r>
                    <m:r>
                      <a:rPr lang="en-US" sz="4000" i="1" dirty="0" smtClean="0">
                        <a:solidFill>
                          <a:srgbClr val="0070C0"/>
                        </a:solidFill>
                        <a:latin typeface="Cambria Math" panose="02040503050406030204" pitchFamily="18" charset="0"/>
                      </a:rPr>
                      <m:t>)</m:t>
                    </m:r>
                  </m:oMath>
                </a14:m>
                <a:endParaRPr lang="en-US" sz="4000" dirty="0">
                  <a:solidFill>
                    <a:srgbClr val="0070C0"/>
                  </a:solidFill>
                </a:endParaRPr>
              </a:p>
            </p:txBody>
          </p:sp>
        </mc:Choice>
        <mc:Fallback xmlns="">
          <p:sp>
            <p:nvSpPr>
              <p:cNvPr id="22" name="TextBox 21">
                <a:extLst>
                  <a:ext uri="{FF2B5EF4-FFF2-40B4-BE49-F238E27FC236}">
                    <a16:creationId xmlns:a16="http://schemas.microsoft.com/office/drawing/2014/main" id="{A57FDC24-791D-4643-97B2-169DB7CD01C4}"/>
                  </a:ext>
                </a:extLst>
              </p:cNvPr>
              <p:cNvSpPr txBox="1">
                <a:spLocks noRot="1" noChangeAspect="1" noMove="1" noResize="1" noEditPoints="1" noAdjustHandles="1" noChangeArrowheads="1" noChangeShapeType="1" noTextEdit="1"/>
              </p:cNvSpPr>
              <p:nvPr/>
            </p:nvSpPr>
            <p:spPr>
              <a:xfrm>
                <a:off x="6601246" y="1237725"/>
                <a:ext cx="4520834" cy="1323439"/>
              </a:xfrm>
              <a:prstGeom prst="rect">
                <a:avLst/>
              </a:prstGeom>
              <a:blipFill>
                <a:blip r:embed="rId2"/>
                <a:stretch>
                  <a:fillRect l="-4858" t="-8295" r="-3239"/>
                </a:stretch>
              </a:blipFill>
            </p:spPr>
            <p:txBody>
              <a:bodyPr/>
              <a:lstStyle/>
              <a:p>
                <a:r>
                  <a:rPr lang="en-US">
                    <a:noFill/>
                  </a:rPr>
                  <a:t> </a:t>
                </a:r>
              </a:p>
            </p:txBody>
          </p:sp>
        </mc:Fallback>
      </mc:AlternateContent>
    </p:spTree>
    <p:extLst>
      <p:ext uri="{BB962C8B-B14F-4D97-AF65-F5344CB8AC3E}">
        <p14:creationId xmlns:p14="http://schemas.microsoft.com/office/powerpoint/2010/main" val="23348270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Delete</a:t>
            </a:r>
          </a:p>
        </p:txBody>
      </p:sp>
      <p:sp>
        <p:nvSpPr>
          <p:cNvPr id="31" name="TextBox 30">
            <a:extLst>
              <a:ext uri="{FF2B5EF4-FFF2-40B4-BE49-F238E27FC236}">
                <a16:creationId xmlns:a16="http://schemas.microsoft.com/office/drawing/2014/main" id="{1EFD7169-4619-41ED-B238-FACCDB9A154A}"/>
              </a:ext>
            </a:extLst>
          </p:cNvPr>
          <p:cNvSpPr txBox="1"/>
          <p:nvPr/>
        </p:nvSpPr>
        <p:spPr>
          <a:xfrm>
            <a:off x="993914" y="1769285"/>
            <a:ext cx="4746486" cy="707886"/>
          </a:xfrm>
          <a:prstGeom prst="rect">
            <a:avLst/>
          </a:prstGeom>
          <a:noFill/>
        </p:spPr>
        <p:txBody>
          <a:bodyPr wrap="square">
            <a:spAutoFit/>
          </a:bodyPr>
          <a:lstStyle/>
          <a:p>
            <a:pPr marL="1028700" lvl="1" indent="-571500">
              <a:buFont typeface="Wingdings" panose="05000000000000000000" pitchFamily="2" charset="2"/>
              <a:buChar char="Ø"/>
            </a:pPr>
            <a:r>
              <a:rPr lang="en-US" sz="4000" dirty="0">
                <a:solidFill>
                  <a:srgbClr val="4D5156"/>
                </a:solidFill>
                <a:latin typeface="Google Sans Text"/>
              </a:rPr>
              <a:t>from</a:t>
            </a:r>
            <a:r>
              <a:rPr lang="en-US" sz="4000" b="0" i="0" dirty="0">
                <a:solidFill>
                  <a:srgbClr val="4D5156"/>
                </a:solidFill>
                <a:effectLst/>
                <a:latin typeface="Google Sans Text"/>
              </a:rPr>
              <a:t> the middle</a:t>
            </a:r>
          </a:p>
        </p:txBody>
      </p:sp>
      <p:sp>
        <p:nvSpPr>
          <p:cNvPr id="10" name="Rectangle: Rounded Corners 9">
            <a:extLst>
              <a:ext uri="{FF2B5EF4-FFF2-40B4-BE49-F238E27FC236}">
                <a16:creationId xmlns:a16="http://schemas.microsoft.com/office/drawing/2014/main" id="{CF9D928D-3D3D-45A5-AD21-A6C0C9933300}"/>
              </a:ext>
            </a:extLst>
          </p:cNvPr>
          <p:cNvSpPr/>
          <p:nvPr/>
        </p:nvSpPr>
        <p:spPr>
          <a:xfrm>
            <a:off x="4648901" y="4755534"/>
            <a:ext cx="2861928" cy="1313098"/>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aphicFrame>
        <p:nvGraphicFramePr>
          <p:cNvPr id="21" name="Table 2">
            <a:extLst>
              <a:ext uri="{FF2B5EF4-FFF2-40B4-BE49-F238E27FC236}">
                <a16:creationId xmlns:a16="http://schemas.microsoft.com/office/drawing/2014/main" id="{A0C34CD5-2CB3-46AF-88D2-7316849CA602}"/>
              </a:ext>
            </a:extLst>
          </p:cNvPr>
          <p:cNvGraphicFramePr>
            <a:graphicFrameLocks noGrp="1"/>
          </p:cNvGraphicFramePr>
          <p:nvPr/>
        </p:nvGraphicFramePr>
        <p:xfrm>
          <a:off x="4676729" y="4802659"/>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440</a:t>
                      </a:r>
                    </a:p>
                  </a:txBody>
                  <a:tcPr/>
                </a:tc>
                <a:extLst>
                  <a:ext uri="{0D108BD9-81ED-4DB2-BD59-A6C34878D82A}">
                    <a16:rowId xmlns:a16="http://schemas.microsoft.com/office/drawing/2014/main" val="4238659422"/>
                  </a:ext>
                </a:extLst>
              </a:tr>
            </a:tbl>
          </a:graphicData>
        </a:graphic>
      </p:graphicFrame>
      <p:sp>
        <p:nvSpPr>
          <p:cNvPr id="22" name="TextBox 21">
            <a:extLst>
              <a:ext uri="{FF2B5EF4-FFF2-40B4-BE49-F238E27FC236}">
                <a16:creationId xmlns:a16="http://schemas.microsoft.com/office/drawing/2014/main" id="{BF6FFC8F-28EA-468D-A720-58ABB32CA6D1}"/>
              </a:ext>
            </a:extLst>
          </p:cNvPr>
          <p:cNvSpPr txBox="1"/>
          <p:nvPr/>
        </p:nvSpPr>
        <p:spPr>
          <a:xfrm>
            <a:off x="4469418" y="4451084"/>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rPr>
              <a:t>924</a:t>
            </a:r>
            <a:endParaRPr kumimoji="0" lang="en-US" sz="1800" b="0" i="0" u="none" strike="noStrike" kern="1200" cap="none" spc="0" normalizeH="0" baseline="0" noProof="0" dirty="0">
              <a:ln>
                <a:noFill/>
              </a:ln>
              <a:solidFill>
                <a:srgbClr val="002060"/>
              </a:solidFill>
              <a:effectLst/>
              <a:uLnTx/>
              <a:uFillTx/>
              <a:latin typeface="+mn-lt"/>
              <a:ea typeface="+mn-ea"/>
              <a:cs typeface="+mn-cs"/>
            </a:endParaRPr>
          </a:p>
        </p:txBody>
      </p:sp>
      <p:cxnSp>
        <p:nvCxnSpPr>
          <p:cNvPr id="25" name="Connector: Curved 24">
            <a:extLst>
              <a:ext uri="{FF2B5EF4-FFF2-40B4-BE49-F238E27FC236}">
                <a16:creationId xmlns:a16="http://schemas.microsoft.com/office/drawing/2014/main" id="{6B98C278-1388-425F-91F2-84A63E071EF4}"/>
              </a:ext>
            </a:extLst>
          </p:cNvPr>
          <p:cNvCxnSpPr>
            <a:cxnSpLocks/>
          </p:cNvCxnSpPr>
          <p:nvPr/>
        </p:nvCxnSpPr>
        <p:spPr>
          <a:xfrm flipV="1">
            <a:off x="7515271" y="4857495"/>
            <a:ext cx="818006" cy="55458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8" name="Table 2">
            <a:extLst>
              <a:ext uri="{FF2B5EF4-FFF2-40B4-BE49-F238E27FC236}">
                <a16:creationId xmlns:a16="http://schemas.microsoft.com/office/drawing/2014/main" id="{5389CFC8-C1ED-4C11-B61B-0613CB062072}"/>
              </a:ext>
            </a:extLst>
          </p:cNvPr>
          <p:cNvGraphicFramePr>
            <a:graphicFrameLocks noGrp="1"/>
          </p:cNvGraphicFramePr>
          <p:nvPr/>
        </p:nvGraphicFramePr>
        <p:xfrm>
          <a:off x="960945" y="4800118"/>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924</a:t>
                      </a:r>
                    </a:p>
                  </a:txBody>
                  <a:tcPr/>
                </a:tc>
                <a:extLst>
                  <a:ext uri="{0D108BD9-81ED-4DB2-BD59-A6C34878D82A}">
                    <a16:rowId xmlns:a16="http://schemas.microsoft.com/office/drawing/2014/main" val="4238659422"/>
                  </a:ext>
                </a:extLst>
              </a:tr>
            </a:tbl>
          </a:graphicData>
        </a:graphic>
      </p:graphicFrame>
      <p:graphicFrame>
        <p:nvGraphicFramePr>
          <p:cNvPr id="30" name="Table 2">
            <a:extLst>
              <a:ext uri="{FF2B5EF4-FFF2-40B4-BE49-F238E27FC236}">
                <a16:creationId xmlns:a16="http://schemas.microsoft.com/office/drawing/2014/main" id="{5FA8BEA5-440D-4325-A773-5A52F68A9866}"/>
              </a:ext>
            </a:extLst>
          </p:cNvPr>
          <p:cNvGraphicFramePr>
            <a:graphicFrameLocks noGrp="1"/>
          </p:cNvGraphicFramePr>
          <p:nvPr/>
        </p:nvGraphicFramePr>
        <p:xfrm>
          <a:off x="8333277" y="4827577"/>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720</a:t>
                      </a:r>
                    </a:p>
                  </a:txBody>
                  <a:tcPr/>
                </a:tc>
                <a:extLst>
                  <a:ext uri="{0D108BD9-81ED-4DB2-BD59-A6C34878D82A}">
                    <a16:rowId xmlns:a16="http://schemas.microsoft.com/office/drawing/2014/main" val="4238659422"/>
                  </a:ext>
                </a:extLst>
              </a:tr>
            </a:tbl>
          </a:graphicData>
        </a:graphic>
      </p:graphicFrame>
      <p:sp>
        <p:nvSpPr>
          <p:cNvPr id="32" name="TextBox 31">
            <a:extLst>
              <a:ext uri="{FF2B5EF4-FFF2-40B4-BE49-F238E27FC236}">
                <a16:creationId xmlns:a16="http://schemas.microsoft.com/office/drawing/2014/main" id="{BFF0CBB1-61E9-4B22-81C1-D776A15CC52B}"/>
              </a:ext>
            </a:extLst>
          </p:cNvPr>
          <p:cNvSpPr txBox="1"/>
          <p:nvPr/>
        </p:nvSpPr>
        <p:spPr>
          <a:xfrm>
            <a:off x="728124" y="4455324"/>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200</a:t>
            </a:r>
          </a:p>
        </p:txBody>
      </p:sp>
      <p:sp>
        <p:nvSpPr>
          <p:cNvPr id="34" name="TextBox 33">
            <a:extLst>
              <a:ext uri="{FF2B5EF4-FFF2-40B4-BE49-F238E27FC236}">
                <a16:creationId xmlns:a16="http://schemas.microsoft.com/office/drawing/2014/main" id="{148FAFA6-4315-44EC-8E7C-0955E321452B}"/>
              </a:ext>
            </a:extLst>
          </p:cNvPr>
          <p:cNvSpPr txBox="1"/>
          <p:nvPr/>
        </p:nvSpPr>
        <p:spPr>
          <a:xfrm>
            <a:off x="8125966" y="4476002"/>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440</a:t>
            </a:r>
          </a:p>
        </p:txBody>
      </p:sp>
      <p:cxnSp>
        <p:nvCxnSpPr>
          <p:cNvPr id="35" name="Connector: Curved 34">
            <a:extLst>
              <a:ext uri="{FF2B5EF4-FFF2-40B4-BE49-F238E27FC236}">
                <a16:creationId xmlns:a16="http://schemas.microsoft.com/office/drawing/2014/main" id="{29AF2862-1E8F-481E-97D3-EF71F638C239}"/>
              </a:ext>
            </a:extLst>
          </p:cNvPr>
          <p:cNvCxnSpPr>
            <a:cxnSpLocks/>
          </p:cNvCxnSpPr>
          <p:nvPr/>
        </p:nvCxnSpPr>
        <p:spPr>
          <a:xfrm flipV="1">
            <a:off x="142632" y="4818658"/>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6" name="Connector: Curved 35">
            <a:extLst>
              <a:ext uri="{FF2B5EF4-FFF2-40B4-BE49-F238E27FC236}">
                <a16:creationId xmlns:a16="http://schemas.microsoft.com/office/drawing/2014/main" id="{B734D0EE-B36C-4353-85EC-A7AE09E476B6}"/>
              </a:ext>
            </a:extLst>
          </p:cNvPr>
          <p:cNvCxnSpPr>
            <a:cxnSpLocks/>
            <a:stCxn id="28" idx="3"/>
          </p:cNvCxnSpPr>
          <p:nvPr/>
        </p:nvCxnSpPr>
        <p:spPr>
          <a:xfrm flipV="1">
            <a:off x="3799487" y="4811809"/>
            <a:ext cx="868820" cy="597733"/>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8" name="Connector: Curved 37">
            <a:extLst>
              <a:ext uri="{FF2B5EF4-FFF2-40B4-BE49-F238E27FC236}">
                <a16:creationId xmlns:a16="http://schemas.microsoft.com/office/drawing/2014/main" id="{CBD5D613-7FC2-40F8-8697-09BF13AA007A}"/>
              </a:ext>
            </a:extLst>
          </p:cNvPr>
          <p:cNvCxnSpPr>
            <a:cxnSpLocks/>
          </p:cNvCxnSpPr>
          <p:nvPr/>
        </p:nvCxnSpPr>
        <p:spPr>
          <a:xfrm flipV="1">
            <a:off x="11171512" y="4870803"/>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C9D90017-CAD4-4DA5-A129-2BED70154A2B}"/>
              </a:ext>
            </a:extLst>
          </p:cNvPr>
          <p:cNvSpPr txBox="1"/>
          <p:nvPr/>
        </p:nvSpPr>
        <p:spPr>
          <a:xfrm>
            <a:off x="11641641" y="4495656"/>
            <a:ext cx="651140" cy="830997"/>
          </a:xfrm>
          <a:prstGeom prst="rect">
            <a:avLst/>
          </a:prstGeom>
          <a:noFill/>
        </p:spPr>
        <p:txBody>
          <a:bodyPr wrap="none" rtlCol="0">
            <a:spAutoFit/>
          </a:bodyPr>
          <a:lstStyle/>
          <a:p>
            <a:r>
              <a:rPr lang="en-US" sz="4800" dirty="0"/>
              <a:t>...</a:t>
            </a:r>
          </a:p>
        </p:txBody>
      </p:sp>
      <p:sp>
        <p:nvSpPr>
          <p:cNvPr id="40" name="TextBox 39">
            <a:extLst>
              <a:ext uri="{FF2B5EF4-FFF2-40B4-BE49-F238E27FC236}">
                <a16:creationId xmlns:a16="http://schemas.microsoft.com/office/drawing/2014/main" id="{43557631-AFD0-44C9-B0CF-2DF7DAA10E5A}"/>
              </a:ext>
            </a:extLst>
          </p:cNvPr>
          <p:cNvSpPr txBox="1"/>
          <p:nvPr/>
        </p:nvSpPr>
        <p:spPr>
          <a:xfrm>
            <a:off x="-97708" y="4987977"/>
            <a:ext cx="651140" cy="830997"/>
          </a:xfrm>
          <a:prstGeom prst="rect">
            <a:avLst/>
          </a:prstGeom>
          <a:noFill/>
        </p:spPr>
        <p:txBody>
          <a:bodyPr wrap="none" rtlCol="0">
            <a:spAutoFit/>
          </a:bodyPr>
          <a:lstStyle/>
          <a:p>
            <a:r>
              <a:rPr lang="en-US" sz="4800" dirty="0"/>
              <a:t>...</a:t>
            </a:r>
          </a:p>
        </p:txBody>
      </p:sp>
    </p:spTree>
    <p:extLst>
      <p:ext uri="{BB962C8B-B14F-4D97-AF65-F5344CB8AC3E}">
        <p14:creationId xmlns:p14="http://schemas.microsoft.com/office/powerpoint/2010/main" val="212362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Title 1">
            <a:extLst>
              <a:ext uri="{FF2B5EF4-FFF2-40B4-BE49-F238E27FC236}">
                <a16:creationId xmlns:a16="http://schemas.microsoft.com/office/drawing/2014/main" id="{09D91535-2F18-4724-9FD4-A543EFA9F6D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Two build-in array classes in Java </a:t>
            </a:r>
          </a:p>
        </p:txBody>
      </p:sp>
      <p:sp>
        <p:nvSpPr>
          <p:cNvPr id="7" name="TextBox 6">
            <a:extLst>
              <a:ext uri="{FF2B5EF4-FFF2-40B4-BE49-F238E27FC236}">
                <a16:creationId xmlns:a16="http://schemas.microsoft.com/office/drawing/2014/main" id="{23914804-FF4B-42AF-AD89-6ED2316FFB32}"/>
              </a:ext>
            </a:extLst>
          </p:cNvPr>
          <p:cNvSpPr txBox="1"/>
          <p:nvPr/>
        </p:nvSpPr>
        <p:spPr>
          <a:xfrm>
            <a:off x="1892783" y="1754945"/>
            <a:ext cx="8707833" cy="3539430"/>
          </a:xfrm>
          <a:prstGeom prst="rect">
            <a:avLst/>
          </a:prstGeom>
          <a:noFill/>
        </p:spPr>
        <p:txBody>
          <a:bodyPr wrap="none" rtlCol="0">
            <a:spAutoFit/>
          </a:bodyPr>
          <a:lstStyle/>
          <a:p>
            <a:pPr marL="514350" indent="-514350">
              <a:buFont typeface="+mj-lt"/>
              <a:buAutoNum type="arabicParenR"/>
            </a:pPr>
            <a:r>
              <a:rPr lang="en-US" sz="3200" dirty="0" err="1">
                <a:solidFill>
                  <a:srgbClr val="000000"/>
                </a:solidFill>
                <a:latin typeface="Consolas" panose="020B0609020204030204" pitchFamily="49" charset="0"/>
              </a:rPr>
              <a:t>ArrayList</a:t>
            </a:r>
            <a:r>
              <a:rPr lang="en-US" sz="3200" dirty="0">
                <a:solidFill>
                  <a:srgbClr val="000000"/>
                </a:solidFill>
                <a:latin typeface="Consolas" panose="020B0609020204030204" pitchFamily="49" charset="0"/>
              </a:rPr>
              <a:t>&lt;&gt;</a:t>
            </a:r>
          </a:p>
          <a:p>
            <a:pPr marL="971550" lvl="1" indent="-514350">
              <a:buFont typeface="Wingdings" panose="05000000000000000000" pitchFamily="2" charset="2"/>
              <a:buChar char="Ø"/>
            </a:pPr>
            <a:r>
              <a:rPr lang="en-US" sz="3200" i="0" dirty="0">
                <a:solidFill>
                  <a:srgbClr val="5F6368"/>
                </a:solidFill>
                <a:effectLst/>
                <a:latin typeface="Google Sans Text"/>
              </a:rPr>
              <a:t>when full, grows by 50%</a:t>
            </a:r>
          </a:p>
          <a:p>
            <a:pPr marL="971550" lvl="1" indent="-514350">
              <a:buFont typeface="Wingdings" panose="05000000000000000000" pitchFamily="2" charset="2"/>
              <a:buChar char="Ø"/>
            </a:pPr>
            <a:r>
              <a:rPr lang="en-US" sz="3200" dirty="0">
                <a:solidFill>
                  <a:srgbClr val="5F6368"/>
                </a:solidFill>
                <a:latin typeface="Google Sans Text"/>
              </a:rPr>
              <a:t>un</a:t>
            </a:r>
            <a:r>
              <a:rPr lang="en-US" sz="3200" i="0" dirty="0">
                <a:solidFill>
                  <a:srgbClr val="5F6368"/>
                </a:solidFill>
                <a:effectLst/>
                <a:latin typeface="Google Sans Text"/>
              </a:rPr>
              <a:t>synchronized (multiple threads can access)</a:t>
            </a:r>
          </a:p>
          <a:p>
            <a:pPr marL="971550" lvl="1" indent="-514350">
              <a:buFont typeface="Wingdings" panose="05000000000000000000" pitchFamily="2" charset="2"/>
              <a:buChar char="Ø"/>
            </a:pPr>
            <a:endParaRPr lang="en-US" sz="3200" i="0" dirty="0">
              <a:solidFill>
                <a:srgbClr val="5F6368"/>
              </a:solidFill>
              <a:effectLst/>
              <a:latin typeface="Google Sans Text"/>
            </a:endParaRPr>
          </a:p>
          <a:p>
            <a:pPr marL="514350" indent="-514350">
              <a:buFont typeface="+mj-lt"/>
              <a:buAutoNum type="arabicParenR"/>
            </a:pPr>
            <a:r>
              <a:rPr lang="en-US" sz="3200" dirty="0">
                <a:solidFill>
                  <a:srgbClr val="000000"/>
                </a:solidFill>
                <a:latin typeface="Consolas" panose="020B0609020204030204" pitchFamily="49" charset="0"/>
              </a:rPr>
              <a:t>Vector&lt;&gt;</a:t>
            </a:r>
          </a:p>
          <a:p>
            <a:pPr marL="971550" lvl="1" indent="-514350">
              <a:buFont typeface="Wingdings" panose="05000000000000000000" pitchFamily="2" charset="2"/>
              <a:buChar char="Ø"/>
            </a:pPr>
            <a:r>
              <a:rPr lang="en-US" sz="3200" i="0" dirty="0">
                <a:solidFill>
                  <a:srgbClr val="5F6368"/>
                </a:solidFill>
                <a:effectLst/>
                <a:latin typeface="Google Sans Text"/>
              </a:rPr>
              <a:t>when full, grows by 100%</a:t>
            </a:r>
          </a:p>
          <a:p>
            <a:pPr marL="971550" lvl="1" indent="-514350">
              <a:buFont typeface="Wingdings" panose="05000000000000000000" pitchFamily="2" charset="2"/>
              <a:buChar char="Ø"/>
            </a:pPr>
            <a:r>
              <a:rPr lang="en-US" sz="3200" i="0" dirty="0">
                <a:solidFill>
                  <a:srgbClr val="5F6368"/>
                </a:solidFill>
                <a:effectLst/>
                <a:latin typeface="Google Sans Text"/>
              </a:rPr>
              <a:t>synchronized (only 1 thread can access)</a:t>
            </a:r>
          </a:p>
        </p:txBody>
      </p:sp>
    </p:spTree>
    <p:extLst>
      <p:ext uri="{BB962C8B-B14F-4D97-AF65-F5344CB8AC3E}">
        <p14:creationId xmlns:p14="http://schemas.microsoft.com/office/powerpoint/2010/main" val="29650632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Delete</a:t>
            </a:r>
          </a:p>
        </p:txBody>
      </p:sp>
      <p:sp>
        <p:nvSpPr>
          <p:cNvPr id="31" name="TextBox 30">
            <a:extLst>
              <a:ext uri="{FF2B5EF4-FFF2-40B4-BE49-F238E27FC236}">
                <a16:creationId xmlns:a16="http://schemas.microsoft.com/office/drawing/2014/main" id="{1EFD7169-4619-41ED-B238-FACCDB9A154A}"/>
              </a:ext>
            </a:extLst>
          </p:cNvPr>
          <p:cNvSpPr txBox="1"/>
          <p:nvPr/>
        </p:nvSpPr>
        <p:spPr>
          <a:xfrm>
            <a:off x="993914" y="1769285"/>
            <a:ext cx="4746486" cy="707886"/>
          </a:xfrm>
          <a:prstGeom prst="rect">
            <a:avLst/>
          </a:prstGeom>
          <a:noFill/>
        </p:spPr>
        <p:txBody>
          <a:bodyPr wrap="square">
            <a:spAutoFit/>
          </a:bodyPr>
          <a:lstStyle/>
          <a:p>
            <a:pPr marL="1028700" lvl="1" indent="-571500">
              <a:buFont typeface="Wingdings" panose="05000000000000000000" pitchFamily="2" charset="2"/>
              <a:buChar char="Ø"/>
            </a:pPr>
            <a:r>
              <a:rPr lang="en-US" sz="4000" dirty="0">
                <a:solidFill>
                  <a:srgbClr val="4D5156"/>
                </a:solidFill>
                <a:latin typeface="Google Sans Text"/>
              </a:rPr>
              <a:t>from</a:t>
            </a:r>
            <a:r>
              <a:rPr lang="en-US" sz="4000" b="0" i="0" dirty="0">
                <a:solidFill>
                  <a:srgbClr val="4D5156"/>
                </a:solidFill>
                <a:effectLst/>
                <a:latin typeface="Google Sans Text"/>
              </a:rPr>
              <a:t> the middle</a:t>
            </a:r>
          </a:p>
        </p:txBody>
      </p:sp>
      <p:graphicFrame>
        <p:nvGraphicFramePr>
          <p:cNvPr id="21" name="Table 2">
            <a:extLst>
              <a:ext uri="{FF2B5EF4-FFF2-40B4-BE49-F238E27FC236}">
                <a16:creationId xmlns:a16="http://schemas.microsoft.com/office/drawing/2014/main" id="{A0C34CD5-2CB3-46AF-88D2-7316849CA602}"/>
              </a:ext>
            </a:extLst>
          </p:cNvPr>
          <p:cNvGraphicFramePr>
            <a:graphicFrameLocks noGrp="1"/>
          </p:cNvGraphicFramePr>
          <p:nvPr>
            <p:extLst>
              <p:ext uri="{D42A27DB-BD31-4B8C-83A1-F6EECF244321}">
                <p14:modId xmlns:p14="http://schemas.microsoft.com/office/powerpoint/2010/main" val="3184644769"/>
              </p:ext>
            </p:extLst>
          </p:nvPr>
        </p:nvGraphicFramePr>
        <p:xfrm>
          <a:off x="4645772" y="3276808"/>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null</a:t>
                      </a:r>
                    </a:p>
                  </a:txBody>
                  <a:tcPr/>
                </a:tc>
                <a:extLst>
                  <a:ext uri="{0D108BD9-81ED-4DB2-BD59-A6C34878D82A}">
                    <a16:rowId xmlns:a16="http://schemas.microsoft.com/office/drawing/2014/main" val="4238659422"/>
                  </a:ext>
                </a:extLst>
              </a:tr>
            </a:tbl>
          </a:graphicData>
        </a:graphic>
      </p:graphicFrame>
      <p:sp>
        <p:nvSpPr>
          <p:cNvPr id="22" name="TextBox 21">
            <a:extLst>
              <a:ext uri="{FF2B5EF4-FFF2-40B4-BE49-F238E27FC236}">
                <a16:creationId xmlns:a16="http://schemas.microsoft.com/office/drawing/2014/main" id="{BF6FFC8F-28EA-468D-A720-58ABB32CA6D1}"/>
              </a:ext>
            </a:extLst>
          </p:cNvPr>
          <p:cNvSpPr txBox="1"/>
          <p:nvPr/>
        </p:nvSpPr>
        <p:spPr>
          <a:xfrm>
            <a:off x="4464326" y="2910666"/>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rPr>
              <a:t>924</a:t>
            </a:r>
            <a:endParaRPr kumimoji="0" lang="en-US" sz="1800" b="0" i="0" u="none" strike="noStrike" kern="1200" cap="none" spc="0" normalizeH="0" baseline="0" noProof="0" dirty="0">
              <a:ln>
                <a:noFill/>
              </a:ln>
              <a:solidFill>
                <a:srgbClr val="002060"/>
              </a:solidFill>
              <a:effectLst/>
              <a:uLnTx/>
              <a:uFillTx/>
              <a:latin typeface="+mn-lt"/>
              <a:ea typeface="+mn-ea"/>
              <a:cs typeface="+mn-cs"/>
            </a:endParaRPr>
          </a:p>
        </p:txBody>
      </p:sp>
      <p:cxnSp>
        <p:nvCxnSpPr>
          <p:cNvPr id="25" name="Connector: Curved 24">
            <a:extLst>
              <a:ext uri="{FF2B5EF4-FFF2-40B4-BE49-F238E27FC236}">
                <a16:creationId xmlns:a16="http://schemas.microsoft.com/office/drawing/2014/main" id="{6B98C278-1388-425F-91F2-84A63E071EF4}"/>
              </a:ext>
            </a:extLst>
          </p:cNvPr>
          <p:cNvCxnSpPr>
            <a:cxnSpLocks/>
          </p:cNvCxnSpPr>
          <p:nvPr/>
        </p:nvCxnSpPr>
        <p:spPr>
          <a:xfrm flipV="1">
            <a:off x="7484314" y="2737090"/>
            <a:ext cx="818006" cy="55458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8" name="Table 2">
            <a:extLst>
              <a:ext uri="{FF2B5EF4-FFF2-40B4-BE49-F238E27FC236}">
                <a16:creationId xmlns:a16="http://schemas.microsoft.com/office/drawing/2014/main" id="{5389CFC8-C1ED-4C11-B61B-0613CB062072}"/>
              </a:ext>
            </a:extLst>
          </p:cNvPr>
          <p:cNvGraphicFramePr>
            <a:graphicFrameLocks noGrp="1"/>
          </p:cNvGraphicFramePr>
          <p:nvPr>
            <p:extLst>
              <p:ext uri="{D42A27DB-BD31-4B8C-83A1-F6EECF244321}">
                <p14:modId xmlns:p14="http://schemas.microsoft.com/office/powerpoint/2010/main" val="3316080399"/>
              </p:ext>
            </p:extLst>
          </p:nvPr>
        </p:nvGraphicFramePr>
        <p:xfrm>
          <a:off x="960945" y="4800118"/>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a:t>
                      </a:r>
                    </a:p>
                  </a:txBody>
                  <a:tcPr/>
                </a:tc>
                <a:extLst>
                  <a:ext uri="{0D108BD9-81ED-4DB2-BD59-A6C34878D82A}">
                    <a16:rowId xmlns:a16="http://schemas.microsoft.com/office/drawing/2014/main" val="4238659422"/>
                  </a:ext>
                </a:extLst>
              </a:tr>
            </a:tbl>
          </a:graphicData>
        </a:graphic>
      </p:graphicFrame>
      <p:graphicFrame>
        <p:nvGraphicFramePr>
          <p:cNvPr id="30" name="Table 2">
            <a:extLst>
              <a:ext uri="{FF2B5EF4-FFF2-40B4-BE49-F238E27FC236}">
                <a16:creationId xmlns:a16="http://schemas.microsoft.com/office/drawing/2014/main" id="{5FA8BEA5-440D-4325-A773-5A52F68A9866}"/>
              </a:ext>
            </a:extLst>
          </p:cNvPr>
          <p:cNvGraphicFramePr>
            <a:graphicFrameLocks noGrp="1"/>
          </p:cNvGraphicFramePr>
          <p:nvPr/>
        </p:nvGraphicFramePr>
        <p:xfrm>
          <a:off x="8333277" y="4827577"/>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720</a:t>
                      </a:r>
                    </a:p>
                  </a:txBody>
                  <a:tcPr/>
                </a:tc>
                <a:extLst>
                  <a:ext uri="{0D108BD9-81ED-4DB2-BD59-A6C34878D82A}">
                    <a16:rowId xmlns:a16="http://schemas.microsoft.com/office/drawing/2014/main" val="4238659422"/>
                  </a:ext>
                </a:extLst>
              </a:tr>
            </a:tbl>
          </a:graphicData>
        </a:graphic>
      </p:graphicFrame>
      <p:sp>
        <p:nvSpPr>
          <p:cNvPr id="32" name="TextBox 31">
            <a:extLst>
              <a:ext uri="{FF2B5EF4-FFF2-40B4-BE49-F238E27FC236}">
                <a16:creationId xmlns:a16="http://schemas.microsoft.com/office/drawing/2014/main" id="{BFF0CBB1-61E9-4B22-81C1-D776A15CC52B}"/>
              </a:ext>
            </a:extLst>
          </p:cNvPr>
          <p:cNvSpPr txBox="1"/>
          <p:nvPr/>
        </p:nvSpPr>
        <p:spPr>
          <a:xfrm>
            <a:off x="728124" y="4455324"/>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200</a:t>
            </a:r>
          </a:p>
        </p:txBody>
      </p:sp>
      <p:sp>
        <p:nvSpPr>
          <p:cNvPr id="34" name="TextBox 33">
            <a:extLst>
              <a:ext uri="{FF2B5EF4-FFF2-40B4-BE49-F238E27FC236}">
                <a16:creationId xmlns:a16="http://schemas.microsoft.com/office/drawing/2014/main" id="{148FAFA6-4315-44EC-8E7C-0955E321452B}"/>
              </a:ext>
            </a:extLst>
          </p:cNvPr>
          <p:cNvSpPr txBox="1"/>
          <p:nvPr/>
        </p:nvSpPr>
        <p:spPr>
          <a:xfrm>
            <a:off x="8125966" y="4476002"/>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440</a:t>
            </a:r>
          </a:p>
        </p:txBody>
      </p:sp>
      <p:cxnSp>
        <p:nvCxnSpPr>
          <p:cNvPr id="35" name="Connector: Curved 34">
            <a:extLst>
              <a:ext uri="{FF2B5EF4-FFF2-40B4-BE49-F238E27FC236}">
                <a16:creationId xmlns:a16="http://schemas.microsoft.com/office/drawing/2014/main" id="{29AF2862-1E8F-481E-97D3-EF71F638C239}"/>
              </a:ext>
            </a:extLst>
          </p:cNvPr>
          <p:cNvCxnSpPr>
            <a:cxnSpLocks/>
          </p:cNvCxnSpPr>
          <p:nvPr/>
        </p:nvCxnSpPr>
        <p:spPr>
          <a:xfrm flipV="1">
            <a:off x="142632" y="4818658"/>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6" name="Connector: Curved 35">
            <a:extLst>
              <a:ext uri="{FF2B5EF4-FFF2-40B4-BE49-F238E27FC236}">
                <a16:creationId xmlns:a16="http://schemas.microsoft.com/office/drawing/2014/main" id="{B734D0EE-B36C-4353-85EC-A7AE09E476B6}"/>
              </a:ext>
            </a:extLst>
          </p:cNvPr>
          <p:cNvCxnSpPr>
            <a:cxnSpLocks/>
            <a:stCxn id="28" idx="3"/>
          </p:cNvCxnSpPr>
          <p:nvPr/>
        </p:nvCxnSpPr>
        <p:spPr>
          <a:xfrm flipV="1">
            <a:off x="3799487" y="4811809"/>
            <a:ext cx="868820" cy="597733"/>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8" name="Connector: Curved 37">
            <a:extLst>
              <a:ext uri="{FF2B5EF4-FFF2-40B4-BE49-F238E27FC236}">
                <a16:creationId xmlns:a16="http://schemas.microsoft.com/office/drawing/2014/main" id="{CBD5D613-7FC2-40F8-8697-09BF13AA007A}"/>
              </a:ext>
            </a:extLst>
          </p:cNvPr>
          <p:cNvCxnSpPr>
            <a:cxnSpLocks/>
          </p:cNvCxnSpPr>
          <p:nvPr/>
        </p:nvCxnSpPr>
        <p:spPr>
          <a:xfrm flipV="1">
            <a:off x="11171512" y="4870803"/>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C9D90017-CAD4-4DA5-A129-2BED70154A2B}"/>
              </a:ext>
            </a:extLst>
          </p:cNvPr>
          <p:cNvSpPr txBox="1"/>
          <p:nvPr/>
        </p:nvSpPr>
        <p:spPr>
          <a:xfrm>
            <a:off x="11641641" y="4495656"/>
            <a:ext cx="651140" cy="830997"/>
          </a:xfrm>
          <a:prstGeom prst="rect">
            <a:avLst/>
          </a:prstGeom>
          <a:noFill/>
        </p:spPr>
        <p:txBody>
          <a:bodyPr wrap="none" rtlCol="0">
            <a:spAutoFit/>
          </a:bodyPr>
          <a:lstStyle/>
          <a:p>
            <a:r>
              <a:rPr lang="en-US" sz="4800" dirty="0"/>
              <a:t>...</a:t>
            </a:r>
          </a:p>
        </p:txBody>
      </p:sp>
      <p:sp>
        <p:nvSpPr>
          <p:cNvPr id="40" name="TextBox 39">
            <a:extLst>
              <a:ext uri="{FF2B5EF4-FFF2-40B4-BE49-F238E27FC236}">
                <a16:creationId xmlns:a16="http://schemas.microsoft.com/office/drawing/2014/main" id="{43557631-AFD0-44C9-B0CF-2DF7DAA10E5A}"/>
              </a:ext>
            </a:extLst>
          </p:cNvPr>
          <p:cNvSpPr txBox="1"/>
          <p:nvPr/>
        </p:nvSpPr>
        <p:spPr>
          <a:xfrm>
            <a:off x="-97708" y="4987977"/>
            <a:ext cx="651140" cy="830997"/>
          </a:xfrm>
          <a:prstGeom prst="rect">
            <a:avLst/>
          </a:prstGeom>
          <a:noFill/>
        </p:spPr>
        <p:txBody>
          <a:bodyPr wrap="none" rtlCol="0">
            <a:spAutoFit/>
          </a:bodyPr>
          <a:lstStyle/>
          <a:p>
            <a:r>
              <a:rPr lang="en-US" sz="4800" dirty="0"/>
              <a:t>...</a:t>
            </a:r>
          </a:p>
        </p:txBody>
      </p:sp>
      <p:grpSp>
        <p:nvGrpSpPr>
          <p:cNvPr id="23" name="Group 22">
            <a:extLst>
              <a:ext uri="{FF2B5EF4-FFF2-40B4-BE49-F238E27FC236}">
                <a16:creationId xmlns:a16="http://schemas.microsoft.com/office/drawing/2014/main" id="{463C79A3-101B-4B45-A014-A90A893BFE96}"/>
              </a:ext>
            </a:extLst>
          </p:cNvPr>
          <p:cNvGrpSpPr/>
          <p:nvPr/>
        </p:nvGrpSpPr>
        <p:grpSpPr>
          <a:xfrm>
            <a:off x="4645772" y="2961386"/>
            <a:ext cx="2838542" cy="1767840"/>
            <a:chOff x="311273" y="3901440"/>
            <a:chExt cx="2838542" cy="1767840"/>
          </a:xfrm>
        </p:grpSpPr>
        <p:cxnSp>
          <p:nvCxnSpPr>
            <p:cNvPr id="24" name="Straight Connector 23">
              <a:extLst>
                <a:ext uri="{FF2B5EF4-FFF2-40B4-BE49-F238E27FC236}">
                  <a16:creationId xmlns:a16="http://schemas.microsoft.com/office/drawing/2014/main" id="{1D1D223C-FFC7-4A0A-BFCA-3BA8069BD015}"/>
                </a:ext>
              </a:extLst>
            </p:cNvPr>
            <p:cNvCxnSpPr/>
            <p:nvPr/>
          </p:nvCxnSpPr>
          <p:spPr>
            <a:xfrm flipV="1">
              <a:off x="311273" y="3901440"/>
              <a:ext cx="2838542" cy="17678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A0A6FF5-5730-485C-B43C-EEC1D0CC1FE0}"/>
                </a:ext>
              </a:extLst>
            </p:cNvPr>
            <p:cNvCxnSpPr>
              <a:cxnSpLocks/>
            </p:cNvCxnSpPr>
            <p:nvPr/>
          </p:nvCxnSpPr>
          <p:spPr>
            <a:xfrm>
              <a:off x="311273" y="3901440"/>
              <a:ext cx="2838542" cy="17678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4208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in)">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Delete</a:t>
            </a:r>
          </a:p>
        </p:txBody>
      </p:sp>
      <p:sp>
        <p:nvSpPr>
          <p:cNvPr id="31" name="TextBox 30">
            <a:extLst>
              <a:ext uri="{FF2B5EF4-FFF2-40B4-BE49-F238E27FC236}">
                <a16:creationId xmlns:a16="http://schemas.microsoft.com/office/drawing/2014/main" id="{1EFD7169-4619-41ED-B238-FACCDB9A154A}"/>
              </a:ext>
            </a:extLst>
          </p:cNvPr>
          <p:cNvSpPr txBox="1"/>
          <p:nvPr/>
        </p:nvSpPr>
        <p:spPr>
          <a:xfrm>
            <a:off x="993914" y="1769285"/>
            <a:ext cx="4746486" cy="707886"/>
          </a:xfrm>
          <a:prstGeom prst="rect">
            <a:avLst/>
          </a:prstGeom>
          <a:noFill/>
        </p:spPr>
        <p:txBody>
          <a:bodyPr wrap="square">
            <a:spAutoFit/>
          </a:bodyPr>
          <a:lstStyle/>
          <a:p>
            <a:pPr marL="1028700" lvl="1" indent="-571500">
              <a:buFont typeface="Wingdings" panose="05000000000000000000" pitchFamily="2" charset="2"/>
              <a:buChar char="Ø"/>
            </a:pPr>
            <a:r>
              <a:rPr lang="en-US" sz="4000" dirty="0">
                <a:solidFill>
                  <a:srgbClr val="4D5156"/>
                </a:solidFill>
                <a:latin typeface="Google Sans Text"/>
              </a:rPr>
              <a:t>from</a:t>
            </a:r>
            <a:r>
              <a:rPr lang="en-US" sz="4000" b="0" i="0" dirty="0">
                <a:solidFill>
                  <a:srgbClr val="4D5156"/>
                </a:solidFill>
                <a:effectLst/>
                <a:latin typeface="Google Sans Text"/>
              </a:rPr>
              <a:t> the middle</a:t>
            </a:r>
          </a:p>
        </p:txBody>
      </p:sp>
      <p:graphicFrame>
        <p:nvGraphicFramePr>
          <p:cNvPr id="28" name="Table 2">
            <a:extLst>
              <a:ext uri="{FF2B5EF4-FFF2-40B4-BE49-F238E27FC236}">
                <a16:creationId xmlns:a16="http://schemas.microsoft.com/office/drawing/2014/main" id="{5389CFC8-C1ED-4C11-B61B-0613CB062072}"/>
              </a:ext>
            </a:extLst>
          </p:cNvPr>
          <p:cNvGraphicFramePr>
            <a:graphicFrameLocks noGrp="1"/>
          </p:cNvGraphicFramePr>
          <p:nvPr>
            <p:extLst>
              <p:ext uri="{D42A27DB-BD31-4B8C-83A1-F6EECF244321}">
                <p14:modId xmlns:p14="http://schemas.microsoft.com/office/powerpoint/2010/main" val="333656731"/>
              </p:ext>
            </p:extLst>
          </p:nvPr>
        </p:nvGraphicFramePr>
        <p:xfrm>
          <a:off x="960945" y="4800118"/>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highlight>
                            <a:srgbClr val="CCFF33"/>
                          </a:highlight>
                          <a:uLnTx/>
                          <a:uFillTx/>
                          <a:latin typeface="+mn-lt"/>
                          <a:ea typeface="+mn-ea"/>
                          <a:cs typeface="+mn-cs"/>
                        </a:rPr>
                        <a:t>440</a:t>
                      </a:r>
                    </a:p>
                  </a:txBody>
                  <a:tcPr/>
                </a:tc>
                <a:extLst>
                  <a:ext uri="{0D108BD9-81ED-4DB2-BD59-A6C34878D82A}">
                    <a16:rowId xmlns:a16="http://schemas.microsoft.com/office/drawing/2014/main" val="4238659422"/>
                  </a:ext>
                </a:extLst>
              </a:tr>
            </a:tbl>
          </a:graphicData>
        </a:graphic>
      </p:graphicFrame>
      <p:graphicFrame>
        <p:nvGraphicFramePr>
          <p:cNvPr id="30" name="Table 2">
            <a:extLst>
              <a:ext uri="{FF2B5EF4-FFF2-40B4-BE49-F238E27FC236}">
                <a16:creationId xmlns:a16="http://schemas.microsoft.com/office/drawing/2014/main" id="{5FA8BEA5-440D-4325-A773-5A52F68A9866}"/>
              </a:ext>
            </a:extLst>
          </p:cNvPr>
          <p:cNvGraphicFramePr>
            <a:graphicFrameLocks noGrp="1"/>
          </p:cNvGraphicFramePr>
          <p:nvPr/>
        </p:nvGraphicFramePr>
        <p:xfrm>
          <a:off x="8333277" y="4827577"/>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720</a:t>
                      </a:r>
                    </a:p>
                  </a:txBody>
                  <a:tcPr/>
                </a:tc>
                <a:extLst>
                  <a:ext uri="{0D108BD9-81ED-4DB2-BD59-A6C34878D82A}">
                    <a16:rowId xmlns:a16="http://schemas.microsoft.com/office/drawing/2014/main" val="4238659422"/>
                  </a:ext>
                </a:extLst>
              </a:tr>
            </a:tbl>
          </a:graphicData>
        </a:graphic>
      </p:graphicFrame>
      <p:sp>
        <p:nvSpPr>
          <p:cNvPr id="32" name="TextBox 31">
            <a:extLst>
              <a:ext uri="{FF2B5EF4-FFF2-40B4-BE49-F238E27FC236}">
                <a16:creationId xmlns:a16="http://schemas.microsoft.com/office/drawing/2014/main" id="{BFF0CBB1-61E9-4B22-81C1-D776A15CC52B}"/>
              </a:ext>
            </a:extLst>
          </p:cNvPr>
          <p:cNvSpPr txBox="1"/>
          <p:nvPr/>
        </p:nvSpPr>
        <p:spPr>
          <a:xfrm>
            <a:off x="728124" y="4455324"/>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200</a:t>
            </a:r>
          </a:p>
        </p:txBody>
      </p:sp>
      <p:sp>
        <p:nvSpPr>
          <p:cNvPr id="34" name="TextBox 33">
            <a:extLst>
              <a:ext uri="{FF2B5EF4-FFF2-40B4-BE49-F238E27FC236}">
                <a16:creationId xmlns:a16="http://schemas.microsoft.com/office/drawing/2014/main" id="{148FAFA6-4315-44EC-8E7C-0955E321452B}"/>
              </a:ext>
            </a:extLst>
          </p:cNvPr>
          <p:cNvSpPr txBox="1"/>
          <p:nvPr/>
        </p:nvSpPr>
        <p:spPr>
          <a:xfrm>
            <a:off x="8125966" y="4476002"/>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440</a:t>
            </a:r>
          </a:p>
        </p:txBody>
      </p:sp>
      <p:cxnSp>
        <p:nvCxnSpPr>
          <p:cNvPr id="35" name="Connector: Curved 34">
            <a:extLst>
              <a:ext uri="{FF2B5EF4-FFF2-40B4-BE49-F238E27FC236}">
                <a16:creationId xmlns:a16="http://schemas.microsoft.com/office/drawing/2014/main" id="{29AF2862-1E8F-481E-97D3-EF71F638C239}"/>
              </a:ext>
            </a:extLst>
          </p:cNvPr>
          <p:cNvCxnSpPr>
            <a:cxnSpLocks/>
          </p:cNvCxnSpPr>
          <p:nvPr/>
        </p:nvCxnSpPr>
        <p:spPr>
          <a:xfrm flipV="1">
            <a:off x="142632" y="4818658"/>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6" name="Connector: Curved 35">
            <a:extLst>
              <a:ext uri="{FF2B5EF4-FFF2-40B4-BE49-F238E27FC236}">
                <a16:creationId xmlns:a16="http://schemas.microsoft.com/office/drawing/2014/main" id="{B734D0EE-B36C-4353-85EC-A7AE09E476B6}"/>
              </a:ext>
            </a:extLst>
          </p:cNvPr>
          <p:cNvCxnSpPr>
            <a:cxnSpLocks/>
            <a:stCxn id="28" idx="3"/>
          </p:cNvCxnSpPr>
          <p:nvPr/>
        </p:nvCxnSpPr>
        <p:spPr>
          <a:xfrm flipV="1">
            <a:off x="3799487" y="4827577"/>
            <a:ext cx="4533790" cy="581965"/>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8" name="Connector: Curved 37">
            <a:extLst>
              <a:ext uri="{FF2B5EF4-FFF2-40B4-BE49-F238E27FC236}">
                <a16:creationId xmlns:a16="http://schemas.microsoft.com/office/drawing/2014/main" id="{CBD5D613-7FC2-40F8-8697-09BF13AA007A}"/>
              </a:ext>
            </a:extLst>
          </p:cNvPr>
          <p:cNvCxnSpPr>
            <a:cxnSpLocks/>
          </p:cNvCxnSpPr>
          <p:nvPr/>
        </p:nvCxnSpPr>
        <p:spPr>
          <a:xfrm flipV="1">
            <a:off x="11171512" y="4870803"/>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C9D90017-CAD4-4DA5-A129-2BED70154A2B}"/>
              </a:ext>
            </a:extLst>
          </p:cNvPr>
          <p:cNvSpPr txBox="1"/>
          <p:nvPr/>
        </p:nvSpPr>
        <p:spPr>
          <a:xfrm>
            <a:off x="11641641" y="4495656"/>
            <a:ext cx="651140" cy="830997"/>
          </a:xfrm>
          <a:prstGeom prst="rect">
            <a:avLst/>
          </a:prstGeom>
          <a:noFill/>
        </p:spPr>
        <p:txBody>
          <a:bodyPr wrap="none" rtlCol="0">
            <a:spAutoFit/>
          </a:bodyPr>
          <a:lstStyle/>
          <a:p>
            <a:r>
              <a:rPr lang="en-US" sz="4800" dirty="0"/>
              <a:t>...</a:t>
            </a:r>
          </a:p>
        </p:txBody>
      </p:sp>
      <p:sp>
        <p:nvSpPr>
          <p:cNvPr id="40" name="TextBox 39">
            <a:extLst>
              <a:ext uri="{FF2B5EF4-FFF2-40B4-BE49-F238E27FC236}">
                <a16:creationId xmlns:a16="http://schemas.microsoft.com/office/drawing/2014/main" id="{43557631-AFD0-44C9-B0CF-2DF7DAA10E5A}"/>
              </a:ext>
            </a:extLst>
          </p:cNvPr>
          <p:cNvSpPr txBox="1"/>
          <p:nvPr/>
        </p:nvSpPr>
        <p:spPr>
          <a:xfrm>
            <a:off x="-97708" y="4987977"/>
            <a:ext cx="651140" cy="830997"/>
          </a:xfrm>
          <a:prstGeom prst="rect">
            <a:avLst/>
          </a:prstGeom>
          <a:noFill/>
        </p:spPr>
        <p:txBody>
          <a:bodyPr wrap="none" rtlCol="0">
            <a:spAutoFit/>
          </a:bodyPr>
          <a:lstStyle/>
          <a:p>
            <a:r>
              <a:rPr lang="en-US" sz="4800" dirty="0"/>
              <a:t>...</a:t>
            </a:r>
          </a:p>
        </p:txBody>
      </p:sp>
      <p:sp>
        <p:nvSpPr>
          <p:cNvPr id="27" name="TextBox 26">
            <a:extLst>
              <a:ext uri="{FF2B5EF4-FFF2-40B4-BE49-F238E27FC236}">
                <a16:creationId xmlns:a16="http://schemas.microsoft.com/office/drawing/2014/main" id="{3B64249F-08E8-43E9-AA5B-CFCC1E488C93}"/>
              </a:ext>
            </a:extLst>
          </p:cNvPr>
          <p:cNvSpPr txBox="1"/>
          <p:nvPr/>
        </p:nvSpPr>
        <p:spPr>
          <a:xfrm>
            <a:off x="6601246" y="1237725"/>
            <a:ext cx="4520834" cy="1323439"/>
          </a:xfrm>
          <a:prstGeom prst="rect">
            <a:avLst/>
          </a:prstGeom>
          <a:noFill/>
        </p:spPr>
        <p:txBody>
          <a:bodyPr wrap="square">
            <a:spAutoFit/>
          </a:bodyPr>
          <a:lstStyle/>
          <a:p>
            <a:r>
              <a:rPr lang="en-US" sz="4000" dirty="0">
                <a:solidFill>
                  <a:srgbClr val="0070C0"/>
                </a:solidFill>
                <a:latin typeface="Google Sans Text"/>
              </a:rPr>
              <a:t>Run-time complexity</a:t>
            </a:r>
            <a:endParaRPr lang="en-US" sz="4000" b="0" i="0" dirty="0">
              <a:solidFill>
                <a:srgbClr val="0070C0"/>
              </a:solidFill>
              <a:effectLst/>
              <a:latin typeface="Google Sans Text"/>
            </a:endParaRPr>
          </a:p>
          <a:p>
            <a:pPr marL="1028700" lvl="1" indent="-571500">
              <a:buFont typeface="Wingdings" panose="05000000000000000000" pitchFamily="2" charset="2"/>
              <a:buChar char="Ø"/>
            </a:pPr>
            <a:r>
              <a:rPr lang="en-US" sz="4000" dirty="0">
                <a:solidFill>
                  <a:srgbClr val="0070C0"/>
                </a:solidFill>
                <a:latin typeface="Google Sans Text"/>
              </a:rPr>
              <a:t>?</a:t>
            </a:r>
            <a:endParaRPr lang="en-US" sz="4000" dirty="0">
              <a:solidFill>
                <a:srgbClr val="0070C0"/>
              </a:solidFill>
            </a:endParaRPr>
          </a:p>
        </p:txBody>
      </p:sp>
    </p:spTree>
    <p:extLst>
      <p:ext uri="{BB962C8B-B14F-4D97-AF65-F5344CB8AC3E}">
        <p14:creationId xmlns:p14="http://schemas.microsoft.com/office/powerpoint/2010/main" val="98946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Delete</a:t>
            </a:r>
          </a:p>
        </p:txBody>
      </p:sp>
      <p:sp>
        <p:nvSpPr>
          <p:cNvPr id="31" name="TextBox 30">
            <a:extLst>
              <a:ext uri="{FF2B5EF4-FFF2-40B4-BE49-F238E27FC236}">
                <a16:creationId xmlns:a16="http://schemas.microsoft.com/office/drawing/2014/main" id="{1EFD7169-4619-41ED-B238-FACCDB9A154A}"/>
              </a:ext>
            </a:extLst>
          </p:cNvPr>
          <p:cNvSpPr txBox="1"/>
          <p:nvPr/>
        </p:nvSpPr>
        <p:spPr>
          <a:xfrm>
            <a:off x="993914" y="1769285"/>
            <a:ext cx="4746486" cy="707886"/>
          </a:xfrm>
          <a:prstGeom prst="rect">
            <a:avLst/>
          </a:prstGeom>
          <a:noFill/>
        </p:spPr>
        <p:txBody>
          <a:bodyPr wrap="square">
            <a:spAutoFit/>
          </a:bodyPr>
          <a:lstStyle/>
          <a:p>
            <a:pPr marL="1028700" lvl="1" indent="-571500">
              <a:buFont typeface="Wingdings" panose="05000000000000000000" pitchFamily="2" charset="2"/>
              <a:buChar char="Ø"/>
            </a:pPr>
            <a:r>
              <a:rPr lang="en-US" sz="4000" dirty="0">
                <a:solidFill>
                  <a:srgbClr val="4D5156"/>
                </a:solidFill>
                <a:latin typeface="Google Sans Text"/>
              </a:rPr>
              <a:t>from</a:t>
            </a:r>
            <a:r>
              <a:rPr lang="en-US" sz="4000" b="0" i="0" dirty="0">
                <a:solidFill>
                  <a:srgbClr val="4D5156"/>
                </a:solidFill>
                <a:effectLst/>
                <a:latin typeface="Google Sans Text"/>
              </a:rPr>
              <a:t> the middle</a:t>
            </a:r>
          </a:p>
        </p:txBody>
      </p:sp>
      <p:graphicFrame>
        <p:nvGraphicFramePr>
          <p:cNvPr id="28" name="Table 2">
            <a:extLst>
              <a:ext uri="{FF2B5EF4-FFF2-40B4-BE49-F238E27FC236}">
                <a16:creationId xmlns:a16="http://schemas.microsoft.com/office/drawing/2014/main" id="{5389CFC8-C1ED-4C11-B61B-0613CB062072}"/>
              </a:ext>
            </a:extLst>
          </p:cNvPr>
          <p:cNvGraphicFramePr>
            <a:graphicFrameLocks noGrp="1"/>
          </p:cNvGraphicFramePr>
          <p:nvPr/>
        </p:nvGraphicFramePr>
        <p:xfrm>
          <a:off x="960945" y="4800118"/>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highlight>
                            <a:srgbClr val="CCFF33"/>
                          </a:highlight>
                          <a:uLnTx/>
                          <a:uFillTx/>
                          <a:latin typeface="+mn-lt"/>
                          <a:ea typeface="+mn-ea"/>
                          <a:cs typeface="+mn-cs"/>
                        </a:rPr>
                        <a:t>440</a:t>
                      </a:r>
                    </a:p>
                  </a:txBody>
                  <a:tcPr/>
                </a:tc>
                <a:extLst>
                  <a:ext uri="{0D108BD9-81ED-4DB2-BD59-A6C34878D82A}">
                    <a16:rowId xmlns:a16="http://schemas.microsoft.com/office/drawing/2014/main" val="4238659422"/>
                  </a:ext>
                </a:extLst>
              </a:tr>
            </a:tbl>
          </a:graphicData>
        </a:graphic>
      </p:graphicFrame>
      <p:graphicFrame>
        <p:nvGraphicFramePr>
          <p:cNvPr id="30" name="Table 2">
            <a:extLst>
              <a:ext uri="{FF2B5EF4-FFF2-40B4-BE49-F238E27FC236}">
                <a16:creationId xmlns:a16="http://schemas.microsoft.com/office/drawing/2014/main" id="{5FA8BEA5-440D-4325-A773-5A52F68A9866}"/>
              </a:ext>
            </a:extLst>
          </p:cNvPr>
          <p:cNvGraphicFramePr>
            <a:graphicFrameLocks noGrp="1"/>
          </p:cNvGraphicFramePr>
          <p:nvPr/>
        </p:nvGraphicFramePr>
        <p:xfrm>
          <a:off x="8333277" y="4827577"/>
          <a:ext cx="2838542" cy="1218848"/>
        </p:xfrm>
        <a:graphic>
          <a:graphicData uri="http://schemas.openxmlformats.org/drawingml/2006/table">
            <a:tbl>
              <a:tblPr firstRow="1" bandRow="1">
                <a:tableStyleId>{5940675A-B579-460E-94D1-54222C63F5DA}</a:tableStyleId>
              </a:tblPr>
              <a:tblGrid>
                <a:gridCol w="1419271">
                  <a:extLst>
                    <a:ext uri="{9D8B030D-6E8A-4147-A177-3AD203B41FA5}">
                      <a16:colId xmlns:a16="http://schemas.microsoft.com/office/drawing/2014/main" val="3836229697"/>
                    </a:ext>
                  </a:extLst>
                </a:gridCol>
                <a:gridCol w="1419271">
                  <a:extLst>
                    <a:ext uri="{9D8B030D-6E8A-4147-A177-3AD203B41FA5}">
                      <a16:colId xmlns:a16="http://schemas.microsoft.com/office/drawing/2014/main" val="1928761664"/>
                    </a:ext>
                  </a:extLst>
                </a:gridCol>
              </a:tblGrid>
              <a:tr h="1218848">
                <a:tc>
                  <a:txBody>
                    <a:bodyPr/>
                    <a:lstStyle/>
                    <a:p>
                      <a:pPr algn="ctr"/>
                      <a:r>
                        <a:rPr lang="en-US" sz="7200"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mn-lt"/>
                          <a:ea typeface="+mn-ea"/>
                          <a:cs typeface="+mn-cs"/>
                        </a:rPr>
                        <a:t>720</a:t>
                      </a:r>
                    </a:p>
                  </a:txBody>
                  <a:tcPr/>
                </a:tc>
                <a:extLst>
                  <a:ext uri="{0D108BD9-81ED-4DB2-BD59-A6C34878D82A}">
                    <a16:rowId xmlns:a16="http://schemas.microsoft.com/office/drawing/2014/main" val="4238659422"/>
                  </a:ext>
                </a:extLst>
              </a:tr>
            </a:tbl>
          </a:graphicData>
        </a:graphic>
      </p:graphicFrame>
      <p:sp>
        <p:nvSpPr>
          <p:cNvPr id="32" name="TextBox 31">
            <a:extLst>
              <a:ext uri="{FF2B5EF4-FFF2-40B4-BE49-F238E27FC236}">
                <a16:creationId xmlns:a16="http://schemas.microsoft.com/office/drawing/2014/main" id="{BFF0CBB1-61E9-4B22-81C1-D776A15CC52B}"/>
              </a:ext>
            </a:extLst>
          </p:cNvPr>
          <p:cNvSpPr txBox="1"/>
          <p:nvPr/>
        </p:nvSpPr>
        <p:spPr>
          <a:xfrm>
            <a:off x="728124" y="4455324"/>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200</a:t>
            </a:r>
          </a:p>
        </p:txBody>
      </p:sp>
      <p:sp>
        <p:nvSpPr>
          <p:cNvPr id="34" name="TextBox 33">
            <a:extLst>
              <a:ext uri="{FF2B5EF4-FFF2-40B4-BE49-F238E27FC236}">
                <a16:creationId xmlns:a16="http://schemas.microsoft.com/office/drawing/2014/main" id="{148FAFA6-4315-44EC-8E7C-0955E321452B}"/>
              </a:ext>
            </a:extLst>
          </p:cNvPr>
          <p:cNvSpPr txBox="1"/>
          <p:nvPr/>
        </p:nvSpPr>
        <p:spPr>
          <a:xfrm>
            <a:off x="8125966" y="4476002"/>
            <a:ext cx="81795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440</a:t>
            </a:r>
          </a:p>
        </p:txBody>
      </p:sp>
      <p:cxnSp>
        <p:nvCxnSpPr>
          <p:cNvPr id="35" name="Connector: Curved 34">
            <a:extLst>
              <a:ext uri="{FF2B5EF4-FFF2-40B4-BE49-F238E27FC236}">
                <a16:creationId xmlns:a16="http://schemas.microsoft.com/office/drawing/2014/main" id="{29AF2862-1E8F-481E-97D3-EF71F638C239}"/>
              </a:ext>
            </a:extLst>
          </p:cNvPr>
          <p:cNvCxnSpPr>
            <a:cxnSpLocks/>
          </p:cNvCxnSpPr>
          <p:nvPr/>
        </p:nvCxnSpPr>
        <p:spPr>
          <a:xfrm flipV="1">
            <a:off x="142632" y="4818658"/>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6" name="Connector: Curved 35">
            <a:extLst>
              <a:ext uri="{FF2B5EF4-FFF2-40B4-BE49-F238E27FC236}">
                <a16:creationId xmlns:a16="http://schemas.microsoft.com/office/drawing/2014/main" id="{B734D0EE-B36C-4353-85EC-A7AE09E476B6}"/>
              </a:ext>
            </a:extLst>
          </p:cNvPr>
          <p:cNvCxnSpPr>
            <a:cxnSpLocks/>
            <a:stCxn id="28" idx="3"/>
          </p:cNvCxnSpPr>
          <p:nvPr/>
        </p:nvCxnSpPr>
        <p:spPr>
          <a:xfrm flipV="1">
            <a:off x="3799487" y="4827577"/>
            <a:ext cx="4533790" cy="581965"/>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8" name="Connector: Curved 37">
            <a:extLst>
              <a:ext uri="{FF2B5EF4-FFF2-40B4-BE49-F238E27FC236}">
                <a16:creationId xmlns:a16="http://schemas.microsoft.com/office/drawing/2014/main" id="{CBD5D613-7FC2-40F8-8697-09BF13AA007A}"/>
              </a:ext>
            </a:extLst>
          </p:cNvPr>
          <p:cNvCxnSpPr>
            <a:cxnSpLocks/>
          </p:cNvCxnSpPr>
          <p:nvPr/>
        </p:nvCxnSpPr>
        <p:spPr>
          <a:xfrm flipV="1">
            <a:off x="11171512" y="4870803"/>
            <a:ext cx="818006" cy="584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C9D90017-CAD4-4DA5-A129-2BED70154A2B}"/>
              </a:ext>
            </a:extLst>
          </p:cNvPr>
          <p:cNvSpPr txBox="1"/>
          <p:nvPr/>
        </p:nvSpPr>
        <p:spPr>
          <a:xfrm>
            <a:off x="11641641" y="4495656"/>
            <a:ext cx="651140" cy="830997"/>
          </a:xfrm>
          <a:prstGeom prst="rect">
            <a:avLst/>
          </a:prstGeom>
          <a:noFill/>
        </p:spPr>
        <p:txBody>
          <a:bodyPr wrap="none" rtlCol="0">
            <a:spAutoFit/>
          </a:bodyPr>
          <a:lstStyle/>
          <a:p>
            <a:r>
              <a:rPr lang="en-US" sz="4800" dirty="0"/>
              <a:t>...</a:t>
            </a:r>
          </a:p>
        </p:txBody>
      </p:sp>
      <p:sp>
        <p:nvSpPr>
          <p:cNvPr id="40" name="TextBox 39">
            <a:extLst>
              <a:ext uri="{FF2B5EF4-FFF2-40B4-BE49-F238E27FC236}">
                <a16:creationId xmlns:a16="http://schemas.microsoft.com/office/drawing/2014/main" id="{43557631-AFD0-44C9-B0CF-2DF7DAA10E5A}"/>
              </a:ext>
            </a:extLst>
          </p:cNvPr>
          <p:cNvSpPr txBox="1"/>
          <p:nvPr/>
        </p:nvSpPr>
        <p:spPr>
          <a:xfrm>
            <a:off x="-97708" y="4987977"/>
            <a:ext cx="651140" cy="830997"/>
          </a:xfrm>
          <a:prstGeom prst="rect">
            <a:avLst/>
          </a:prstGeom>
          <a:noFill/>
        </p:spPr>
        <p:txBody>
          <a:bodyPr wrap="none" rtlCol="0">
            <a:spAutoFit/>
          </a:bodyPr>
          <a:lstStyle/>
          <a:p>
            <a:r>
              <a:rPr lang="en-US" sz="4800" dirty="0"/>
              <a: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B64249F-08E8-43E9-AA5B-CFCC1E488C93}"/>
                  </a:ext>
                </a:extLst>
              </p:cNvPr>
              <p:cNvSpPr txBox="1"/>
              <p:nvPr/>
            </p:nvSpPr>
            <p:spPr>
              <a:xfrm>
                <a:off x="6601246" y="1237725"/>
                <a:ext cx="4520834" cy="1323439"/>
              </a:xfrm>
              <a:prstGeom prst="rect">
                <a:avLst/>
              </a:prstGeom>
              <a:noFill/>
            </p:spPr>
            <p:txBody>
              <a:bodyPr wrap="square">
                <a:spAutoFit/>
              </a:bodyPr>
              <a:lstStyle/>
              <a:p>
                <a:r>
                  <a:rPr lang="en-US" sz="4000" dirty="0">
                    <a:solidFill>
                      <a:srgbClr val="0070C0"/>
                    </a:solidFill>
                    <a:latin typeface="Google Sans Text"/>
                  </a:rPr>
                  <a:t>Run-time complexity</a:t>
                </a:r>
                <a:endParaRPr lang="en-US" sz="4000" b="0" i="0" dirty="0">
                  <a:solidFill>
                    <a:srgbClr val="0070C0"/>
                  </a:solidFill>
                  <a:effectLst/>
                  <a:latin typeface="Google Sans Text"/>
                </a:endParaRPr>
              </a:p>
              <a:p>
                <a:pPr marL="1028700" lvl="1" indent="-571500">
                  <a:buFont typeface="Wingdings" panose="05000000000000000000" pitchFamily="2" charset="2"/>
                  <a:buChar char="Ø"/>
                </a:pPr>
                <a14:m>
                  <m:oMath xmlns:m="http://schemas.openxmlformats.org/officeDocument/2006/math">
                    <m:r>
                      <a:rPr lang="en-US" sz="4000" i="1" dirty="0" smtClean="0">
                        <a:solidFill>
                          <a:srgbClr val="0070C0"/>
                        </a:solidFill>
                        <a:latin typeface="Cambria Math" panose="02040503050406030204" pitchFamily="18" charset="0"/>
                      </a:rPr>
                      <m:t>𝑂</m:t>
                    </m:r>
                    <m:r>
                      <a:rPr lang="en-US" sz="4000" i="1" dirty="0" smtClean="0">
                        <a:solidFill>
                          <a:srgbClr val="0070C0"/>
                        </a:solidFill>
                        <a:latin typeface="Cambria Math" panose="02040503050406030204" pitchFamily="18" charset="0"/>
                      </a:rPr>
                      <m:t>(</m:t>
                    </m:r>
                    <m:r>
                      <a:rPr lang="en-US" sz="4000" i="1" dirty="0" smtClean="0">
                        <a:solidFill>
                          <a:srgbClr val="0070C0"/>
                        </a:solidFill>
                        <a:latin typeface="Cambria Math" panose="02040503050406030204" pitchFamily="18" charset="0"/>
                      </a:rPr>
                      <m:t>𝑛</m:t>
                    </m:r>
                    <m:r>
                      <a:rPr lang="en-US" sz="4000" i="1" dirty="0" smtClean="0">
                        <a:solidFill>
                          <a:srgbClr val="0070C0"/>
                        </a:solidFill>
                        <a:latin typeface="Cambria Math" panose="02040503050406030204" pitchFamily="18" charset="0"/>
                      </a:rPr>
                      <m:t>)</m:t>
                    </m:r>
                  </m:oMath>
                </a14:m>
                <a:endParaRPr lang="en-US" sz="4000" dirty="0">
                  <a:solidFill>
                    <a:srgbClr val="0070C0"/>
                  </a:solidFill>
                </a:endParaRPr>
              </a:p>
            </p:txBody>
          </p:sp>
        </mc:Choice>
        <mc:Fallback xmlns="">
          <p:sp>
            <p:nvSpPr>
              <p:cNvPr id="27" name="TextBox 26">
                <a:extLst>
                  <a:ext uri="{FF2B5EF4-FFF2-40B4-BE49-F238E27FC236}">
                    <a16:creationId xmlns:a16="http://schemas.microsoft.com/office/drawing/2014/main" id="{3B64249F-08E8-43E9-AA5B-CFCC1E488C93}"/>
                  </a:ext>
                </a:extLst>
              </p:cNvPr>
              <p:cNvSpPr txBox="1">
                <a:spLocks noRot="1" noChangeAspect="1" noMove="1" noResize="1" noEditPoints="1" noAdjustHandles="1" noChangeArrowheads="1" noChangeShapeType="1" noTextEdit="1"/>
              </p:cNvSpPr>
              <p:nvPr/>
            </p:nvSpPr>
            <p:spPr>
              <a:xfrm>
                <a:off x="6601246" y="1237725"/>
                <a:ext cx="4520834" cy="1323439"/>
              </a:xfrm>
              <a:prstGeom prst="rect">
                <a:avLst/>
              </a:prstGeom>
              <a:blipFill>
                <a:blip r:embed="rId2"/>
                <a:stretch>
                  <a:fillRect l="-4858" t="-8295" r="-3239"/>
                </a:stretch>
              </a:blipFill>
            </p:spPr>
            <p:txBody>
              <a:bodyPr/>
              <a:lstStyle/>
              <a:p>
                <a:r>
                  <a:rPr lang="en-US">
                    <a:noFill/>
                  </a:rPr>
                  <a:t> </a:t>
                </a:r>
              </a:p>
            </p:txBody>
          </p:sp>
        </mc:Fallback>
      </mc:AlternateContent>
    </p:spTree>
    <p:extLst>
      <p:ext uri="{BB962C8B-B14F-4D97-AF65-F5344CB8AC3E}">
        <p14:creationId xmlns:p14="http://schemas.microsoft.com/office/powerpoint/2010/main" val="30921624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
            <a:extLst>
              <a:ext uri="{FF2B5EF4-FFF2-40B4-BE49-F238E27FC236}">
                <a16:creationId xmlns:a16="http://schemas.microsoft.com/office/drawing/2014/main" id="{04146ACF-BF76-47C4-94B5-C6693689525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Delete</a:t>
            </a:r>
          </a:p>
        </p:txBody>
      </p:sp>
      <p:sp>
        <p:nvSpPr>
          <p:cNvPr id="31" name="TextBox 30">
            <a:extLst>
              <a:ext uri="{FF2B5EF4-FFF2-40B4-BE49-F238E27FC236}">
                <a16:creationId xmlns:a16="http://schemas.microsoft.com/office/drawing/2014/main" id="{1EFD7169-4619-41ED-B238-FACCDB9A154A}"/>
              </a:ext>
            </a:extLst>
          </p:cNvPr>
          <p:cNvSpPr txBox="1"/>
          <p:nvPr/>
        </p:nvSpPr>
        <p:spPr>
          <a:xfrm>
            <a:off x="1156475" y="2614345"/>
            <a:ext cx="5406885" cy="1938992"/>
          </a:xfrm>
          <a:prstGeom prst="rect">
            <a:avLst/>
          </a:prstGeom>
          <a:noFill/>
        </p:spPr>
        <p:txBody>
          <a:bodyPr wrap="square">
            <a:spAutoFit/>
          </a:bodyPr>
          <a:lstStyle/>
          <a:p>
            <a:pPr marL="1028700" lvl="1" indent="-571500">
              <a:buFont typeface="Wingdings" panose="05000000000000000000" pitchFamily="2" charset="2"/>
              <a:buChar char="Ø"/>
            </a:pPr>
            <a:r>
              <a:rPr lang="en-US" sz="4000" b="0" i="0" dirty="0">
                <a:solidFill>
                  <a:srgbClr val="4D5156"/>
                </a:solidFill>
                <a:effectLst/>
                <a:latin typeface="Google Sans Text"/>
              </a:rPr>
              <a:t>from the beginning</a:t>
            </a:r>
          </a:p>
          <a:p>
            <a:pPr marL="1028700" lvl="1" indent="-571500">
              <a:buFont typeface="Wingdings" panose="05000000000000000000" pitchFamily="2" charset="2"/>
              <a:buChar char="Ø"/>
            </a:pPr>
            <a:r>
              <a:rPr lang="en-US" sz="4000" dirty="0">
                <a:solidFill>
                  <a:srgbClr val="4D5156"/>
                </a:solidFill>
                <a:latin typeface="Google Sans Text"/>
              </a:rPr>
              <a:t>from the end</a:t>
            </a:r>
          </a:p>
          <a:p>
            <a:pPr marL="1028700" lvl="1" indent="-571500">
              <a:buFont typeface="Wingdings" panose="05000000000000000000" pitchFamily="2" charset="2"/>
              <a:buChar char="Ø"/>
            </a:pPr>
            <a:r>
              <a:rPr lang="en-US" sz="4000" dirty="0">
                <a:solidFill>
                  <a:srgbClr val="4D5156"/>
                </a:solidFill>
                <a:latin typeface="Google Sans Text"/>
              </a:rPr>
              <a:t>from the middle</a:t>
            </a:r>
            <a:endParaRPr lang="en-US" sz="4000" b="0" i="0" dirty="0">
              <a:solidFill>
                <a:srgbClr val="4D5156"/>
              </a:solidFill>
              <a:effectLst/>
              <a:latin typeface="Google Sans Text"/>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052C360-FAD1-4B2C-AD93-B045A4EB78ED}"/>
                  </a:ext>
                </a:extLst>
              </p:cNvPr>
              <p:cNvSpPr txBox="1"/>
              <p:nvPr/>
            </p:nvSpPr>
            <p:spPr>
              <a:xfrm>
                <a:off x="6832966" y="2082993"/>
                <a:ext cx="4520834" cy="2554545"/>
              </a:xfrm>
              <a:prstGeom prst="rect">
                <a:avLst/>
              </a:prstGeom>
              <a:noFill/>
            </p:spPr>
            <p:txBody>
              <a:bodyPr wrap="square">
                <a:spAutoFit/>
              </a:bodyPr>
              <a:lstStyle/>
              <a:p>
                <a:r>
                  <a:rPr lang="en-US" sz="4000" dirty="0">
                    <a:solidFill>
                      <a:srgbClr val="0070C0"/>
                    </a:solidFill>
                    <a:latin typeface="Google Sans Text"/>
                  </a:rPr>
                  <a:t>Run-time complexity</a:t>
                </a:r>
                <a:endParaRPr lang="en-US" sz="4000" b="0" i="0" dirty="0">
                  <a:solidFill>
                    <a:srgbClr val="0070C0"/>
                  </a:solidFill>
                  <a:effectLst/>
                  <a:latin typeface="Google Sans Text"/>
                </a:endParaRPr>
              </a:p>
              <a:p>
                <a:pPr marL="1028700" lvl="1" indent="-571500">
                  <a:buFont typeface="Wingdings" panose="05000000000000000000" pitchFamily="2" charset="2"/>
                  <a:buChar char="Ø"/>
                </a:pPr>
                <a14:m>
                  <m:oMath xmlns:m="http://schemas.openxmlformats.org/officeDocument/2006/math">
                    <m:r>
                      <a:rPr lang="en-US" sz="4000" i="1" dirty="0" smtClean="0">
                        <a:solidFill>
                          <a:srgbClr val="0070C0"/>
                        </a:solidFill>
                        <a:latin typeface="Cambria Math" panose="02040503050406030204" pitchFamily="18" charset="0"/>
                      </a:rPr>
                      <m:t>𝑂</m:t>
                    </m:r>
                    <m:r>
                      <a:rPr lang="en-US" sz="4000" i="1" dirty="0" smtClean="0">
                        <a:solidFill>
                          <a:srgbClr val="0070C0"/>
                        </a:solidFill>
                        <a:latin typeface="Cambria Math" panose="02040503050406030204" pitchFamily="18" charset="0"/>
                      </a:rPr>
                      <m:t>(1)</m:t>
                    </m:r>
                  </m:oMath>
                </a14:m>
                <a:endParaRPr lang="en-US" sz="4000" dirty="0">
                  <a:solidFill>
                    <a:srgbClr val="0070C0"/>
                  </a:solidFill>
                  <a:latin typeface="Google Sans Text"/>
                </a:endParaRPr>
              </a:p>
              <a:p>
                <a:pPr marL="1028700" lvl="1" indent="-571500">
                  <a:buFont typeface="Wingdings" panose="05000000000000000000" pitchFamily="2" charset="2"/>
                  <a:buChar char="Ø"/>
                </a:pPr>
                <a14:m>
                  <m:oMath xmlns:m="http://schemas.openxmlformats.org/officeDocument/2006/math">
                    <m:r>
                      <a:rPr lang="en-US" sz="4000" i="1" dirty="0" smtClean="0">
                        <a:solidFill>
                          <a:srgbClr val="0070C0"/>
                        </a:solidFill>
                        <a:latin typeface="Cambria Math" panose="02040503050406030204" pitchFamily="18" charset="0"/>
                      </a:rPr>
                      <m:t>𝑂</m:t>
                    </m:r>
                    <m:r>
                      <a:rPr lang="en-US" sz="4000" i="1" dirty="0" smtClean="0">
                        <a:solidFill>
                          <a:srgbClr val="0070C0"/>
                        </a:solidFill>
                        <a:latin typeface="Cambria Math" panose="02040503050406030204" pitchFamily="18" charset="0"/>
                      </a:rPr>
                      <m:t>(</m:t>
                    </m:r>
                    <m:r>
                      <a:rPr lang="en-US" sz="4000" b="0" i="1" dirty="0" smtClean="0">
                        <a:solidFill>
                          <a:srgbClr val="0070C0"/>
                        </a:solidFill>
                        <a:latin typeface="Cambria Math" panose="02040503050406030204" pitchFamily="18" charset="0"/>
                      </a:rPr>
                      <m:t>𝑛</m:t>
                    </m:r>
                    <m:r>
                      <a:rPr lang="en-US" sz="4000" i="1" dirty="0" smtClean="0">
                        <a:solidFill>
                          <a:srgbClr val="0070C0"/>
                        </a:solidFill>
                        <a:latin typeface="Cambria Math" panose="02040503050406030204" pitchFamily="18" charset="0"/>
                      </a:rPr>
                      <m:t>)</m:t>
                    </m:r>
                  </m:oMath>
                </a14:m>
                <a:endParaRPr lang="en-US" sz="4000" dirty="0">
                  <a:solidFill>
                    <a:srgbClr val="0070C0"/>
                  </a:solidFill>
                  <a:latin typeface="Google Sans Text"/>
                </a:endParaRPr>
              </a:p>
              <a:p>
                <a:pPr marL="1028700" lvl="1" indent="-571500">
                  <a:buFont typeface="Wingdings" panose="05000000000000000000" pitchFamily="2" charset="2"/>
                  <a:buChar char="Ø"/>
                </a:pPr>
                <a14:m>
                  <m:oMath xmlns:m="http://schemas.openxmlformats.org/officeDocument/2006/math">
                    <m:r>
                      <a:rPr lang="en-US" sz="4000" i="1" dirty="0" smtClean="0">
                        <a:solidFill>
                          <a:srgbClr val="0070C0"/>
                        </a:solidFill>
                        <a:latin typeface="Cambria Math" panose="02040503050406030204" pitchFamily="18" charset="0"/>
                      </a:rPr>
                      <m:t>𝑂</m:t>
                    </m:r>
                    <m:r>
                      <a:rPr lang="en-US" sz="4000" i="1" dirty="0" smtClean="0">
                        <a:solidFill>
                          <a:srgbClr val="0070C0"/>
                        </a:solidFill>
                        <a:latin typeface="Cambria Math" panose="02040503050406030204" pitchFamily="18" charset="0"/>
                      </a:rPr>
                      <m:t>(</m:t>
                    </m:r>
                    <m:r>
                      <a:rPr lang="en-US" sz="4000" i="1" dirty="0" smtClean="0">
                        <a:solidFill>
                          <a:srgbClr val="0070C0"/>
                        </a:solidFill>
                        <a:latin typeface="Cambria Math" panose="02040503050406030204" pitchFamily="18" charset="0"/>
                      </a:rPr>
                      <m:t>𝑛</m:t>
                    </m:r>
                    <m:r>
                      <a:rPr lang="en-US" sz="4000" i="1" dirty="0" smtClean="0">
                        <a:solidFill>
                          <a:srgbClr val="0070C0"/>
                        </a:solidFill>
                        <a:latin typeface="Cambria Math" panose="02040503050406030204" pitchFamily="18" charset="0"/>
                      </a:rPr>
                      <m:t>)</m:t>
                    </m:r>
                  </m:oMath>
                </a14:m>
                <a:endParaRPr lang="en-US" sz="4000" dirty="0">
                  <a:solidFill>
                    <a:srgbClr val="0070C0"/>
                  </a:solidFill>
                  <a:latin typeface="Google Sans Text"/>
                </a:endParaRPr>
              </a:p>
            </p:txBody>
          </p:sp>
        </mc:Choice>
        <mc:Fallback xmlns="">
          <p:sp>
            <p:nvSpPr>
              <p:cNvPr id="20" name="TextBox 19">
                <a:extLst>
                  <a:ext uri="{FF2B5EF4-FFF2-40B4-BE49-F238E27FC236}">
                    <a16:creationId xmlns:a16="http://schemas.microsoft.com/office/drawing/2014/main" id="{8052C360-FAD1-4B2C-AD93-B045A4EB78ED}"/>
                  </a:ext>
                </a:extLst>
              </p:cNvPr>
              <p:cNvSpPr txBox="1">
                <a:spLocks noRot="1" noChangeAspect="1" noMove="1" noResize="1" noEditPoints="1" noAdjustHandles="1" noChangeArrowheads="1" noChangeShapeType="1" noTextEdit="1"/>
              </p:cNvSpPr>
              <p:nvPr/>
            </p:nvSpPr>
            <p:spPr>
              <a:xfrm>
                <a:off x="6832966" y="2082993"/>
                <a:ext cx="4520834" cy="2554545"/>
              </a:xfrm>
              <a:prstGeom prst="rect">
                <a:avLst/>
              </a:prstGeom>
              <a:blipFill>
                <a:blip r:embed="rId2"/>
                <a:stretch>
                  <a:fillRect l="-4852" t="-4296" r="-3100"/>
                </a:stretch>
              </a:blipFill>
            </p:spPr>
            <p:txBody>
              <a:bodyPr/>
              <a:lstStyle/>
              <a:p>
                <a:r>
                  <a:rPr lang="en-US">
                    <a:noFill/>
                  </a:rPr>
                  <a:t> </a:t>
                </a:r>
              </a:p>
            </p:txBody>
          </p:sp>
        </mc:Fallback>
      </mc:AlternateContent>
    </p:spTree>
    <p:extLst>
      <p:ext uri="{BB962C8B-B14F-4D97-AF65-F5344CB8AC3E}">
        <p14:creationId xmlns:p14="http://schemas.microsoft.com/office/powerpoint/2010/main" val="5279676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Title 1">
            <a:extLst>
              <a:ext uri="{FF2B5EF4-FFF2-40B4-BE49-F238E27FC236}">
                <a16:creationId xmlns:a16="http://schemas.microsoft.com/office/drawing/2014/main" id="{09D91535-2F18-4724-9FD4-A543EFA9F6D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LinkedList</a:t>
            </a:r>
          </a:p>
        </p:txBody>
      </p:sp>
      <p:sp>
        <p:nvSpPr>
          <p:cNvPr id="14" name="TextBox 13">
            <a:extLst>
              <a:ext uri="{FF2B5EF4-FFF2-40B4-BE49-F238E27FC236}">
                <a16:creationId xmlns:a16="http://schemas.microsoft.com/office/drawing/2014/main" id="{A1F61645-7750-49EA-AAB6-AC78D20EC3B3}"/>
              </a:ext>
            </a:extLst>
          </p:cNvPr>
          <p:cNvSpPr txBox="1"/>
          <p:nvPr/>
        </p:nvSpPr>
        <p:spPr>
          <a:xfrm>
            <a:off x="1143827" y="1754945"/>
            <a:ext cx="10209973" cy="4401205"/>
          </a:xfrm>
          <a:prstGeom prst="rect">
            <a:avLst/>
          </a:prstGeom>
          <a:noFill/>
        </p:spPr>
        <p:txBody>
          <a:bodyPr wrap="square">
            <a:spAutoFit/>
          </a:bodyPr>
          <a:lstStyle/>
          <a:p>
            <a:pPr algn="l"/>
            <a:r>
              <a:rPr lang="en-US" sz="2800" dirty="0">
                <a:solidFill>
                  <a:srgbClr val="000000"/>
                </a:solidFill>
                <a:latin typeface="Consolas" panose="020B0609020204030204" pitchFamily="49" charset="0"/>
              </a:rPr>
              <a:t>LinkedList&lt;Integer&gt; </a:t>
            </a:r>
            <a:r>
              <a:rPr lang="en-US" sz="2800" dirty="0" err="1">
                <a:solidFill>
                  <a:srgbClr val="6A3E3E"/>
                </a:solidFill>
                <a:latin typeface="Consolas" panose="020B0609020204030204" pitchFamily="49" charset="0"/>
              </a:rPr>
              <a:t>theList</a:t>
            </a:r>
            <a:r>
              <a:rPr lang="en-US" sz="2800" dirty="0">
                <a:solidFill>
                  <a:srgbClr val="000000"/>
                </a:solidFill>
                <a:latin typeface="Consolas" panose="020B0609020204030204" pitchFamily="49" charset="0"/>
              </a:rPr>
              <a:t> = </a:t>
            </a:r>
            <a:r>
              <a:rPr lang="en-US" sz="2800" b="1" dirty="0">
                <a:solidFill>
                  <a:srgbClr val="7F0055"/>
                </a:solidFill>
                <a:latin typeface="Consolas" panose="020B0609020204030204" pitchFamily="49" charset="0"/>
              </a:rPr>
              <a:t>new</a:t>
            </a:r>
            <a:r>
              <a:rPr lang="en-US" sz="2800" b="1" dirty="0">
                <a:solidFill>
                  <a:srgbClr val="000000"/>
                </a:solidFill>
                <a:latin typeface="Consolas" panose="020B0609020204030204" pitchFamily="49" charset="0"/>
              </a:rPr>
              <a:t> LinkedList&lt;&gt;();</a:t>
            </a:r>
          </a:p>
          <a:p>
            <a:pPr algn="l"/>
            <a:r>
              <a:rPr lang="en-US" sz="2800" dirty="0" err="1">
                <a:solidFill>
                  <a:srgbClr val="6A3E3E"/>
                </a:solidFill>
                <a:latin typeface="Consolas" panose="020B0609020204030204" pitchFamily="49" charset="0"/>
              </a:rPr>
              <a:t>theList</a:t>
            </a:r>
            <a:r>
              <a:rPr lang="en-US" sz="2800" dirty="0" err="1">
                <a:solidFill>
                  <a:srgbClr val="000000"/>
                </a:solidFill>
                <a:latin typeface="Consolas" panose="020B0609020204030204" pitchFamily="49" charset="0"/>
              </a:rPr>
              <a:t>.addLast</a:t>
            </a:r>
            <a:r>
              <a:rPr lang="en-US" sz="2800" dirty="0">
                <a:solidFill>
                  <a:srgbClr val="000000"/>
                </a:solidFill>
                <a:latin typeface="Consolas" panose="020B0609020204030204" pitchFamily="49" charset="0"/>
              </a:rPr>
              <a:t>(2);</a:t>
            </a:r>
          </a:p>
          <a:p>
            <a:pPr algn="l"/>
            <a:r>
              <a:rPr lang="en-US" sz="2800" dirty="0" err="1">
                <a:solidFill>
                  <a:srgbClr val="6A3E3E"/>
                </a:solidFill>
                <a:latin typeface="Consolas" panose="020B0609020204030204" pitchFamily="49" charset="0"/>
              </a:rPr>
              <a:t>theList</a:t>
            </a:r>
            <a:r>
              <a:rPr lang="en-US" sz="2800" dirty="0" err="1">
                <a:solidFill>
                  <a:srgbClr val="000000"/>
                </a:solidFill>
                <a:latin typeface="Consolas" panose="020B0609020204030204" pitchFamily="49" charset="0"/>
              </a:rPr>
              <a:t>.addLast</a:t>
            </a:r>
            <a:r>
              <a:rPr lang="en-US" sz="2800" dirty="0">
                <a:solidFill>
                  <a:srgbClr val="000000"/>
                </a:solidFill>
                <a:latin typeface="Consolas" panose="020B0609020204030204" pitchFamily="49" charset="0"/>
              </a:rPr>
              <a:t>(4);</a:t>
            </a:r>
          </a:p>
          <a:p>
            <a:pPr algn="l"/>
            <a:r>
              <a:rPr lang="en-US" sz="2800" dirty="0" err="1">
                <a:solidFill>
                  <a:srgbClr val="6A3E3E"/>
                </a:solidFill>
                <a:latin typeface="Consolas" panose="020B0609020204030204" pitchFamily="49" charset="0"/>
              </a:rPr>
              <a:t>theList</a:t>
            </a:r>
            <a:r>
              <a:rPr lang="en-US" sz="2800" dirty="0" err="1">
                <a:solidFill>
                  <a:srgbClr val="000000"/>
                </a:solidFill>
                <a:latin typeface="Consolas" panose="020B0609020204030204" pitchFamily="49" charset="0"/>
              </a:rPr>
              <a:t>.addLast</a:t>
            </a:r>
            <a:r>
              <a:rPr lang="en-US" sz="2800" dirty="0">
                <a:solidFill>
                  <a:srgbClr val="000000"/>
                </a:solidFill>
                <a:latin typeface="Consolas" panose="020B0609020204030204" pitchFamily="49" charset="0"/>
              </a:rPr>
              <a:t>(8);</a:t>
            </a:r>
          </a:p>
          <a:p>
            <a:pPr algn="l"/>
            <a:r>
              <a:rPr lang="en-US" sz="2800" dirty="0" err="1">
                <a:solidFill>
                  <a:srgbClr val="000000"/>
                </a:solidFill>
                <a:latin typeface="Consolas" panose="020B0609020204030204" pitchFamily="49" charset="0"/>
              </a:rPr>
              <a:t>System.</a:t>
            </a:r>
            <a:r>
              <a:rPr lang="en-US" sz="2800" b="1" i="1" dirty="0" err="1">
                <a:solidFill>
                  <a:srgbClr val="0000C0"/>
                </a:solidFill>
                <a:latin typeface="Consolas" panose="020B0609020204030204" pitchFamily="49" charset="0"/>
              </a:rPr>
              <a:t>out</a:t>
            </a:r>
            <a:r>
              <a:rPr lang="en-US" sz="2800" b="1" i="1" dirty="0" err="1">
                <a:solidFill>
                  <a:srgbClr val="000000"/>
                </a:solidFill>
                <a:latin typeface="Consolas" panose="020B0609020204030204" pitchFamily="49" charset="0"/>
              </a:rPr>
              <a:t>.</a:t>
            </a:r>
            <a:r>
              <a:rPr lang="en-US" sz="2800" dirty="0" err="1">
                <a:solidFill>
                  <a:srgbClr val="000000"/>
                </a:solidFill>
                <a:latin typeface="Consolas" panose="020B0609020204030204" pitchFamily="49" charset="0"/>
              </a:rPr>
              <a:t>println</a:t>
            </a:r>
            <a:r>
              <a:rPr lang="en-US" sz="2800" dirty="0">
                <a:solidFill>
                  <a:srgbClr val="000000"/>
                </a:solidFill>
                <a:latin typeface="Consolas" panose="020B0609020204030204" pitchFamily="49" charset="0"/>
              </a:rPr>
              <a:t>(</a:t>
            </a:r>
            <a:r>
              <a:rPr lang="en-US" sz="2800" dirty="0" err="1">
                <a:solidFill>
                  <a:srgbClr val="6A3E3E"/>
                </a:solidFill>
                <a:latin typeface="Consolas" panose="020B0609020204030204" pitchFamily="49" charset="0"/>
              </a:rPr>
              <a:t>theList</a:t>
            </a:r>
            <a:r>
              <a:rPr lang="en-US" sz="2800" dirty="0">
                <a:solidFill>
                  <a:srgbClr val="000000"/>
                </a:solidFill>
                <a:latin typeface="Consolas" panose="020B0609020204030204" pitchFamily="49" charset="0"/>
              </a:rPr>
              <a:t>);</a:t>
            </a:r>
          </a:p>
          <a:p>
            <a:pPr algn="l"/>
            <a:endParaRPr lang="en-US" sz="2800" dirty="0">
              <a:solidFill>
                <a:srgbClr val="000000"/>
              </a:solidFill>
              <a:latin typeface="Consolas" panose="020B0609020204030204" pitchFamily="49" charset="0"/>
            </a:endParaRPr>
          </a:p>
          <a:p>
            <a:pPr algn="l"/>
            <a:r>
              <a:rPr lang="en-US" sz="2800" dirty="0" err="1">
                <a:solidFill>
                  <a:srgbClr val="000000"/>
                </a:solidFill>
                <a:latin typeface="Consolas" panose="020B0609020204030204" pitchFamily="49" charset="0"/>
              </a:rPr>
              <a:t>System.</a:t>
            </a:r>
            <a:r>
              <a:rPr lang="en-US" sz="2800" b="1" i="1" dirty="0" err="1">
                <a:solidFill>
                  <a:srgbClr val="0000C0"/>
                </a:solidFill>
                <a:latin typeface="Consolas" panose="020B0609020204030204" pitchFamily="49" charset="0"/>
              </a:rPr>
              <a:t>out</a:t>
            </a:r>
            <a:r>
              <a:rPr lang="en-US" sz="2800" b="1" i="1" dirty="0" err="1">
                <a:solidFill>
                  <a:srgbClr val="000000"/>
                </a:solidFill>
                <a:latin typeface="Consolas" panose="020B0609020204030204" pitchFamily="49" charset="0"/>
              </a:rPr>
              <a:t>.</a:t>
            </a:r>
            <a:r>
              <a:rPr lang="en-US" sz="2800" dirty="0" err="1">
                <a:solidFill>
                  <a:srgbClr val="000000"/>
                </a:solidFill>
                <a:latin typeface="Consolas" panose="020B0609020204030204" pitchFamily="49" charset="0"/>
              </a:rPr>
              <a:t>println</a:t>
            </a:r>
            <a:r>
              <a:rPr lang="en-US" sz="2800" dirty="0">
                <a:solidFill>
                  <a:srgbClr val="000000"/>
                </a:solidFill>
                <a:latin typeface="Consolas" panose="020B0609020204030204" pitchFamily="49" charset="0"/>
              </a:rPr>
              <a:t>(</a:t>
            </a:r>
            <a:r>
              <a:rPr lang="en-US" sz="2800" dirty="0" err="1">
                <a:solidFill>
                  <a:srgbClr val="6A3E3E"/>
                </a:solidFill>
                <a:latin typeface="Consolas" panose="020B0609020204030204" pitchFamily="49" charset="0"/>
              </a:rPr>
              <a:t>theList</a:t>
            </a:r>
            <a:r>
              <a:rPr lang="en-US" sz="2800" dirty="0" err="1">
                <a:solidFill>
                  <a:srgbClr val="000000"/>
                </a:solidFill>
                <a:latin typeface="Consolas" panose="020B0609020204030204" pitchFamily="49" charset="0"/>
              </a:rPr>
              <a:t>.size</a:t>
            </a:r>
            <a:r>
              <a:rPr lang="en-US" sz="2800" dirty="0">
                <a:solidFill>
                  <a:srgbClr val="000000"/>
                </a:solidFill>
                <a:latin typeface="Consolas" panose="020B0609020204030204" pitchFamily="49" charset="0"/>
              </a:rPr>
              <a:t>());</a:t>
            </a:r>
          </a:p>
          <a:p>
            <a:pPr algn="l"/>
            <a:endParaRPr lang="en-US" sz="2800" dirty="0">
              <a:solidFill>
                <a:srgbClr val="000000"/>
              </a:solidFill>
              <a:latin typeface="Consolas" panose="020B0609020204030204" pitchFamily="49" charset="0"/>
            </a:endParaRPr>
          </a:p>
          <a:p>
            <a:pPr algn="l"/>
            <a:r>
              <a:rPr lang="en-US" sz="2800" dirty="0" err="1">
                <a:solidFill>
                  <a:srgbClr val="000000"/>
                </a:solidFill>
                <a:latin typeface="Consolas" panose="020B0609020204030204" pitchFamily="49" charset="0"/>
              </a:rPr>
              <a:t>System.</a:t>
            </a:r>
            <a:r>
              <a:rPr lang="en-US" sz="2800" b="1" i="1" dirty="0" err="1">
                <a:solidFill>
                  <a:srgbClr val="0000C0"/>
                </a:solidFill>
                <a:latin typeface="Consolas" panose="020B0609020204030204" pitchFamily="49" charset="0"/>
              </a:rPr>
              <a:t>out</a:t>
            </a:r>
            <a:r>
              <a:rPr lang="en-US" sz="2800" b="1" i="1" dirty="0" err="1">
                <a:solidFill>
                  <a:srgbClr val="000000"/>
                </a:solidFill>
                <a:latin typeface="Consolas" panose="020B0609020204030204" pitchFamily="49" charset="0"/>
              </a:rPr>
              <a:t>.</a:t>
            </a:r>
            <a:r>
              <a:rPr lang="en-US" sz="2800" dirty="0" err="1">
                <a:solidFill>
                  <a:srgbClr val="000000"/>
                </a:solidFill>
                <a:latin typeface="Consolas" panose="020B0609020204030204" pitchFamily="49" charset="0"/>
              </a:rPr>
              <a:t>println</a:t>
            </a:r>
            <a:r>
              <a:rPr lang="en-US" sz="2800" dirty="0">
                <a:solidFill>
                  <a:srgbClr val="000000"/>
                </a:solidFill>
                <a:latin typeface="Consolas" panose="020B0609020204030204" pitchFamily="49" charset="0"/>
              </a:rPr>
              <a:t>(</a:t>
            </a:r>
            <a:r>
              <a:rPr lang="en-US" sz="2800" dirty="0" err="1">
                <a:solidFill>
                  <a:srgbClr val="6A3E3E"/>
                </a:solidFill>
                <a:latin typeface="Consolas" panose="020B0609020204030204" pitchFamily="49" charset="0"/>
              </a:rPr>
              <a:t>theList</a:t>
            </a:r>
            <a:r>
              <a:rPr lang="en-US" sz="2800" dirty="0" err="1">
                <a:solidFill>
                  <a:srgbClr val="000000"/>
                </a:solidFill>
                <a:latin typeface="Consolas" panose="020B0609020204030204" pitchFamily="49" charset="0"/>
              </a:rPr>
              <a:t>.contains</a:t>
            </a:r>
            <a:r>
              <a:rPr lang="en-US" sz="2800" dirty="0">
                <a:solidFill>
                  <a:srgbClr val="000000"/>
                </a:solidFill>
                <a:latin typeface="Consolas" panose="020B0609020204030204" pitchFamily="49" charset="0"/>
              </a:rPr>
              <a:t>(9));</a:t>
            </a:r>
          </a:p>
          <a:p>
            <a:pPr algn="l"/>
            <a:r>
              <a:rPr lang="en-US" sz="2800" dirty="0" err="1">
                <a:solidFill>
                  <a:srgbClr val="000000"/>
                </a:solidFill>
                <a:latin typeface="Consolas" panose="020B0609020204030204" pitchFamily="49" charset="0"/>
              </a:rPr>
              <a:t>System.</a:t>
            </a:r>
            <a:r>
              <a:rPr lang="en-US" sz="2800" b="1" i="1" dirty="0" err="1">
                <a:solidFill>
                  <a:srgbClr val="0000C0"/>
                </a:solidFill>
                <a:latin typeface="Consolas" panose="020B0609020204030204" pitchFamily="49" charset="0"/>
              </a:rPr>
              <a:t>out</a:t>
            </a:r>
            <a:r>
              <a:rPr lang="en-US" sz="2800" b="1" i="1" dirty="0" err="1">
                <a:solidFill>
                  <a:srgbClr val="000000"/>
                </a:solidFill>
                <a:latin typeface="Consolas" panose="020B0609020204030204" pitchFamily="49" charset="0"/>
              </a:rPr>
              <a:t>.</a:t>
            </a:r>
            <a:r>
              <a:rPr lang="en-US" sz="2800" dirty="0" err="1">
                <a:solidFill>
                  <a:srgbClr val="000000"/>
                </a:solidFill>
                <a:latin typeface="Consolas" panose="020B0609020204030204" pitchFamily="49" charset="0"/>
              </a:rPr>
              <a:t>println</a:t>
            </a:r>
            <a:r>
              <a:rPr lang="en-US" sz="2800" dirty="0">
                <a:solidFill>
                  <a:srgbClr val="000000"/>
                </a:solidFill>
                <a:latin typeface="Consolas" panose="020B0609020204030204" pitchFamily="49" charset="0"/>
              </a:rPr>
              <a:t>(</a:t>
            </a:r>
            <a:r>
              <a:rPr lang="en-US" sz="2800" dirty="0" err="1">
                <a:solidFill>
                  <a:srgbClr val="6A3E3E"/>
                </a:solidFill>
                <a:latin typeface="Consolas" panose="020B0609020204030204" pitchFamily="49" charset="0"/>
              </a:rPr>
              <a:t>theList</a:t>
            </a:r>
            <a:r>
              <a:rPr lang="en-US" sz="2800" dirty="0" err="1">
                <a:solidFill>
                  <a:srgbClr val="000000"/>
                </a:solidFill>
                <a:latin typeface="Consolas" panose="020B0609020204030204" pitchFamily="49" charset="0"/>
              </a:rPr>
              <a:t>.indexOf</a:t>
            </a:r>
            <a:r>
              <a:rPr lang="en-US" sz="2800" dirty="0">
                <a:solidFill>
                  <a:srgbClr val="000000"/>
                </a:solidFill>
                <a:latin typeface="Consolas" panose="020B0609020204030204" pitchFamily="49" charset="0"/>
              </a:rPr>
              <a:t>(4));</a:t>
            </a:r>
          </a:p>
        </p:txBody>
      </p:sp>
    </p:spTree>
    <p:extLst>
      <p:ext uri="{BB962C8B-B14F-4D97-AF65-F5344CB8AC3E}">
        <p14:creationId xmlns:p14="http://schemas.microsoft.com/office/powerpoint/2010/main" val="13592212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Title 1">
            <a:extLst>
              <a:ext uri="{FF2B5EF4-FFF2-40B4-BE49-F238E27FC236}">
                <a16:creationId xmlns:a16="http://schemas.microsoft.com/office/drawing/2014/main" id="{09D91535-2F18-4724-9FD4-A543EFA9F6D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LinkedList (cont’d)</a:t>
            </a:r>
          </a:p>
        </p:txBody>
      </p:sp>
      <p:sp>
        <p:nvSpPr>
          <p:cNvPr id="14" name="TextBox 13">
            <a:extLst>
              <a:ext uri="{FF2B5EF4-FFF2-40B4-BE49-F238E27FC236}">
                <a16:creationId xmlns:a16="http://schemas.microsoft.com/office/drawing/2014/main" id="{A1F61645-7750-49EA-AAB6-AC78D20EC3B3}"/>
              </a:ext>
            </a:extLst>
          </p:cNvPr>
          <p:cNvSpPr txBox="1"/>
          <p:nvPr/>
        </p:nvSpPr>
        <p:spPr>
          <a:xfrm>
            <a:off x="1143827" y="1754945"/>
            <a:ext cx="10209973" cy="3970318"/>
          </a:xfrm>
          <a:prstGeom prst="rect">
            <a:avLst/>
          </a:prstGeom>
          <a:noFill/>
        </p:spPr>
        <p:txBody>
          <a:bodyPr wrap="square">
            <a:spAutoFit/>
          </a:bodyPr>
          <a:lstStyle/>
          <a:p>
            <a:pPr algn="l"/>
            <a:r>
              <a:rPr lang="en-US" sz="2800" dirty="0" err="1">
                <a:solidFill>
                  <a:srgbClr val="6A3E3E"/>
                </a:solidFill>
                <a:latin typeface="Consolas" panose="020B0609020204030204" pitchFamily="49" charset="0"/>
              </a:rPr>
              <a:t>theList</a:t>
            </a:r>
            <a:r>
              <a:rPr lang="en-US" sz="2800" dirty="0" err="1">
                <a:solidFill>
                  <a:srgbClr val="000000"/>
                </a:solidFill>
                <a:latin typeface="Consolas" panose="020B0609020204030204" pitchFamily="49" charset="0"/>
              </a:rPr>
              <a:t>.addFirst</a:t>
            </a:r>
            <a:r>
              <a:rPr lang="en-US" sz="2800" dirty="0">
                <a:solidFill>
                  <a:srgbClr val="000000"/>
                </a:solidFill>
                <a:latin typeface="Consolas" panose="020B0609020204030204" pitchFamily="49" charset="0"/>
              </a:rPr>
              <a:t>(9);</a:t>
            </a:r>
          </a:p>
          <a:p>
            <a:pPr algn="l"/>
            <a:r>
              <a:rPr lang="en-US" sz="2800" dirty="0" err="1">
                <a:solidFill>
                  <a:srgbClr val="6A3E3E"/>
                </a:solidFill>
                <a:latin typeface="Consolas" panose="020B0609020204030204" pitchFamily="49" charset="0"/>
              </a:rPr>
              <a:t>theList</a:t>
            </a:r>
            <a:r>
              <a:rPr lang="en-US" sz="2800" dirty="0" err="1">
                <a:solidFill>
                  <a:srgbClr val="000000"/>
                </a:solidFill>
                <a:latin typeface="Consolas" panose="020B0609020204030204" pitchFamily="49" charset="0"/>
              </a:rPr>
              <a:t>.add</a:t>
            </a:r>
            <a:r>
              <a:rPr lang="en-US" sz="2800" dirty="0">
                <a:solidFill>
                  <a:srgbClr val="000000"/>
                </a:solidFill>
                <a:latin typeface="Consolas" panose="020B0609020204030204" pitchFamily="49" charset="0"/>
              </a:rPr>
              <a:t>(10);</a:t>
            </a:r>
          </a:p>
          <a:p>
            <a:pPr algn="l"/>
            <a:r>
              <a:rPr lang="en-US" sz="2800" dirty="0" err="1">
                <a:solidFill>
                  <a:srgbClr val="6A3E3E"/>
                </a:solidFill>
                <a:latin typeface="Consolas" panose="020B0609020204030204" pitchFamily="49" charset="0"/>
              </a:rPr>
              <a:t>theList</a:t>
            </a:r>
            <a:r>
              <a:rPr lang="en-US" sz="2800" dirty="0" err="1">
                <a:solidFill>
                  <a:srgbClr val="000000"/>
                </a:solidFill>
                <a:latin typeface="Consolas" panose="020B0609020204030204" pitchFamily="49" charset="0"/>
              </a:rPr>
              <a:t>.remove</a:t>
            </a:r>
            <a:r>
              <a:rPr lang="en-US" sz="2800" dirty="0">
                <a:solidFill>
                  <a:srgbClr val="000000"/>
                </a:solidFill>
                <a:latin typeface="Consolas" panose="020B0609020204030204" pitchFamily="49" charset="0"/>
              </a:rPr>
              <a:t>(3);</a:t>
            </a:r>
          </a:p>
          <a:p>
            <a:pPr algn="l"/>
            <a:r>
              <a:rPr lang="en-US" sz="2800" dirty="0" err="1">
                <a:solidFill>
                  <a:srgbClr val="6A3E3E"/>
                </a:solidFill>
                <a:latin typeface="Consolas" panose="020B0609020204030204" pitchFamily="49" charset="0"/>
              </a:rPr>
              <a:t>theList</a:t>
            </a:r>
            <a:r>
              <a:rPr lang="en-US" sz="2800" dirty="0" err="1">
                <a:solidFill>
                  <a:srgbClr val="000000"/>
                </a:solidFill>
                <a:latin typeface="Consolas" panose="020B0609020204030204" pitchFamily="49" charset="0"/>
              </a:rPr>
              <a:t>.removeLast</a:t>
            </a:r>
            <a:r>
              <a:rPr lang="en-US" sz="2800" dirty="0">
                <a:solidFill>
                  <a:srgbClr val="000000"/>
                </a:solidFill>
                <a:latin typeface="Consolas" panose="020B0609020204030204" pitchFamily="49" charset="0"/>
              </a:rPr>
              <a:t>();</a:t>
            </a:r>
          </a:p>
          <a:p>
            <a:pPr algn="l"/>
            <a:r>
              <a:rPr lang="en-US" sz="2800" dirty="0" err="1">
                <a:solidFill>
                  <a:srgbClr val="6A3E3E"/>
                </a:solidFill>
                <a:latin typeface="Consolas" panose="020B0609020204030204" pitchFamily="49" charset="0"/>
              </a:rPr>
              <a:t>theList</a:t>
            </a:r>
            <a:r>
              <a:rPr lang="en-US" sz="2800" dirty="0" err="1">
                <a:solidFill>
                  <a:srgbClr val="000000"/>
                </a:solidFill>
                <a:latin typeface="Consolas" panose="020B0609020204030204" pitchFamily="49" charset="0"/>
              </a:rPr>
              <a:t>.removeFirst</a:t>
            </a:r>
            <a:r>
              <a:rPr lang="en-US" sz="2800" dirty="0">
                <a:solidFill>
                  <a:srgbClr val="000000"/>
                </a:solidFill>
                <a:latin typeface="Consolas" panose="020B0609020204030204" pitchFamily="49" charset="0"/>
              </a:rPr>
              <a:t>();</a:t>
            </a:r>
          </a:p>
          <a:p>
            <a:pPr algn="l"/>
            <a:r>
              <a:rPr lang="en-US" sz="2800" dirty="0" err="1">
                <a:solidFill>
                  <a:srgbClr val="000000"/>
                </a:solidFill>
                <a:latin typeface="Consolas" panose="020B0609020204030204" pitchFamily="49" charset="0"/>
              </a:rPr>
              <a:t>System.</a:t>
            </a:r>
            <a:r>
              <a:rPr lang="en-US" sz="2800" b="1" i="1" dirty="0" err="1">
                <a:solidFill>
                  <a:srgbClr val="0000C0"/>
                </a:solidFill>
                <a:latin typeface="Consolas" panose="020B0609020204030204" pitchFamily="49" charset="0"/>
              </a:rPr>
              <a:t>out</a:t>
            </a:r>
            <a:r>
              <a:rPr lang="en-US" sz="2800" b="1" i="1" dirty="0" err="1">
                <a:solidFill>
                  <a:srgbClr val="000000"/>
                </a:solidFill>
                <a:latin typeface="Consolas" panose="020B0609020204030204" pitchFamily="49" charset="0"/>
              </a:rPr>
              <a:t>.</a:t>
            </a:r>
            <a:r>
              <a:rPr lang="en-US" sz="2800" dirty="0" err="1">
                <a:solidFill>
                  <a:srgbClr val="000000"/>
                </a:solidFill>
                <a:latin typeface="Consolas" panose="020B0609020204030204" pitchFamily="49" charset="0"/>
              </a:rPr>
              <a:t>println</a:t>
            </a:r>
            <a:r>
              <a:rPr lang="en-US" sz="2800" dirty="0">
                <a:solidFill>
                  <a:srgbClr val="000000"/>
                </a:solidFill>
                <a:latin typeface="Consolas" panose="020B0609020204030204" pitchFamily="49" charset="0"/>
              </a:rPr>
              <a:t>(</a:t>
            </a:r>
            <a:r>
              <a:rPr lang="en-US" sz="2800" dirty="0" err="1">
                <a:solidFill>
                  <a:srgbClr val="6A3E3E"/>
                </a:solidFill>
                <a:latin typeface="Consolas" panose="020B0609020204030204" pitchFamily="49" charset="0"/>
              </a:rPr>
              <a:t>theList</a:t>
            </a:r>
            <a:r>
              <a:rPr lang="en-US" sz="2800" dirty="0">
                <a:solidFill>
                  <a:srgbClr val="000000"/>
                </a:solidFill>
                <a:latin typeface="Consolas" panose="020B0609020204030204" pitchFamily="49" charset="0"/>
              </a:rPr>
              <a:t>);</a:t>
            </a:r>
          </a:p>
          <a:p>
            <a:pPr algn="l"/>
            <a:endParaRPr lang="en-US" sz="2800" dirty="0">
              <a:solidFill>
                <a:srgbClr val="000000"/>
              </a:solidFill>
              <a:latin typeface="Consolas" panose="020B0609020204030204" pitchFamily="49" charset="0"/>
            </a:endParaRPr>
          </a:p>
          <a:p>
            <a:pPr algn="l"/>
            <a:r>
              <a:rPr lang="en-US" sz="2800" b="1" dirty="0">
                <a:solidFill>
                  <a:srgbClr val="7F0055"/>
                </a:solidFill>
                <a:latin typeface="Consolas" panose="020B0609020204030204" pitchFamily="49" charset="0"/>
              </a:rPr>
              <a:t>var</a:t>
            </a:r>
            <a:r>
              <a:rPr lang="en-US" sz="2800" b="1" dirty="0">
                <a:solidFill>
                  <a:srgbClr val="000000"/>
                </a:solidFill>
                <a:latin typeface="Consolas" panose="020B0609020204030204" pitchFamily="49" charset="0"/>
              </a:rPr>
              <a:t> </a:t>
            </a:r>
            <a:r>
              <a:rPr lang="en-US" sz="2800" dirty="0">
                <a:solidFill>
                  <a:srgbClr val="6A3E3E"/>
                </a:solidFill>
                <a:latin typeface="Consolas" panose="020B0609020204030204" pitchFamily="49" charset="0"/>
              </a:rPr>
              <a:t>array</a:t>
            </a:r>
            <a:r>
              <a:rPr lang="en-US" sz="2800" b="1" dirty="0">
                <a:solidFill>
                  <a:srgbClr val="000000"/>
                </a:solidFill>
                <a:latin typeface="Consolas" panose="020B0609020204030204" pitchFamily="49" charset="0"/>
              </a:rPr>
              <a:t> = </a:t>
            </a:r>
            <a:r>
              <a:rPr lang="en-US" sz="2800" dirty="0" err="1">
                <a:solidFill>
                  <a:srgbClr val="6A3E3E"/>
                </a:solidFill>
                <a:latin typeface="Consolas" panose="020B0609020204030204" pitchFamily="49" charset="0"/>
              </a:rPr>
              <a:t>theList</a:t>
            </a:r>
            <a:r>
              <a:rPr lang="en-US" sz="2800" dirty="0" err="1">
                <a:solidFill>
                  <a:srgbClr val="000000"/>
                </a:solidFill>
                <a:latin typeface="Consolas" panose="020B0609020204030204" pitchFamily="49" charset="0"/>
              </a:rPr>
              <a:t>.toArray</a:t>
            </a:r>
            <a:r>
              <a:rPr lang="en-US" sz="2800" dirty="0">
                <a:solidFill>
                  <a:srgbClr val="000000"/>
                </a:solidFill>
                <a:latin typeface="Consolas" panose="020B0609020204030204" pitchFamily="49" charset="0"/>
              </a:rPr>
              <a:t>();</a:t>
            </a:r>
          </a:p>
          <a:p>
            <a:pPr algn="l"/>
            <a:r>
              <a:rPr lang="en-US" sz="2800" dirty="0" err="1">
                <a:solidFill>
                  <a:srgbClr val="000000"/>
                </a:solidFill>
                <a:latin typeface="Consolas" panose="020B0609020204030204" pitchFamily="49" charset="0"/>
              </a:rPr>
              <a:t>System.</a:t>
            </a:r>
            <a:r>
              <a:rPr lang="en-US" sz="2800" b="1" i="1" dirty="0" err="1">
                <a:solidFill>
                  <a:srgbClr val="0000C0"/>
                </a:solidFill>
                <a:latin typeface="Consolas" panose="020B0609020204030204" pitchFamily="49" charset="0"/>
              </a:rPr>
              <a:t>out</a:t>
            </a:r>
            <a:r>
              <a:rPr lang="en-US" sz="2800" b="1" i="1" dirty="0" err="1">
                <a:solidFill>
                  <a:srgbClr val="000000"/>
                </a:solidFill>
                <a:latin typeface="Consolas" panose="020B0609020204030204" pitchFamily="49" charset="0"/>
              </a:rPr>
              <a:t>.</a:t>
            </a:r>
            <a:r>
              <a:rPr lang="en-US" sz="2800" dirty="0" err="1">
                <a:solidFill>
                  <a:srgbClr val="000000"/>
                </a:solidFill>
                <a:latin typeface="Consolas" panose="020B0609020204030204" pitchFamily="49" charset="0"/>
              </a:rPr>
              <a:t>println</a:t>
            </a:r>
            <a:r>
              <a:rPr lang="en-US" sz="2800" dirty="0">
                <a:solidFill>
                  <a:srgbClr val="000000"/>
                </a:solidFill>
                <a:latin typeface="Consolas" panose="020B0609020204030204" pitchFamily="49" charset="0"/>
              </a:rPr>
              <a:t>(</a:t>
            </a:r>
            <a:r>
              <a:rPr lang="en-US" sz="2800" dirty="0" err="1">
                <a:solidFill>
                  <a:srgbClr val="000000"/>
                </a:solidFill>
                <a:latin typeface="Consolas" panose="020B0609020204030204" pitchFamily="49" charset="0"/>
              </a:rPr>
              <a:t>Arrays.toString</a:t>
            </a:r>
            <a:r>
              <a:rPr lang="en-US" sz="2800" dirty="0">
                <a:solidFill>
                  <a:srgbClr val="000000"/>
                </a:solidFill>
                <a:latin typeface="Consolas" panose="020B0609020204030204" pitchFamily="49" charset="0"/>
              </a:rPr>
              <a:t>(</a:t>
            </a:r>
            <a:r>
              <a:rPr lang="en-US" sz="2800" dirty="0">
                <a:solidFill>
                  <a:srgbClr val="6A3E3E"/>
                </a:solidFill>
                <a:latin typeface="Consolas" panose="020B0609020204030204" pitchFamily="49" charset="0"/>
              </a:rPr>
              <a:t>array</a:t>
            </a:r>
            <a:r>
              <a:rPr lang="en-US" sz="2800" dirty="0">
                <a:solidFill>
                  <a:srgbClr val="000000"/>
                </a:solidFill>
                <a:latin typeface="Consolas" panose="020B0609020204030204" pitchFamily="49" charset="0"/>
              </a:rPr>
              <a:t>));</a:t>
            </a:r>
            <a:endParaRPr lang="en-US" sz="40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9038935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854ECEBE-9353-406C-9313-02A517A31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76" name="Freeform: Shape 75">
            <a:extLst>
              <a:ext uri="{FF2B5EF4-FFF2-40B4-BE49-F238E27FC236}">
                <a16:creationId xmlns:a16="http://schemas.microsoft.com/office/drawing/2014/main" id="{71A74C97-ECC4-4C3A-988A-A72C1F8BB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23162" cy="5593660"/>
          </a:xfrm>
          <a:custGeom>
            <a:avLst/>
            <a:gdLst>
              <a:gd name="connsiteX0" fmla="*/ 2177447 w 6323162"/>
              <a:gd name="connsiteY0" fmla="*/ 0 h 5593660"/>
              <a:gd name="connsiteX1" fmla="*/ 4826316 w 6323162"/>
              <a:gd name="connsiteY1" fmla="*/ 0 h 5593660"/>
              <a:gd name="connsiteX2" fmla="*/ 4971508 w 6323162"/>
              <a:gd name="connsiteY2" fmla="*/ 75777 h 5593660"/>
              <a:gd name="connsiteX3" fmla="*/ 5577109 w 6323162"/>
              <a:gd name="connsiteY3" fmla="*/ 586873 h 5593660"/>
              <a:gd name="connsiteX4" fmla="*/ 6323162 w 6323162"/>
              <a:gd name="connsiteY4" fmla="*/ 2829148 h 5593660"/>
              <a:gd name="connsiteX5" fmla="*/ 5990836 w 6323162"/>
              <a:gd name="connsiteY5" fmla="*/ 3748729 h 5593660"/>
              <a:gd name="connsiteX6" fmla="*/ 5006899 w 6323162"/>
              <a:gd name="connsiteY6" fmla="*/ 4604992 h 5593660"/>
              <a:gd name="connsiteX7" fmla="*/ 4790566 w 6323162"/>
              <a:gd name="connsiteY7" fmla="*/ 4768788 h 5593660"/>
              <a:gd name="connsiteX8" fmla="*/ 3012943 w 6323162"/>
              <a:gd name="connsiteY8" fmla="*/ 5593660 h 5593660"/>
              <a:gd name="connsiteX9" fmla="*/ 671286 w 6323162"/>
              <a:gd name="connsiteY9" fmla="*/ 4252856 h 5593660"/>
              <a:gd name="connsiteX10" fmla="*/ 421733 w 6323162"/>
              <a:gd name="connsiteY10" fmla="*/ 3909839 h 5593660"/>
              <a:gd name="connsiteX11" fmla="*/ 48655 w 6323162"/>
              <a:gd name="connsiteY11" fmla="*/ 3351082 h 5593660"/>
              <a:gd name="connsiteX12" fmla="*/ 0 w 6323162"/>
              <a:gd name="connsiteY12" fmla="*/ 3239820 h 5593660"/>
              <a:gd name="connsiteX13" fmla="*/ 0 w 6323162"/>
              <a:gd name="connsiteY13" fmla="*/ 2248150 h 5593660"/>
              <a:gd name="connsiteX14" fmla="*/ 1658 w 6323162"/>
              <a:gd name="connsiteY14" fmla="*/ 2239520 h 5593660"/>
              <a:gd name="connsiteX15" fmla="*/ 225714 w 6323162"/>
              <a:gd name="connsiteY15" fmla="*/ 1665285 h 5593660"/>
              <a:gd name="connsiteX16" fmla="*/ 1050970 w 6323162"/>
              <a:gd name="connsiteY16" fmla="*/ 665214 h 5593660"/>
              <a:gd name="connsiteX17" fmla="*/ 1923692 w 6323162"/>
              <a:gd name="connsiteY17" fmla="*/ 107844 h 559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323162" h="5593660">
                <a:moveTo>
                  <a:pt x="2177447" y="0"/>
                </a:moveTo>
                <a:lnTo>
                  <a:pt x="4826316" y="0"/>
                </a:lnTo>
                <a:lnTo>
                  <a:pt x="4971508" y="75777"/>
                </a:lnTo>
                <a:cubicBezTo>
                  <a:pt x="5197582" y="210111"/>
                  <a:pt x="5400550" y="381325"/>
                  <a:pt x="5577109" y="586873"/>
                </a:cubicBezTo>
                <a:cubicBezTo>
                  <a:pt x="6058235" y="1147205"/>
                  <a:pt x="6323162" y="1943505"/>
                  <a:pt x="6323162" y="2829148"/>
                </a:cubicBezTo>
                <a:cubicBezTo>
                  <a:pt x="6323162" y="3182494"/>
                  <a:pt x="6220623" y="3466081"/>
                  <a:pt x="5990836" y="3748729"/>
                </a:cubicBezTo>
                <a:cubicBezTo>
                  <a:pt x="5750480" y="4044392"/>
                  <a:pt x="5389327" y="4316711"/>
                  <a:pt x="5006899" y="4604992"/>
                </a:cubicBezTo>
                <a:cubicBezTo>
                  <a:pt x="4936343" y="4658116"/>
                  <a:pt x="4863453" y="4713117"/>
                  <a:pt x="4790566" y="4768788"/>
                </a:cubicBezTo>
                <a:cubicBezTo>
                  <a:pt x="4138128" y="5267012"/>
                  <a:pt x="3661945" y="5593660"/>
                  <a:pt x="3012943" y="5593660"/>
                </a:cubicBezTo>
                <a:cubicBezTo>
                  <a:pt x="2024062" y="5593660"/>
                  <a:pt x="1323723" y="5192693"/>
                  <a:pt x="671286" y="4252856"/>
                </a:cubicBezTo>
                <a:cubicBezTo>
                  <a:pt x="585906" y="4129842"/>
                  <a:pt x="502446" y="4017964"/>
                  <a:pt x="421733" y="3909839"/>
                </a:cubicBezTo>
                <a:cubicBezTo>
                  <a:pt x="254471" y="3685679"/>
                  <a:pt x="130655" y="3515312"/>
                  <a:pt x="48655" y="3351082"/>
                </a:cubicBezTo>
                <a:lnTo>
                  <a:pt x="0" y="3239820"/>
                </a:lnTo>
                <a:lnTo>
                  <a:pt x="0" y="2248150"/>
                </a:lnTo>
                <a:lnTo>
                  <a:pt x="1658" y="2239520"/>
                </a:lnTo>
                <a:cubicBezTo>
                  <a:pt x="51657" y="2045089"/>
                  <a:pt x="126469" y="1853225"/>
                  <a:pt x="225714" y="1665285"/>
                </a:cubicBezTo>
                <a:cubicBezTo>
                  <a:pt x="419948" y="1297585"/>
                  <a:pt x="697641" y="961011"/>
                  <a:pt x="1050970" y="665214"/>
                </a:cubicBezTo>
                <a:cubicBezTo>
                  <a:pt x="1311437" y="447090"/>
                  <a:pt x="1608578" y="257641"/>
                  <a:pt x="1923692" y="107844"/>
                </a:cubicBezTo>
                <a:close/>
              </a:path>
            </a:pathLst>
          </a:custGeom>
          <a:solidFill>
            <a:schemeClr val="bg1">
              <a:alpha val="3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5FB5F3BA-58DF-40DA-AE44-974A00E061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5930" y="1598213"/>
            <a:ext cx="5396070" cy="5259788"/>
          </a:xfrm>
          <a:custGeom>
            <a:avLst/>
            <a:gdLst>
              <a:gd name="connsiteX0" fmla="*/ 2739575 w 5261264"/>
              <a:gd name="connsiteY0" fmla="*/ 1369 h 4909930"/>
              <a:gd name="connsiteX1" fmla="*/ 3931992 w 5261264"/>
              <a:gd name="connsiteY1" fmla="*/ 357115 h 4909930"/>
              <a:gd name="connsiteX2" fmla="*/ 5228644 w 5261264"/>
              <a:gd name="connsiteY2" fmla="*/ 1704869 h 4909930"/>
              <a:gd name="connsiteX3" fmla="*/ 5261264 w 5261264"/>
              <a:gd name="connsiteY3" fmla="*/ 1769901 h 4909930"/>
              <a:gd name="connsiteX4" fmla="*/ 5261264 w 5261264"/>
              <a:gd name="connsiteY4" fmla="*/ 4640262 h 4909930"/>
              <a:gd name="connsiteX5" fmla="*/ 5239287 w 5261264"/>
              <a:gd name="connsiteY5" fmla="*/ 4674079 h 4909930"/>
              <a:gd name="connsiteX6" fmla="*/ 5039558 w 5261264"/>
              <a:gd name="connsiteY6" fmla="*/ 4893028 h 4909930"/>
              <a:gd name="connsiteX7" fmla="*/ 5018342 w 5261264"/>
              <a:gd name="connsiteY7" fmla="*/ 4909930 h 4909930"/>
              <a:gd name="connsiteX8" fmla="*/ 962510 w 5261264"/>
              <a:gd name="connsiteY8" fmla="*/ 4909930 h 4909930"/>
              <a:gd name="connsiteX9" fmla="*/ 821338 w 5261264"/>
              <a:gd name="connsiteY9" fmla="*/ 4707517 h 4909930"/>
              <a:gd name="connsiteX10" fmla="*/ 448558 w 5261264"/>
              <a:gd name="connsiteY10" fmla="*/ 3922606 h 4909930"/>
              <a:gd name="connsiteX11" fmla="*/ 221727 w 5261264"/>
              <a:gd name="connsiteY11" fmla="*/ 1588926 h 4909930"/>
              <a:gd name="connsiteX12" fmla="*/ 2739575 w 5261264"/>
              <a:gd name="connsiteY12" fmla="*/ 1369 h 4909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61264" h="4909930">
                <a:moveTo>
                  <a:pt x="2739575" y="1369"/>
                </a:moveTo>
                <a:cubicBezTo>
                  <a:pt x="3132207" y="14841"/>
                  <a:pt x="3535383" y="128133"/>
                  <a:pt x="3931992" y="357115"/>
                </a:cubicBezTo>
                <a:cubicBezTo>
                  <a:pt x="4474996" y="670619"/>
                  <a:pt x="4925124" y="1151857"/>
                  <a:pt x="5228644" y="1704869"/>
                </a:cubicBezTo>
                <a:lnTo>
                  <a:pt x="5261264" y="1769901"/>
                </a:lnTo>
                <a:lnTo>
                  <a:pt x="5261264" y="4640262"/>
                </a:lnTo>
                <a:lnTo>
                  <a:pt x="5239287" y="4674079"/>
                </a:lnTo>
                <a:cubicBezTo>
                  <a:pt x="5177453" y="4758643"/>
                  <a:pt x="5110673" y="4830413"/>
                  <a:pt x="5039558" y="4893028"/>
                </a:cubicBezTo>
                <a:lnTo>
                  <a:pt x="5018342" y="4909930"/>
                </a:lnTo>
                <a:lnTo>
                  <a:pt x="962510" y="4909930"/>
                </a:lnTo>
                <a:lnTo>
                  <a:pt x="821338" y="4707517"/>
                </a:lnTo>
                <a:cubicBezTo>
                  <a:pt x="672683" y="4465717"/>
                  <a:pt x="560617" y="4198197"/>
                  <a:pt x="448558" y="3922606"/>
                </a:cubicBezTo>
                <a:cubicBezTo>
                  <a:pt x="120358" y="3115488"/>
                  <a:pt x="-245146" y="2397572"/>
                  <a:pt x="221727" y="1588926"/>
                </a:cubicBezTo>
                <a:cubicBezTo>
                  <a:pt x="801679" y="584418"/>
                  <a:pt x="1736188" y="-33060"/>
                  <a:pt x="2739575" y="1369"/>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0" name="Freeform: Shape 79">
            <a:extLst>
              <a:ext uri="{FF2B5EF4-FFF2-40B4-BE49-F238E27FC236}">
                <a16:creationId xmlns:a16="http://schemas.microsoft.com/office/drawing/2014/main" id="{DE1994AC-22D1-4B48-9EDA-BE373E704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1758" y="1407380"/>
            <a:ext cx="5665992" cy="5466522"/>
          </a:xfrm>
          <a:custGeom>
            <a:avLst/>
            <a:gdLst>
              <a:gd name="connsiteX0" fmla="*/ 3113576 w 5665992"/>
              <a:gd name="connsiteY0" fmla="*/ 1556 h 5401530"/>
              <a:gd name="connsiteX1" fmla="*/ 4468777 w 5665992"/>
              <a:gd name="connsiteY1" fmla="*/ 405866 h 5401530"/>
              <a:gd name="connsiteX2" fmla="*/ 5525792 w 5665992"/>
              <a:gd name="connsiteY2" fmla="*/ 1317461 h 5401530"/>
              <a:gd name="connsiteX3" fmla="*/ 5665992 w 5665992"/>
              <a:gd name="connsiteY3" fmla="*/ 1506159 h 5401530"/>
              <a:gd name="connsiteX4" fmla="*/ 5665992 w 5665992"/>
              <a:gd name="connsiteY4" fmla="*/ 5401530 h 5401530"/>
              <a:gd name="connsiteX5" fmla="*/ 965932 w 5665992"/>
              <a:gd name="connsiteY5" fmla="*/ 5401530 h 5401530"/>
              <a:gd name="connsiteX6" fmla="*/ 836753 w 5665992"/>
              <a:gd name="connsiteY6" fmla="*/ 5181943 h 5401530"/>
              <a:gd name="connsiteX7" fmla="*/ 509793 w 5665992"/>
              <a:gd name="connsiteY7" fmla="*/ 4458111 h 5401530"/>
              <a:gd name="connsiteX8" fmla="*/ 251995 w 5665992"/>
              <a:gd name="connsiteY8" fmla="*/ 1805844 h 5401530"/>
              <a:gd name="connsiteX9" fmla="*/ 3113576 w 5665992"/>
              <a:gd name="connsiteY9" fmla="*/ 1556 h 5401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65992" h="5401530">
                <a:moveTo>
                  <a:pt x="3113576" y="1556"/>
                </a:moveTo>
                <a:cubicBezTo>
                  <a:pt x="3559807" y="16866"/>
                  <a:pt x="4018025" y="145625"/>
                  <a:pt x="4468777" y="405866"/>
                </a:cubicBezTo>
                <a:cubicBezTo>
                  <a:pt x="4871803" y="638554"/>
                  <a:pt x="5229811" y="952545"/>
                  <a:pt x="5525792" y="1317461"/>
                </a:cubicBezTo>
                <a:lnTo>
                  <a:pt x="5665992" y="1506159"/>
                </a:lnTo>
                <a:lnTo>
                  <a:pt x="5665992" y="5401530"/>
                </a:lnTo>
                <a:lnTo>
                  <a:pt x="965932" y="5401530"/>
                </a:lnTo>
                <a:lnTo>
                  <a:pt x="836753" y="5181943"/>
                </a:lnTo>
                <a:cubicBezTo>
                  <a:pt x="713569" y="4953383"/>
                  <a:pt x="611679" y="4708683"/>
                  <a:pt x="509793" y="4458111"/>
                </a:cubicBezTo>
                <a:cubicBezTo>
                  <a:pt x="136790" y="3540808"/>
                  <a:pt x="-278612" y="2724882"/>
                  <a:pt x="251995" y="1805844"/>
                </a:cubicBezTo>
                <a:cubicBezTo>
                  <a:pt x="911122" y="664202"/>
                  <a:pt x="1973207" y="-37572"/>
                  <a:pt x="3113576" y="1556"/>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2" name="Freeform: Shape 81">
            <a:extLst>
              <a:ext uri="{FF2B5EF4-FFF2-40B4-BE49-F238E27FC236}">
                <a16:creationId xmlns:a16="http://schemas.microsoft.com/office/drawing/2014/main" id="{86806086-A782-4311-A63B-1A68574D8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902" y="-15901"/>
            <a:ext cx="6578337" cy="5814891"/>
          </a:xfrm>
          <a:custGeom>
            <a:avLst/>
            <a:gdLst>
              <a:gd name="connsiteX0" fmla="*/ 1667657 w 6578337"/>
              <a:gd name="connsiteY0" fmla="*/ 0 h 5814891"/>
              <a:gd name="connsiteX1" fmla="*/ 5296215 w 6578337"/>
              <a:gd name="connsiteY1" fmla="*/ 0 h 5814891"/>
              <a:gd name="connsiteX2" fmla="*/ 5354505 w 6578337"/>
              <a:gd name="connsiteY2" fmla="*/ 38974 h 5814891"/>
              <a:gd name="connsiteX3" fmla="*/ 5772761 w 6578337"/>
              <a:gd name="connsiteY3" fmla="*/ 430996 h 5814891"/>
              <a:gd name="connsiteX4" fmla="*/ 6578337 w 6578337"/>
              <a:gd name="connsiteY4" fmla="*/ 2842158 h 5814891"/>
              <a:gd name="connsiteX5" fmla="*/ 6219497 w 6578337"/>
              <a:gd name="connsiteY5" fmla="*/ 3831001 h 5814891"/>
              <a:gd name="connsiteX6" fmla="*/ 5157059 w 6578337"/>
              <a:gd name="connsiteY6" fmla="*/ 4751758 h 5814891"/>
              <a:gd name="connsiteX7" fmla="*/ 4923464 w 6578337"/>
              <a:gd name="connsiteY7" fmla="*/ 4927890 h 5814891"/>
              <a:gd name="connsiteX8" fmla="*/ 3004017 w 6578337"/>
              <a:gd name="connsiteY8" fmla="*/ 5814891 h 5814891"/>
              <a:gd name="connsiteX9" fmla="*/ 475534 w 6578337"/>
              <a:gd name="connsiteY9" fmla="*/ 4373098 h 5814891"/>
              <a:gd name="connsiteX10" fmla="*/ 206071 w 6578337"/>
              <a:gd name="connsiteY10" fmla="*/ 4004246 h 5814891"/>
              <a:gd name="connsiteX11" fmla="*/ 79385 w 6578337"/>
              <a:gd name="connsiteY11" fmla="*/ 3833508 h 5814891"/>
              <a:gd name="connsiteX12" fmla="*/ 0 w 6578337"/>
              <a:gd name="connsiteY12" fmla="*/ 3721725 h 5814891"/>
              <a:gd name="connsiteX13" fmla="*/ 0 w 6578337"/>
              <a:gd name="connsiteY13" fmla="*/ 1581323 h 5814891"/>
              <a:gd name="connsiteX14" fmla="*/ 168477 w 6578337"/>
              <a:gd name="connsiteY14" fmla="*/ 1300525 h 5814891"/>
              <a:gd name="connsiteX15" fmla="*/ 885512 w 6578337"/>
              <a:gd name="connsiteY15" fmla="*/ 515238 h 5814891"/>
              <a:gd name="connsiteX16" fmla="*/ 1494824 w 6578337"/>
              <a:gd name="connsiteY16" fmla="*/ 90742 h 581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78337" h="5814891">
                <a:moveTo>
                  <a:pt x="1667657" y="0"/>
                </a:moveTo>
                <a:lnTo>
                  <a:pt x="5296215" y="0"/>
                </a:lnTo>
                <a:lnTo>
                  <a:pt x="5354505" y="38974"/>
                </a:lnTo>
                <a:cubicBezTo>
                  <a:pt x="5505893" y="152699"/>
                  <a:pt x="5645664" y="283643"/>
                  <a:pt x="5772761" y="430996"/>
                </a:cubicBezTo>
                <a:cubicBezTo>
                  <a:pt x="6292274" y="1033532"/>
                  <a:pt x="6578337" y="1889809"/>
                  <a:pt x="6578337" y="2842158"/>
                </a:cubicBezTo>
                <a:cubicBezTo>
                  <a:pt x="6578337" y="3222117"/>
                  <a:pt x="6467617" y="3527065"/>
                  <a:pt x="6219497" y="3831001"/>
                </a:cubicBezTo>
                <a:cubicBezTo>
                  <a:pt x="5959965" y="4148933"/>
                  <a:pt x="5569997" y="4441763"/>
                  <a:pt x="5157059" y="4751758"/>
                </a:cubicBezTo>
                <a:cubicBezTo>
                  <a:pt x="5080873" y="4808882"/>
                  <a:pt x="5002168" y="4868026"/>
                  <a:pt x="4923464" y="4927890"/>
                </a:cubicBezTo>
                <a:cubicBezTo>
                  <a:pt x="4218974" y="5463640"/>
                  <a:pt x="3704799" y="5814891"/>
                  <a:pt x="3004017" y="5814891"/>
                </a:cubicBezTo>
                <a:cubicBezTo>
                  <a:pt x="1936240" y="5814891"/>
                  <a:pt x="1180025" y="5383723"/>
                  <a:pt x="475534" y="4373098"/>
                </a:cubicBezTo>
                <a:cubicBezTo>
                  <a:pt x="383343" y="4240819"/>
                  <a:pt x="293225" y="4120515"/>
                  <a:pt x="206071" y="4004246"/>
                </a:cubicBezTo>
                <a:cubicBezTo>
                  <a:pt x="160920" y="3943985"/>
                  <a:pt x="118700" y="3887339"/>
                  <a:pt x="79385" y="3833508"/>
                </a:cubicBezTo>
                <a:lnTo>
                  <a:pt x="0" y="3721725"/>
                </a:lnTo>
                <a:lnTo>
                  <a:pt x="0" y="1581323"/>
                </a:lnTo>
                <a:lnTo>
                  <a:pt x="168477" y="1300525"/>
                </a:lnTo>
                <a:cubicBezTo>
                  <a:pt x="359173" y="1017017"/>
                  <a:pt x="599372" y="753795"/>
                  <a:pt x="885512" y="515238"/>
                </a:cubicBezTo>
                <a:cubicBezTo>
                  <a:pt x="1073010" y="358870"/>
                  <a:pt x="1278109" y="216205"/>
                  <a:pt x="1494824" y="90742"/>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Title 1">
            <a:extLst>
              <a:ext uri="{FF2B5EF4-FFF2-40B4-BE49-F238E27FC236}">
                <a16:creationId xmlns:a16="http://schemas.microsoft.com/office/drawing/2014/main" id="{EB154726-1AB2-46A7-9A92-842653ADFD60}"/>
              </a:ext>
            </a:extLst>
          </p:cNvPr>
          <p:cNvSpPr txBox="1">
            <a:spLocks/>
          </p:cNvSpPr>
          <p:nvPr/>
        </p:nvSpPr>
        <p:spPr>
          <a:xfrm>
            <a:off x="838200" y="59161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Two good problems to think of</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E3F7AF3B-2B91-4B50-8255-4AD123D77B49}"/>
                  </a:ext>
                </a:extLst>
              </p:cNvPr>
              <p:cNvSpPr txBox="1"/>
              <p:nvPr/>
            </p:nvSpPr>
            <p:spPr>
              <a:xfrm>
                <a:off x="1009727" y="1769794"/>
                <a:ext cx="4522304" cy="2554545"/>
              </a:xfrm>
              <a:prstGeom prst="rect">
                <a:avLst/>
              </a:prstGeom>
              <a:noFill/>
            </p:spPr>
            <p:txBody>
              <a:bodyPr wrap="square">
                <a:spAutoFit/>
              </a:bodyPr>
              <a:lstStyle/>
              <a:p>
                <a:r>
                  <a:rPr lang="en-US" sz="4000" i="0" dirty="0">
                    <a:solidFill>
                      <a:srgbClr val="5F6368"/>
                    </a:solidFill>
                    <a:effectLst/>
                    <a:latin typeface="Google Sans Text"/>
                  </a:rPr>
                  <a:t>Find a minimal </a:t>
                </a:r>
                <a:r>
                  <a:rPr lang="en-US" sz="4000" i="1" dirty="0">
                    <a:solidFill>
                      <a:srgbClr val="5F6368"/>
                    </a:solidFill>
                    <a:effectLst/>
                    <a:latin typeface="Google Sans Text"/>
                  </a:rPr>
                  <a:t>even</a:t>
                </a:r>
                <a:r>
                  <a:rPr lang="en-US" sz="4000" i="0" dirty="0">
                    <a:solidFill>
                      <a:srgbClr val="5F6368"/>
                    </a:solidFill>
                    <a:effectLst/>
                    <a:latin typeface="Google Sans Text"/>
                  </a:rPr>
                  <a:t> number in the array; return </a:t>
                </a:r>
                <a14:m>
                  <m:oMath xmlns:m="http://schemas.openxmlformats.org/officeDocument/2006/math">
                    <m:r>
                      <a:rPr lang="en-US" sz="4000" i="1" dirty="0" smtClean="0">
                        <a:solidFill>
                          <a:srgbClr val="5F6368"/>
                        </a:solidFill>
                        <a:effectLst/>
                        <a:latin typeface="Cambria Math" panose="02040503050406030204" pitchFamily="18" charset="0"/>
                      </a:rPr>
                      <m:t>−1</m:t>
                    </m:r>
                  </m:oMath>
                </a14:m>
                <a:r>
                  <a:rPr lang="en-US" sz="4000" i="0" dirty="0">
                    <a:solidFill>
                      <a:srgbClr val="5F6368"/>
                    </a:solidFill>
                    <a:effectLst/>
                    <a:latin typeface="Google Sans Text"/>
                  </a:rPr>
                  <a:t> if no such number is present</a:t>
                </a:r>
                <a:endParaRPr lang="nn-NO" sz="4000" dirty="0">
                  <a:solidFill>
                    <a:srgbClr val="5F6368"/>
                  </a:solidFill>
                  <a:latin typeface="Google Sans Text"/>
                </a:endParaRPr>
              </a:p>
            </p:txBody>
          </p:sp>
        </mc:Choice>
        <mc:Fallback>
          <p:sp>
            <p:nvSpPr>
              <p:cNvPr id="12" name="TextBox 11">
                <a:extLst>
                  <a:ext uri="{FF2B5EF4-FFF2-40B4-BE49-F238E27FC236}">
                    <a16:creationId xmlns:a16="http://schemas.microsoft.com/office/drawing/2014/main" id="{E3F7AF3B-2B91-4B50-8255-4AD123D77B49}"/>
                  </a:ext>
                </a:extLst>
              </p:cNvPr>
              <p:cNvSpPr txBox="1">
                <a:spLocks noRot="1" noChangeAspect="1" noMove="1" noResize="1" noEditPoints="1" noAdjustHandles="1" noChangeArrowheads="1" noChangeShapeType="1" noTextEdit="1"/>
              </p:cNvSpPr>
              <p:nvPr/>
            </p:nvSpPr>
            <p:spPr>
              <a:xfrm>
                <a:off x="1009727" y="1769794"/>
                <a:ext cx="4522304" cy="2554545"/>
              </a:xfrm>
              <a:prstGeom prst="rect">
                <a:avLst/>
              </a:prstGeom>
              <a:blipFill>
                <a:blip r:embed="rId2"/>
                <a:stretch>
                  <a:fillRect l="-4858" t="-4296" r="-5128" b="-9308"/>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0D3E4AA7-26D1-4E50-9AB7-20682F1E1D8A}"/>
              </a:ext>
            </a:extLst>
          </p:cNvPr>
          <p:cNvSpPr txBox="1"/>
          <p:nvPr/>
        </p:nvSpPr>
        <p:spPr>
          <a:xfrm>
            <a:off x="7432280" y="3429000"/>
            <a:ext cx="4410820"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5F6368"/>
                </a:solidFill>
                <a:effectLst/>
                <a:uLnTx/>
                <a:uFillTx/>
                <a:latin typeface="Google Sans Text"/>
                <a:ea typeface="+mn-ea"/>
                <a:cs typeface="+mn-cs"/>
              </a:rPr>
              <a:t>Find the most frequent element in the array</a:t>
            </a:r>
            <a:endParaRPr kumimoji="0" lang="nn-NO" sz="4000" b="0" i="0" u="none" strike="noStrike" kern="1200" cap="none" spc="0" normalizeH="0" baseline="0" noProof="0" dirty="0">
              <a:ln>
                <a:noFill/>
              </a:ln>
              <a:solidFill>
                <a:srgbClr val="5F6368"/>
              </a:solidFill>
              <a:effectLst/>
              <a:uLnTx/>
              <a:uFillTx/>
              <a:latin typeface="Google Sans Text"/>
              <a:ea typeface="+mn-ea"/>
              <a:cs typeface="+mn-cs"/>
            </a:endParaRPr>
          </a:p>
        </p:txBody>
      </p:sp>
    </p:spTree>
    <p:extLst>
      <p:ext uri="{BB962C8B-B14F-4D97-AF65-F5344CB8AC3E}">
        <p14:creationId xmlns:p14="http://schemas.microsoft.com/office/powerpoint/2010/main" val="27050943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Rectangle 9">
            <a:extLst>
              <a:ext uri="{FF2B5EF4-FFF2-40B4-BE49-F238E27FC236}">
                <a16:creationId xmlns:a16="http://schemas.microsoft.com/office/drawing/2014/main" id="{1E759756-E290-49F1-B1D1-9E896B2E94D0}"/>
              </a:ext>
            </a:extLst>
          </p:cNvPr>
          <p:cNvSpPr/>
          <p:nvPr/>
        </p:nvSpPr>
        <p:spPr>
          <a:xfrm>
            <a:off x="4225771" y="2928170"/>
            <a:ext cx="3337709" cy="769441"/>
          </a:xfrm>
          <a:prstGeom prst="rect">
            <a:avLst/>
          </a:prstGeom>
        </p:spPr>
        <p:txBody>
          <a:bodyPr wrap="none">
            <a:spAutoFit/>
          </a:bodyPr>
          <a:lstStyle/>
          <a:p>
            <a:r>
              <a:rPr lang="en-US" sz="4400" dirty="0">
                <a:solidFill>
                  <a:srgbClr val="0070C0"/>
                </a:solidFill>
                <a:latin typeface="Calibri Light" panose="020F0302020204030204"/>
                <a:ea typeface="+mj-ea"/>
                <a:cs typeface="+mj-cs"/>
              </a:rPr>
              <a:t>And that’s it…</a:t>
            </a:r>
            <a:endParaRPr lang="en-US" dirty="0"/>
          </a:p>
        </p:txBody>
      </p:sp>
      <p:sp>
        <p:nvSpPr>
          <p:cNvPr id="18" name="AutoShape 2" descr="https://miro.medium.com/max/666/1*noYcUAa_P8nRilg3Lt_nuA.png"/>
          <p:cNvSpPr>
            <a:spLocks noChangeAspect="1" noChangeArrowheads="1"/>
          </p:cNvSpPr>
          <p:nvPr/>
        </p:nvSpPr>
        <p:spPr bwMode="auto">
          <a:xfrm>
            <a:off x="63500" y="-136525"/>
            <a:ext cx="6343650" cy="28003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74989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Title 1">
            <a:extLst>
              <a:ext uri="{FF2B5EF4-FFF2-40B4-BE49-F238E27FC236}">
                <a16:creationId xmlns:a16="http://schemas.microsoft.com/office/drawing/2014/main" id="{09D91535-2F18-4724-9FD4-A543EFA9F6D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err="1">
                <a:solidFill>
                  <a:srgbClr val="002060"/>
                </a:solidFill>
              </a:rPr>
              <a:t>ArrayList</a:t>
            </a:r>
            <a:endParaRPr lang="en-US" sz="5200" dirty="0">
              <a:solidFill>
                <a:srgbClr val="002060"/>
              </a:solidFill>
            </a:endParaRPr>
          </a:p>
        </p:txBody>
      </p:sp>
      <p:sp>
        <p:nvSpPr>
          <p:cNvPr id="14" name="TextBox 13">
            <a:extLst>
              <a:ext uri="{FF2B5EF4-FFF2-40B4-BE49-F238E27FC236}">
                <a16:creationId xmlns:a16="http://schemas.microsoft.com/office/drawing/2014/main" id="{A1F61645-7750-49EA-AAB6-AC78D20EC3B3}"/>
              </a:ext>
            </a:extLst>
          </p:cNvPr>
          <p:cNvSpPr txBox="1"/>
          <p:nvPr/>
        </p:nvSpPr>
        <p:spPr>
          <a:xfrm>
            <a:off x="1151588" y="1815731"/>
            <a:ext cx="10554222" cy="5016758"/>
          </a:xfrm>
          <a:prstGeom prst="rect">
            <a:avLst/>
          </a:prstGeom>
          <a:noFill/>
        </p:spPr>
        <p:txBody>
          <a:bodyPr wrap="square">
            <a:spAutoFit/>
          </a:bodyPr>
          <a:lstStyle/>
          <a:p>
            <a:pPr algn="l"/>
            <a:r>
              <a:rPr lang="en-US" sz="3200" dirty="0" err="1">
                <a:solidFill>
                  <a:srgbClr val="000000"/>
                </a:solidFill>
                <a:latin typeface="Consolas" panose="020B0609020204030204" pitchFamily="49" charset="0"/>
              </a:rPr>
              <a:t>ArrayList</a:t>
            </a:r>
            <a:r>
              <a:rPr lang="en-US" sz="3200" dirty="0">
                <a:solidFill>
                  <a:srgbClr val="000000"/>
                </a:solidFill>
                <a:latin typeface="Consolas" panose="020B0609020204030204" pitchFamily="49" charset="0"/>
              </a:rPr>
              <a:t>&lt;Integer&gt; </a:t>
            </a:r>
            <a:r>
              <a:rPr lang="en-US" sz="3200" dirty="0" err="1">
                <a:solidFill>
                  <a:srgbClr val="6A3E3E"/>
                </a:solidFill>
                <a:latin typeface="Consolas" panose="020B0609020204030204" pitchFamily="49" charset="0"/>
              </a:rPr>
              <a:t>arr</a:t>
            </a:r>
            <a:r>
              <a:rPr lang="en-US" sz="3200" dirty="0">
                <a:solidFill>
                  <a:srgbClr val="000000"/>
                </a:solidFill>
                <a:latin typeface="Consolas" panose="020B0609020204030204" pitchFamily="49" charset="0"/>
              </a:rPr>
              <a:t> = </a:t>
            </a:r>
            <a:r>
              <a:rPr lang="en-US" sz="3200" b="1" dirty="0">
                <a:solidFill>
                  <a:srgbClr val="7F0055"/>
                </a:solidFill>
                <a:latin typeface="Consolas" panose="020B0609020204030204" pitchFamily="49" charset="0"/>
              </a:rPr>
              <a:t>new</a:t>
            </a:r>
            <a:r>
              <a:rPr lang="en-US" sz="3200" b="1" dirty="0">
                <a:solidFill>
                  <a:srgbClr val="000000"/>
                </a:solidFill>
                <a:latin typeface="Consolas" panose="020B0609020204030204" pitchFamily="49" charset="0"/>
              </a:rPr>
              <a:t> </a:t>
            </a:r>
            <a:r>
              <a:rPr lang="en-US" sz="3200" dirty="0" err="1">
                <a:solidFill>
                  <a:srgbClr val="000000"/>
                </a:solidFill>
                <a:latin typeface="Consolas" panose="020B0609020204030204" pitchFamily="49" charset="0"/>
              </a:rPr>
              <a:t>ArrayList</a:t>
            </a:r>
            <a:r>
              <a:rPr lang="en-US" sz="3200" dirty="0">
                <a:solidFill>
                  <a:srgbClr val="000000"/>
                </a:solidFill>
                <a:latin typeface="Consolas" panose="020B0609020204030204" pitchFamily="49" charset="0"/>
              </a:rPr>
              <a:t>&lt;&gt;();</a:t>
            </a:r>
          </a:p>
          <a:p>
            <a:pPr algn="l"/>
            <a:r>
              <a:rPr lang="en-US" sz="3200" dirty="0" err="1">
                <a:solidFill>
                  <a:srgbClr val="6A3E3E"/>
                </a:solidFill>
                <a:latin typeface="Consolas" panose="020B0609020204030204" pitchFamily="49" charset="0"/>
              </a:rPr>
              <a:t>arr</a:t>
            </a:r>
            <a:r>
              <a:rPr lang="en-US" sz="3200" dirty="0" err="1">
                <a:solidFill>
                  <a:srgbClr val="000000"/>
                </a:solidFill>
                <a:latin typeface="Consolas" panose="020B0609020204030204" pitchFamily="49" charset="0"/>
              </a:rPr>
              <a:t>.add</a:t>
            </a:r>
            <a:r>
              <a:rPr lang="en-US" sz="3200" dirty="0">
                <a:solidFill>
                  <a:srgbClr val="000000"/>
                </a:solidFill>
                <a:latin typeface="Consolas" panose="020B0609020204030204" pitchFamily="49" charset="0"/>
              </a:rPr>
              <a:t>(2);</a:t>
            </a:r>
          </a:p>
          <a:p>
            <a:pPr algn="l"/>
            <a:r>
              <a:rPr lang="en-US" sz="3200" dirty="0" err="1">
                <a:solidFill>
                  <a:srgbClr val="6A3E3E"/>
                </a:solidFill>
                <a:latin typeface="Consolas" panose="020B0609020204030204" pitchFamily="49" charset="0"/>
              </a:rPr>
              <a:t>arr</a:t>
            </a:r>
            <a:r>
              <a:rPr lang="en-US" sz="3200" dirty="0" err="1">
                <a:solidFill>
                  <a:srgbClr val="000000"/>
                </a:solidFill>
                <a:latin typeface="Consolas" panose="020B0609020204030204" pitchFamily="49" charset="0"/>
              </a:rPr>
              <a:t>.add</a:t>
            </a:r>
            <a:r>
              <a:rPr lang="en-US" sz="3200" dirty="0">
                <a:solidFill>
                  <a:srgbClr val="000000"/>
                </a:solidFill>
                <a:latin typeface="Consolas" panose="020B0609020204030204" pitchFamily="49" charset="0"/>
              </a:rPr>
              <a:t>(4);</a:t>
            </a:r>
          </a:p>
          <a:p>
            <a:pPr algn="l"/>
            <a:r>
              <a:rPr lang="en-US" sz="3200" dirty="0" err="1">
                <a:solidFill>
                  <a:srgbClr val="6A3E3E"/>
                </a:solidFill>
                <a:latin typeface="Consolas" panose="020B0609020204030204" pitchFamily="49" charset="0"/>
              </a:rPr>
              <a:t>arr</a:t>
            </a:r>
            <a:r>
              <a:rPr lang="en-US" sz="3200" dirty="0" err="1">
                <a:solidFill>
                  <a:srgbClr val="000000"/>
                </a:solidFill>
                <a:latin typeface="Consolas" panose="020B0609020204030204" pitchFamily="49" charset="0"/>
              </a:rPr>
              <a:t>.add</a:t>
            </a:r>
            <a:r>
              <a:rPr lang="en-US" sz="3200" dirty="0">
                <a:solidFill>
                  <a:srgbClr val="000000"/>
                </a:solidFill>
                <a:latin typeface="Consolas" panose="020B0609020204030204" pitchFamily="49" charset="0"/>
              </a:rPr>
              <a:t>(8);</a:t>
            </a:r>
          </a:p>
          <a:p>
            <a:pPr algn="l"/>
            <a:r>
              <a:rPr lang="en-US" sz="3200" dirty="0" err="1">
                <a:solidFill>
                  <a:srgbClr val="000000"/>
                </a:solidFill>
                <a:latin typeface="Consolas" panose="020B0609020204030204" pitchFamily="49" charset="0"/>
              </a:rPr>
              <a:t>System.</a:t>
            </a:r>
            <a:r>
              <a:rPr lang="en-US" sz="3200" b="1" i="1" dirty="0" err="1">
                <a:solidFill>
                  <a:srgbClr val="0000C0"/>
                </a:solidFill>
                <a:latin typeface="Consolas" panose="020B0609020204030204" pitchFamily="49" charset="0"/>
              </a:rPr>
              <a:t>out</a:t>
            </a:r>
            <a:r>
              <a:rPr lang="en-US" sz="3200" b="1" i="1" dirty="0" err="1">
                <a:solidFill>
                  <a:srgbClr val="000000"/>
                </a:solidFill>
                <a:latin typeface="Consolas" panose="020B0609020204030204" pitchFamily="49" charset="0"/>
              </a:rPr>
              <a:t>.</a:t>
            </a:r>
            <a:r>
              <a:rPr lang="en-US" sz="3200" dirty="0" err="1">
                <a:solidFill>
                  <a:srgbClr val="000000"/>
                </a:solidFill>
                <a:latin typeface="Consolas" panose="020B0609020204030204" pitchFamily="49" charset="0"/>
              </a:rPr>
              <a:t>println</a:t>
            </a:r>
            <a:r>
              <a:rPr lang="en-US" sz="3200" dirty="0">
                <a:solidFill>
                  <a:srgbClr val="000000"/>
                </a:solidFill>
                <a:latin typeface="Consolas" panose="020B0609020204030204" pitchFamily="49" charset="0"/>
              </a:rPr>
              <a:t>(</a:t>
            </a:r>
            <a:r>
              <a:rPr lang="en-US" sz="3200" dirty="0" err="1">
                <a:solidFill>
                  <a:srgbClr val="6A3E3E"/>
                </a:solidFill>
                <a:latin typeface="Consolas" panose="020B0609020204030204" pitchFamily="49" charset="0"/>
              </a:rPr>
              <a:t>arr</a:t>
            </a:r>
            <a:r>
              <a:rPr lang="en-US" sz="3200" dirty="0">
                <a:solidFill>
                  <a:srgbClr val="000000"/>
                </a:solidFill>
                <a:latin typeface="Consolas" panose="020B0609020204030204" pitchFamily="49" charset="0"/>
              </a:rPr>
              <a:t>);</a:t>
            </a:r>
          </a:p>
          <a:p>
            <a:r>
              <a:rPr lang="en-US" sz="3200" dirty="0" err="1">
                <a:solidFill>
                  <a:srgbClr val="000000"/>
                </a:solidFill>
                <a:latin typeface="Consolas" panose="020B0609020204030204" pitchFamily="49" charset="0"/>
              </a:rPr>
              <a:t>System.</a:t>
            </a:r>
            <a:r>
              <a:rPr lang="en-US" sz="3200" b="1" i="1" dirty="0" err="1">
                <a:solidFill>
                  <a:srgbClr val="0000C0"/>
                </a:solidFill>
                <a:latin typeface="Consolas" panose="020B0609020204030204" pitchFamily="49" charset="0"/>
              </a:rPr>
              <a:t>out</a:t>
            </a:r>
            <a:r>
              <a:rPr lang="en-US" sz="3200" b="1" i="1" dirty="0" err="1">
                <a:solidFill>
                  <a:srgbClr val="000000"/>
                </a:solidFill>
                <a:latin typeface="Consolas" panose="020B0609020204030204" pitchFamily="49" charset="0"/>
              </a:rPr>
              <a:t>.</a:t>
            </a:r>
            <a:r>
              <a:rPr lang="en-US" sz="3200" dirty="0" err="1">
                <a:solidFill>
                  <a:srgbClr val="000000"/>
                </a:solidFill>
                <a:latin typeface="Consolas" panose="020B0609020204030204" pitchFamily="49" charset="0"/>
              </a:rPr>
              <a:t>println</a:t>
            </a:r>
            <a:r>
              <a:rPr lang="en-US" sz="3200" dirty="0">
                <a:solidFill>
                  <a:srgbClr val="000000"/>
                </a:solidFill>
                <a:latin typeface="Consolas" panose="020B0609020204030204" pitchFamily="49" charset="0"/>
              </a:rPr>
              <a:t>(</a:t>
            </a:r>
            <a:r>
              <a:rPr lang="en-US" sz="3200" dirty="0" err="1">
                <a:solidFill>
                  <a:srgbClr val="6A3E3E"/>
                </a:solidFill>
                <a:latin typeface="Consolas" panose="020B0609020204030204" pitchFamily="49" charset="0"/>
              </a:rPr>
              <a:t>arr.get</a:t>
            </a:r>
            <a:r>
              <a:rPr lang="en-US" sz="3200" dirty="0">
                <a:solidFill>
                  <a:srgbClr val="6A3E3E"/>
                </a:solidFill>
                <a:latin typeface="Consolas" panose="020B0609020204030204" pitchFamily="49" charset="0"/>
              </a:rPr>
              <a:t>(1)</a:t>
            </a:r>
            <a:r>
              <a:rPr lang="en-US" sz="3200" dirty="0">
                <a:solidFill>
                  <a:srgbClr val="000000"/>
                </a:solidFill>
                <a:latin typeface="Consolas" panose="020B0609020204030204" pitchFamily="49" charset="0"/>
              </a:rPr>
              <a:t>);</a:t>
            </a:r>
          </a:p>
          <a:p>
            <a:pPr algn="l"/>
            <a:r>
              <a:rPr lang="en-US" sz="3200" dirty="0" err="1">
                <a:solidFill>
                  <a:srgbClr val="000000"/>
                </a:solidFill>
                <a:latin typeface="Consolas" panose="020B0609020204030204" pitchFamily="49" charset="0"/>
              </a:rPr>
              <a:t>System.</a:t>
            </a:r>
            <a:r>
              <a:rPr lang="en-US" sz="3200" b="1" i="1" dirty="0" err="1">
                <a:solidFill>
                  <a:srgbClr val="0000C0"/>
                </a:solidFill>
                <a:latin typeface="Consolas" panose="020B0609020204030204" pitchFamily="49" charset="0"/>
              </a:rPr>
              <a:t>out</a:t>
            </a:r>
            <a:r>
              <a:rPr lang="en-US" sz="3200" b="1" i="1" dirty="0" err="1">
                <a:solidFill>
                  <a:srgbClr val="000000"/>
                </a:solidFill>
                <a:latin typeface="Consolas" panose="020B0609020204030204" pitchFamily="49" charset="0"/>
              </a:rPr>
              <a:t>.</a:t>
            </a:r>
            <a:r>
              <a:rPr lang="en-US" sz="3200" dirty="0" err="1">
                <a:solidFill>
                  <a:srgbClr val="000000"/>
                </a:solidFill>
                <a:latin typeface="Consolas" panose="020B0609020204030204" pitchFamily="49" charset="0"/>
              </a:rPr>
              <a:t>println</a:t>
            </a:r>
            <a:r>
              <a:rPr lang="en-US" sz="3200" dirty="0">
                <a:solidFill>
                  <a:srgbClr val="000000"/>
                </a:solidFill>
                <a:latin typeface="Consolas" panose="020B0609020204030204" pitchFamily="49" charset="0"/>
              </a:rPr>
              <a:t>(</a:t>
            </a:r>
            <a:r>
              <a:rPr lang="en-US" sz="3200" dirty="0" err="1">
                <a:solidFill>
                  <a:srgbClr val="6A3E3E"/>
                </a:solidFill>
                <a:latin typeface="Consolas" panose="020B0609020204030204" pitchFamily="49" charset="0"/>
              </a:rPr>
              <a:t>arr</a:t>
            </a:r>
            <a:r>
              <a:rPr lang="en-US" sz="3200" dirty="0" err="1">
                <a:solidFill>
                  <a:srgbClr val="000000"/>
                </a:solidFill>
                <a:latin typeface="Consolas" panose="020B0609020204030204" pitchFamily="49" charset="0"/>
              </a:rPr>
              <a:t>.size</a:t>
            </a:r>
            <a:r>
              <a:rPr lang="en-US" sz="3200" dirty="0">
                <a:solidFill>
                  <a:srgbClr val="000000"/>
                </a:solidFill>
                <a:latin typeface="Consolas" panose="020B0609020204030204" pitchFamily="49" charset="0"/>
              </a:rPr>
              <a:t>());</a:t>
            </a:r>
          </a:p>
          <a:p>
            <a:pPr algn="l"/>
            <a:r>
              <a:rPr lang="en-US" sz="3200" dirty="0" err="1">
                <a:solidFill>
                  <a:srgbClr val="000000"/>
                </a:solidFill>
                <a:latin typeface="Consolas" panose="020B0609020204030204" pitchFamily="49" charset="0"/>
              </a:rPr>
              <a:t>System.</a:t>
            </a:r>
            <a:r>
              <a:rPr lang="en-US" sz="3200" b="1" i="1" dirty="0" err="1">
                <a:solidFill>
                  <a:srgbClr val="0000C0"/>
                </a:solidFill>
                <a:latin typeface="Consolas" panose="020B0609020204030204" pitchFamily="49" charset="0"/>
              </a:rPr>
              <a:t>out</a:t>
            </a:r>
            <a:r>
              <a:rPr lang="en-US" sz="3200" b="1" i="1" dirty="0" err="1">
                <a:solidFill>
                  <a:srgbClr val="000000"/>
                </a:solidFill>
                <a:latin typeface="Consolas" panose="020B0609020204030204" pitchFamily="49" charset="0"/>
              </a:rPr>
              <a:t>.</a:t>
            </a:r>
            <a:r>
              <a:rPr lang="en-US" sz="3200" dirty="0" err="1">
                <a:solidFill>
                  <a:srgbClr val="000000"/>
                </a:solidFill>
                <a:latin typeface="Consolas" panose="020B0609020204030204" pitchFamily="49" charset="0"/>
              </a:rPr>
              <a:t>println</a:t>
            </a:r>
            <a:r>
              <a:rPr lang="en-US" sz="3200" dirty="0">
                <a:solidFill>
                  <a:srgbClr val="000000"/>
                </a:solidFill>
                <a:latin typeface="Consolas" panose="020B0609020204030204" pitchFamily="49" charset="0"/>
              </a:rPr>
              <a:t>(</a:t>
            </a:r>
            <a:r>
              <a:rPr lang="en-US" sz="3200" dirty="0" err="1">
                <a:solidFill>
                  <a:srgbClr val="6A3E3E"/>
                </a:solidFill>
                <a:latin typeface="Consolas" panose="020B0609020204030204" pitchFamily="49" charset="0"/>
              </a:rPr>
              <a:t>arr</a:t>
            </a:r>
            <a:r>
              <a:rPr lang="en-US" sz="3200" dirty="0" err="1">
                <a:solidFill>
                  <a:srgbClr val="000000"/>
                </a:solidFill>
                <a:latin typeface="Consolas" panose="020B0609020204030204" pitchFamily="49" charset="0"/>
              </a:rPr>
              <a:t>.contains</a:t>
            </a:r>
            <a:r>
              <a:rPr lang="en-US" sz="3200" dirty="0">
                <a:solidFill>
                  <a:srgbClr val="000000"/>
                </a:solidFill>
                <a:latin typeface="Consolas" panose="020B0609020204030204" pitchFamily="49" charset="0"/>
              </a:rPr>
              <a:t>(9));</a:t>
            </a:r>
          </a:p>
          <a:p>
            <a:pPr algn="l"/>
            <a:r>
              <a:rPr lang="en-US" sz="3200" dirty="0" err="1">
                <a:solidFill>
                  <a:srgbClr val="000000"/>
                </a:solidFill>
                <a:latin typeface="Consolas" panose="020B0609020204030204" pitchFamily="49" charset="0"/>
              </a:rPr>
              <a:t>System.</a:t>
            </a:r>
            <a:r>
              <a:rPr lang="en-US" sz="3200" b="1" i="1" dirty="0" err="1">
                <a:solidFill>
                  <a:srgbClr val="0000C0"/>
                </a:solidFill>
                <a:latin typeface="Consolas" panose="020B0609020204030204" pitchFamily="49" charset="0"/>
              </a:rPr>
              <a:t>out</a:t>
            </a:r>
            <a:r>
              <a:rPr lang="en-US" sz="3200" b="1" i="1" dirty="0" err="1">
                <a:solidFill>
                  <a:srgbClr val="000000"/>
                </a:solidFill>
                <a:latin typeface="Consolas" panose="020B0609020204030204" pitchFamily="49" charset="0"/>
              </a:rPr>
              <a:t>.</a:t>
            </a:r>
            <a:r>
              <a:rPr lang="en-US" sz="3200" dirty="0" err="1">
                <a:solidFill>
                  <a:srgbClr val="000000"/>
                </a:solidFill>
                <a:latin typeface="Consolas" panose="020B0609020204030204" pitchFamily="49" charset="0"/>
              </a:rPr>
              <a:t>println</a:t>
            </a:r>
            <a:r>
              <a:rPr lang="en-US" sz="3200" dirty="0">
                <a:solidFill>
                  <a:srgbClr val="000000"/>
                </a:solidFill>
                <a:latin typeface="Consolas" panose="020B0609020204030204" pitchFamily="49" charset="0"/>
              </a:rPr>
              <a:t>(</a:t>
            </a:r>
            <a:r>
              <a:rPr lang="en-US" sz="3200" dirty="0" err="1">
                <a:solidFill>
                  <a:srgbClr val="6A3E3E"/>
                </a:solidFill>
                <a:latin typeface="Consolas" panose="020B0609020204030204" pitchFamily="49" charset="0"/>
              </a:rPr>
              <a:t>arr</a:t>
            </a:r>
            <a:r>
              <a:rPr lang="en-US" sz="3200" dirty="0" err="1">
                <a:solidFill>
                  <a:srgbClr val="000000"/>
                </a:solidFill>
                <a:latin typeface="Consolas" panose="020B0609020204030204" pitchFamily="49" charset="0"/>
              </a:rPr>
              <a:t>.indexOf</a:t>
            </a:r>
            <a:r>
              <a:rPr lang="en-US" sz="3200" dirty="0">
                <a:solidFill>
                  <a:srgbClr val="000000"/>
                </a:solidFill>
                <a:latin typeface="Consolas" panose="020B0609020204030204" pitchFamily="49" charset="0"/>
              </a:rPr>
              <a:t>(4));</a:t>
            </a:r>
          </a:p>
          <a:p>
            <a:r>
              <a:rPr lang="en-US" sz="3200" dirty="0" err="1">
                <a:solidFill>
                  <a:srgbClr val="000000"/>
                </a:solidFill>
                <a:latin typeface="Consolas" panose="020B0609020204030204" pitchFamily="49" charset="0"/>
              </a:rPr>
              <a:t>System.</a:t>
            </a:r>
            <a:r>
              <a:rPr lang="en-US" sz="3200" b="1" i="1" dirty="0" err="1">
                <a:solidFill>
                  <a:srgbClr val="0000C0"/>
                </a:solidFill>
                <a:latin typeface="Consolas" panose="020B0609020204030204" pitchFamily="49" charset="0"/>
              </a:rPr>
              <a:t>out</a:t>
            </a:r>
            <a:r>
              <a:rPr lang="en-US" sz="3200" b="1" i="1" dirty="0" err="1">
                <a:solidFill>
                  <a:srgbClr val="000000"/>
                </a:solidFill>
                <a:latin typeface="Consolas" panose="020B0609020204030204" pitchFamily="49" charset="0"/>
              </a:rPr>
              <a:t>.</a:t>
            </a:r>
            <a:r>
              <a:rPr lang="en-US" sz="3200" dirty="0" err="1">
                <a:solidFill>
                  <a:srgbClr val="000000"/>
                </a:solidFill>
                <a:latin typeface="Consolas" panose="020B0609020204030204" pitchFamily="49" charset="0"/>
              </a:rPr>
              <a:t>println</a:t>
            </a:r>
            <a:r>
              <a:rPr lang="en-US" sz="3200" dirty="0">
                <a:solidFill>
                  <a:srgbClr val="000000"/>
                </a:solidFill>
                <a:latin typeface="Consolas" panose="020B0609020204030204" pitchFamily="49" charset="0"/>
              </a:rPr>
              <a:t>(</a:t>
            </a:r>
            <a:r>
              <a:rPr lang="en-US" sz="3200" dirty="0" err="1">
                <a:solidFill>
                  <a:srgbClr val="6A3E3E"/>
                </a:solidFill>
                <a:latin typeface="Consolas" panose="020B0609020204030204" pitchFamily="49" charset="0"/>
              </a:rPr>
              <a:t>arr</a:t>
            </a:r>
            <a:r>
              <a:rPr lang="en-US" sz="3200" dirty="0" err="1">
                <a:solidFill>
                  <a:srgbClr val="000000"/>
                </a:solidFill>
                <a:latin typeface="Consolas" panose="020B0609020204030204" pitchFamily="49" charset="0"/>
              </a:rPr>
              <a:t>.lastIndexOf</a:t>
            </a:r>
            <a:r>
              <a:rPr lang="en-US" sz="3200" dirty="0">
                <a:solidFill>
                  <a:srgbClr val="000000"/>
                </a:solidFill>
                <a:latin typeface="Consolas" panose="020B0609020204030204" pitchFamily="49" charset="0"/>
              </a:rPr>
              <a:t>(4));</a:t>
            </a:r>
          </a:p>
        </p:txBody>
      </p:sp>
    </p:spTree>
    <p:extLst>
      <p:ext uri="{BB962C8B-B14F-4D97-AF65-F5344CB8AC3E}">
        <p14:creationId xmlns:p14="http://schemas.microsoft.com/office/powerpoint/2010/main" val="851262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Title 1">
            <a:extLst>
              <a:ext uri="{FF2B5EF4-FFF2-40B4-BE49-F238E27FC236}">
                <a16:creationId xmlns:a16="http://schemas.microsoft.com/office/drawing/2014/main" id="{09D91535-2F18-4724-9FD4-A543EFA9F6D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err="1">
                <a:solidFill>
                  <a:srgbClr val="002060"/>
                </a:solidFill>
              </a:rPr>
              <a:t>ArrayList</a:t>
            </a:r>
            <a:r>
              <a:rPr lang="en-US" sz="5200" dirty="0">
                <a:solidFill>
                  <a:srgbClr val="002060"/>
                </a:solidFill>
              </a:rPr>
              <a:t> (cont’d)</a:t>
            </a:r>
          </a:p>
        </p:txBody>
      </p:sp>
      <p:sp>
        <p:nvSpPr>
          <p:cNvPr id="14" name="TextBox 13">
            <a:extLst>
              <a:ext uri="{FF2B5EF4-FFF2-40B4-BE49-F238E27FC236}">
                <a16:creationId xmlns:a16="http://schemas.microsoft.com/office/drawing/2014/main" id="{A1F61645-7750-49EA-AAB6-AC78D20EC3B3}"/>
              </a:ext>
            </a:extLst>
          </p:cNvPr>
          <p:cNvSpPr txBox="1"/>
          <p:nvPr/>
        </p:nvSpPr>
        <p:spPr>
          <a:xfrm>
            <a:off x="308113" y="2459504"/>
            <a:ext cx="11777869" cy="3046988"/>
          </a:xfrm>
          <a:prstGeom prst="rect">
            <a:avLst/>
          </a:prstGeom>
          <a:noFill/>
        </p:spPr>
        <p:txBody>
          <a:bodyPr wrap="square">
            <a:spAutoFit/>
          </a:bodyPr>
          <a:lstStyle/>
          <a:p>
            <a:pPr algn="l"/>
            <a:r>
              <a:rPr lang="en-US" sz="3200" dirty="0" err="1">
                <a:solidFill>
                  <a:srgbClr val="6A3E3E"/>
                </a:solidFill>
                <a:latin typeface="Consolas" panose="020B0609020204030204" pitchFamily="49" charset="0"/>
              </a:rPr>
              <a:t>arr</a:t>
            </a:r>
            <a:r>
              <a:rPr lang="en-US" sz="3200" dirty="0" err="1">
                <a:solidFill>
                  <a:srgbClr val="000000"/>
                </a:solidFill>
                <a:latin typeface="Consolas" panose="020B0609020204030204" pitchFamily="49" charset="0"/>
              </a:rPr>
              <a:t>.add</a:t>
            </a:r>
            <a:r>
              <a:rPr lang="en-US" sz="3200" dirty="0">
                <a:solidFill>
                  <a:srgbClr val="000000"/>
                </a:solidFill>
                <a:latin typeface="Consolas" panose="020B0609020204030204" pitchFamily="49" charset="0"/>
              </a:rPr>
              <a:t>(9); </a:t>
            </a:r>
            <a:r>
              <a:rPr lang="en-US" sz="2000" dirty="0">
                <a:solidFill>
                  <a:srgbClr val="3F7F5F"/>
                </a:solidFill>
                <a:latin typeface="Consolas" panose="020B0609020204030204" pitchFamily="49" charset="0"/>
              </a:rPr>
              <a:t>// Inserts the specified element</a:t>
            </a:r>
            <a:endParaRPr lang="en-US" sz="2000" dirty="0">
              <a:solidFill>
                <a:srgbClr val="000000"/>
              </a:solidFill>
              <a:latin typeface="Consolas" panose="020B0609020204030204" pitchFamily="49" charset="0"/>
            </a:endParaRPr>
          </a:p>
          <a:p>
            <a:pPr algn="l"/>
            <a:r>
              <a:rPr lang="en-US" sz="3200" dirty="0" err="1">
                <a:solidFill>
                  <a:srgbClr val="6A3E3E"/>
                </a:solidFill>
                <a:latin typeface="Consolas" panose="020B0609020204030204" pitchFamily="49" charset="0"/>
              </a:rPr>
              <a:t>arr</a:t>
            </a:r>
            <a:r>
              <a:rPr lang="en-US" sz="3200" dirty="0" err="1">
                <a:solidFill>
                  <a:srgbClr val="000000"/>
                </a:solidFill>
                <a:latin typeface="Consolas" panose="020B0609020204030204" pitchFamily="49" charset="0"/>
              </a:rPr>
              <a:t>.add</a:t>
            </a:r>
            <a:r>
              <a:rPr lang="en-US" sz="3200" dirty="0">
                <a:solidFill>
                  <a:srgbClr val="000000"/>
                </a:solidFill>
                <a:latin typeface="Consolas" panose="020B0609020204030204" pitchFamily="49" charset="0"/>
              </a:rPr>
              <a:t>(2,88); </a:t>
            </a:r>
            <a:r>
              <a:rPr kumimoji="0" lang="en-US" sz="2000" b="0" i="0" u="none" strike="noStrike" kern="1200" cap="none" spc="0" normalizeH="0" baseline="0" noProof="0" dirty="0">
                <a:ln>
                  <a:noFill/>
                </a:ln>
                <a:solidFill>
                  <a:srgbClr val="3F7F5F"/>
                </a:solidFill>
                <a:effectLst/>
                <a:uLnTx/>
                <a:uFillTx/>
                <a:latin typeface="Consolas" panose="020B0609020204030204" pitchFamily="49" charset="0"/>
                <a:ea typeface="+mn-ea"/>
                <a:cs typeface="+mn-cs"/>
              </a:rPr>
              <a:t>// Inserts the specified element at the specified position </a:t>
            </a:r>
            <a:endParaRPr lang="en-US" sz="2000" dirty="0">
              <a:solidFill>
                <a:srgbClr val="000000"/>
              </a:solidFill>
              <a:latin typeface="Consolas" panose="020B0609020204030204" pitchFamily="49" charset="0"/>
            </a:endParaRPr>
          </a:p>
          <a:p>
            <a:pPr algn="l"/>
            <a:r>
              <a:rPr lang="en-US" sz="3200" dirty="0" err="1">
                <a:solidFill>
                  <a:srgbClr val="6A3E3E"/>
                </a:solidFill>
                <a:latin typeface="Consolas" panose="020B0609020204030204" pitchFamily="49" charset="0"/>
              </a:rPr>
              <a:t>arr</a:t>
            </a:r>
            <a:r>
              <a:rPr lang="en-US" sz="3200" dirty="0" err="1">
                <a:solidFill>
                  <a:srgbClr val="000000"/>
                </a:solidFill>
                <a:latin typeface="Consolas" panose="020B0609020204030204" pitchFamily="49" charset="0"/>
              </a:rPr>
              <a:t>.remove</a:t>
            </a:r>
            <a:r>
              <a:rPr lang="en-US" sz="3200" dirty="0">
                <a:solidFill>
                  <a:srgbClr val="000000"/>
                </a:solidFill>
                <a:latin typeface="Consolas" panose="020B0609020204030204" pitchFamily="49" charset="0"/>
              </a:rPr>
              <a:t>(3); </a:t>
            </a:r>
            <a:r>
              <a:rPr lang="en-US" sz="2000" dirty="0">
                <a:solidFill>
                  <a:srgbClr val="3F7F5F"/>
                </a:solidFill>
                <a:latin typeface="Consolas" panose="020B0609020204030204" pitchFamily="49" charset="0"/>
              </a:rPr>
              <a:t>// Removes the element at the specified position </a:t>
            </a:r>
            <a:endParaRPr lang="en-US" sz="2000" dirty="0">
              <a:latin typeface="Consolas" panose="020B0609020204030204" pitchFamily="49" charset="0"/>
            </a:endParaRPr>
          </a:p>
          <a:p>
            <a:pPr algn="l"/>
            <a:endParaRPr lang="en-US" sz="3200" b="1" dirty="0">
              <a:solidFill>
                <a:srgbClr val="7F0055"/>
              </a:solidFill>
              <a:latin typeface="Consolas" panose="020B0609020204030204" pitchFamily="49" charset="0"/>
            </a:endParaRPr>
          </a:p>
          <a:p>
            <a:pPr algn="l"/>
            <a:r>
              <a:rPr lang="en-US" sz="3200" b="1" dirty="0">
                <a:solidFill>
                  <a:srgbClr val="7F0055"/>
                </a:solidFill>
                <a:latin typeface="Consolas" panose="020B0609020204030204" pitchFamily="49" charset="0"/>
              </a:rPr>
              <a:t>var</a:t>
            </a:r>
            <a:r>
              <a:rPr lang="en-US" sz="3200" b="1" dirty="0">
                <a:solidFill>
                  <a:srgbClr val="000000"/>
                </a:solidFill>
                <a:latin typeface="Consolas" panose="020B0609020204030204" pitchFamily="49" charset="0"/>
              </a:rPr>
              <a:t> </a:t>
            </a:r>
            <a:r>
              <a:rPr lang="en-US" sz="3200" dirty="0">
                <a:solidFill>
                  <a:srgbClr val="6A3E3E"/>
                </a:solidFill>
                <a:latin typeface="Consolas" panose="020B0609020204030204" pitchFamily="49" charset="0"/>
              </a:rPr>
              <a:t>array</a:t>
            </a:r>
            <a:r>
              <a:rPr lang="en-US" sz="3200" dirty="0">
                <a:solidFill>
                  <a:srgbClr val="000000"/>
                </a:solidFill>
                <a:latin typeface="Consolas" panose="020B0609020204030204" pitchFamily="49" charset="0"/>
              </a:rPr>
              <a:t> = </a:t>
            </a:r>
            <a:r>
              <a:rPr lang="en-US" sz="3200" dirty="0" err="1">
                <a:solidFill>
                  <a:srgbClr val="6A3E3E"/>
                </a:solidFill>
                <a:latin typeface="Consolas" panose="020B0609020204030204" pitchFamily="49" charset="0"/>
              </a:rPr>
              <a:t>arr</a:t>
            </a:r>
            <a:r>
              <a:rPr lang="en-US" sz="3200" dirty="0" err="1">
                <a:solidFill>
                  <a:srgbClr val="000000"/>
                </a:solidFill>
                <a:latin typeface="Consolas" panose="020B0609020204030204" pitchFamily="49" charset="0"/>
              </a:rPr>
              <a:t>.toArray</a:t>
            </a:r>
            <a:r>
              <a:rPr lang="en-US" sz="3200" dirty="0">
                <a:solidFill>
                  <a:srgbClr val="000000"/>
                </a:solidFill>
                <a:latin typeface="Consolas" panose="020B0609020204030204" pitchFamily="49" charset="0"/>
              </a:rPr>
              <a:t>();</a:t>
            </a:r>
          </a:p>
          <a:p>
            <a:pPr algn="l"/>
            <a:r>
              <a:rPr lang="en-US" sz="3200" dirty="0" err="1">
                <a:solidFill>
                  <a:srgbClr val="000000"/>
                </a:solidFill>
                <a:latin typeface="Consolas" panose="020B0609020204030204" pitchFamily="49" charset="0"/>
              </a:rPr>
              <a:t>System.</a:t>
            </a:r>
            <a:r>
              <a:rPr lang="en-US" sz="3200" b="1" i="1" dirty="0" err="1">
                <a:solidFill>
                  <a:srgbClr val="0000C0"/>
                </a:solidFill>
                <a:latin typeface="Consolas" panose="020B0609020204030204" pitchFamily="49" charset="0"/>
              </a:rPr>
              <a:t>out</a:t>
            </a:r>
            <a:r>
              <a:rPr lang="en-US" sz="3200" b="1" i="1" dirty="0" err="1">
                <a:solidFill>
                  <a:srgbClr val="000000"/>
                </a:solidFill>
                <a:latin typeface="Consolas" panose="020B0609020204030204" pitchFamily="49" charset="0"/>
              </a:rPr>
              <a:t>.</a:t>
            </a:r>
            <a:r>
              <a:rPr lang="en-US" sz="3200" dirty="0" err="1">
                <a:solidFill>
                  <a:srgbClr val="000000"/>
                </a:solidFill>
                <a:latin typeface="Consolas" panose="020B0609020204030204" pitchFamily="49" charset="0"/>
              </a:rPr>
              <a:t>println</a:t>
            </a:r>
            <a:r>
              <a:rPr lang="en-US" sz="3200" dirty="0">
                <a:solidFill>
                  <a:srgbClr val="000000"/>
                </a:solidFill>
                <a:latin typeface="Consolas" panose="020B0609020204030204" pitchFamily="49" charset="0"/>
              </a:rPr>
              <a:t>(</a:t>
            </a:r>
            <a:r>
              <a:rPr lang="en-US" sz="3200" dirty="0" err="1">
                <a:solidFill>
                  <a:srgbClr val="000000"/>
                </a:solidFill>
                <a:latin typeface="Consolas" panose="020B0609020204030204" pitchFamily="49" charset="0"/>
              </a:rPr>
              <a:t>Arrays.toString</a:t>
            </a:r>
            <a:r>
              <a:rPr lang="en-US" sz="3200" dirty="0">
                <a:solidFill>
                  <a:srgbClr val="000000"/>
                </a:solidFill>
                <a:latin typeface="Consolas" panose="020B0609020204030204" pitchFamily="49" charset="0"/>
              </a:rPr>
              <a:t>(</a:t>
            </a:r>
            <a:r>
              <a:rPr lang="en-US" sz="3200" dirty="0">
                <a:solidFill>
                  <a:srgbClr val="6A3E3E"/>
                </a:solidFill>
                <a:latin typeface="Consolas" panose="020B0609020204030204" pitchFamily="49" charset="0"/>
              </a:rPr>
              <a:t>array</a:t>
            </a:r>
            <a:r>
              <a:rPr lang="en-US" sz="3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994663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Title 1">
            <a:extLst>
              <a:ext uri="{FF2B5EF4-FFF2-40B4-BE49-F238E27FC236}">
                <a16:creationId xmlns:a16="http://schemas.microsoft.com/office/drawing/2014/main" id="{09D91535-2F18-4724-9FD4-A543EFA9F6D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Vector</a:t>
            </a:r>
          </a:p>
        </p:txBody>
      </p:sp>
      <p:sp>
        <p:nvSpPr>
          <p:cNvPr id="14" name="TextBox 13">
            <a:extLst>
              <a:ext uri="{FF2B5EF4-FFF2-40B4-BE49-F238E27FC236}">
                <a16:creationId xmlns:a16="http://schemas.microsoft.com/office/drawing/2014/main" id="{A1F61645-7750-49EA-AAB6-AC78D20EC3B3}"/>
              </a:ext>
            </a:extLst>
          </p:cNvPr>
          <p:cNvSpPr txBox="1"/>
          <p:nvPr/>
        </p:nvSpPr>
        <p:spPr>
          <a:xfrm>
            <a:off x="799578" y="1776690"/>
            <a:ext cx="10554222" cy="5016758"/>
          </a:xfrm>
          <a:prstGeom prst="rect">
            <a:avLst/>
          </a:prstGeom>
          <a:noFill/>
        </p:spPr>
        <p:txBody>
          <a:bodyPr wrap="square">
            <a:spAutoFit/>
          </a:bodyPr>
          <a:lstStyle/>
          <a:p>
            <a:pPr algn="l"/>
            <a:r>
              <a:rPr lang="en-US" sz="3200" dirty="0">
                <a:solidFill>
                  <a:srgbClr val="000000"/>
                </a:solidFill>
                <a:latin typeface="Consolas" panose="020B0609020204030204" pitchFamily="49" charset="0"/>
              </a:rPr>
              <a:t>Vector&lt;Integer&gt; </a:t>
            </a:r>
            <a:r>
              <a:rPr lang="en-US" sz="3200" dirty="0" err="1">
                <a:solidFill>
                  <a:srgbClr val="6A3E3E"/>
                </a:solidFill>
                <a:latin typeface="Consolas" panose="020B0609020204030204" pitchFamily="49" charset="0"/>
              </a:rPr>
              <a:t>vect</a:t>
            </a:r>
            <a:r>
              <a:rPr lang="en-US" sz="3200" dirty="0">
                <a:solidFill>
                  <a:srgbClr val="000000"/>
                </a:solidFill>
                <a:latin typeface="Consolas" panose="020B0609020204030204" pitchFamily="49" charset="0"/>
              </a:rPr>
              <a:t> = </a:t>
            </a:r>
            <a:r>
              <a:rPr lang="en-US" sz="3200" b="1" dirty="0">
                <a:solidFill>
                  <a:srgbClr val="7F0055"/>
                </a:solidFill>
                <a:latin typeface="Consolas" panose="020B0609020204030204" pitchFamily="49" charset="0"/>
              </a:rPr>
              <a:t>new</a:t>
            </a:r>
            <a:r>
              <a:rPr lang="en-US" sz="3200" b="1" dirty="0">
                <a:solidFill>
                  <a:srgbClr val="000000"/>
                </a:solidFill>
                <a:latin typeface="Consolas" panose="020B0609020204030204" pitchFamily="49" charset="0"/>
              </a:rPr>
              <a:t> </a:t>
            </a:r>
            <a:r>
              <a:rPr lang="en-US" sz="3200" dirty="0">
                <a:solidFill>
                  <a:srgbClr val="000000"/>
                </a:solidFill>
                <a:latin typeface="Consolas" panose="020B0609020204030204" pitchFamily="49" charset="0"/>
              </a:rPr>
              <a:t>Vector&lt;&gt;();</a:t>
            </a:r>
          </a:p>
          <a:p>
            <a:pPr algn="l"/>
            <a:r>
              <a:rPr lang="en-US" sz="3200" dirty="0" err="1">
                <a:solidFill>
                  <a:srgbClr val="6A3E3E"/>
                </a:solidFill>
                <a:latin typeface="Consolas" panose="020B0609020204030204" pitchFamily="49" charset="0"/>
              </a:rPr>
              <a:t>vect</a:t>
            </a:r>
            <a:r>
              <a:rPr lang="en-US" sz="3200" dirty="0" err="1">
                <a:solidFill>
                  <a:srgbClr val="000000"/>
                </a:solidFill>
                <a:latin typeface="Consolas" panose="020B0609020204030204" pitchFamily="49" charset="0"/>
              </a:rPr>
              <a:t>.add</a:t>
            </a:r>
            <a:r>
              <a:rPr lang="en-US" sz="3200" dirty="0">
                <a:solidFill>
                  <a:srgbClr val="000000"/>
                </a:solidFill>
                <a:latin typeface="Consolas" panose="020B0609020204030204" pitchFamily="49" charset="0"/>
              </a:rPr>
              <a:t>(2);</a:t>
            </a:r>
          </a:p>
          <a:p>
            <a:pPr algn="l"/>
            <a:r>
              <a:rPr lang="en-US" sz="3200" dirty="0" err="1">
                <a:solidFill>
                  <a:srgbClr val="6A3E3E"/>
                </a:solidFill>
                <a:latin typeface="Consolas" panose="020B0609020204030204" pitchFamily="49" charset="0"/>
              </a:rPr>
              <a:t>vect</a:t>
            </a:r>
            <a:r>
              <a:rPr lang="en-US" sz="3200" dirty="0" err="1">
                <a:solidFill>
                  <a:srgbClr val="000000"/>
                </a:solidFill>
                <a:latin typeface="Consolas" panose="020B0609020204030204" pitchFamily="49" charset="0"/>
              </a:rPr>
              <a:t>.add</a:t>
            </a:r>
            <a:r>
              <a:rPr lang="en-US" sz="3200" dirty="0">
                <a:solidFill>
                  <a:srgbClr val="000000"/>
                </a:solidFill>
                <a:latin typeface="Consolas" panose="020B0609020204030204" pitchFamily="49" charset="0"/>
              </a:rPr>
              <a:t>(4);</a:t>
            </a:r>
          </a:p>
          <a:p>
            <a:pPr algn="l"/>
            <a:r>
              <a:rPr lang="en-US" sz="3200" dirty="0" err="1">
                <a:solidFill>
                  <a:srgbClr val="6A3E3E"/>
                </a:solidFill>
                <a:latin typeface="Consolas" panose="020B0609020204030204" pitchFamily="49" charset="0"/>
              </a:rPr>
              <a:t>vect</a:t>
            </a:r>
            <a:r>
              <a:rPr lang="en-US" sz="3200" dirty="0" err="1">
                <a:solidFill>
                  <a:srgbClr val="000000"/>
                </a:solidFill>
                <a:latin typeface="Consolas" panose="020B0609020204030204" pitchFamily="49" charset="0"/>
              </a:rPr>
              <a:t>.add</a:t>
            </a:r>
            <a:r>
              <a:rPr lang="en-US" sz="3200" dirty="0">
                <a:solidFill>
                  <a:srgbClr val="000000"/>
                </a:solidFill>
                <a:latin typeface="Consolas" panose="020B0609020204030204" pitchFamily="49" charset="0"/>
              </a:rPr>
              <a:t>(8);</a:t>
            </a:r>
          </a:p>
          <a:p>
            <a:pPr algn="l"/>
            <a:r>
              <a:rPr lang="en-US" sz="3200" dirty="0" err="1">
                <a:solidFill>
                  <a:srgbClr val="000000"/>
                </a:solidFill>
                <a:latin typeface="Consolas" panose="020B0609020204030204" pitchFamily="49" charset="0"/>
              </a:rPr>
              <a:t>System.</a:t>
            </a:r>
            <a:r>
              <a:rPr lang="en-US" sz="3200" b="1" i="1" dirty="0" err="1">
                <a:solidFill>
                  <a:srgbClr val="0000C0"/>
                </a:solidFill>
                <a:latin typeface="Consolas" panose="020B0609020204030204" pitchFamily="49" charset="0"/>
              </a:rPr>
              <a:t>out</a:t>
            </a:r>
            <a:r>
              <a:rPr lang="en-US" sz="3200" b="1" i="1" dirty="0" err="1">
                <a:solidFill>
                  <a:srgbClr val="000000"/>
                </a:solidFill>
                <a:latin typeface="Consolas" panose="020B0609020204030204" pitchFamily="49" charset="0"/>
              </a:rPr>
              <a:t>.</a:t>
            </a:r>
            <a:r>
              <a:rPr lang="en-US" sz="3200" dirty="0" err="1">
                <a:solidFill>
                  <a:srgbClr val="000000"/>
                </a:solidFill>
                <a:latin typeface="Consolas" panose="020B0609020204030204" pitchFamily="49" charset="0"/>
              </a:rPr>
              <a:t>println</a:t>
            </a:r>
            <a:r>
              <a:rPr lang="en-US" sz="3200" dirty="0">
                <a:solidFill>
                  <a:srgbClr val="000000"/>
                </a:solidFill>
                <a:latin typeface="Consolas" panose="020B0609020204030204" pitchFamily="49" charset="0"/>
              </a:rPr>
              <a:t>(</a:t>
            </a:r>
            <a:r>
              <a:rPr lang="en-US" sz="3200" dirty="0" err="1">
                <a:solidFill>
                  <a:srgbClr val="6A3E3E"/>
                </a:solidFill>
                <a:latin typeface="Consolas" panose="020B0609020204030204" pitchFamily="49" charset="0"/>
              </a:rPr>
              <a:t>vect</a:t>
            </a:r>
            <a:r>
              <a:rPr lang="en-US" sz="3200" dirty="0">
                <a:solidFill>
                  <a:srgbClr val="000000"/>
                </a:solidFill>
                <a:latin typeface="Consolas" panose="020B0609020204030204" pitchFamily="49" charset="0"/>
              </a:rPr>
              <a:t>);</a:t>
            </a:r>
          </a:p>
          <a:p>
            <a:pPr algn="l"/>
            <a:r>
              <a:rPr lang="en-US" sz="3200" dirty="0" err="1">
                <a:solidFill>
                  <a:srgbClr val="000000"/>
                </a:solidFill>
                <a:latin typeface="Consolas" panose="020B0609020204030204" pitchFamily="49" charset="0"/>
              </a:rPr>
              <a:t>System.</a:t>
            </a:r>
            <a:r>
              <a:rPr lang="en-US" sz="3200" b="1" i="1" dirty="0" err="1">
                <a:solidFill>
                  <a:srgbClr val="0000C0"/>
                </a:solidFill>
                <a:latin typeface="Consolas" panose="020B0609020204030204" pitchFamily="49" charset="0"/>
              </a:rPr>
              <a:t>out</a:t>
            </a:r>
            <a:r>
              <a:rPr lang="en-US" sz="3200" b="1" i="1" dirty="0" err="1">
                <a:solidFill>
                  <a:srgbClr val="000000"/>
                </a:solidFill>
                <a:latin typeface="Consolas" panose="020B0609020204030204" pitchFamily="49" charset="0"/>
              </a:rPr>
              <a:t>.</a:t>
            </a:r>
            <a:r>
              <a:rPr lang="en-US" sz="3200" dirty="0" err="1">
                <a:solidFill>
                  <a:srgbClr val="000000"/>
                </a:solidFill>
                <a:latin typeface="Consolas" panose="020B0609020204030204" pitchFamily="49" charset="0"/>
              </a:rPr>
              <a:t>println</a:t>
            </a:r>
            <a:r>
              <a:rPr lang="en-US" sz="3200" dirty="0">
                <a:solidFill>
                  <a:srgbClr val="000000"/>
                </a:solidFill>
                <a:latin typeface="Consolas" panose="020B0609020204030204" pitchFamily="49" charset="0"/>
              </a:rPr>
              <a:t>(</a:t>
            </a:r>
            <a:r>
              <a:rPr lang="en-US" sz="3200" dirty="0" err="1">
                <a:solidFill>
                  <a:srgbClr val="6A3E3E"/>
                </a:solidFill>
                <a:latin typeface="Consolas" panose="020B0609020204030204" pitchFamily="49" charset="0"/>
              </a:rPr>
              <a:t>vect</a:t>
            </a:r>
            <a:r>
              <a:rPr lang="en-US" sz="3200" dirty="0" err="1">
                <a:solidFill>
                  <a:srgbClr val="000000"/>
                </a:solidFill>
                <a:latin typeface="Consolas" panose="020B0609020204030204" pitchFamily="49" charset="0"/>
              </a:rPr>
              <a:t>.get</a:t>
            </a:r>
            <a:r>
              <a:rPr lang="en-US" sz="3200" dirty="0">
                <a:solidFill>
                  <a:srgbClr val="000000"/>
                </a:solidFill>
                <a:latin typeface="Consolas" panose="020B0609020204030204" pitchFamily="49" charset="0"/>
              </a:rPr>
              <a:t>(1));</a:t>
            </a:r>
          </a:p>
          <a:p>
            <a:pPr algn="l"/>
            <a:r>
              <a:rPr lang="en-US" sz="3200" dirty="0" err="1">
                <a:solidFill>
                  <a:srgbClr val="000000"/>
                </a:solidFill>
                <a:latin typeface="Consolas" panose="020B0609020204030204" pitchFamily="49" charset="0"/>
              </a:rPr>
              <a:t>System.</a:t>
            </a:r>
            <a:r>
              <a:rPr lang="en-US" sz="3200" b="1" i="1" dirty="0" err="1">
                <a:solidFill>
                  <a:srgbClr val="0000C0"/>
                </a:solidFill>
                <a:latin typeface="Consolas" panose="020B0609020204030204" pitchFamily="49" charset="0"/>
              </a:rPr>
              <a:t>out</a:t>
            </a:r>
            <a:r>
              <a:rPr lang="en-US" sz="3200" b="1" i="1" dirty="0" err="1">
                <a:solidFill>
                  <a:srgbClr val="000000"/>
                </a:solidFill>
                <a:latin typeface="Consolas" panose="020B0609020204030204" pitchFamily="49" charset="0"/>
              </a:rPr>
              <a:t>.</a:t>
            </a:r>
            <a:r>
              <a:rPr lang="en-US" sz="3200" dirty="0" err="1">
                <a:solidFill>
                  <a:srgbClr val="000000"/>
                </a:solidFill>
                <a:latin typeface="Consolas" panose="020B0609020204030204" pitchFamily="49" charset="0"/>
              </a:rPr>
              <a:t>println</a:t>
            </a:r>
            <a:r>
              <a:rPr lang="en-US" sz="3200" dirty="0">
                <a:solidFill>
                  <a:srgbClr val="000000"/>
                </a:solidFill>
                <a:latin typeface="Consolas" panose="020B0609020204030204" pitchFamily="49" charset="0"/>
              </a:rPr>
              <a:t>(</a:t>
            </a:r>
            <a:r>
              <a:rPr lang="en-US" sz="3200" dirty="0" err="1">
                <a:solidFill>
                  <a:srgbClr val="6A3E3E"/>
                </a:solidFill>
                <a:latin typeface="Consolas" panose="020B0609020204030204" pitchFamily="49" charset="0"/>
              </a:rPr>
              <a:t>vect</a:t>
            </a:r>
            <a:r>
              <a:rPr lang="en-US" sz="3200" dirty="0" err="1">
                <a:solidFill>
                  <a:srgbClr val="000000"/>
                </a:solidFill>
                <a:latin typeface="Consolas" panose="020B0609020204030204" pitchFamily="49" charset="0"/>
              </a:rPr>
              <a:t>.size</a:t>
            </a:r>
            <a:r>
              <a:rPr lang="en-US" sz="3200" dirty="0">
                <a:solidFill>
                  <a:srgbClr val="000000"/>
                </a:solidFill>
                <a:latin typeface="Consolas" panose="020B0609020204030204" pitchFamily="49" charset="0"/>
              </a:rPr>
              <a:t>());</a:t>
            </a:r>
          </a:p>
          <a:p>
            <a:pPr algn="l"/>
            <a:r>
              <a:rPr lang="en-US" sz="3200" dirty="0" err="1">
                <a:solidFill>
                  <a:srgbClr val="000000"/>
                </a:solidFill>
                <a:latin typeface="Consolas" panose="020B0609020204030204" pitchFamily="49" charset="0"/>
              </a:rPr>
              <a:t>System.</a:t>
            </a:r>
            <a:r>
              <a:rPr lang="en-US" sz="3200" b="1" i="1" dirty="0" err="1">
                <a:solidFill>
                  <a:srgbClr val="0000C0"/>
                </a:solidFill>
                <a:latin typeface="Consolas" panose="020B0609020204030204" pitchFamily="49" charset="0"/>
              </a:rPr>
              <a:t>out</a:t>
            </a:r>
            <a:r>
              <a:rPr lang="en-US" sz="3200" b="1" i="1" dirty="0" err="1">
                <a:solidFill>
                  <a:srgbClr val="000000"/>
                </a:solidFill>
                <a:latin typeface="Consolas" panose="020B0609020204030204" pitchFamily="49" charset="0"/>
              </a:rPr>
              <a:t>.</a:t>
            </a:r>
            <a:r>
              <a:rPr lang="en-US" sz="3200" dirty="0" err="1">
                <a:solidFill>
                  <a:srgbClr val="000000"/>
                </a:solidFill>
                <a:latin typeface="Consolas" panose="020B0609020204030204" pitchFamily="49" charset="0"/>
              </a:rPr>
              <a:t>println</a:t>
            </a:r>
            <a:r>
              <a:rPr lang="en-US" sz="3200" dirty="0">
                <a:solidFill>
                  <a:srgbClr val="000000"/>
                </a:solidFill>
                <a:latin typeface="Consolas" panose="020B0609020204030204" pitchFamily="49" charset="0"/>
              </a:rPr>
              <a:t>(</a:t>
            </a:r>
            <a:r>
              <a:rPr lang="en-US" sz="3200" dirty="0" err="1">
                <a:solidFill>
                  <a:srgbClr val="6A3E3E"/>
                </a:solidFill>
                <a:latin typeface="Consolas" panose="020B0609020204030204" pitchFamily="49" charset="0"/>
              </a:rPr>
              <a:t>vect</a:t>
            </a:r>
            <a:r>
              <a:rPr lang="en-US" sz="3200" dirty="0" err="1">
                <a:solidFill>
                  <a:srgbClr val="000000"/>
                </a:solidFill>
                <a:latin typeface="Consolas" panose="020B0609020204030204" pitchFamily="49" charset="0"/>
              </a:rPr>
              <a:t>.contains</a:t>
            </a:r>
            <a:r>
              <a:rPr lang="en-US" sz="3200" dirty="0">
                <a:solidFill>
                  <a:srgbClr val="000000"/>
                </a:solidFill>
                <a:latin typeface="Consolas" panose="020B0609020204030204" pitchFamily="49" charset="0"/>
              </a:rPr>
              <a:t>(9));</a:t>
            </a:r>
          </a:p>
          <a:p>
            <a:pPr algn="l"/>
            <a:r>
              <a:rPr lang="en-US" sz="3200" dirty="0" err="1">
                <a:solidFill>
                  <a:srgbClr val="000000"/>
                </a:solidFill>
                <a:latin typeface="Consolas" panose="020B0609020204030204" pitchFamily="49" charset="0"/>
              </a:rPr>
              <a:t>System.</a:t>
            </a:r>
            <a:r>
              <a:rPr lang="en-US" sz="3200" b="1" i="1" dirty="0" err="1">
                <a:solidFill>
                  <a:srgbClr val="0000C0"/>
                </a:solidFill>
                <a:latin typeface="Consolas" panose="020B0609020204030204" pitchFamily="49" charset="0"/>
              </a:rPr>
              <a:t>out</a:t>
            </a:r>
            <a:r>
              <a:rPr lang="en-US" sz="3200" b="1" i="1" dirty="0" err="1">
                <a:solidFill>
                  <a:srgbClr val="000000"/>
                </a:solidFill>
                <a:latin typeface="Consolas" panose="020B0609020204030204" pitchFamily="49" charset="0"/>
              </a:rPr>
              <a:t>.</a:t>
            </a:r>
            <a:r>
              <a:rPr lang="en-US" sz="3200" dirty="0" err="1">
                <a:solidFill>
                  <a:srgbClr val="000000"/>
                </a:solidFill>
                <a:latin typeface="Consolas" panose="020B0609020204030204" pitchFamily="49" charset="0"/>
              </a:rPr>
              <a:t>println</a:t>
            </a:r>
            <a:r>
              <a:rPr lang="en-US" sz="3200" dirty="0">
                <a:solidFill>
                  <a:srgbClr val="000000"/>
                </a:solidFill>
                <a:latin typeface="Consolas" panose="020B0609020204030204" pitchFamily="49" charset="0"/>
              </a:rPr>
              <a:t>(</a:t>
            </a:r>
            <a:r>
              <a:rPr lang="en-US" sz="3200" dirty="0" err="1">
                <a:solidFill>
                  <a:srgbClr val="6A3E3E"/>
                </a:solidFill>
                <a:latin typeface="Consolas" panose="020B0609020204030204" pitchFamily="49" charset="0"/>
              </a:rPr>
              <a:t>vect</a:t>
            </a:r>
            <a:r>
              <a:rPr lang="en-US" sz="3200" dirty="0" err="1">
                <a:solidFill>
                  <a:srgbClr val="000000"/>
                </a:solidFill>
                <a:latin typeface="Consolas" panose="020B0609020204030204" pitchFamily="49" charset="0"/>
              </a:rPr>
              <a:t>.indexOf</a:t>
            </a:r>
            <a:r>
              <a:rPr lang="en-US" sz="3200" dirty="0">
                <a:solidFill>
                  <a:srgbClr val="000000"/>
                </a:solidFill>
                <a:latin typeface="Consolas" panose="020B0609020204030204" pitchFamily="49" charset="0"/>
              </a:rPr>
              <a:t>(4));</a:t>
            </a:r>
          </a:p>
          <a:p>
            <a:pPr algn="l"/>
            <a:r>
              <a:rPr lang="en-US" sz="3200" dirty="0" err="1">
                <a:solidFill>
                  <a:srgbClr val="000000"/>
                </a:solidFill>
                <a:latin typeface="Consolas" panose="020B0609020204030204" pitchFamily="49" charset="0"/>
              </a:rPr>
              <a:t>System.</a:t>
            </a:r>
            <a:r>
              <a:rPr lang="en-US" sz="3200" b="1" i="1" dirty="0" err="1">
                <a:solidFill>
                  <a:srgbClr val="0000C0"/>
                </a:solidFill>
                <a:latin typeface="Consolas" panose="020B0609020204030204" pitchFamily="49" charset="0"/>
              </a:rPr>
              <a:t>out</a:t>
            </a:r>
            <a:r>
              <a:rPr lang="en-US" sz="3200" b="1" i="1" dirty="0" err="1">
                <a:solidFill>
                  <a:srgbClr val="000000"/>
                </a:solidFill>
                <a:latin typeface="Consolas" panose="020B0609020204030204" pitchFamily="49" charset="0"/>
              </a:rPr>
              <a:t>.</a:t>
            </a:r>
            <a:r>
              <a:rPr lang="en-US" sz="3200" dirty="0" err="1">
                <a:solidFill>
                  <a:srgbClr val="000000"/>
                </a:solidFill>
                <a:latin typeface="Consolas" panose="020B0609020204030204" pitchFamily="49" charset="0"/>
              </a:rPr>
              <a:t>println</a:t>
            </a:r>
            <a:r>
              <a:rPr lang="en-US" sz="3200" dirty="0">
                <a:solidFill>
                  <a:srgbClr val="000000"/>
                </a:solidFill>
                <a:latin typeface="Consolas" panose="020B0609020204030204" pitchFamily="49" charset="0"/>
              </a:rPr>
              <a:t>(</a:t>
            </a:r>
            <a:r>
              <a:rPr lang="en-US" sz="3200" dirty="0" err="1">
                <a:solidFill>
                  <a:srgbClr val="6A3E3E"/>
                </a:solidFill>
                <a:latin typeface="Consolas" panose="020B0609020204030204" pitchFamily="49" charset="0"/>
              </a:rPr>
              <a:t>vect</a:t>
            </a:r>
            <a:r>
              <a:rPr lang="en-US" sz="3200" dirty="0" err="1">
                <a:solidFill>
                  <a:srgbClr val="000000"/>
                </a:solidFill>
                <a:latin typeface="Consolas" panose="020B0609020204030204" pitchFamily="49" charset="0"/>
              </a:rPr>
              <a:t>.lastIndexOf</a:t>
            </a:r>
            <a:r>
              <a:rPr lang="en-US" sz="3200" dirty="0">
                <a:solidFill>
                  <a:srgbClr val="000000"/>
                </a:solidFill>
                <a:latin typeface="Consolas" panose="020B0609020204030204" pitchFamily="49" charset="0"/>
              </a:rPr>
              <a:t>(4));</a:t>
            </a:r>
          </a:p>
        </p:txBody>
      </p:sp>
    </p:spTree>
    <p:extLst>
      <p:ext uri="{BB962C8B-B14F-4D97-AF65-F5344CB8AC3E}">
        <p14:creationId xmlns:p14="http://schemas.microsoft.com/office/powerpoint/2010/main" val="2698945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Title 1">
            <a:extLst>
              <a:ext uri="{FF2B5EF4-FFF2-40B4-BE49-F238E27FC236}">
                <a16:creationId xmlns:a16="http://schemas.microsoft.com/office/drawing/2014/main" id="{09D91535-2F18-4724-9FD4-A543EFA9F6D1}"/>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solidFill>
                  <a:srgbClr val="002060"/>
                </a:solidFill>
              </a:rPr>
              <a:t>Vector (cont’d)</a:t>
            </a:r>
          </a:p>
        </p:txBody>
      </p:sp>
      <p:sp>
        <p:nvSpPr>
          <p:cNvPr id="14" name="TextBox 13">
            <a:extLst>
              <a:ext uri="{FF2B5EF4-FFF2-40B4-BE49-F238E27FC236}">
                <a16:creationId xmlns:a16="http://schemas.microsoft.com/office/drawing/2014/main" id="{A1F61645-7750-49EA-AAB6-AC78D20EC3B3}"/>
              </a:ext>
            </a:extLst>
          </p:cNvPr>
          <p:cNvSpPr txBox="1"/>
          <p:nvPr/>
        </p:nvSpPr>
        <p:spPr>
          <a:xfrm>
            <a:off x="153901" y="2493608"/>
            <a:ext cx="11883887" cy="3046988"/>
          </a:xfrm>
          <a:prstGeom prst="rect">
            <a:avLst/>
          </a:prstGeom>
          <a:noFill/>
        </p:spPr>
        <p:txBody>
          <a:bodyPr wrap="square">
            <a:spAutoFit/>
          </a:bodyPr>
          <a:lstStyle/>
          <a:p>
            <a:pPr algn="l"/>
            <a:r>
              <a:rPr lang="en-US" sz="3200" dirty="0" err="1">
                <a:solidFill>
                  <a:srgbClr val="6A3E3E"/>
                </a:solidFill>
                <a:latin typeface="Consolas" panose="020B0609020204030204" pitchFamily="49" charset="0"/>
              </a:rPr>
              <a:t>vect</a:t>
            </a:r>
            <a:r>
              <a:rPr lang="en-US" sz="3200" dirty="0" err="1">
                <a:solidFill>
                  <a:srgbClr val="000000"/>
                </a:solidFill>
                <a:latin typeface="Consolas" panose="020B0609020204030204" pitchFamily="49" charset="0"/>
              </a:rPr>
              <a:t>.add</a:t>
            </a:r>
            <a:r>
              <a:rPr lang="en-US" sz="3200" dirty="0">
                <a:solidFill>
                  <a:srgbClr val="000000"/>
                </a:solidFill>
                <a:latin typeface="Consolas" panose="020B0609020204030204" pitchFamily="49" charset="0"/>
              </a:rPr>
              <a:t>(9); </a:t>
            </a:r>
            <a:r>
              <a:rPr lang="en-US" sz="2000" dirty="0">
                <a:solidFill>
                  <a:srgbClr val="3F7F5F"/>
                </a:solidFill>
                <a:latin typeface="Consolas" panose="020B0609020204030204" pitchFamily="49" charset="0"/>
              </a:rPr>
              <a:t>// Inserts the specified element</a:t>
            </a:r>
            <a:endParaRPr lang="en-US" sz="2000" dirty="0">
              <a:solidFill>
                <a:srgbClr val="000000"/>
              </a:solidFill>
              <a:latin typeface="Consolas" panose="020B0609020204030204" pitchFamily="49" charset="0"/>
            </a:endParaRPr>
          </a:p>
          <a:p>
            <a:pPr algn="l"/>
            <a:r>
              <a:rPr lang="en-US" sz="3200" dirty="0" err="1">
                <a:solidFill>
                  <a:srgbClr val="6A3E3E"/>
                </a:solidFill>
                <a:latin typeface="Consolas" panose="020B0609020204030204" pitchFamily="49" charset="0"/>
              </a:rPr>
              <a:t>vect</a:t>
            </a:r>
            <a:r>
              <a:rPr lang="en-US" sz="3200" dirty="0" err="1">
                <a:solidFill>
                  <a:srgbClr val="000000"/>
                </a:solidFill>
                <a:latin typeface="Consolas" panose="020B0609020204030204" pitchFamily="49" charset="0"/>
              </a:rPr>
              <a:t>.add</a:t>
            </a:r>
            <a:r>
              <a:rPr lang="en-US" sz="3200" dirty="0">
                <a:solidFill>
                  <a:srgbClr val="000000"/>
                </a:solidFill>
                <a:latin typeface="Consolas" panose="020B0609020204030204" pitchFamily="49" charset="0"/>
              </a:rPr>
              <a:t>(2,88); </a:t>
            </a:r>
            <a:r>
              <a:rPr kumimoji="0" lang="en-US" sz="2000" b="0" i="0" u="none" strike="noStrike" kern="1200" cap="none" spc="0" normalizeH="0" baseline="0" noProof="0" dirty="0">
                <a:ln>
                  <a:noFill/>
                </a:ln>
                <a:solidFill>
                  <a:srgbClr val="3F7F5F"/>
                </a:solidFill>
                <a:effectLst/>
                <a:uLnTx/>
                <a:uFillTx/>
                <a:latin typeface="Consolas" panose="020B0609020204030204" pitchFamily="49" charset="0"/>
                <a:ea typeface="+mn-ea"/>
                <a:cs typeface="+mn-cs"/>
              </a:rPr>
              <a:t>// Inserts the specified element at the specified position </a:t>
            </a:r>
            <a:endParaRPr lang="en-US" sz="2000" dirty="0">
              <a:solidFill>
                <a:srgbClr val="000000"/>
              </a:solidFill>
              <a:latin typeface="Consolas" panose="020B0609020204030204" pitchFamily="49" charset="0"/>
            </a:endParaRPr>
          </a:p>
          <a:p>
            <a:pPr algn="l"/>
            <a:r>
              <a:rPr lang="en-US" sz="3200" dirty="0" err="1">
                <a:solidFill>
                  <a:srgbClr val="6A3E3E"/>
                </a:solidFill>
                <a:latin typeface="Consolas" panose="020B0609020204030204" pitchFamily="49" charset="0"/>
              </a:rPr>
              <a:t>vect</a:t>
            </a:r>
            <a:r>
              <a:rPr lang="en-US" sz="3200" dirty="0" err="1">
                <a:solidFill>
                  <a:srgbClr val="000000"/>
                </a:solidFill>
                <a:latin typeface="Consolas" panose="020B0609020204030204" pitchFamily="49" charset="0"/>
              </a:rPr>
              <a:t>.remove</a:t>
            </a:r>
            <a:r>
              <a:rPr lang="en-US" sz="3200" dirty="0">
                <a:solidFill>
                  <a:srgbClr val="000000"/>
                </a:solidFill>
                <a:latin typeface="Consolas" panose="020B0609020204030204" pitchFamily="49" charset="0"/>
              </a:rPr>
              <a:t>(3); </a:t>
            </a:r>
            <a:r>
              <a:rPr lang="en-US" sz="2000" dirty="0">
                <a:solidFill>
                  <a:srgbClr val="3F7F5F"/>
                </a:solidFill>
                <a:latin typeface="Consolas" panose="020B0609020204030204" pitchFamily="49" charset="0"/>
              </a:rPr>
              <a:t>// Removes the element at the specified position </a:t>
            </a:r>
            <a:endParaRPr lang="en-US" sz="2000" dirty="0">
              <a:latin typeface="Consolas" panose="020B0609020204030204" pitchFamily="49" charset="0"/>
            </a:endParaRPr>
          </a:p>
          <a:p>
            <a:pPr algn="l"/>
            <a:endParaRPr lang="en-US" sz="3200" b="1" dirty="0">
              <a:solidFill>
                <a:srgbClr val="7F0055"/>
              </a:solidFill>
              <a:latin typeface="Consolas" panose="020B0609020204030204" pitchFamily="49" charset="0"/>
            </a:endParaRPr>
          </a:p>
          <a:p>
            <a:pPr algn="l"/>
            <a:r>
              <a:rPr lang="en-US" sz="3200" b="1" dirty="0">
                <a:solidFill>
                  <a:srgbClr val="7F0055"/>
                </a:solidFill>
                <a:latin typeface="Consolas" panose="020B0609020204030204" pitchFamily="49" charset="0"/>
              </a:rPr>
              <a:t>var</a:t>
            </a:r>
            <a:r>
              <a:rPr lang="en-US" sz="3200" b="1" dirty="0">
                <a:solidFill>
                  <a:srgbClr val="000000"/>
                </a:solidFill>
                <a:latin typeface="Consolas" panose="020B0609020204030204" pitchFamily="49" charset="0"/>
              </a:rPr>
              <a:t> </a:t>
            </a:r>
            <a:r>
              <a:rPr lang="en-US" sz="3200" dirty="0">
                <a:solidFill>
                  <a:srgbClr val="6A3E3E"/>
                </a:solidFill>
                <a:latin typeface="Consolas" panose="020B0609020204030204" pitchFamily="49" charset="0"/>
              </a:rPr>
              <a:t>array</a:t>
            </a:r>
            <a:r>
              <a:rPr lang="en-US" sz="3200" dirty="0">
                <a:solidFill>
                  <a:srgbClr val="000000"/>
                </a:solidFill>
                <a:latin typeface="Consolas" panose="020B0609020204030204" pitchFamily="49" charset="0"/>
              </a:rPr>
              <a:t> = </a:t>
            </a:r>
            <a:r>
              <a:rPr lang="en-US" sz="3200" dirty="0" err="1">
                <a:solidFill>
                  <a:srgbClr val="6A3E3E"/>
                </a:solidFill>
                <a:latin typeface="Consolas" panose="020B0609020204030204" pitchFamily="49" charset="0"/>
              </a:rPr>
              <a:t>vect</a:t>
            </a:r>
            <a:r>
              <a:rPr lang="en-US" sz="3200" dirty="0" err="1">
                <a:solidFill>
                  <a:srgbClr val="000000"/>
                </a:solidFill>
                <a:latin typeface="Consolas" panose="020B0609020204030204" pitchFamily="49" charset="0"/>
              </a:rPr>
              <a:t>.toArray</a:t>
            </a:r>
            <a:r>
              <a:rPr lang="en-US" sz="3200" dirty="0">
                <a:solidFill>
                  <a:srgbClr val="000000"/>
                </a:solidFill>
                <a:latin typeface="Consolas" panose="020B0609020204030204" pitchFamily="49" charset="0"/>
              </a:rPr>
              <a:t>();</a:t>
            </a:r>
          </a:p>
          <a:p>
            <a:pPr algn="l"/>
            <a:r>
              <a:rPr lang="en-US" sz="3200" dirty="0" err="1">
                <a:solidFill>
                  <a:srgbClr val="000000"/>
                </a:solidFill>
                <a:latin typeface="Consolas" panose="020B0609020204030204" pitchFamily="49" charset="0"/>
              </a:rPr>
              <a:t>System.</a:t>
            </a:r>
            <a:r>
              <a:rPr lang="en-US" sz="3200" b="1" i="1" dirty="0" err="1">
                <a:solidFill>
                  <a:srgbClr val="0000C0"/>
                </a:solidFill>
                <a:latin typeface="Consolas" panose="020B0609020204030204" pitchFamily="49" charset="0"/>
              </a:rPr>
              <a:t>out</a:t>
            </a:r>
            <a:r>
              <a:rPr lang="en-US" sz="3200" b="1" i="1" dirty="0" err="1">
                <a:solidFill>
                  <a:srgbClr val="000000"/>
                </a:solidFill>
                <a:latin typeface="Consolas" panose="020B0609020204030204" pitchFamily="49" charset="0"/>
              </a:rPr>
              <a:t>.</a:t>
            </a:r>
            <a:r>
              <a:rPr lang="en-US" sz="3200" dirty="0" err="1">
                <a:solidFill>
                  <a:srgbClr val="000000"/>
                </a:solidFill>
                <a:latin typeface="Consolas" panose="020B0609020204030204" pitchFamily="49" charset="0"/>
              </a:rPr>
              <a:t>println</a:t>
            </a:r>
            <a:r>
              <a:rPr lang="en-US" sz="3200" dirty="0">
                <a:solidFill>
                  <a:srgbClr val="000000"/>
                </a:solidFill>
                <a:latin typeface="Consolas" panose="020B0609020204030204" pitchFamily="49" charset="0"/>
              </a:rPr>
              <a:t>(</a:t>
            </a:r>
            <a:r>
              <a:rPr lang="en-US" sz="3200" dirty="0" err="1">
                <a:solidFill>
                  <a:srgbClr val="000000"/>
                </a:solidFill>
                <a:latin typeface="Consolas" panose="020B0609020204030204" pitchFamily="49" charset="0"/>
              </a:rPr>
              <a:t>Arrays.toString</a:t>
            </a:r>
            <a:r>
              <a:rPr lang="en-US" sz="3200" dirty="0">
                <a:solidFill>
                  <a:srgbClr val="000000"/>
                </a:solidFill>
                <a:latin typeface="Consolas" panose="020B0609020204030204" pitchFamily="49" charset="0"/>
              </a:rPr>
              <a:t>(</a:t>
            </a:r>
            <a:r>
              <a:rPr lang="en-US" sz="3200" dirty="0">
                <a:solidFill>
                  <a:srgbClr val="6A3E3E"/>
                </a:solidFill>
                <a:latin typeface="Consolas" panose="020B0609020204030204" pitchFamily="49" charset="0"/>
              </a:rPr>
              <a:t>array</a:t>
            </a:r>
            <a:r>
              <a:rPr lang="en-US" sz="3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312860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1465</TotalTime>
  <Words>2201</Words>
  <Application>Microsoft Office PowerPoint</Application>
  <PresentationFormat>Widescreen</PresentationFormat>
  <Paragraphs>773</Paragraphs>
  <Slides>57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Meiryo</vt:lpstr>
      <vt:lpstr>Arial</vt:lpstr>
      <vt:lpstr>Calibri</vt:lpstr>
      <vt:lpstr>Calibri Light</vt:lpstr>
      <vt:lpstr>Cambria Math</vt:lpstr>
      <vt:lpstr>Consolas</vt:lpstr>
      <vt:lpstr>Google Sans Text</vt:lpstr>
      <vt:lpstr>Wingdings</vt:lpstr>
      <vt:lpstr>Office Theme</vt:lpstr>
      <vt:lpstr>Arrays &amp; Linked lists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Kiril Kuzmin</dc:creator>
  <cp:lastModifiedBy>Kiril Kuzmin</cp:lastModifiedBy>
  <cp:revision>199</cp:revision>
  <dcterms:created xsi:type="dcterms:W3CDTF">2021-07-30T15:35:17Z</dcterms:created>
  <dcterms:modified xsi:type="dcterms:W3CDTF">2022-01-13T16:22:36Z</dcterms:modified>
</cp:coreProperties>
</file>