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1" r:id="rId2"/>
    <p:sldId id="291" r:id="rId3"/>
    <p:sldId id="362" r:id="rId4"/>
    <p:sldId id="351" r:id="rId5"/>
    <p:sldId id="352" r:id="rId6"/>
    <p:sldId id="353" r:id="rId7"/>
    <p:sldId id="354" r:id="rId8"/>
    <p:sldId id="355" r:id="rId9"/>
    <p:sldId id="350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5" r:id="rId18"/>
    <p:sldId id="367" r:id="rId19"/>
    <p:sldId id="364" r:id="rId20"/>
    <p:sldId id="368" r:id="rId21"/>
    <p:sldId id="366" r:id="rId22"/>
    <p:sldId id="370" r:id="rId23"/>
    <p:sldId id="371" r:id="rId24"/>
    <p:sldId id="369" r:id="rId25"/>
    <p:sldId id="373" r:id="rId26"/>
    <p:sldId id="372" r:id="rId27"/>
    <p:sldId id="374" r:id="rId28"/>
    <p:sldId id="375" r:id="rId29"/>
    <p:sldId id="376" r:id="rId30"/>
    <p:sldId id="377" r:id="rId31"/>
    <p:sldId id="378" r:id="rId32"/>
    <p:sldId id="380" r:id="rId33"/>
    <p:sldId id="379" r:id="rId34"/>
    <p:sldId id="381" r:id="rId35"/>
    <p:sldId id="382" r:id="rId36"/>
    <p:sldId id="383" r:id="rId37"/>
    <p:sldId id="385" r:id="rId38"/>
    <p:sldId id="384" r:id="rId39"/>
    <p:sldId id="386" r:id="rId40"/>
    <p:sldId id="388" r:id="rId41"/>
    <p:sldId id="387" r:id="rId42"/>
    <p:sldId id="389" r:id="rId43"/>
    <p:sldId id="390" r:id="rId44"/>
    <p:sldId id="391" r:id="rId45"/>
    <p:sldId id="395" r:id="rId46"/>
    <p:sldId id="392" r:id="rId47"/>
    <p:sldId id="394" r:id="rId48"/>
    <p:sldId id="393" r:id="rId49"/>
    <p:sldId id="305" r:id="rId50"/>
    <p:sldId id="304" r:id="rId51"/>
    <p:sldId id="3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56" autoAdjust="0"/>
  </p:normalViewPr>
  <p:slideViewPr>
    <p:cSldViewPr snapToGrid="0">
      <p:cViewPr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F3F3-AC3D-4A8F-945D-F8153C4310D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5BA8-DB9F-446A-886C-4545E5D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9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5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4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8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9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0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9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5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1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2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0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1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12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7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8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9C49-7C45-4D8D-A955-F941D223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63D0D-2211-4436-88B0-C97035D0A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F1CC-414A-4169-B791-153DCED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04E5-CE0A-4B36-8082-BA8E040A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B432-956B-43F2-B23C-941A1CAF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065-FAB5-46D2-ADA5-8BFB289F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A6A45-A69C-45D7-B334-C080ED266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66D4-9254-477A-A66C-E5FDB0A6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D4B8-0C3C-4E95-BF07-F1A9473B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FD77-F17E-4187-A445-691A2D8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4A7-BC4F-475F-9BCF-1AB46176D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EDCBF-EDB5-424A-89B2-B538F11E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6E62-4B8D-45E2-8327-98246BEF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8428-4E95-49CC-832D-9B8617DB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5640-B051-4215-94F5-48A5F423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B745-19C4-411D-866B-F79F2A4D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839-C9AA-4955-9B11-C5F196F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8E1C-C45A-4B6F-A4B7-A55BD843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8BAE-3166-4B36-BCD0-B796A55F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1C6C-A068-4D0C-85F9-06CD36A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30D-2E09-4A1F-B52B-1C82AF75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C13F-3543-4D31-A0CD-858E37BB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F209-1A1F-4E19-9980-1D604292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4160-D826-4796-AA9E-17724D8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C723-B4A2-481E-BE6C-6B2272E4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AB5-7E7A-4EAA-82D6-5A0BA67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738F-A730-4F10-94AE-54E947FF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1210-DAA5-49A3-AEBA-124C7FA6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1B2E-A079-4F71-AF05-D8321A7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47F0-CA2F-4693-8739-D1B2C64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CA6C-3F71-45CE-A2FC-0AC7476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96B-9217-4D82-AAC4-7CBE9243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7B9A-AFE7-4FBE-835E-D5404075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9E85D-FA6A-45B9-8AA8-020D06594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CD35B-365B-4F5D-ADC8-6AEE5302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3CCB4-30B4-4062-BF95-A1CEC1D2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CAA22-2E64-4204-A730-E9044DF2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3F8F1-595D-42EE-A229-595B3079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58D5-B01D-45AF-8CE7-8C1E69B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807-48DB-49F9-8D5B-355407E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9CF-CC03-4226-A929-457CA5F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EE9B-B719-4E5A-BA4E-D00DD5F1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FA75-D5A6-4030-80DA-2D5501C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41A53-E524-45FC-A69D-5DC85E4F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70F3A-9AC5-4DB5-88EA-F668A925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BD0E-C684-4470-86A2-F40EC2B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1919-3FA5-4270-A6A1-40F34936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9841-9139-4C1A-B542-B6FE415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EE17-61DF-4BC1-BE24-7F879B25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9EA6-2946-4AAB-8D37-46BB5176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979A-9D87-43A4-9316-E3A899B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1C4CE-0C25-425B-8C32-A247EAC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6678-714E-4F80-82A9-2127566D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F1A30-839F-4E74-8102-C0B6EDF4E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0492-79A1-486C-A938-0843D9D9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AA4B-7968-4BAC-AAA1-43F38B22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612F-066B-4D0A-85AC-34C3974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385E-448D-4A99-940A-8239B63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3669B-A9E2-4D02-A8D3-5D0072C2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41D2-873C-49F7-B136-F1424D7A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B38-869F-4A31-BBD0-4AD170601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0DEA-206B-41E6-8F1D-23AA27AD84C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5286-04B0-4367-A63F-2A9BFCA63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03E7-BDB4-42A4-90CD-354A9E6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IGkIGdmHII&amp;list=PLOI0nPyMT_V1DOmho4NfuScMHOaQX2q8O&amp;index=7&amp;t=193s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BAD08D-B1D9-479A-8864-AC86864A5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Implementation of linked lists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BAD08D-B1D9-479A-8864-AC86864A5C1F}"/>
              </a:ext>
            </a:extLst>
          </p:cNvPr>
          <p:cNvSpPr txBox="1">
            <a:spLocks/>
          </p:cNvSpPr>
          <p:nvPr/>
        </p:nvSpPr>
        <p:spPr>
          <a:xfrm>
            <a:off x="4550049" y="5976290"/>
            <a:ext cx="3091596" cy="587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January 18, 2022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B2BEC3-1B6E-4115-8F61-8EA77B1C8922}"/>
              </a:ext>
            </a:extLst>
          </p:cNvPr>
          <p:cNvSpPr txBox="1">
            <a:spLocks/>
          </p:cNvSpPr>
          <p:nvPr/>
        </p:nvSpPr>
        <p:spPr>
          <a:xfrm>
            <a:off x="4550049" y="4731601"/>
            <a:ext cx="3091596" cy="587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Kiril Kuzmin</a:t>
            </a:r>
          </a:p>
        </p:txBody>
      </p:sp>
    </p:spTree>
    <p:extLst>
      <p:ext uri="{BB962C8B-B14F-4D97-AF65-F5344CB8AC3E}">
        <p14:creationId xmlns:p14="http://schemas.microsoft.com/office/powerpoint/2010/main" val="9142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045" y="220677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Problem 2: sorted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CF3AC-7F5E-4CF2-B057-D8783663D222}"/>
              </a:ext>
            </a:extLst>
          </p:cNvPr>
          <p:cNvSpPr txBox="1"/>
          <p:nvPr/>
        </p:nvSpPr>
        <p:spPr>
          <a:xfrm>
            <a:off x="604475" y="1428529"/>
            <a:ext cx="9929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mostFrequent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Problem 2: quickly calculate frequencies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CF3AC-7F5E-4CF2-B057-D8783663D222}"/>
              </a:ext>
            </a:extLst>
          </p:cNvPr>
          <p:cNvSpPr txBox="1"/>
          <p:nvPr/>
        </p:nvSpPr>
        <p:spPr>
          <a:xfrm>
            <a:off x="1928191" y="2869441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It can be done with a hash table!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5D737-07AF-49DE-83C0-073A1E5B9C33}"/>
              </a:ext>
            </a:extLst>
          </p:cNvPr>
          <p:cNvSpPr txBox="1"/>
          <p:nvPr/>
        </p:nvSpPr>
        <p:spPr>
          <a:xfrm>
            <a:off x="4376777" y="4013574"/>
            <a:ext cx="3597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Coming soon...</a:t>
            </a:r>
          </a:p>
        </p:txBody>
      </p:sp>
    </p:spTree>
    <p:extLst>
      <p:ext uri="{BB962C8B-B14F-4D97-AF65-F5344CB8AC3E}">
        <p14:creationId xmlns:p14="http://schemas.microsoft.com/office/powerpoint/2010/main" val="4510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925995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>
                <a:solidFill>
                  <a:srgbClr val="002060"/>
                </a:solidFill>
              </a:rPr>
              <a:t>Problem 2: majority element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CF3AC-7F5E-4CF2-B057-D8783663D222}"/>
              </a:ext>
            </a:extLst>
          </p:cNvPr>
          <p:cNvSpPr txBox="1"/>
          <p:nvPr/>
        </p:nvSpPr>
        <p:spPr>
          <a:xfrm>
            <a:off x="229450" y="2368546"/>
            <a:ext cx="4315244" cy="16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rgbClr val="0070C0"/>
                </a:solidFill>
              </a:rPr>
              <a:t>Boyer–Moore (1981)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rgbClr val="0070C0"/>
                </a:solidFill>
              </a:rPr>
              <a:t>majority vote algorithm!</a:t>
            </a:r>
            <a:endParaRPr lang="en-US" sz="20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EB45F9-6FD9-4C02-9936-2DB8E6ED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44" y="1845303"/>
            <a:ext cx="7051224" cy="44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EA7DC5-349C-4FAE-92E4-ED9C92FB5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799341" y="90735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Majority vote algorithm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EB45F9-6FD9-4C02-9936-2DB8E6EDB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r="1" b="878"/>
          <a:stretch/>
        </p:blipFill>
        <p:spPr>
          <a:xfrm>
            <a:off x="550859" y="2133597"/>
            <a:ext cx="7561262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 descr="A group of people on a boat&#10;&#10;Description automatically generated">
            <a:extLst>
              <a:ext uri="{FF2B5EF4-FFF2-40B4-BE49-F238E27FC236}">
                <a16:creationId xmlns:a16="http://schemas.microsoft.com/office/drawing/2014/main" id="{ED26B715-46E4-4974-96F1-A327B4AC7A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r="4412" b="4"/>
          <a:stretch/>
        </p:blipFill>
        <p:spPr>
          <a:xfrm>
            <a:off x="8292128" y="2133604"/>
            <a:ext cx="3359899" cy="41735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57492-C972-48CE-B72C-67F3D36F7FDC}"/>
              </a:ext>
            </a:extLst>
          </p:cNvPr>
          <p:cNvSpPr txBox="1"/>
          <p:nvPr/>
        </p:nvSpPr>
        <p:spPr>
          <a:xfrm>
            <a:off x="8915400" y="6349348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©National Geographic</a:t>
            </a:r>
          </a:p>
        </p:txBody>
      </p:sp>
    </p:spTree>
    <p:extLst>
      <p:ext uri="{BB962C8B-B14F-4D97-AF65-F5344CB8AC3E}">
        <p14:creationId xmlns:p14="http://schemas.microsoft.com/office/powerpoint/2010/main" val="160779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925995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Problem 2: majority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CF3AC-7F5E-4CF2-B057-D8783663D222}"/>
              </a:ext>
            </a:extLst>
          </p:cNvPr>
          <p:cNvSpPr txBox="1"/>
          <p:nvPr/>
        </p:nvSpPr>
        <p:spPr>
          <a:xfrm>
            <a:off x="0" y="2150103"/>
            <a:ext cx="4789811" cy="452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400" b="0" dirty="0">
                <a:solidFill>
                  <a:srgbClr val="0070C0"/>
                </a:solidFill>
                <a:effectLst/>
              </a:rPr>
              <a:t>For each 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arr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[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i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] do:</a:t>
            </a:r>
          </a:p>
          <a:p>
            <a:pPr lvl="1" algn="l"/>
            <a:r>
              <a:rPr lang="en-US" sz="2400" b="0" dirty="0">
                <a:solidFill>
                  <a:srgbClr val="0070C0"/>
                </a:solidFill>
                <a:effectLst/>
              </a:rPr>
              <a:t>if (count == 0)</a:t>
            </a:r>
          </a:p>
          <a:p>
            <a:pPr lvl="2"/>
            <a:r>
              <a:rPr lang="en-US" sz="2400" b="0" dirty="0" err="1">
                <a:solidFill>
                  <a:srgbClr val="0070C0"/>
                </a:solidFill>
                <a:effectLst/>
              </a:rPr>
              <a:t>majorityElem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arr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[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i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] </a:t>
            </a:r>
          </a:p>
          <a:p>
            <a:pPr lvl="2"/>
            <a:r>
              <a:rPr lang="en-US" sz="2400" b="0" dirty="0">
                <a:solidFill>
                  <a:srgbClr val="0070C0"/>
                </a:solidFill>
                <a:effectLst/>
              </a:rPr>
              <a:t>count = 1</a:t>
            </a:r>
          </a:p>
          <a:p>
            <a:pPr lvl="1" algn="l"/>
            <a:r>
              <a:rPr lang="en-US" sz="2400" b="0" dirty="0">
                <a:solidFill>
                  <a:srgbClr val="0070C0"/>
                </a:solidFill>
                <a:effectLst/>
              </a:rPr>
              <a:t>else </a:t>
            </a:r>
          </a:p>
          <a:p>
            <a:pPr lvl="1" algn="l"/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if (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majorityElem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  ==  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arr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[</a:t>
            </a:r>
            <a:r>
              <a:rPr lang="en-US" sz="2400" b="0" dirty="0" err="1">
                <a:solidFill>
                  <a:srgbClr val="0070C0"/>
                </a:solidFill>
                <a:effectLst/>
              </a:rPr>
              <a:t>i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]) </a:t>
            </a:r>
          </a:p>
          <a:p>
            <a:pPr lvl="1" algn="l"/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b="0" dirty="0">
                <a:solidFill>
                  <a:srgbClr val="0070C0"/>
                </a:solidFill>
                <a:effectLst/>
              </a:rPr>
              <a:t>count++</a:t>
            </a:r>
          </a:p>
          <a:p>
            <a:pPr lvl="1" algn="l"/>
            <a:r>
              <a:rPr lang="en-US" sz="2400" b="0" dirty="0">
                <a:solidFill>
                  <a:srgbClr val="0070C0"/>
                </a:solidFill>
                <a:effectLst/>
              </a:rPr>
              <a:t>	else </a:t>
            </a:r>
          </a:p>
          <a:p>
            <a:pPr lvl="1" algn="l"/>
            <a:r>
              <a:rPr lang="en-US" sz="2400" dirty="0">
                <a:solidFill>
                  <a:srgbClr val="0070C0"/>
                </a:solidFill>
              </a:rPr>
              <a:t>		count--</a:t>
            </a:r>
            <a:endParaRPr lang="en-US" sz="2400" b="0" dirty="0">
              <a:solidFill>
                <a:srgbClr val="0070C0"/>
              </a:solidFill>
              <a:effectLst/>
            </a:endParaRPr>
          </a:p>
          <a:p>
            <a:pPr lvl="1" algn="l"/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EB45F9-6FD9-4C02-9936-2DB8E6ED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1" y="1845303"/>
            <a:ext cx="7051224" cy="44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788505" y="629642"/>
            <a:ext cx="9259957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Problem 2: majority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1DAC0-21EF-497A-8789-B8474E329F45}"/>
              </a:ext>
            </a:extLst>
          </p:cNvPr>
          <p:cNvSpPr txBox="1"/>
          <p:nvPr/>
        </p:nvSpPr>
        <p:spPr>
          <a:xfrm>
            <a:off x="1538079" y="1870694"/>
            <a:ext cx="99913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majorityVote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majorityElem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majorityElem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majorityElem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	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	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majorityElem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2816089" y="2763580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Linked Lists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502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6E3C-71ED-44DA-8544-5A0DE892C3A4}"/>
              </a:ext>
            </a:extLst>
          </p:cNvPr>
          <p:cNvSpPr txBox="1"/>
          <p:nvPr/>
        </p:nvSpPr>
        <p:spPr>
          <a:xfrm>
            <a:off x="2826855" y="2429679"/>
            <a:ext cx="79869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Node {</a:t>
            </a:r>
          </a:p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6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145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Node + LinkedList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6E3C-71ED-44DA-8544-5A0DE892C3A4}"/>
              </a:ext>
            </a:extLst>
          </p:cNvPr>
          <p:cNvSpPr txBox="1"/>
          <p:nvPr/>
        </p:nvSpPr>
        <p:spPr>
          <a:xfrm>
            <a:off x="1007993" y="1758112"/>
            <a:ext cx="79869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Node {</a:t>
            </a:r>
          </a:p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6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4703384" y="4554277"/>
            <a:ext cx="7412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r>
              <a:rPr lang="en-US" sz="2800" b="1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94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Node: better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6E3C-71ED-44DA-8544-5A0DE892C3A4}"/>
              </a:ext>
            </a:extLst>
          </p:cNvPr>
          <p:cNvSpPr txBox="1"/>
          <p:nvPr/>
        </p:nvSpPr>
        <p:spPr>
          <a:xfrm>
            <a:off x="1574523" y="1846166"/>
            <a:ext cx="7986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LinkedList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endParaRPr lang="en-US" sz="3200" dirty="0">
              <a:latin typeface="Consolas" panose="020B0609020204030204" pitchFamily="49" charset="0"/>
            </a:endParaRP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D9AA7-C3E5-4321-ADC3-0999CBC762CE}"/>
              </a:ext>
            </a:extLst>
          </p:cNvPr>
          <p:cNvCxnSpPr/>
          <p:nvPr/>
        </p:nvCxnSpPr>
        <p:spPr>
          <a:xfrm>
            <a:off x="2534478" y="4106185"/>
            <a:ext cx="14809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Warm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EB28F-CF53-41CC-B38F-27D62015730A}"/>
              </a:ext>
            </a:extLst>
          </p:cNvPr>
          <p:cNvSpPr txBox="1"/>
          <p:nvPr/>
        </p:nvSpPr>
        <p:spPr>
          <a:xfrm>
            <a:off x="838200" y="1887327"/>
            <a:ext cx="8428911" cy="4118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Which is better to use an array or a linked list if we want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to perform the following as quickly as possible: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look up an element by its index?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delete the last element?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delete the first element?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add two elements at the end?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add </a:t>
            </a:r>
            <a:r>
              <a:rPr lang="en-US" sz="2800" i="1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 elements at the end?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0D5208-A39B-41ED-B392-76A864F7FAD0}"/>
              </a:ext>
            </a:extLst>
          </p:cNvPr>
          <p:cNvSpPr/>
          <p:nvPr/>
        </p:nvSpPr>
        <p:spPr>
          <a:xfrm>
            <a:off x="6339840" y="2987751"/>
            <a:ext cx="2062480" cy="3454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76C050-E5DB-4F09-90D0-04DC7EEF81AC}"/>
              </a:ext>
            </a:extLst>
          </p:cNvPr>
          <p:cNvSpPr/>
          <p:nvPr/>
        </p:nvSpPr>
        <p:spPr>
          <a:xfrm>
            <a:off x="6339840" y="3595579"/>
            <a:ext cx="2062480" cy="3454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8A0607-D322-490D-99AE-59BBF803588F}"/>
              </a:ext>
            </a:extLst>
          </p:cNvPr>
          <p:cNvSpPr/>
          <p:nvPr/>
        </p:nvSpPr>
        <p:spPr>
          <a:xfrm>
            <a:off x="6339840" y="4238377"/>
            <a:ext cx="2062480" cy="3454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list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C26CA0-EBE3-47AB-9BB5-B885C00DE7B0}"/>
              </a:ext>
            </a:extLst>
          </p:cNvPr>
          <p:cNvGrpSpPr/>
          <p:nvPr/>
        </p:nvGrpSpPr>
        <p:grpSpPr>
          <a:xfrm>
            <a:off x="6339840" y="4911786"/>
            <a:ext cx="4232534" cy="345440"/>
            <a:chOff x="6339840" y="4911786"/>
            <a:chExt cx="4232534" cy="3454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75F36F8-5EB6-41BC-A885-CDAD8C7B4992}"/>
                </a:ext>
              </a:extLst>
            </p:cNvPr>
            <p:cNvSpPr/>
            <p:nvPr/>
          </p:nvSpPr>
          <p:spPr>
            <a:xfrm>
              <a:off x="6339840" y="4911786"/>
              <a:ext cx="2062480" cy="34544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Linked list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AC2EAA6-2707-4CEC-8C6A-7351C9D1BF17}"/>
                </a:ext>
              </a:extLst>
            </p:cNvPr>
            <p:cNvSpPr/>
            <p:nvPr/>
          </p:nvSpPr>
          <p:spPr>
            <a:xfrm>
              <a:off x="8509894" y="4911786"/>
              <a:ext cx="2062480" cy="345440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72DB7D-AA00-4394-ACA5-864F778830C6}"/>
              </a:ext>
            </a:extLst>
          </p:cNvPr>
          <p:cNvGrpSpPr/>
          <p:nvPr/>
        </p:nvGrpSpPr>
        <p:grpSpPr>
          <a:xfrm>
            <a:off x="6339840" y="5543875"/>
            <a:ext cx="4267796" cy="351780"/>
            <a:chOff x="6339840" y="5543875"/>
            <a:chExt cx="4267796" cy="3517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A168D2-FD71-4696-AB61-82802F2C59C3}"/>
                </a:ext>
              </a:extLst>
            </p:cNvPr>
            <p:cNvSpPr/>
            <p:nvPr/>
          </p:nvSpPr>
          <p:spPr>
            <a:xfrm>
              <a:off x="8545156" y="5543875"/>
              <a:ext cx="2062480" cy="34544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Linked list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90F452-6B46-4327-82C7-10582AC1E039}"/>
                </a:ext>
              </a:extLst>
            </p:cNvPr>
            <p:cNvSpPr/>
            <p:nvPr/>
          </p:nvSpPr>
          <p:spPr>
            <a:xfrm>
              <a:off x="6339840" y="5550215"/>
              <a:ext cx="2062480" cy="34544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0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Node: better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6E3C-71ED-44DA-8544-5A0DE892C3A4}"/>
              </a:ext>
            </a:extLst>
          </p:cNvPr>
          <p:cNvSpPr txBox="1"/>
          <p:nvPr/>
        </p:nvSpPr>
        <p:spPr>
          <a:xfrm>
            <a:off x="1574523" y="1846166"/>
            <a:ext cx="7986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LinkedList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 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06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705620" y="2090900"/>
            <a:ext cx="7412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Node();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C36C3-FE71-4D57-BB35-28BACECA93A3}"/>
              </a:ext>
            </a:extLst>
          </p:cNvPr>
          <p:cNvGrpSpPr/>
          <p:nvPr/>
        </p:nvGrpSpPr>
        <p:grpSpPr>
          <a:xfrm>
            <a:off x="3321125" y="3057731"/>
            <a:ext cx="7583556" cy="606287"/>
            <a:chOff x="3450334" y="5023921"/>
            <a:chExt cx="7583556" cy="6062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B3629C-D65B-454B-9D22-FCD4196C5273}"/>
                </a:ext>
              </a:extLst>
            </p:cNvPr>
            <p:cNvSpPr txBox="1"/>
            <p:nvPr/>
          </p:nvSpPr>
          <p:spPr>
            <a:xfrm>
              <a:off x="3707110" y="5058273"/>
              <a:ext cx="7229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How to transfer the value (set </a:t>
              </a:r>
              <a:r>
                <a:rPr lang="en-US" sz="28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2800" dirty="0">
                  <a:solidFill>
                    <a:srgbClr val="0070C0"/>
                  </a:solidFill>
                </a:rPr>
                <a:t> for </a:t>
              </a:r>
              <a:r>
                <a:rPr lang="en-US" sz="28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node</a:t>
              </a:r>
              <a:r>
                <a:rPr lang="en-US" sz="2800" dirty="0">
                  <a:solidFill>
                    <a:srgbClr val="0070C0"/>
                  </a:solidFill>
                </a:rPr>
                <a:t>)?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8124983-3D1F-4745-ACB7-E9913B81FF16}"/>
                </a:ext>
              </a:extLst>
            </p:cNvPr>
            <p:cNvSpPr/>
            <p:nvPr/>
          </p:nvSpPr>
          <p:spPr>
            <a:xfrm>
              <a:off x="3450334" y="5023921"/>
              <a:ext cx="7583556" cy="606287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7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6448971" y="4900352"/>
            <a:ext cx="6507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Node();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22A9D-145F-4CD1-B4CE-9BBDD6851978}"/>
              </a:ext>
            </a:extLst>
          </p:cNvPr>
          <p:cNvSpPr txBox="1"/>
          <p:nvPr/>
        </p:nvSpPr>
        <p:spPr>
          <a:xfrm>
            <a:off x="108611" y="1641953"/>
            <a:ext cx="79869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LinkedList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 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21772-3F5E-4027-936D-53F6371CAE66}"/>
              </a:ext>
            </a:extLst>
          </p:cNvPr>
          <p:cNvSpPr/>
          <p:nvPr/>
        </p:nvSpPr>
        <p:spPr>
          <a:xfrm>
            <a:off x="6319519" y="4512365"/>
            <a:ext cx="5872173" cy="23456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6448971" y="4900352"/>
            <a:ext cx="6507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22A9D-145F-4CD1-B4CE-9BBDD6851978}"/>
              </a:ext>
            </a:extLst>
          </p:cNvPr>
          <p:cNvSpPr txBox="1"/>
          <p:nvPr/>
        </p:nvSpPr>
        <p:spPr>
          <a:xfrm>
            <a:off x="108611" y="1641953"/>
            <a:ext cx="7986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LinkedList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 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Node(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sz="2400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21772-3F5E-4027-936D-53F6371CAE66}"/>
              </a:ext>
            </a:extLst>
          </p:cNvPr>
          <p:cNvSpPr/>
          <p:nvPr/>
        </p:nvSpPr>
        <p:spPr>
          <a:xfrm>
            <a:off x="6319519" y="4512365"/>
            <a:ext cx="5872173" cy="23456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496898" y="2121026"/>
            <a:ext cx="74124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FF1A-A649-4A75-8EC9-0433CEEA3324}"/>
              </a:ext>
            </a:extLst>
          </p:cNvPr>
          <p:cNvSpPr txBox="1"/>
          <p:nvPr/>
        </p:nvSpPr>
        <p:spPr>
          <a:xfrm>
            <a:off x="4333461" y="472400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496898" y="2121026"/>
            <a:ext cx="74124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2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79" y="487519"/>
            <a:ext cx="10303563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r>
              <a:rPr lang="en-US" sz="4800" dirty="0">
                <a:solidFill>
                  <a:srgbClr val="002060"/>
                </a:solidFill>
              </a:rPr>
              <a:t>: final improvements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5170525" y="2354642"/>
            <a:ext cx="69245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isEmpty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0F0F1-15A6-47EE-A382-5C72B5EE6993}"/>
              </a:ext>
            </a:extLst>
          </p:cNvPr>
          <p:cNvSpPr txBox="1"/>
          <p:nvPr/>
        </p:nvSpPr>
        <p:spPr>
          <a:xfrm>
            <a:off x="96906" y="1677458"/>
            <a:ext cx="6216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87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79" y="487519"/>
            <a:ext cx="10303563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AddLast</a:t>
            </a:r>
            <a:r>
              <a:rPr lang="en-US" sz="4800" dirty="0">
                <a:solidFill>
                  <a:srgbClr val="002060"/>
                </a:solidFill>
              </a:rPr>
              <a:t>: final improvements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496898" y="2121026"/>
            <a:ext cx="74124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isEmpty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3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778566" y="2615218"/>
            <a:ext cx="336605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All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3045-B6EF-48C0-8A5F-1E89CF15BA30}"/>
              </a:ext>
            </a:extLst>
          </p:cNvPr>
          <p:cNvSpPr txBox="1"/>
          <p:nvPr/>
        </p:nvSpPr>
        <p:spPr>
          <a:xfrm>
            <a:off x="4883656" y="0"/>
            <a:ext cx="706450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LinkedList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first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last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Node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	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	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892A8-BC38-4ECA-A673-EBF301D84D30}"/>
              </a:ext>
            </a:extLst>
          </p:cNvPr>
          <p:cNvGrpSpPr/>
          <p:nvPr/>
        </p:nvGrpSpPr>
        <p:grpSpPr>
          <a:xfrm>
            <a:off x="243840" y="5322831"/>
            <a:ext cx="5852005" cy="1089283"/>
            <a:chOff x="243840" y="5322831"/>
            <a:chExt cx="5852005" cy="108928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39A4D2D-643F-4498-919B-B390565362E3}"/>
                </a:ext>
              </a:extLst>
            </p:cNvPr>
            <p:cNvSpPr/>
            <p:nvPr/>
          </p:nvSpPr>
          <p:spPr>
            <a:xfrm>
              <a:off x="243840" y="5322831"/>
              <a:ext cx="4820478" cy="487326"/>
            </a:xfrm>
            <a:prstGeom prst="roundRect">
              <a:avLst/>
            </a:prstGeom>
            <a:noFill/>
            <a:ln w="444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We are going to add other methods here</a:t>
              </a:r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43A36F60-5147-4A45-A189-024BD6065681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5064318" y="5566494"/>
              <a:ext cx="1031527" cy="845620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9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AddFirst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546594" y="1905582"/>
            <a:ext cx="74124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	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463B3-8172-40E1-B422-DB7AAA2C1588}"/>
              </a:ext>
            </a:extLst>
          </p:cNvPr>
          <p:cNvSpPr txBox="1"/>
          <p:nvPr/>
        </p:nvSpPr>
        <p:spPr>
          <a:xfrm>
            <a:off x="4750905" y="4550441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67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71D0C-D4D0-440D-AFB6-8A27FE2FA190}"/>
                  </a:ext>
                </a:extLst>
              </p:cNvPr>
              <p:cNvSpPr txBox="1"/>
              <p:nvPr/>
            </p:nvSpPr>
            <p:spPr>
              <a:xfrm>
                <a:off x="493336" y="1711602"/>
                <a:ext cx="1086046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 minimal </a:t>
                </a:r>
                <a:r>
                  <a:rPr lang="en-US" sz="3200" i="1" dirty="0">
                    <a:solidFill>
                      <a:srgbClr val="5F6368"/>
                    </a:solidFill>
                    <a:effectLst/>
                    <a:latin typeface="Google Sans Text"/>
                  </a:rPr>
                  <a:t>even</a:t>
                </a:r>
                <a:r>
                  <a:rPr lang="en-US" sz="32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 number in the array; return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5F6368"/>
                        </a:solidFill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 if no such number is present</a:t>
                </a:r>
                <a:endParaRPr lang="nn-NO" sz="3200" dirty="0">
                  <a:solidFill>
                    <a:srgbClr val="5F6368"/>
                  </a:solidFill>
                  <a:latin typeface="Google Sans Tex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71D0C-D4D0-440D-AFB6-8A27FE2F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36" y="1711602"/>
                <a:ext cx="10860464" cy="1077218"/>
              </a:xfrm>
              <a:prstGeom prst="rect">
                <a:avLst/>
              </a:prstGeom>
              <a:blipFill>
                <a:blip r:embed="rId2"/>
                <a:stretch>
                  <a:fillRect l="-1459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981488" y="2928170"/>
            <a:ext cx="111144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plusInf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plusInf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C8705-5A8E-4A7F-8C14-653A1E858947}"/>
              </a:ext>
            </a:extLst>
          </p:cNvPr>
          <p:cNvSpPr txBox="1"/>
          <p:nvPr/>
        </p:nvSpPr>
        <p:spPr>
          <a:xfrm>
            <a:off x="7702825" y="5596248"/>
            <a:ext cx="406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wrong here?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6DD4CA-1759-49F6-9B31-04A12A123713}"/>
              </a:ext>
            </a:extLst>
          </p:cNvPr>
          <p:cNvSpPr/>
          <p:nvPr/>
        </p:nvSpPr>
        <p:spPr>
          <a:xfrm>
            <a:off x="3130826" y="5936770"/>
            <a:ext cx="1948069" cy="36532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AddFirst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546594" y="1905582"/>
            <a:ext cx="74124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7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IndexOf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389637" y="1818358"/>
            <a:ext cx="74124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463B3-8172-40E1-B422-DB7AAA2C1588}"/>
              </a:ext>
            </a:extLst>
          </p:cNvPr>
          <p:cNvSpPr txBox="1"/>
          <p:nvPr/>
        </p:nvSpPr>
        <p:spPr>
          <a:xfrm>
            <a:off x="3669236" y="3412004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27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IndexOf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389637" y="1818358"/>
            <a:ext cx="74124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463B3-8172-40E1-B422-DB7AAA2C1588}"/>
              </a:ext>
            </a:extLst>
          </p:cNvPr>
          <p:cNvSpPr txBox="1"/>
          <p:nvPr/>
        </p:nvSpPr>
        <p:spPr>
          <a:xfrm>
            <a:off x="3811903" y="4313511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658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IndexOf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389637" y="1818358"/>
            <a:ext cx="74124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7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Contains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389637" y="1818358"/>
            <a:ext cx="74124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contains(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8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Contains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389637" y="1818358"/>
            <a:ext cx="74124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contains(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!= -1);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DeleteFirst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240550" y="1818358"/>
            <a:ext cx="95472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deleteFirst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C297-CDF0-434A-B728-FCA4F0831558}"/>
              </a:ext>
            </a:extLst>
          </p:cNvPr>
          <p:cNvSpPr txBox="1"/>
          <p:nvPr/>
        </p:nvSpPr>
        <p:spPr>
          <a:xfrm>
            <a:off x="6095845" y="3946057"/>
            <a:ext cx="9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14914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DeleteFirst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240550" y="1818358"/>
            <a:ext cx="95472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deleteFirst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DeleteFirst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240550" y="1818358"/>
            <a:ext cx="95472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deleteFirst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B1692A-BB56-44CB-AD28-803942E2C554}"/>
              </a:ext>
            </a:extLst>
          </p:cNvPr>
          <p:cNvGrpSpPr/>
          <p:nvPr/>
        </p:nvGrpSpPr>
        <p:grpSpPr>
          <a:xfrm>
            <a:off x="4195787" y="315838"/>
            <a:ext cx="8639128" cy="2298153"/>
            <a:chOff x="4195787" y="315838"/>
            <a:chExt cx="8639128" cy="22981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A4C5F2-C5B4-44BD-AF33-6708B12B77EB}"/>
                </a:ext>
              </a:extLst>
            </p:cNvPr>
            <p:cNvGrpSpPr/>
            <p:nvPr/>
          </p:nvGrpSpPr>
          <p:grpSpPr>
            <a:xfrm>
              <a:off x="6656371" y="315838"/>
              <a:ext cx="6178544" cy="844625"/>
              <a:chOff x="6656371" y="315838"/>
              <a:chExt cx="6178544" cy="844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CE86DE-C9D8-4271-A177-3BE867DEE702}"/>
                  </a:ext>
                </a:extLst>
              </p:cNvPr>
              <p:cNvSpPr txBox="1"/>
              <p:nvPr/>
            </p:nvSpPr>
            <p:spPr>
              <a:xfrm>
                <a:off x="6737259" y="791131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import</a:t>
                </a:r>
                <a:r>
                  <a:rPr lang="en-US" sz="18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java.util.NoSuchElementException</a:t>
                </a:r>
                <a:r>
                  <a:rPr lang="en-US" sz="18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C880CB9-FA90-4034-BB77-1F8A7E159FF5}"/>
                  </a:ext>
                </a:extLst>
              </p:cNvPr>
              <p:cNvSpPr/>
              <p:nvPr/>
            </p:nvSpPr>
            <p:spPr>
              <a:xfrm>
                <a:off x="6737259" y="791131"/>
                <a:ext cx="5220988" cy="369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19DEA-B7F0-422B-8161-DB212B4068E1}"/>
                  </a:ext>
                </a:extLst>
              </p:cNvPr>
              <p:cNvSpPr txBox="1"/>
              <p:nvPr/>
            </p:nvSpPr>
            <p:spPr>
              <a:xfrm>
                <a:off x="6656371" y="315838"/>
                <a:ext cx="1806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Add imports:</a:t>
                </a:r>
              </a:p>
            </p:txBody>
          </p:sp>
        </p:grp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9227FBD3-9486-4A34-B2B5-A49EC281D1C6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rot="10800000" flipV="1">
              <a:off x="4195787" y="975797"/>
              <a:ext cx="2541473" cy="799672"/>
            </a:xfrm>
            <a:prstGeom prst="curvedConnector3">
              <a:avLst>
                <a:gd name="adj1" fmla="val 1000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1A1811C-15C9-4046-A3C8-C110B1187E6A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80768" y="1160463"/>
              <a:ext cx="1066985" cy="14535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1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1786661" y="1916860"/>
            <a:ext cx="95472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// find the last but one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// change the links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6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Fix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921853" y="1844027"/>
            <a:ext cx="111144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plusInf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2400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plusInf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31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1786661" y="1916860"/>
            <a:ext cx="95472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// find the last but one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83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DeleteLast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1786661" y="1762972"/>
            <a:ext cx="95472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	 current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= current;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77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9309650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 err="1">
                <a:solidFill>
                  <a:srgbClr val="002060"/>
                </a:solidFill>
              </a:rPr>
              <a:t>DeleteLast</a:t>
            </a:r>
            <a:r>
              <a:rPr lang="en-US" sz="4800" dirty="0">
                <a:solidFill>
                  <a:srgbClr val="002060"/>
                </a:solidFill>
              </a:rPr>
              <a:t>: introduce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345487" y="1691015"/>
            <a:ext cx="72181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previous(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	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33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16278" y="160267"/>
            <a:ext cx="72181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previous(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E52BD-6645-4E8E-B72D-3473401079F6}"/>
              </a:ext>
            </a:extLst>
          </p:cNvPr>
          <p:cNvSpPr txBox="1"/>
          <p:nvPr/>
        </p:nvSpPr>
        <p:spPr>
          <a:xfrm>
            <a:off x="4055167" y="3164681"/>
            <a:ext cx="1232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previous(Node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71E11-FCE3-4542-A821-DFB3193ABC86}"/>
              </a:ext>
            </a:extLst>
          </p:cNvPr>
          <p:cNvSpPr/>
          <p:nvPr/>
        </p:nvSpPr>
        <p:spPr>
          <a:xfrm>
            <a:off x="3876261" y="3071191"/>
            <a:ext cx="8315431" cy="37868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347A22-BA64-441B-B9C2-1209B05E1EE0}"/>
              </a:ext>
            </a:extLst>
          </p:cNvPr>
          <p:cNvSpPr/>
          <p:nvPr/>
        </p:nvSpPr>
        <p:spPr>
          <a:xfrm>
            <a:off x="6499883" y="4899990"/>
            <a:ext cx="2504661" cy="2186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AF282-4861-4ED1-99A8-CDCB559FE360}"/>
              </a:ext>
            </a:extLst>
          </p:cNvPr>
          <p:cNvSpPr txBox="1"/>
          <p:nvPr/>
        </p:nvSpPr>
        <p:spPr>
          <a:xfrm>
            <a:off x="216278" y="160267"/>
            <a:ext cx="72181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	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previous(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lastButOne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E52BD-6645-4E8E-B72D-3473401079F6}"/>
              </a:ext>
            </a:extLst>
          </p:cNvPr>
          <p:cNvSpPr txBox="1"/>
          <p:nvPr/>
        </p:nvSpPr>
        <p:spPr>
          <a:xfrm>
            <a:off x="4055167" y="3164681"/>
            <a:ext cx="1232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previous(Node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throw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71E11-FCE3-4542-A821-DFB3193ABC86}"/>
              </a:ext>
            </a:extLst>
          </p:cNvPr>
          <p:cNvSpPr/>
          <p:nvPr/>
        </p:nvSpPr>
        <p:spPr>
          <a:xfrm>
            <a:off x="3876261" y="3071191"/>
            <a:ext cx="8315431" cy="37868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3A95-6E5B-4A0D-9C2E-FFAE70A21811}"/>
              </a:ext>
            </a:extLst>
          </p:cNvPr>
          <p:cNvSpPr/>
          <p:nvPr/>
        </p:nvSpPr>
        <p:spPr>
          <a:xfrm>
            <a:off x="6758610" y="0"/>
            <a:ext cx="5433082" cy="14014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6471E-AC0A-4F01-9962-44E981729922}"/>
              </a:ext>
            </a:extLst>
          </p:cNvPr>
          <p:cNvSpPr txBox="1"/>
          <p:nvPr/>
        </p:nvSpPr>
        <p:spPr>
          <a:xfrm>
            <a:off x="7007089" y="197346"/>
            <a:ext cx="8189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33A03A1-D879-4E48-A1CF-11A72A9857AD}"/>
              </a:ext>
            </a:extLst>
          </p:cNvPr>
          <p:cNvCxnSpPr>
            <a:stCxn id="14" idx="2"/>
          </p:cNvCxnSpPr>
          <p:nvPr/>
        </p:nvCxnSpPr>
        <p:spPr>
          <a:xfrm rot="5400000">
            <a:off x="6583769" y="2073213"/>
            <a:ext cx="3563178" cy="221958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4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497973" y="393380"/>
            <a:ext cx="765542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Reverse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F73903D-7FAF-4CA5-84FD-4A02AB70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6" y="2402019"/>
            <a:ext cx="2758849" cy="336519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9854E0-83E5-4C4B-B475-1AD53159A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29" y="2862470"/>
            <a:ext cx="5477391" cy="224573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Reverse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21A8E52-11EF-452E-89DC-EF99145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94440"/>
              </p:ext>
            </p:extLst>
          </p:nvPr>
        </p:nvGraphicFramePr>
        <p:xfrm>
          <a:off x="1577358" y="2142391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D0794E11-A7F1-4E24-BD05-CB7ACA9D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84886"/>
              </p:ext>
            </p:extLst>
          </p:nvPr>
        </p:nvGraphicFramePr>
        <p:xfrm>
          <a:off x="5234213" y="2148457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BA959C5-021E-4A95-9D54-8C8DB5FE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6692"/>
              </p:ext>
            </p:extLst>
          </p:nvPr>
        </p:nvGraphicFramePr>
        <p:xfrm>
          <a:off x="8941882" y="2142391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7B7AD7-F061-45E6-9E5C-1276CBE142B7}"/>
              </a:ext>
            </a:extLst>
          </p:cNvPr>
          <p:cNvSpPr txBox="1"/>
          <p:nvPr/>
        </p:nvSpPr>
        <p:spPr>
          <a:xfrm>
            <a:off x="5001392" y="1803663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CBBE2-DDB3-4A7D-9B99-6CC157847AA8}"/>
              </a:ext>
            </a:extLst>
          </p:cNvPr>
          <p:cNvSpPr txBox="1"/>
          <p:nvPr/>
        </p:nvSpPr>
        <p:spPr>
          <a:xfrm>
            <a:off x="8734571" y="1790816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3577A-1CFE-4457-BD4F-9BE4AE2F143A}"/>
              </a:ext>
            </a:extLst>
          </p:cNvPr>
          <p:cNvSpPr txBox="1"/>
          <p:nvPr/>
        </p:nvSpPr>
        <p:spPr>
          <a:xfrm>
            <a:off x="1370355" y="1790816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680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4419CB6-C9BA-4FBF-BEA4-EC0A00C2023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15900" y="2166997"/>
            <a:ext cx="818006" cy="5848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25CA2A7-8367-4530-9E75-EDE2E4E534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72755" y="2160148"/>
            <a:ext cx="868820" cy="5977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5CE6CE-4A1C-40A7-A441-31AC9CBA95EC}"/>
              </a:ext>
            </a:extLst>
          </p:cNvPr>
          <p:cNvSpPr txBox="1"/>
          <p:nvPr/>
        </p:nvSpPr>
        <p:spPr>
          <a:xfrm>
            <a:off x="122686" y="2490205"/>
            <a:ext cx="117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INPUT: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48795-7091-4B4E-B20E-8F3F69A2745F}"/>
              </a:ext>
            </a:extLst>
          </p:cNvPr>
          <p:cNvSpPr txBox="1"/>
          <p:nvPr/>
        </p:nvSpPr>
        <p:spPr>
          <a:xfrm>
            <a:off x="-37614" y="4937312"/>
            <a:ext cx="149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OUTPUT:</a:t>
            </a:r>
          </a:p>
        </p:txBody>
      </p:sp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7E3A0AAA-7F1B-4202-B35E-7EB654DC5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43851"/>
              </p:ext>
            </p:extLst>
          </p:nvPr>
        </p:nvGraphicFramePr>
        <p:xfrm>
          <a:off x="1500779" y="4620689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62ABDAE8-A42E-451C-AF8E-62DF99DDE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8668"/>
              </p:ext>
            </p:extLst>
          </p:nvPr>
        </p:nvGraphicFramePr>
        <p:xfrm>
          <a:off x="5157634" y="4626755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78CCE657-1E40-4E03-A9A3-04CCEC84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23392"/>
              </p:ext>
            </p:extLst>
          </p:nvPr>
        </p:nvGraphicFramePr>
        <p:xfrm>
          <a:off x="8804260" y="4620689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F1322A8-1FA3-4356-81B5-848FA3469C20}"/>
              </a:ext>
            </a:extLst>
          </p:cNvPr>
          <p:cNvSpPr txBox="1"/>
          <p:nvPr/>
        </p:nvSpPr>
        <p:spPr>
          <a:xfrm>
            <a:off x="7283540" y="4281961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DE6865-DAC3-4914-B144-0077C2B7AE01}"/>
              </a:ext>
            </a:extLst>
          </p:cNvPr>
          <p:cNvSpPr txBox="1"/>
          <p:nvPr/>
        </p:nvSpPr>
        <p:spPr>
          <a:xfrm>
            <a:off x="10962473" y="4299032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E63ECA-A3AF-434E-B955-22EA8A99AA31}"/>
              </a:ext>
            </a:extLst>
          </p:cNvPr>
          <p:cNvSpPr txBox="1"/>
          <p:nvPr/>
        </p:nvSpPr>
        <p:spPr>
          <a:xfrm>
            <a:off x="3714479" y="4291405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680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35A3E1-58F9-4B06-9CD1-96F674823121}"/>
              </a:ext>
            </a:extLst>
          </p:cNvPr>
          <p:cNvGrpSpPr/>
          <p:nvPr/>
        </p:nvGrpSpPr>
        <p:grpSpPr>
          <a:xfrm>
            <a:off x="4339322" y="4100118"/>
            <a:ext cx="3656854" cy="1136061"/>
            <a:chOff x="4339322" y="4100118"/>
            <a:chExt cx="3656854" cy="1136061"/>
          </a:xfrm>
        </p:grpSpPr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08840B2D-A74E-4930-8575-0131396AB62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 flipV="1">
              <a:off x="6727039" y="4106185"/>
              <a:ext cx="1269137" cy="1129994"/>
            </a:xfrm>
            <a:prstGeom prst="curvedConnector3">
              <a:avLst>
                <a:gd name="adj1" fmla="val -18012"/>
              </a:avLst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64F7C2-F9B7-452D-B9F3-F196E7FF70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39322" y="4100118"/>
              <a:ext cx="2406809" cy="5383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044C17-5EEB-42FD-9B0B-8F751D210064}"/>
              </a:ext>
            </a:extLst>
          </p:cNvPr>
          <p:cNvGrpSpPr/>
          <p:nvPr/>
        </p:nvGrpSpPr>
        <p:grpSpPr>
          <a:xfrm>
            <a:off x="7991062" y="4112251"/>
            <a:ext cx="3656854" cy="1136061"/>
            <a:chOff x="4339322" y="4100118"/>
            <a:chExt cx="3656854" cy="1136061"/>
          </a:xfrm>
        </p:grpSpPr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6ED64D82-97CE-476F-A060-6C1E2218F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7039" y="4106185"/>
              <a:ext cx="1269137" cy="1129994"/>
            </a:xfrm>
            <a:prstGeom prst="curvedConnector3">
              <a:avLst>
                <a:gd name="adj1" fmla="val -18012"/>
              </a:avLst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2F03AC9C-BAC1-4E82-90D1-D4E9E3257B5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39322" y="4100118"/>
              <a:ext cx="2406809" cy="5383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24655F3-777B-47AB-A984-F8C5359FA62C}"/>
              </a:ext>
            </a:extLst>
          </p:cNvPr>
          <p:cNvSpPr txBox="1"/>
          <p:nvPr/>
        </p:nvSpPr>
        <p:spPr>
          <a:xfrm>
            <a:off x="2335331" y="1452262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head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935EFC-7C53-478A-91BF-00459135A1EE}"/>
              </a:ext>
            </a:extLst>
          </p:cNvPr>
          <p:cNvSpPr txBox="1"/>
          <p:nvPr/>
        </p:nvSpPr>
        <p:spPr>
          <a:xfrm>
            <a:off x="9635803" y="5960087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head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5FE886-4D11-4599-A48B-8E92BEB5EEAD}"/>
              </a:ext>
            </a:extLst>
          </p:cNvPr>
          <p:cNvSpPr txBox="1"/>
          <p:nvPr/>
        </p:nvSpPr>
        <p:spPr>
          <a:xfrm>
            <a:off x="9979002" y="1382632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tail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FE6BC7-A41F-4124-9A13-407437600A4A}"/>
              </a:ext>
            </a:extLst>
          </p:cNvPr>
          <p:cNvSpPr txBox="1"/>
          <p:nvPr/>
        </p:nvSpPr>
        <p:spPr>
          <a:xfrm>
            <a:off x="2531698" y="5938425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58080" y="487519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Reverse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21A8E52-11EF-452E-89DC-EF991453C13A}"/>
              </a:ext>
            </a:extLst>
          </p:cNvPr>
          <p:cNvGraphicFramePr>
            <a:graphicFrameLocks noGrp="1"/>
          </p:cNvGraphicFramePr>
          <p:nvPr/>
        </p:nvGraphicFramePr>
        <p:xfrm>
          <a:off x="1577358" y="2142391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D0794E11-A7F1-4E24-BD05-CB7ACA9D5461}"/>
              </a:ext>
            </a:extLst>
          </p:cNvPr>
          <p:cNvGraphicFramePr>
            <a:graphicFrameLocks noGrp="1"/>
          </p:cNvGraphicFramePr>
          <p:nvPr/>
        </p:nvGraphicFramePr>
        <p:xfrm>
          <a:off x="5234213" y="2148457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BA959C5-021E-4A95-9D54-8C8DB5FE5CD1}"/>
              </a:ext>
            </a:extLst>
          </p:cNvPr>
          <p:cNvGraphicFramePr>
            <a:graphicFrameLocks noGrp="1"/>
          </p:cNvGraphicFramePr>
          <p:nvPr/>
        </p:nvGraphicFramePr>
        <p:xfrm>
          <a:off x="8941882" y="2142391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7B7AD7-F061-45E6-9E5C-1276CBE142B7}"/>
              </a:ext>
            </a:extLst>
          </p:cNvPr>
          <p:cNvSpPr txBox="1"/>
          <p:nvPr/>
        </p:nvSpPr>
        <p:spPr>
          <a:xfrm>
            <a:off x="5001392" y="1803663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CBBE2-DDB3-4A7D-9B99-6CC157847AA8}"/>
              </a:ext>
            </a:extLst>
          </p:cNvPr>
          <p:cNvSpPr txBox="1"/>
          <p:nvPr/>
        </p:nvSpPr>
        <p:spPr>
          <a:xfrm>
            <a:off x="8734571" y="1790816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3577A-1CFE-4457-BD4F-9BE4AE2F143A}"/>
              </a:ext>
            </a:extLst>
          </p:cNvPr>
          <p:cNvSpPr txBox="1"/>
          <p:nvPr/>
        </p:nvSpPr>
        <p:spPr>
          <a:xfrm>
            <a:off x="1370355" y="1790816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680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4419CB6-C9BA-4FBF-BEA4-EC0A00C2023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15900" y="2166997"/>
            <a:ext cx="818006" cy="5848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25CA2A7-8367-4530-9E75-EDE2E4E534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72755" y="2160148"/>
            <a:ext cx="868820" cy="5977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2FF31184-BDCB-4E30-905E-964FA3BC8B58}"/>
              </a:ext>
            </a:extLst>
          </p:cNvPr>
          <p:cNvGraphicFramePr>
            <a:graphicFrameLocks noGrp="1"/>
          </p:cNvGraphicFramePr>
          <p:nvPr/>
        </p:nvGraphicFramePr>
        <p:xfrm>
          <a:off x="1501158" y="4620689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B45C3E4D-D13F-49B5-94F1-B69469276EC9}"/>
              </a:ext>
            </a:extLst>
          </p:cNvPr>
          <p:cNvGraphicFramePr>
            <a:graphicFrameLocks noGrp="1"/>
          </p:cNvGraphicFramePr>
          <p:nvPr/>
        </p:nvGraphicFramePr>
        <p:xfrm>
          <a:off x="5158013" y="4626755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C56E0AC4-E50D-4ACD-8D88-69D070B03DC1}"/>
              </a:ext>
            </a:extLst>
          </p:cNvPr>
          <p:cNvGraphicFramePr>
            <a:graphicFrameLocks noGrp="1"/>
          </p:cNvGraphicFramePr>
          <p:nvPr/>
        </p:nvGraphicFramePr>
        <p:xfrm>
          <a:off x="8865682" y="4620689"/>
          <a:ext cx="2838542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39FA5E6-8E89-4922-8DAE-27E321C2C0B8}"/>
              </a:ext>
            </a:extLst>
          </p:cNvPr>
          <p:cNvSpPr txBox="1"/>
          <p:nvPr/>
        </p:nvSpPr>
        <p:spPr>
          <a:xfrm>
            <a:off x="4925192" y="4281961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3877C-7DA1-403F-8798-DA2118FBE189}"/>
              </a:ext>
            </a:extLst>
          </p:cNvPr>
          <p:cNvSpPr txBox="1"/>
          <p:nvPr/>
        </p:nvSpPr>
        <p:spPr>
          <a:xfrm>
            <a:off x="8658371" y="4269114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093E4-01B3-455A-94AA-BB19F0FBA86B}"/>
              </a:ext>
            </a:extLst>
          </p:cNvPr>
          <p:cNvSpPr txBox="1"/>
          <p:nvPr/>
        </p:nvSpPr>
        <p:spPr>
          <a:xfrm>
            <a:off x="1294155" y="4269114"/>
            <a:ext cx="817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1240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69A4663-C33F-4F10-8BD3-B584171E79D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339700" y="4645295"/>
            <a:ext cx="818006" cy="5848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D9A109D-90BA-478F-B418-A17BCB736D0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96555" y="4638446"/>
            <a:ext cx="868820" cy="5977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5CE6CE-4A1C-40A7-A441-31AC9CBA95EC}"/>
              </a:ext>
            </a:extLst>
          </p:cNvPr>
          <p:cNvSpPr txBox="1"/>
          <p:nvPr/>
        </p:nvSpPr>
        <p:spPr>
          <a:xfrm>
            <a:off x="122686" y="2490205"/>
            <a:ext cx="117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INPUT: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48795-7091-4B4E-B20E-8F3F69A2745F}"/>
              </a:ext>
            </a:extLst>
          </p:cNvPr>
          <p:cNvSpPr txBox="1"/>
          <p:nvPr/>
        </p:nvSpPr>
        <p:spPr>
          <a:xfrm>
            <a:off x="-37614" y="4937312"/>
            <a:ext cx="149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AF907E-4396-459D-B828-40B48D0CC572}"/>
              </a:ext>
            </a:extLst>
          </p:cNvPr>
          <p:cNvSpPr txBox="1"/>
          <p:nvPr/>
        </p:nvSpPr>
        <p:spPr>
          <a:xfrm>
            <a:off x="2335331" y="1452262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head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7C4163-1563-4401-B3C4-5F63B5CED61A}"/>
              </a:ext>
            </a:extLst>
          </p:cNvPr>
          <p:cNvSpPr txBox="1"/>
          <p:nvPr/>
        </p:nvSpPr>
        <p:spPr>
          <a:xfrm>
            <a:off x="9979002" y="1382632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tail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282E-2884-4B57-8E35-541F88F4C4E9}"/>
              </a:ext>
            </a:extLst>
          </p:cNvPr>
          <p:cNvSpPr txBox="1"/>
          <p:nvPr/>
        </p:nvSpPr>
        <p:spPr>
          <a:xfrm>
            <a:off x="2368233" y="5938213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head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49B188-4E87-4DA7-9106-D79ABD2E0F30}"/>
              </a:ext>
            </a:extLst>
          </p:cNvPr>
          <p:cNvSpPr txBox="1"/>
          <p:nvPr/>
        </p:nvSpPr>
        <p:spPr>
          <a:xfrm>
            <a:off x="10011904" y="5868583"/>
            <a:ext cx="15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0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4EC630-5CCE-4C9B-AC41-EFCE1F97308A}"/>
              </a:ext>
            </a:extLst>
          </p:cNvPr>
          <p:cNvSpPr txBox="1">
            <a:spLocks/>
          </p:cNvSpPr>
          <p:nvPr/>
        </p:nvSpPr>
        <p:spPr>
          <a:xfrm>
            <a:off x="838201" y="182218"/>
            <a:ext cx="713298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Reverse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7BB8-D261-4CD1-BF2F-C0EAAA1E6273}"/>
              </a:ext>
            </a:extLst>
          </p:cNvPr>
          <p:cNvSpPr txBox="1"/>
          <p:nvPr/>
        </p:nvSpPr>
        <p:spPr>
          <a:xfrm>
            <a:off x="238540" y="1344376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Ideas:</a:t>
            </a:r>
          </a:p>
          <a:p>
            <a:pPr marL="800100" lvl="1" indent="-342900">
              <a:buAutoNum type="arabicParenR"/>
            </a:pPr>
            <a:r>
              <a:rPr lang="en-US" sz="3200" dirty="0">
                <a:solidFill>
                  <a:srgbClr val="0070C0"/>
                </a:solidFill>
              </a:rPr>
              <a:t> Use the methods you already have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mirror the list to the left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delete the right part of the mirrored list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AutoNum type="arabicParenR"/>
            </a:pPr>
            <a:r>
              <a:rPr lang="en-US" sz="3200" dirty="0">
                <a:solidFill>
                  <a:srgbClr val="0070C0"/>
                </a:solidFill>
              </a:rPr>
              <a:t> Use temporality nodes to reassign links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three pointers: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previous, current, next 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reassign links as the pointers move from left to right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 not forget about limit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AutoNum type="arabicParenR"/>
            </a:pPr>
            <a:r>
              <a:rPr lang="en-US" sz="3200" dirty="0">
                <a:solidFill>
                  <a:srgbClr val="0070C0"/>
                </a:solidFill>
              </a:rPr>
              <a:t> A new list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create a new list = reversed version of the original 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the original list</a:t>
            </a:r>
          </a:p>
          <a:p>
            <a:pPr marL="14859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put the reversed list in place of the original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F7F5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742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B1A77E-5CFF-4341-B04F-0431647AC4B1}"/>
              </a:ext>
            </a:extLst>
          </p:cNvPr>
          <p:cNvSpPr txBox="1">
            <a:spLocks/>
          </p:cNvSpPr>
          <p:nvPr/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problem to think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FD5C8-F29D-4DBB-AA68-9CAB19C9A574}"/>
              </a:ext>
            </a:extLst>
          </p:cNvPr>
          <p:cNvSpPr txBox="1"/>
          <p:nvPr/>
        </p:nvSpPr>
        <p:spPr>
          <a:xfrm>
            <a:off x="391491" y="3068159"/>
            <a:ext cx="5184361" cy="176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Given a linked list, determine if it has a cycle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8B688AC-9445-4787-90DF-3F6F20E5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8" y="2047062"/>
            <a:ext cx="4788505" cy="1544292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F17499CA-B39C-4787-8C5D-CB277683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17" y="4281732"/>
            <a:ext cx="2374639" cy="1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Fix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838200" y="1474695"/>
            <a:ext cx="111144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plusInf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-1;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582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C4B5A4-D263-4985-A110-26E0E0C7F628}"/>
              </a:ext>
            </a:extLst>
          </p:cNvPr>
          <p:cNvSpPr txBox="1"/>
          <p:nvPr/>
        </p:nvSpPr>
        <p:spPr>
          <a:xfrm>
            <a:off x="7569998" y="4038417"/>
            <a:ext cx="4621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Check out </a:t>
            </a:r>
            <a:r>
              <a:rPr lang="en-US" sz="4000" dirty="0">
                <a:solidFill>
                  <a:srgbClr val="002060"/>
                </a:solidFill>
                <a:hlinkClick r:id="rId2"/>
              </a:rPr>
              <a:t>the video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946225-AC89-4422-BC87-A17A89B108C0}"/>
              </a:ext>
            </a:extLst>
          </p:cNvPr>
          <p:cNvSpPr txBox="1">
            <a:spLocks/>
          </p:cNvSpPr>
          <p:nvPr/>
        </p:nvSpPr>
        <p:spPr>
          <a:xfrm>
            <a:off x="7478369" y="1955068"/>
            <a:ext cx="4966252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Eclipse shortcuts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C21D1-E9BB-4C52-B658-01D45C1C36B8}"/>
              </a:ext>
            </a:extLst>
          </p:cNvPr>
          <p:cNvSpPr txBox="1"/>
          <p:nvPr/>
        </p:nvSpPr>
        <p:spPr>
          <a:xfrm>
            <a:off x="332744" y="300787"/>
            <a:ext cx="622708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Move a line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few lines) up/down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be in the line (select the lines)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 + ↑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 + ↓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type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sysout</a:t>
            </a:r>
            <a:r>
              <a:rPr lang="en-US" sz="2400" dirty="0"/>
              <a:t>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Space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Include</a:t>
            </a:r>
            <a:r>
              <a:rPr lang="en-US" sz="2400" dirty="0"/>
              <a:t> </a:t>
            </a:r>
            <a:r>
              <a:rPr lang="en-US" sz="2400" b="1" dirty="0"/>
              <a:t>imports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Shift + O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Rename a variable </a:t>
            </a:r>
            <a:r>
              <a:rPr lang="en-US" sz="2400" dirty="0"/>
              <a:t>(within its scope)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select the variable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 + Shift + 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change its name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Generate getters and setters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right click on your code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Source-&gt;Generate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1064297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59756-E290-49F1-B1D1-9E896B2E94D0}"/>
              </a:ext>
            </a:extLst>
          </p:cNvPr>
          <p:cNvSpPr/>
          <p:nvPr/>
        </p:nvSpPr>
        <p:spPr>
          <a:xfrm>
            <a:off x="4225771" y="2928170"/>
            <a:ext cx="3337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alibri Light" panose="020F0302020204030204"/>
                <a:ea typeface="+mj-ea"/>
                <a:cs typeface="+mj-cs"/>
              </a:rPr>
              <a:t>And that’s it…</a:t>
            </a:r>
            <a:endParaRPr lang="en-US" dirty="0"/>
          </a:p>
        </p:txBody>
      </p:sp>
      <p:sp>
        <p:nvSpPr>
          <p:cNvPr id="18" name="AutoShape 2" descr="https://miro.medium.com/max/666/1*noYcUAa_P8nRilg3Lt_nuA.png"/>
          <p:cNvSpPr>
            <a:spLocks noChangeAspect="1" noChangeArrowheads="1"/>
          </p:cNvSpPr>
          <p:nvPr/>
        </p:nvSpPr>
        <p:spPr bwMode="auto">
          <a:xfrm>
            <a:off x="63500" y="-136525"/>
            <a:ext cx="6343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Fix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365782" y="1764774"/>
            <a:ext cx="11460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-1;</a:t>
            </a:r>
          </a:p>
          <a:p>
            <a:pPr algn="l"/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 -1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8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Fix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127243" y="1691015"/>
            <a:ext cx="12064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-1;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2 == 0 &amp;&amp; 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noEven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2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Problem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71D0C-D4D0-440D-AFB6-8A27FE2FA190}"/>
              </a:ext>
            </a:extLst>
          </p:cNvPr>
          <p:cNvSpPr txBox="1"/>
          <p:nvPr/>
        </p:nvSpPr>
        <p:spPr>
          <a:xfrm>
            <a:off x="4459049" y="866258"/>
            <a:ext cx="7607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6368"/>
                </a:solidFill>
                <a:latin typeface="Google Sans Text"/>
              </a:rPr>
              <a:t>Find the most frequent element in the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F61-D3FE-415C-855F-FAD994F69F5A}"/>
              </a:ext>
            </a:extLst>
          </p:cNvPr>
          <p:cNvSpPr txBox="1"/>
          <p:nvPr/>
        </p:nvSpPr>
        <p:spPr>
          <a:xfrm>
            <a:off x="1266103" y="1760296"/>
            <a:ext cx="88519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mostFrequent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currentFreq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bestElement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75109-8B43-4299-89C1-1C77B7ABF6B9}"/>
              </a:ext>
            </a:extLst>
          </p:cNvPr>
          <p:cNvSpPr txBox="1"/>
          <p:nvPr/>
        </p:nvSpPr>
        <p:spPr>
          <a:xfrm>
            <a:off x="8183352" y="4411942"/>
            <a:ext cx="2495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Complexity?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D7638-A005-4D88-BEB0-25010474B898}"/>
              </a:ext>
            </a:extLst>
          </p:cNvPr>
          <p:cNvSpPr txBox="1"/>
          <p:nvPr/>
        </p:nvSpPr>
        <p:spPr>
          <a:xfrm>
            <a:off x="8183352" y="5300067"/>
            <a:ext cx="3834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Potential problems </a:t>
            </a:r>
          </a:p>
          <a:p>
            <a:r>
              <a:rPr lang="en-US" sz="3600" dirty="0"/>
              <a:t>with this solution?</a:t>
            </a:r>
          </a:p>
        </p:txBody>
      </p:sp>
    </p:spTree>
    <p:extLst>
      <p:ext uri="{BB962C8B-B14F-4D97-AF65-F5344CB8AC3E}">
        <p14:creationId xmlns:p14="http://schemas.microsoft.com/office/powerpoint/2010/main" val="16941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Problem 2: what if?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CF3AC-7F5E-4CF2-B057-D8783663D222}"/>
              </a:ext>
            </a:extLst>
          </p:cNvPr>
          <p:cNvSpPr txBox="1"/>
          <p:nvPr/>
        </p:nvSpPr>
        <p:spPr>
          <a:xfrm>
            <a:off x="1023731" y="2117034"/>
            <a:ext cx="99522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Would it help us if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solidFill>
                  <a:srgbClr val="7030A0"/>
                </a:solidFill>
              </a:rPr>
              <a:t>the array was sorted?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solidFill>
                  <a:srgbClr val="7030A0"/>
                </a:solidFill>
              </a:rPr>
              <a:t>we could quickly calculate frequencies for all elements?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solidFill>
                  <a:srgbClr val="7030A0"/>
                </a:solidFill>
              </a:rPr>
              <a:t>more than a half of the elements were identical?*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05D91-9DC2-4AE4-8912-5097B96F360A}"/>
                  </a:ext>
                </a:extLst>
              </p:cNvPr>
              <p:cNvSpPr txBox="1"/>
              <p:nvPr/>
            </p:nvSpPr>
            <p:spPr>
              <a:xfrm>
                <a:off x="496956" y="6043364"/>
                <a:ext cx="11264622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 * i.e., the frequency of the most frequent element (called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majority element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 was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05D91-9DC2-4AE4-8912-5097B96F3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043364"/>
                <a:ext cx="11264622" cy="584584"/>
              </a:xfrm>
              <a:prstGeom prst="rect">
                <a:avLst/>
              </a:prstGeom>
              <a:blipFill>
                <a:blip r:embed="rId3"/>
                <a:stretch>
                  <a:fillRect l="-27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6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3108</Words>
  <Application>Microsoft Office PowerPoint</Application>
  <PresentationFormat>Widescreen</PresentationFormat>
  <Paragraphs>664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Meiryo</vt:lpstr>
      <vt:lpstr>Arial</vt:lpstr>
      <vt:lpstr>Calibri</vt:lpstr>
      <vt:lpstr>Calibri Light</vt:lpstr>
      <vt:lpstr>Cambria Math</vt:lpstr>
      <vt:lpstr>Consolas</vt:lpstr>
      <vt:lpstr>Courier New</vt:lpstr>
      <vt:lpstr>Google Sans Text</vt:lpstr>
      <vt:lpstr>Wingdings</vt:lpstr>
      <vt:lpstr>Office Theme</vt:lpstr>
      <vt:lpstr>Implementation of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Kuzmin</dc:creator>
  <cp:lastModifiedBy>Kiril Kuzmin</cp:lastModifiedBy>
  <cp:revision>240</cp:revision>
  <dcterms:created xsi:type="dcterms:W3CDTF">2021-07-30T15:35:17Z</dcterms:created>
  <dcterms:modified xsi:type="dcterms:W3CDTF">2022-01-18T16:30:21Z</dcterms:modified>
</cp:coreProperties>
</file>