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96C861-2A93-4911-B556-1C1311AB3C4B}">
  <a:tblStyle styleId="{C196C861-2A93-4911-B556-1C1311AB3C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00825dfd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00825dfd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00825dfd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00825dfd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010dbb9d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010dbb9d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07a4ea5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07a4ea5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00825dfd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00825dfd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00825df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00825df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00825df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00825df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00825df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00825df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00825df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00825df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00825df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00825df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00825df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00825df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00825df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00825df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010dbb9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010dbb9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Text Processing using Textblob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Brenton Lian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Results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mostly accurate: 29/40 accurate for top 10 titles, and 80/120 accurate for top 120 titles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</a:t>
            </a:r>
            <a:r>
              <a:rPr lang="en"/>
              <a:t>errors are in least subjective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Roughly equal amount of errors for top 30 titles, with most positive being lowest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poor performance for determining least subjective post titles (but also hard for a human to tell)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tendency for certain words to falsely trigger low/high polarity and subjectivity (next slide)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Triggers/Errors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positive major error: “Is this place safe?”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negative common false triggers: ticket (eg. “Spare student ticket for Syracuse game?”) and game (eg. “Duke Football Game”)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subjective false trigger: any free items (eg. “free ticket”, “Free Tuition”)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Least subjective major errors and common false trigger: “Israel/Palestine Megathread”, “help!!”, commonly falsely </a:t>
            </a:r>
            <a:r>
              <a:rPr lang="en"/>
              <a:t>triggered</a:t>
            </a:r>
            <a:r>
              <a:rPr lang="en"/>
              <a:t> by advice requests (eg. “Spring Semester Registration”)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Causes of </a:t>
            </a:r>
            <a:r>
              <a:rPr lang="en"/>
              <a:t>Misinterpretation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 is generally considered a positive word, however Textblob does not have a modifier for “safe?” to be considered negative.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Ticket could be associated with traffic tickets, which would be negative.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can be used to describe emotion as well, in a highly subjective manner.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judge if a title is subjective with few words; </a:t>
            </a:r>
            <a:r>
              <a:rPr lang="en"/>
              <a:t>posts</a:t>
            </a:r>
            <a:r>
              <a:rPr lang="en"/>
              <a:t> seeking advice like “Spring Semester Registration” could be interpreted as a statement or start of a guide.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tell why “game” or “football game” has negative polarity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Reddit developer account in order to access reddit API and information about posts.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dataframe with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Filter out text elements like emojis that don’t currently work with textblob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Textblob library to create a function that returns the sentiment of every 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Filter accordingly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/>
          </a:blip>
          <a:srcRect b="6200" l="14768" r="12303" t="11892"/>
          <a:stretch/>
        </p:blipFill>
        <p:spPr>
          <a:xfrm>
            <a:off x="311700" y="938985"/>
            <a:ext cx="3818198" cy="326553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376575" y="4408075"/>
            <a:ext cx="37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r/UNC titles wordcloud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4722625" y="4155550"/>
            <a:ext cx="443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Overall sentiment of 720 </a:t>
            </a:r>
            <a:r>
              <a:rPr lang="en" sz="1800">
                <a:solidFill>
                  <a:schemeClr val="dk2"/>
                </a:solidFill>
              </a:rPr>
              <a:t>analyzed</a:t>
            </a:r>
            <a:r>
              <a:rPr lang="en" sz="1800">
                <a:solidFill>
                  <a:schemeClr val="dk2"/>
                </a:solidFill>
              </a:rPr>
              <a:t> posts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299" y="1170125"/>
            <a:ext cx="4709302" cy="254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TextBlob is a Python library used to perform Natural Language Processing (NLP) tasks including sentiment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 is the process of analyzing text to determine if the emotional tone of the message is positive, negative, or neutral, or other </a:t>
            </a:r>
            <a:r>
              <a:rPr lang="en"/>
              <a:t>characteristics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analyzed the polarity and </a:t>
            </a:r>
            <a:r>
              <a:rPr lang="en"/>
              <a:t>subjectivity</a:t>
            </a:r>
            <a:r>
              <a:rPr lang="en"/>
              <a:t> of the titles of over 700 posts on r/UNC, the Reddit subreddit for UNC Chapel Hill.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Polarity vs Subjectivity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Polarity: Negativity or positivity of the post title. 1 correlates to the most positive, and -1 the most negative.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Subjectivity: How subjective the title is. 1 correlates to being the most subjective, and 0 least subjective.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Textblob works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Textblob is a library for NLP built upon the Natural Language ToolKit (NLTK).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Textblob has a polarity and subjectivity value for every single word, and is able to hand negations, and accounts for </a:t>
            </a:r>
            <a:r>
              <a:rPr lang="en"/>
              <a:t>intensifiers</a:t>
            </a:r>
            <a:r>
              <a:rPr lang="en"/>
              <a:t> (which can increase or decrease the polarity or subjectivity of a word).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Textblob then averages the polarity of every word for a full text.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Most Positive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{C196C861-2A93-4911-B556-1C1311AB3C4B}</a:tableStyleId>
              </a:tblPr>
              <a:tblGrid>
                <a:gridCol w="2103625"/>
                <a:gridCol w="2103625"/>
                <a:gridCol w="2103625"/>
              </a:tblGrid>
              <a:tr h="31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 #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Title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Polarity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Best professor you've had at Carolina?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best triple-i for spring 2024?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Spacesurf genre playlist the best music to study to imho.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Best Apartment for Off-Campus Students for 2024-2025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Best places to get Tiramisu?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What is the best Sophmore Dorm?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Best place to look for off campus houses?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Best CHEM102L lab professors?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good studio apartments for fall 2024?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What are some good spots on campus to have zoom meetings?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" name="Google Shape;80;p17"/>
          <p:cNvSpPr txBox="1"/>
          <p:nvPr/>
        </p:nvSpPr>
        <p:spPr>
          <a:xfrm>
            <a:off x="7040225" y="1383200"/>
            <a:ext cx="212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Highlight = Possible error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Most Negative</a:t>
            </a:r>
            <a:endParaRPr/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{C196C861-2A93-4911-B556-1C1311AB3C4B}</a:tableStyleId>
              </a:tblPr>
              <a:tblGrid>
                <a:gridCol w="2431450"/>
                <a:gridCol w="2431450"/>
                <a:gridCol w="2431450"/>
              </a:tblGrid>
              <a:tr h="331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 #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Title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Polarity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brutal honesty needed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-0.875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Extremely sick - PSYCH 101 - Ndidi Adeyanju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-0.714286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hospital sick - PSYCH 101 - Ndidi Adeyanju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-0.714286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What do I do about my bad prof?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 bad is a W?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 i crazy or does genome cafe have no working outlets?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heat in dorm and freezing cold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Would this be too difficult?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Need 1-2 tickets for the game tonight!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Unable to find on-campus job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8"/>
          <p:cNvSpPr txBox="1"/>
          <p:nvPr/>
        </p:nvSpPr>
        <p:spPr>
          <a:xfrm>
            <a:off x="7560700" y="1397525"/>
            <a:ext cx="167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Highlight = Possible error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36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Most Subjective</a:t>
            </a: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311700" y="108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{C196C861-2A93-4911-B556-1C1311AB3C4B}</a:tableStyleId>
              </a:tblPr>
              <a:tblGrid>
                <a:gridCol w="1723175"/>
                <a:gridCol w="1723175"/>
                <a:gridCol w="1723175"/>
                <a:gridCol w="1723175"/>
              </a:tblGrid>
              <a:tr h="17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 #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Title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Polarity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Subjectivity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Potentially Moving to UNC from NJ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Neutral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 is the Chem 102L final?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Neutral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Any Creative Writing Clubs/Groups to Join?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Positive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1A1B"/>
                          </a:solidFill>
                        </a:rPr>
                        <a:t>Is it possible to take classes online at community college while also taking classes at UNC?</a:t>
                      </a:r>
                      <a:endParaRPr sz="1000">
                        <a:solidFill>
                          <a:srgbClr val="1A1A1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Neutral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656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 can't stand the idea of a 9-5 but I feel naive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Negative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brutal honesty needed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Negative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Admission Question - Unique?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Positive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Would this be too difficult?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Negative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2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A1A1B"/>
                          </a:solidFill>
                        </a:rPr>
                        <a:t>Seeking recommendations for places on Franklin St to find unique gifts</a:t>
                      </a:r>
                      <a:endParaRPr sz="1000">
                        <a:solidFill>
                          <a:srgbClr val="1A1A1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Positive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chem 101 final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Neutral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19"/>
          <p:cNvSpPr txBox="1"/>
          <p:nvPr/>
        </p:nvSpPr>
        <p:spPr>
          <a:xfrm>
            <a:off x="7677450" y="1017725"/>
            <a:ext cx="14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Highlight = Possible error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Least Subjective</a:t>
            </a:r>
            <a:endParaRPr/>
          </a:p>
        </p:txBody>
      </p:sp>
      <p:graphicFrame>
        <p:nvGraphicFramePr>
          <p:cNvPr id="100" name="Google Shape;100;p20"/>
          <p:cNvGraphicFramePr/>
          <p:nvPr/>
        </p:nvGraphicFramePr>
        <p:xfrm>
          <a:off x="9923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{C196C861-2A93-4911-B556-1C1311AB3C4B}</a:tableStyleId>
              </a:tblPr>
              <a:tblGrid>
                <a:gridCol w="1453675"/>
                <a:gridCol w="1453675"/>
                <a:gridCol w="1453675"/>
                <a:gridCol w="1453675"/>
              </a:tblGrid>
              <a:tr h="30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 #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Title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Polarity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Subjectivity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Israel/Palestine Megathread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Neutral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01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help!!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Neutral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01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Musc 121 midterm + concert assignment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Neutral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01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355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Clubs to Join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Neutral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MAC admissions interview?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Neutral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Spring Semester Registration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Neutral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01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Apartment recommendations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Neutral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01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 school spring admit...registration advice needed!!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Neutral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01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Information Science Admission Release 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Neutral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 to find a gym buddy?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Neutral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20"/>
          <p:cNvSpPr txBox="1"/>
          <p:nvPr/>
        </p:nvSpPr>
        <p:spPr>
          <a:xfrm>
            <a:off x="7437900" y="1319175"/>
            <a:ext cx="139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Highlight = Possible error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Errors By Category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5221350" y="1207975"/>
            <a:ext cx="106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08" name="Google Shape;108;p21"/>
          <p:cNvGraphicFramePr/>
          <p:nvPr/>
        </p:nvGraphicFramePr>
        <p:xfrm>
          <a:off x="828275" y="120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{C196C861-2A93-4911-B556-1C1311AB3C4B}</a:tableStyleId>
              </a:tblPr>
              <a:tblGrid>
                <a:gridCol w="1232725"/>
                <a:gridCol w="1232725"/>
              </a:tblGrid>
              <a:tr h="57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of Possible Errors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Most 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Most Negative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Most Subjective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Least Subjective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Errors/Total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11/40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9" name="Google Shape;109;p21"/>
          <p:cNvGraphicFramePr/>
          <p:nvPr/>
        </p:nvGraphicFramePr>
        <p:xfrm>
          <a:off x="5602375" y="120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{C196C861-2A93-4911-B556-1C1311AB3C4B}</a:tableStyleId>
              </a:tblPr>
              <a:tblGrid>
                <a:gridCol w="1232725"/>
                <a:gridCol w="1232725"/>
              </a:tblGrid>
              <a:tr h="57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of Possible Errors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Most 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Most Negative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Most Subjective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Least Subjective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Errors/Total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40/120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