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FEA57E-7C1A-457B-A4CD-5DCEB057B502}" type="datetime1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36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6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5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45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1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02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789749-A4CD-447F-8298-2B7988C91CEA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0444D3-C0BA-4587-A56C-581AB9F841BE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63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38C5470-A93D-1F48-A904-46D4789B2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 err="1"/>
              <a:t>NibSV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BEB6CB5-64FD-1848-BDF1-B3DCA21D7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 dirty="0"/>
              <a:t>Group 1 : Fritz, Eric, Chris, Zev, Peter, Brent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96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84E08-9BA7-C14D-BC01-82939D86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97" y="2468032"/>
            <a:ext cx="4856963" cy="3707916"/>
          </a:xfrm>
        </p:spPr>
        <p:txBody>
          <a:bodyPr/>
          <a:lstStyle/>
          <a:p>
            <a:r>
              <a:rPr lang="en-US" dirty="0"/>
              <a:t>Long accurate reads (PacBio HiFi) reads are phenomenal at sequence resolving structural variants. Can we use long-read SV calls as a prior to boost the power of detection in short reads?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2F7A921-3E80-FB4A-8B97-A84F50D2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7995"/>
            <a:ext cx="5538952" cy="37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C929C-5383-7242-AB8E-927EC3BDA1B5}"/>
              </a:ext>
            </a:extLst>
          </p:cNvPr>
          <p:cNvSpPr txBox="1"/>
          <p:nvPr/>
        </p:nvSpPr>
        <p:spPr>
          <a:xfrm>
            <a:off x="6114402" y="5737130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Credit: Mark </a:t>
            </a:r>
            <a:r>
              <a:rPr lang="en-US" sz="1600" dirty="0" err="1"/>
              <a:t>Chaisson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686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84E08-9BA7-C14D-BC01-82939D86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51860" cy="3416300"/>
          </a:xfrm>
        </p:spPr>
        <p:txBody>
          <a:bodyPr/>
          <a:lstStyle/>
          <a:p>
            <a:r>
              <a:rPr lang="en-US" dirty="0"/>
              <a:t>Digest long-read </a:t>
            </a:r>
            <a:r>
              <a:rPr lang="en-US" dirty="0" err="1"/>
              <a:t>sv</a:t>
            </a:r>
            <a:r>
              <a:rPr lang="en-US" dirty="0"/>
              <a:t> alleles into kmers</a:t>
            </a:r>
          </a:p>
          <a:p>
            <a:r>
              <a:rPr lang="en-US" dirty="0"/>
              <a:t>Remove reference kmers</a:t>
            </a:r>
          </a:p>
          <a:p>
            <a:r>
              <a:rPr lang="en-US" dirty="0"/>
              <a:t>Read new sequencing file</a:t>
            </a:r>
          </a:p>
          <a:p>
            <a:r>
              <a:rPr lang="en-US" dirty="0"/>
              <a:t>Type SV specific alleles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1C1863B-3AB1-D541-B1ED-EE8A4B4D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01" y="1680632"/>
            <a:ext cx="5629847" cy="44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NibSV</a:t>
            </a:r>
            <a:r>
              <a:rPr lang="en-US" dirty="0"/>
              <a:t> – A single tool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84E08-9BA7-C14D-BC01-82939D86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3948"/>
            <a:ext cx="4751860" cy="3416300"/>
          </a:xfrm>
        </p:spPr>
        <p:txBody>
          <a:bodyPr/>
          <a:lstStyle/>
          <a:p>
            <a:r>
              <a:rPr lang="en-US" dirty="0"/>
              <a:t>Written in NIM</a:t>
            </a:r>
          </a:p>
          <a:p>
            <a:r>
              <a:rPr lang="en-US" dirty="0"/>
              <a:t>Trivial Install</a:t>
            </a:r>
          </a:p>
          <a:p>
            <a:r>
              <a:rPr lang="en-US" dirty="0"/>
              <a:t>SV kmer database can be shipped to others for genotyping</a:t>
            </a:r>
          </a:p>
          <a:p>
            <a:r>
              <a:rPr lang="en-US" dirty="0"/>
              <a:t>1,334 lines of code in three days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9D6DCD56-72E3-9C4A-919E-B2585D8E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40" y="2071796"/>
            <a:ext cx="4178643" cy="413617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FB5855-B823-1C43-BE2C-0B1722A5B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87478"/>
              </p:ext>
            </p:extLst>
          </p:nvPr>
        </p:nvGraphicFramePr>
        <p:xfrm>
          <a:off x="1154954" y="535105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78554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9570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 ref 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5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12m24.835s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2m8.916s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055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CD9E9E-911B-BF42-95A5-9282E359B41E}"/>
              </a:ext>
            </a:extLst>
          </p:cNvPr>
          <p:cNvSpPr txBox="1"/>
          <p:nvPr/>
        </p:nvSpPr>
        <p:spPr>
          <a:xfrm>
            <a:off x="1546476" y="4888301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Chromosome 22 runtime (no threading)</a:t>
            </a:r>
          </a:p>
        </p:txBody>
      </p:sp>
    </p:spTree>
    <p:extLst>
      <p:ext uri="{BB962C8B-B14F-4D97-AF65-F5344CB8AC3E}">
        <p14:creationId xmlns:p14="http://schemas.microsoft.com/office/powerpoint/2010/main" val="60455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Spaced kmers for variable breakpoints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FC4F60-6635-5940-A2F0-512AAD4D7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7360" y="1853923"/>
            <a:ext cx="7436599" cy="4358007"/>
          </a:xfrm>
        </p:spPr>
      </p:pic>
    </p:spTree>
    <p:extLst>
      <p:ext uri="{BB962C8B-B14F-4D97-AF65-F5344CB8AC3E}">
        <p14:creationId xmlns:p14="http://schemas.microsoft.com/office/powerpoint/2010/main" val="217094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NibSV</a:t>
            </a:r>
            <a:r>
              <a:rPr lang="en-US" dirty="0"/>
              <a:t> benchmarked on HG002 CHR22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E1069-DC6C-B24F-9CE5-5BE88CB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all GIAB PBSV calls for HG002 HiFi : awesome base pair accuracy</a:t>
            </a:r>
          </a:p>
          <a:p>
            <a:pPr lvl="1"/>
            <a:r>
              <a:rPr lang="en-US" dirty="0"/>
              <a:t>BND,INV,DEL,INS…</a:t>
            </a:r>
          </a:p>
          <a:p>
            <a:r>
              <a:rPr lang="en-US" dirty="0"/>
              <a:t>Use whole reference genome</a:t>
            </a:r>
          </a:p>
          <a:p>
            <a:r>
              <a:rPr lang="en-US" dirty="0"/>
              <a:t>ONLY use chr22 BAM – short reads</a:t>
            </a:r>
          </a:p>
          <a:p>
            <a:r>
              <a:rPr lang="en-US" dirty="0"/>
              <a:t>False positive:</a:t>
            </a:r>
          </a:p>
          <a:p>
            <a:pPr lvl="1"/>
            <a:r>
              <a:rPr lang="en-US" dirty="0"/>
              <a:t>A SV that </a:t>
            </a:r>
            <a:r>
              <a:rPr lang="en-US" dirty="0" err="1"/>
              <a:t>NibSV</a:t>
            </a:r>
            <a:r>
              <a:rPr lang="en-US" dirty="0"/>
              <a:t> types outside chromosome 22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True positive:</a:t>
            </a:r>
          </a:p>
          <a:p>
            <a:pPr lvl="1"/>
            <a:r>
              <a:rPr lang="en-US" dirty="0"/>
              <a:t>A SV on chromosome 22 that </a:t>
            </a:r>
            <a:r>
              <a:rPr lang="en-US" dirty="0" err="1"/>
              <a:t>NibSV</a:t>
            </a:r>
            <a:r>
              <a:rPr lang="en-US" dirty="0"/>
              <a:t> types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8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spirit of a </a:t>
            </a:r>
            <a:r>
              <a:rPr lang="en-US" dirty="0" err="1"/>
              <a:t>hackaton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D168F-B15A-9F41-9B16-00D89221D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825921"/>
            <a:ext cx="4825159" cy="3416300"/>
          </a:xfrm>
        </p:spPr>
        <p:txBody>
          <a:bodyPr/>
          <a:lstStyle/>
          <a:p>
            <a:r>
              <a:rPr lang="en-US" dirty="0"/>
              <a:t>grep -v '#' </a:t>
            </a:r>
            <a:r>
              <a:rPr lang="en-US" dirty="0" err="1"/>
              <a:t>output.vcf</a:t>
            </a:r>
            <a:r>
              <a:rPr lang="en-US" dirty="0"/>
              <a:t> | grep READ | grep '=v1'  | </a:t>
            </a:r>
            <a:r>
              <a:rPr lang="en-US" dirty="0" err="1"/>
              <a:t>perl</a:t>
            </a:r>
            <a:r>
              <a:rPr lang="en-US" dirty="0"/>
              <a:t> -lane '$_ =~ /NIB_READ_SUPPORTS=(.*?)\s+/ ; print $_ if $1 &gt; 20' | </a:t>
            </a:r>
            <a:r>
              <a:rPr lang="en-US" dirty="0" err="1"/>
              <a:t>perl</a:t>
            </a:r>
            <a:r>
              <a:rPr lang="en-US" dirty="0"/>
              <a:t> -lane 'print $F[0]' | sort | </a:t>
            </a:r>
            <a:r>
              <a:rPr lang="en-US" dirty="0" err="1"/>
              <a:t>uniq</a:t>
            </a:r>
            <a:r>
              <a:rPr lang="en-US" dirty="0"/>
              <a:t> -c | sort -k1,1n | grep -v alt | grep -v "</a:t>
            </a:r>
            <a:r>
              <a:rPr lang="en-US" dirty="0" err="1"/>
              <a:t>chrUn</a:t>
            </a:r>
            <a:r>
              <a:rPr lang="en-US" dirty="0"/>
              <a:t>" | grep -v "random" | grep -v "chr22" | awk '{SUM += $1}END{print SUM}'</a:t>
            </a:r>
          </a:p>
        </p:txBody>
      </p:sp>
      <p:pic>
        <p:nvPicPr>
          <p:cNvPr id="13" name="Content Placeholder 1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A0C00C53-EC9A-354D-A1C8-A170443D03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9216" y="2927340"/>
            <a:ext cx="4824413" cy="321346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31C07A-A937-2F40-B98B-38E114A9ADE7}"/>
              </a:ext>
            </a:extLst>
          </p:cNvPr>
          <p:cNvSpPr txBox="1"/>
          <p:nvPr/>
        </p:nvSpPr>
        <p:spPr>
          <a:xfrm>
            <a:off x="1488586" y="245658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Benchmarking data at 3pm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54CF4-3E83-1840-B5ED-00782B94CD82}"/>
              </a:ext>
            </a:extLst>
          </p:cNvPr>
          <p:cNvSpPr txBox="1"/>
          <p:nvPr/>
        </p:nvSpPr>
        <p:spPr>
          <a:xfrm>
            <a:off x="6980457" y="2456589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Benchmarking data at 3AM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BD9FD-D704-B647-A1D3-14FD7696412D}"/>
              </a:ext>
            </a:extLst>
          </p:cNvPr>
          <p:cNvSpPr txBox="1"/>
          <p:nvPr/>
        </p:nvSpPr>
        <p:spPr>
          <a:xfrm>
            <a:off x="6980457" y="5699666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I’m too old to be doing this….</a:t>
            </a:r>
          </a:p>
        </p:txBody>
      </p:sp>
    </p:spTree>
    <p:extLst>
      <p:ext uri="{BB962C8B-B14F-4D97-AF65-F5344CB8AC3E}">
        <p14:creationId xmlns:p14="http://schemas.microsoft.com/office/powerpoint/2010/main" val="375231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12743" cy="706964"/>
          </a:xfrm>
        </p:spPr>
        <p:txBody>
          <a:bodyPr/>
          <a:lstStyle/>
          <a:p>
            <a:r>
              <a:rPr lang="en-US" dirty="0" err="1"/>
              <a:t>NibSV</a:t>
            </a:r>
            <a:r>
              <a:rPr lang="en-US" dirty="0"/>
              <a:t> is 99% accurate (read count &gt; 20)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65D8B93-A69E-784E-996F-25CDDB092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83980"/>
              </p:ext>
            </p:extLst>
          </p:nvPr>
        </p:nvGraphicFramePr>
        <p:xfrm>
          <a:off x="2032000" y="2884798"/>
          <a:ext cx="764802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781">
                  <a:extLst>
                    <a:ext uri="{9D8B030D-6E8A-4147-A177-3AD203B41FA5}">
                      <a16:colId xmlns:a16="http://schemas.microsoft.com/office/drawing/2014/main" val="2326209523"/>
                    </a:ext>
                  </a:extLst>
                </a:gridCol>
                <a:gridCol w="3761205">
                  <a:extLst>
                    <a:ext uri="{9D8B030D-6E8A-4147-A177-3AD203B41FA5}">
                      <a16:colId xmlns:a16="http://schemas.microsoft.com/office/drawing/2014/main" val="154167048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97827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8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Retyped in chr22 short read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8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SVs typed outside chr22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SVs not typed outside chr22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52,429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2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SVs not typed on chr22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1735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AF38006-D897-AF41-903B-017EEA8F3B42}"/>
              </a:ext>
            </a:extLst>
          </p:cNvPr>
          <p:cNvSpPr/>
          <p:nvPr/>
        </p:nvSpPr>
        <p:spPr>
          <a:xfrm>
            <a:off x="2032000" y="5235064"/>
            <a:ext cx="5315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 = (TP + TN)/(TP + TN + FP + FN) = 99%</a:t>
            </a:r>
          </a:p>
          <a:p>
            <a:r>
              <a:rPr lang="en-US" dirty="0"/>
              <a:t>Precision   = 79% </a:t>
            </a:r>
          </a:p>
          <a:p>
            <a:r>
              <a:rPr lang="en-US" dirty="0"/>
              <a:t>Recall       = 80%</a:t>
            </a:r>
          </a:p>
        </p:txBody>
      </p:sp>
    </p:spTree>
    <p:extLst>
      <p:ext uri="{BB962C8B-B14F-4D97-AF65-F5344CB8AC3E}">
        <p14:creationId xmlns:p14="http://schemas.microsoft.com/office/powerpoint/2010/main" val="110712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1E1E08-832C-EA4E-ADFB-11FFD18A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NibSV</a:t>
            </a:r>
            <a:r>
              <a:rPr lang="en-US" dirty="0"/>
              <a:t> looks very promising! However, still a few things left to do</a:t>
            </a:r>
          </a:p>
          <a:p>
            <a:pPr lvl="1"/>
            <a:r>
              <a:rPr lang="en-US" dirty="0"/>
              <a:t>Add genotype field</a:t>
            </a:r>
          </a:p>
          <a:p>
            <a:pPr lvl="1"/>
            <a:r>
              <a:rPr lang="en-US" dirty="0"/>
              <a:t>Improve output annotation information, and verify</a:t>
            </a:r>
          </a:p>
          <a:p>
            <a:pPr lvl="1"/>
            <a:r>
              <a:rPr lang="en-US" dirty="0"/>
              <a:t>More benchmarks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2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402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NibSV</vt:lpstr>
      <vt:lpstr>The question </vt:lpstr>
      <vt:lpstr>The approach </vt:lpstr>
      <vt:lpstr>NibSV – A single tool </vt:lpstr>
      <vt:lpstr>Spaced kmers for variable breakpoints</vt:lpstr>
      <vt:lpstr>NibSV benchmarked on HG002 CHR22</vt:lpstr>
      <vt:lpstr>The spirit of a hackaton</vt:lpstr>
      <vt:lpstr>NibSV is 99% accurate (read count &gt; 20)</vt:lpstr>
      <vt:lpstr>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NibSV</dc:title>
  <dc:creator>Zev Kronenberg</dc:creator>
  <cp:lastModifiedBy>Zev Kronenberg</cp:lastModifiedBy>
  <cp:revision>15</cp:revision>
  <dcterms:created xsi:type="dcterms:W3CDTF">2020-10-12T15:49:20Z</dcterms:created>
  <dcterms:modified xsi:type="dcterms:W3CDTF">2020-10-14T12:45:07Z</dcterms:modified>
</cp:coreProperties>
</file>