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2" r:id="rId5"/>
    <p:sldId id="259" r:id="rId6"/>
    <p:sldId id="260" r:id="rId7"/>
    <p:sldId id="281" r:id="rId8"/>
    <p:sldId id="262" r:id="rId9"/>
    <p:sldId id="261" r:id="rId10"/>
    <p:sldId id="263" r:id="rId11"/>
    <p:sldId id="264" r:id="rId12"/>
    <p:sldId id="267" r:id="rId13"/>
    <p:sldId id="277" r:id="rId14"/>
    <p:sldId id="268" r:id="rId15"/>
    <p:sldId id="278" r:id="rId16"/>
    <p:sldId id="280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4" r:id="rId25"/>
    <p:sldId id="283" r:id="rId26"/>
  </p:sldIdLst>
  <p:sldSz cx="12192000" cy="6858000"/>
  <p:notesSz cx="6858000" cy="9144000"/>
  <p:custDataLst>
    <p:tags r:id="rId2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4B6"/>
    <a:srgbClr val="FFDE57"/>
    <a:srgbClr val="BFD5E7"/>
    <a:srgbClr val="FFF7D5"/>
    <a:srgbClr val="646464"/>
    <a:srgbClr val="CC00FF"/>
    <a:srgbClr val="D5AD42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2013" autoAdjust="0"/>
  </p:normalViewPr>
  <p:slideViewPr>
    <p:cSldViewPr snapToGrid="0">
      <p:cViewPr varScale="1">
        <p:scale>
          <a:sx n="70" d="100"/>
          <a:sy n="70" d="100"/>
        </p:scale>
        <p:origin x="11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Pulmans" userId="8ae858ac-1a5b-43d2-9c3f-1bf2d06d427e" providerId="ADAL" clId="{51FE991B-37FB-4448-9734-5365B5307753}"/>
    <pc:docChg chg="modSld">
      <pc:chgData name="Brent Pulmans" userId="8ae858ac-1a5b-43d2-9c3f-1bf2d06d427e" providerId="ADAL" clId="{51FE991B-37FB-4448-9734-5365B5307753}" dt="2022-10-03T19:06:34.778" v="1" actId="20577"/>
      <pc:docMkLst>
        <pc:docMk/>
      </pc:docMkLst>
      <pc:sldChg chg="modSp mod">
        <pc:chgData name="Brent Pulmans" userId="8ae858ac-1a5b-43d2-9c3f-1bf2d06d427e" providerId="ADAL" clId="{51FE991B-37FB-4448-9734-5365B5307753}" dt="2022-10-03T19:06:34.778" v="1" actId="20577"/>
        <pc:sldMkLst>
          <pc:docMk/>
          <pc:sldMk cId="3039303716" sldId="260"/>
        </pc:sldMkLst>
        <pc:graphicFrameChg chg="modGraphic">
          <ac:chgData name="Brent Pulmans" userId="8ae858ac-1a5b-43d2-9c3f-1bf2d06d427e" providerId="ADAL" clId="{51FE991B-37FB-4448-9734-5365B5307753}" dt="2022-10-03T19:06:34.778" v="1" actId="20577"/>
          <ac:graphicFrameMkLst>
            <pc:docMk/>
            <pc:sldMk cId="3039303716" sldId="260"/>
            <ac:graphicFrameMk id="6" creationId="{00000000-0000-0000-0000-000000000000}"/>
          </ac:graphicFrameMkLst>
        </pc:graphicFrameChg>
      </pc:sldChg>
    </pc:docChg>
  </pc:docChgLst>
  <pc:docChgLst>
    <pc:chgData name="Ellen Torfs" userId="c6aa1e10-4a12-4511-8c7c-135720d4f277" providerId="ADAL" clId="{900C8C31-5602-4C23-B0E7-793A1E49C225}"/>
    <pc:docChg chg="custSel modSld replTag delTag">
      <pc:chgData name="Ellen Torfs" userId="c6aa1e10-4a12-4511-8c7c-135720d4f277" providerId="ADAL" clId="{900C8C31-5602-4C23-B0E7-793A1E49C225}" dt="2021-09-29T12:02:24.413" v="8"/>
      <pc:docMkLst>
        <pc:docMk/>
      </pc:docMkLst>
      <pc:sldChg chg="modSp mod">
        <pc:chgData name="Ellen Torfs" userId="c6aa1e10-4a12-4511-8c7c-135720d4f277" providerId="ADAL" clId="{900C8C31-5602-4C23-B0E7-793A1E49C225}" dt="2021-09-29T12:02:11.680" v="5" actId="6549"/>
        <pc:sldMkLst>
          <pc:docMk/>
          <pc:sldMk cId="276242539" sldId="283"/>
        </pc:sldMkLst>
        <pc:spChg chg="mod">
          <ac:chgData name="Ellen Torfs" userId="c6aa1e10-4a12-4511-8c7c-135720d4f277" providerId="ADAL" clId="{900C8C31-5602-4C23-B0E7-793A1E49C225}" dt="2021-09-29T12:02:11.680" v="5" actId="6549"/>
          <ac:spMkLst>
            <pc:docMk/>
            <pc:sldMk cId="276242539" sldId="283"/>
            <ac:spMk id="9" creationId="{02B9FABA-431E-4D91-9C4A-22F20431C133}"/>
          </ac:spMkLst>
        </pc:spChg>
      </pc:sldChg>
    </pc:docChg>
  </pc:docChgLst>
  <pc:docChgLst>
    <pc:chgData name="Eric Pauwels" userId="3a80159d-93b9-43cb-8c4f-9fabd2a5db77" providerId="ADAL" clId="{939ED9FE-3108-422A-B346-73B2C8A65918}"/>
    <pc:docChg chg="modSld">
      <pc:chgData name="Eric Pauwels" userId="3a80159d-93b9-43cb-8c4f-9fabd2a5db77" providerId="ADAL" clId="{939ED9FE-3108-422A-B346-73B2C8A65918}" dt="2021-09-15T08:34:18.538" v="1"/>
      <pc:docMkLst>
        <pc:docMk/>
      </pc:docMkLst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54334544" sldId="256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54334544" sldId="256"/>
            <ac:picMk id="7" creationId="{B0F8895D-3B55-4BEC-9B3A-E8BA75065D7B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718411288" sldId="25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718411288" sldId="257"/>
            <ac:picMk id="5" creationId="{237E8FE6-8B73-415A-B808-D6908C45087B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628175496" sldId="25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628175496" sldId="258"/>
            <ac:picMk id="14" creationId="{6A2A46E0-A7D7-412D-B6EB-83499483F7A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959189720" sldId="259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959189720" sldId="259"/>
            <ac:picMk id="8" creationId="{97B5F4E3-DACF-43ED-B9BC-8354F19F28D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039303716" sldId="26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039303716" sldId="260"/>
            <ac:picMk id="5" creationId="{303D2426-5834-4F2B-B7F2-27052BFA694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993812020" sldId="26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993812020" sldId="261"/>
            <ac:picMk id="6" creationId="{43081B5F-9C9E-42AD-BA4D-A57393BA8AA7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0128475" sldId="26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0128475" sldId="262"/>
            <ac:picMk id="6" creationId="{4BF3A35C-A602-4AAF-A8E3-9A6EB32A94E9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274253561" sldId="26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274253561" sldId="263"/>
            <ac:picMk id="8" creationId="{F03050A6-6541-49AD-B960-0340A90D158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327084796" sldId="264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327084796" sldId="264"/>
            <ac:picMk id="6" creationId="{E2F3DF48-8EA8-43C4-A10E-7D9B19FCBF59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405650410" sldId="26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405650410" sldId="267"/>
            <ac:picMk id="7" creationId="{280955EB-EA5E-4766-95A7-B04F6F53D4E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337613938" sldId="26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337613938" sldId="268"/>
            <ac:picMk id="6" creationId="{1C5DCF9B-6D79-4612-B1B6-AD33A0447BC3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3702928644" sldId="269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3702928644" sldId="269"/>
            <ac:picMk id="9" creationId="{DE60D4AD-AC24-4421-B629-B9A20D19808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566934701" sldId="27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566934701" sldId="270"/>
            <ac:picMk id="7" creationId="{CE298750-5F10-46AF-ADE8-CF5777FC5036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806407810" sldId="27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806407810" sldId="271"/>
            <ac:picMk id="6" creationId="{FFF49727-FF33-41BA-840F-4FE7E7FA7720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872627362" sldId="27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872627362" sldId="272"/>
            <ac:picMk id="12" creationId="{FFC8EE23-CB1F-4CF3-9317-5447BC4E16F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492462983" sldId="27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492462983" sldId="273"/>
            <ac:picMk id="6" creationId="{F4698A79-A03F-4014-B734-A4DA4B28833A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101438320" sldId="274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101438320" sldId="274"/>
            <ac:picMk id="8" creationId="{3572FB4C-54C6-4D53-B834-ADD5044687C7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1100002628" sldId="275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1100002628" sldId="275"/>
            <ac:picMk id="5" creationId="{2999CF10-C876-42CC-92E4-4A5548F8A2B2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220595097" sldId="276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220595097" sldId="276"/>
            <ac:picMk id="7" creationId="{AC26D9C8-8DDC-434B-A336-51DC76F42B60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781681664" sldId="277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781681664" sldId="277"/>
            <ac:picMk id="9" creationId="{4052E708-E739-4307-8490-E6813D4469D8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4044033666" sldId="278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4044033666" sldId="278"/>
            <ac:picMk id="5" creationId="{88FC2593-5099-4F38-916F-A5A0C4E20591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167505468" sldId="280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167505468" sldId="280"/>
            <ac:picMk id="17" creationId="{BB51418C-0D93-4E10-BFA4-DB00FE545B45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249003586" sldId="281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249003586" sldId="281"/>
            <ac:picMk id="6" creationId="{6A76CEFB-F80A-47AA-9B24-71FDF3DF75DD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115863358" sldId="282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115863358" sldId="282"/>
            <ac:picMk id="5" creationId="{56A54EDE-6CD0-4AD0-9112-06BD3BE06F7A}"/>
          </ac:picMkLst>
        </pc:picChg>
      </pc:sldChg>
      <pc:sldChg chg="delSp modTransition modAnim">
        <pc:chgData name="Eric Pauwels" userId="3a80159d-93b9-43cb-8c4f-9fabd2a5db77" providerId="ADAL" clId="{939ED9FE-3108-422A-B346-73B2C8A65918}" dt="2021-09-15T08:34:18.538" v="1"/>
        <pc:sldMkLst>
          <pc:docMk/>
          <pc:sldMk cId="276242539" sldId="283"/>
        </pc:sldMkLst>
        <pc:picChg chg="del">
          <ac:chgData name="Eric Pauwels" userId="3a80159d-93b9-43cb-8c4f-9fabd2a5db77" providerId="ADAL" clId="{939ED9FE-3108-422A-B346-73B2C8A65918}" dt="2021-09-15T08:34:18.538" v="1"/>
          <ac:picMkLst>
            <pc:docMk/>
            <pc:sldMk cId="276242539" sldId="283"/>
            <ac:picMk id="15" creationId="{4684779B-D1F7-4152-B169-1D73FB1D8A71}"/>
          </ac:picMkLst>
        </pc:picChg>
      </pc:sldChg>
    </pc:docChg>
  </pc:docChgLst>
  <pc:docChgLst>
    <pc:chgData name="Jochen Mariën" userId="a4f8d9ed-3895-4365-b2d5-9432cb8a20d4" providerId="ADAL" clId="{6BFAC027-916E-43FA-B02A-94F470E01A10}"/>
    <pc:docChg chg="modSld">
      <pc:chgData name="Jochen Mariën" userId="a4f8d9ed-3895-4365-b2d5-9432cb8a20d4" providerId="ADAL" clId="{6BFAC027-916E-43FA-B02A-94F470E01A10}" dt="2022-06-08T07:43:37.568" v="5"/>
      <pc:docMkLst>
        <pc:docMk/>
      </pc:docMkLst>
      <pc:sldChg chg="addSp modSp">
        <pc:chgData name="Jochen Mariën" userId="a4f8d9ed-3895-4365-b2d5-9432cb8a20d4" providerId="ADAL" clId="{6BFAC027-916E-43FA-B02A-94F470E01A10}" dt="2022-05-25T13:25:52.866" v="0"/>
        <pc:sldMkLst>
          <pc:docMk/>
          <pc:sldMk cId="54334544" sldId="256"/>
        </pc:sldMkLst>
        <pc:picChg chg="add mod">
          <ac:chgData name="Jochen Mariën" userId="a4f8d9ed-3895-4365-b2d5-9432cb8a20d4" providerId="ADAL" clId="{6BFAC027-916E-43FA-B02A-94F470E01A10}" dt="2022-05-25T13:25:52.866" v="0"/>
          <ac:picMkLst>
            <pc:docMk/>
            <pc:sldMk cId="54334544" sldId="256"/>
            <ac:picMk id="4" creationId="{7F1092F6-E73A-4C9C-2429-32B01F3B08E9}"/>
          </ac:picMkLst>
        </pc:picChg>
      </pc:sldChg>
      <pc:sldChg chg="modSp mod">
        <pc:chgData name="Jochen Mariën" userId="a4f8d9ed-3895-4365-b2d5-9432cb8a20d4" providerId="ADAL" clId="{6BFAC027-916E-43FA-B02A-94F470E01A10}" dt="2022-06-08T07:43:37.568" v="5"/>
        <pc:sldMkLst>
          <pc:docMk/>
          <pc:sldMk cId="4220595097" sldId="276"/>
        </pc:sldMkLst>
        <pc:spChg chg="mod">
          <ac:chgData name="Jochen Mariën" userId="a4f8d9ed-3895-4365-b2d5-9432cb8a20d4" providerId="ADAL" clId="{6BFAC027-916E-43FA-B02A-94F470E01A10}" dt="2022-06-08T07:43:37.568" v="5"/>
          <ac:spMkLst>
            <pc:docMk/>
            <pc:sldMk cId="4220595097" sldId="276"/>
            <ac:spMk id="8" creationId="{419FEFE8-63CE-4DCA-ADA5-180395731EC2}"/>
          </ac:spMkLst>
        </pc:spChg>
      </pc:sldChg>
    </pc:docChg>
  </pc:docChgLst>
  <pc:docChgLst>
    <pc:chgData name="Ellen Torfs" userId="c6aa1e10-4a12-4511-8c7c-135720d4f277" providerId="ADAL" clId="{8469C342-E05A-4630-A94A-C33770F42513}"/>
    <pc:docChg chg="custSel modSld replTag delTag">
      <pc:chgData name="Ellen Torfs" userId="c6aa1e10-4a12-4511-8c7c-135720d4f277" providerId="ADAL" clId="{8469C342-E05A-4630-A94A-C33770F42513}" dt="2021-09-29T11:01:09.447" v="58"/>
      <pc:docMkLst>
        <pc:docMk/>
      </pc:docMkLst>
      <pc:sldChg chg="modSp mod">
        <pc:chgData name="Ellen Torfs" userId="c6aa1e10-4a12-4511-8c7c-135720d4f277" providerId="ADAL" clId="{8469C342-E05A-4630-A94A-C33770F42513}" dt="2021-09-29T11:01:03.460" v="55" actId="20577"/>
        <pc:sldMkLst>
          <pc:docMk/>
          <pc:sldMk cId="1872627362" sldId="272"/>
        </pc:sldMkLst>
        <pc:spChg chg="mod">
          <ac:chgData name="Ellen Torfs" userId="c6aa1e10-4a12-4511-8c7c-135720d4f277" providerId="ADAL" clId="{8469C342-E05A-4630-A94A-C33770F42513}" dt="2021-09-29T11:01:03.460" v="55" actId="20577"/>
          <ac:spMkLst>
            <pc:docMk/>
            <pc:sldMk cId="1872627362" sldId="272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8469C342-E05A-4630-A94A-C33770F42513}" dt="2021-09-29T10:48:44.430" v="15" actId="20577"/>
        <pc:sldMkLst>
          <pc:docMk/>
          <pc:sldMk cId="2249003586" sldId="281"/>
        </pc:sldMkLst>
        <pc:spChg chg="mod">
          <ac:chgData name="Ellen Torfs" userId="c6aa1e10-4a12-4511-8c7c-135720d4f277" providerId="ADAL" clId="{8469C342-E05A-4630-A94A-C33770F42513}" dt="2021-09-29T10:48:44.430" v="15" actId="20577"/>
          <ac:spMkLst>
            <pc:docMk/>
            <pc:sldMk cId="2249003586" sldId="281"/>
            <ac:spMk id="3" creationId="{09F6BE02-9FB2-42A8-8AAF-0C2CD60A10D8}"/>
          </ac:spMkLst>
        </pc:spChg>
      </pc:sldChg>
      <pc:sldChg chg="modSp mod">
        <pc:chgData name="Ellen Torfs" userId="c6aa1e10-4a12-4511-8c7c-135720d4f277" providerId="ADAL" clId="{8469C342-E05A-4630-A94A-C33770F42513}" dt="2021-09-29T10:41:47.070" v="9" actId="20577"/>
        <pc:sldMkLst>
          <pc:docMk/>
          <pc:sldMk cId="2115863358" sldId="282"/>
        </pc:sldMkLst>
        <pc:spChg chg="mod">
          <ac:chgData name="Ellen Torfs" userId="c6aa1e10-4a12-4511-8c7c-135720d4f277" providerId="ADAL" clId="{8469C342-E05A-4630-A94A-C33770F42513}" dt="2021-09-29T10:41:47.070" v="9" actId="20577"/>
          <ac:spMkLst>
            <pc:docMk/>
            <pc:sldMk cId="2115863358" sldId="282"/>
            <ac:spMk id="3" creationId="{CFC2925A-9796-4653-A614-AFB9380E1FF3}"/>
          </ac:spMkLst>
        </pc:spChg>
      </pc:sldChg>
      <pc:sldChg chg="modSp mod">
        <pc:chgData name="Ellen Torfs" userId="c6aa1e10-4a12-4511-8c7c-135720d4f277" providerId="ADAL" clId="{8469C342-E05A-4630-A94A-C33770F42513}" dt="2021-09-29T11:00:31.832" v="44" actId="20577"/>
        <pc:sldMkLst>
          <pc:docMk/>
          <pc:sldMk cId="276242539" sldId="283"/>
        </pc:sldMkLst>
        <pc:spChg chg="mod">
          <ac:chgData name="Ellen Torfs" userId="c6aa1e10-4a12-4511-8c7c-135720d4f277" providerId="ADAL" clId="{8469C342-E05A-4630-A94A-C33770F42513}" dt="2021-09-29T10:59:07.971" v="27" actId="20577"/>
          <ac:spMkLst>
            <pc:docMk/>
            <pc:sldMk cId="276242539" sldId="283"/>
            <ac:spMk id="2" creationId="{ADA99966-D025-4583-AAD1-889907ADC68D}"/>
          </ac:spMkLst>
        </pc:spChg>
        <pc:spChg chg="mod">
          <ac:chgData name="Ellen Torfs" userId="c6aa1e10-4a12-4511-8c7c-135720d4f277" providerId="ADAL" clId="{8469C342-E05A-4630-A94A-C33770F42513}" dt="2021-09-29T11:00:31.832" v="44" actId="20577"/>
          <ac:spMkLst>
            <pc:docMk/>
            <pc:sldMk cId="276242539" sldId="283"/>
            <ac:spMk id="9" creationId="{02B9FABA-431E-4D91-9C4A-22F20431C1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6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949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69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59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24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12/10/2022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12/10/2022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tier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python.org/3/library/string.html#formatstring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Chapter 4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092F6-E73A-4C9C-2429-32B01F3B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05456"/>
          </a:xfrm>
        </p:spPr>
        <p:txBody>
          <a:bodyPr/>
          <a:lstStyle/>
          <a:p>
            <a:r>
              <a:rPr lang="en-GB" dirty="0"/>
              <a:t>Example 2: printing all letters of the alphabet 6 by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i%6 </a:t>
            </a:r>
            <a:r>
              <a:rPr lang="en-GB" dirty="0"/>
              <a:t>You calculate the rest by dividing by 6 and that is 0, 1, 2, 3, 4 or 5.</a:t>
            </a:r>
            <a:br>
              <a:rPr lang="en-GB" dirty="0"/>
            </a:br>
            <a:r>
              <a:rPr lang="en-GB" dirty="0"/>
              <a:t>	As soon as the rest = 5, you go to a new line using </a:t>
            </a:r>
            <a:r>
              <a:rPr lang="en-GB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8F796D0-EB33-4B9D-B97D-68C57CD9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006" y="1932359"/>
            <a:ext cx="1665256" cy="16524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0EBFA2A-9050-4129-ABA7-61000F24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38" y="2106974"/>
            <a:ext cx="568617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 + i)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%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 over the characters of a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1: </a:t>
            </a:r>
            <a:r>
              <a:rPr lang="nl-BE" dirty="0" err="1"/>
              <a:t>while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 2: for loop </a:t>
            </a:r>
            <a:r>
              <a:rPr lang="nl-BE" dirty="0" err="1"/>
              <a:t>with</a:t>
            </a:r>
            <a:r>
              <a:rPr lang="nl-BE" dirty="0"/>
              <a:t> range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654D396-D8F2-49DF-8346-29C062C6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3825" y="1825625"/>
            <a:ext cx="4780033" cy="4351338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3: for loop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9688649-8A80-498F-8943-DAC0139E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15" y="1697677"/>
            <a:ext cx="445770" cy="2343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16F2505-9C58-46D7-919B-E4709736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4447872"/>
            <a:ext cx="628650" cy="2297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18AE37D-D097-469A-9B6A-64441EEC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91" y="2353300"/>
            <a:ext cx="314701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D78B3F4-6B8D-4B37-B2AB-4BBF28DF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93" y="5088756"/>
            <a:ext cx="39934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(sport)):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 sport[i])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0EFDD8-05A5-4C0A-BDC5-FC8A0DCD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81" y="2413337"/>
            <a:ext cx="300595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"baseball"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(letter)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834B3D91-2852-4F0E-BFCB-862E2D58C3FC}"/>
              </a:ext>
            </a:extLst>
          </p:cNvPr>
          <p:cNvCxnSpPr/>
          <p:nvPr/>
        </p:nvCxnSpPr>
        <p:spPr>
          <a:xfrm flipV="1">
            <a:off x="4315968" y="2869252"/>
            <a:ext cx="1069848" cy="55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108CBF3-2076-4530-A02C-46CA7E948DF9}"/>
              </a:ext>
            </a:extLst>
          </p:cNvPr>
          <p:cNvCxnSpPr/>
          <p:nvPr/>
        </p:nvCxnSpPr>
        <p:spPr>
          <a:xfrm>
            <a:off x="4538479" y="5933361"/>
            <a:ext cx="928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6B5B6E6-E9B5-4B39-97D2-22F8C0983B83}"/>
              </a:ext>
            </a:extLst>
          </p:cNvPr>
          <p:cNvCxnSpPr/>
          <p:nvPr/>
        </p:nvCxnSpPr>
        <p:spPr>
          <a:xfrm flipH="1" flipV="1">
            <a:off x="6302799" y="2935224"/>
            <a:ext cx="701505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465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you need a part of a string, you use slicing.</a:t>
            </a:r>
          </a:p>
          <a:p>
            <a:pPr marL="0" indent="0">
              <a:buNone/>
            </a:pPr>
            <a:endParaRPr lang="en-GB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name_string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en-GB" dirty="0"/>
              <a:t>(note: character at the </a:t>
            </a:r>
            <a:r>
              <a:rPr lang="en-GB" i="1" dirty="0">
                <a:solidFill>
                  <a:srgbClr val="C00000"/>
                </a:solidFill>
              </a:rPr>
              <a:t>end</a:t>
            </a:r>
            <a:r>
              <a:rPr lang="en-GB" dirty="0"/>
              <a:t> is NOT included)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plant = 'pineapple'</a:t>
            </a:r>
          </a:p>
          <a:p>
            <a:pPr marL="0" indent="0">
              <a:buNone/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sz="30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02819"/>
              </p:ext>
            </p:extLst>
          </p:nvPr>
        </p:nvGraphicFramePr>
        <p:xfrm>
          <a:off x="728741" y="4285059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F70CFE12-7BD0-4D2E-A3EA-B87EB8FB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52" y="2912448"/>
            <a:ext cx="2862071" cy="33048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565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46551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name_string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en-GB" sz="2600" dirty="0" err="1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GB" sz="26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GB" sz="3000" dirty="0"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800" dirty="0"/>
              <a:t>from the beginning of the string if </a:t>
            </a:r>
            <a:r>
              <a:rPr lang="en-GB" sz="2800" i="1" dirty="0">
                <a:solidFill>
                  <a:srgbClr val="4584B6"/>
                </a:solidFill>
              </a:rPr>
              <a:t>start</a:t>
            </a:r>
            <a:r>
              <a:rPr lang="en-GB" sz="2800" dirty="0"/>
              <a:t> is empty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until the end of the string when </a:t>
            </a:r>
            <a:r>
              <a:rPr lang="en-GB" sz="2800" i="1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is empty</a:t>
            </a:r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you will not get an error if you go beyond the limits of the string: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1380"/>
          <a:stretch/>
        </p:blipFill>
        <p:spPr>
          <a:xfrm>
            <a:off x="999314" y="5971094"/>
            <a:ext cx="3001311" cy="886906"/>
          </a:xfrm>
          <a:prstGeom prst="rect">
            <a:avLst/>
          </a:prstGeom>
        </p:spPr>
      </p:pic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4616EC3E-165F-4198-9FC8-25858E83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19319"/>
              </p:ext>
            </p:extLst>
          </p:nvPr>
        </p:nvGraphicFramePr>
        <p:xfrm>
          <a:off x="756173" y="3353301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67F91C02-74F3-43C7-A663-3062560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047047"/>
            <a:ext cx="2126742" cy="23849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168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Slicing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Slicing operator can also be done with 3 parameters: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name_string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start:end: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jump_size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E10C171A-BA70-459F-B639-30755023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13647"/>
              </p:ext>
            </p:extLst>
          </p:nvPr>
        </p:nvGraphicFramePr>
        <p:xfrm>
          <a:off x="1010036" y="3187779"/>
          <a:ext cx="4958217" cy="17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1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77071460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123162728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67953485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899939568"/>
                    </a:ext>
                  </a:extLst>
                </a:gridCol>
                <a:gridCol w="550913">
                  <a:extLst>
                    <a:ext uri="{9D8B030D-6E8A-4147-A177-3AD203B41FA5}">
                      <a16:colId xmlns:a16="http://schemas.microsoft.com/office/drawing/2014/main" val="2227898539"/>
                    </a:ext>
                  </a:extLst>
                </a:gridCol>
              </a:tblGrid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baseline="0" dirty="0"/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400" b="1" baseline="0" dirty="0"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i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p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l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e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583539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-9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384DDF67-B73B-4FB0-88D2-D0BDADD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82" y="2240282"/>
            <a:ext cx="2592134" cy="4502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61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F10A-F6AB-45C1-88BB-7F4C1210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5A1EE-43BD-4BB7-B097-81EC72FE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571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word = '</a:t>
            </a:r>
            <a:r>
              <a:rPr lang="nl-BE" dirty="0" err="1"/>
              <a:t>mystery</a:t>
            </a:r>
            <a:r>
              <a:rPr lang="nl-BE" dirty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word[::-1]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E2C3D-334E-40B0-A363-4A1D5AB0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03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F10A-F6AB-45C1-88BB-7F4C1210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Quiz: </a:t>
            </a:r>
            <a:r>
              <a:rPr lang="nl-BE" dirty="0" err="1"/>
              <a:t>solutions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25A1EE-43BD-4BB7-B097-81EC72FE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571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word = '</a:t>
            </a:r>
            <a:r>
              <a:rPr lang="nl-BE" dirty="0" err="1"/>
              <a:t>mystery</a:t>
            </a:r>
            <a:r>
              <a:rPr lang="nl-BE" dirty="0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word[2:2]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word[-2::-2]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word[::-1]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E2C3D-334E-40B0-A363-4A1D5AB0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1A94921-D0FF-4A91-9271-1CE5BD539A4E}"/>
              </a:ext>
            </a:extLst>
          </p:cNvPr>
          <p:cNvSpPr txBox="1">
            <a:spLocks/>
          </p:cNvSpPr>
          <p:nvPr/>
        </p:nvSpPr>
        <p:spPr>
          <a:xfrm>
            <a:off x="5554749" y="1885950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NL" sz="2600" dirty="0"/>
              <a:t>'s'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B7152D5-46DF-47FF-BBC7-8276E45E1847}"/>
              </a:ext>
            </a:extLst>
          </p:cNvPr>
          <p:cNvSpPr txBox="1">
            <a:spLocks/>
          </p:cNvSpPr>
          <p:nvPr/>
        </p:nvSpPr>
        <p:spPr>
          <a:xfrm>
            <a:off x="5554749" y="2291812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nl-NL" sz="2600" dirty="0"/>
              <a:t>'</a:t>
            </a:r>
            <a:r>
              <a:rPr lang="nl-NL" sz="2600" dirty="0" err="1"/>
              <a:t>stery</a:t>
            </a:r>
            <a:r>
              <a:rPr lang="nl-NL" sz="2600" dirty="0"/>
              <a:t>'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C1A2B914-2B93-4BCF-81D9-104EC1B6AA59}"/>
              </a:ext>
            </a:extLst>
          </p:cNvPr>
          <p:cNvSpPr txBox="1">
            <a:spLocks/>
          </p:cNvSpPr>
          <p:nvPr/>
        </p:nvSpPr>
        <p:spPr>
          <a:xfrm>
            <a:off x="5554749" y="269767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nl-NL" sz="2600" dirty="0"/>
              <a:t>'</a:t>
            </a:r>
            <a:r>
              <a:rPr lang="nl-NL" sz="2600" dirty="0" err="1"/>
              <a:t>my</a:t>
            </a:r>
            <a:r>
              <a:rPr lang="nl-NL" sz="2600" dirty="0"/>
              <a:t>'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A89FD3E-CEB6-4EA0-8D39-C701D8D41B32}"/>
              </a:ext>
            </a:extLst>
          </p:cNvPr>
          <p:cNvSpPr txBox="1">
            <a:spLocks/>
          </p:cNvSpPr>
          <p:nvPr/>
        </p:nvSpPr>
        <p:spPr>
          <a:xfrm>
            <a:off x="5554749" y="310353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nl-NL" sz="2600" dirty="0"/>
              <a:t>''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3BE6AEAB-723C-4AF7-845B-050920253768}"/>
              </a:ext>
            </a:extLst>
          </p:cNvPr>
          <p:cNvSpPr txBox="1">
            <a:spLocks/>
          </p:cNvSpPr>
          <p:nvPr/>
        </p:nvSpPr>
        <p:spPr>
          <a:xfrm>
            <a:off x="5554749" y="3509398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nl-NL" sz="2600" dirty="0"/>
              <a:t>'</a:t>
            </a:r>
            <a:r>
              <a:rPr lang="nl-NL" sz="2600" dirty="0" err="1"/>
              <a:t>msey</a:t>
            </a:r>
            <a:r>
              <a:rPr lang="nl-NL" sz="2600" dirty="0"/>
              <a:t>'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93718C-B451-4749-AB64-C096610171CD}"/>
              </a:ext>
            </a:extLst>
          </p:cNvPr>
          <p:cNvSpPr txBox="1">
            <a:spLocks/>
          </p:cNvSpPr>
          <p:nvPr/>
        </p:nvSpPr>
        <p:spPr>
          <a:xfrm>
            <a:off x="5554749" y="3915260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nl-NL" sz="2600" dirty="0"/>
              <a:t>'r'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075B936B-32FD-43C2-985E-0BB1DE677A93}"/>
              </a:ext>
            </a:extLst>
          </p:cNvPr>
          <p:cNvSpPr txBox="1">
            <a:spLocks/>
          </p:cNvSpPr>
          <p:nvPr/>
        </p:nvSpPr>
        <p:spPr>
          <a:xfrm>
            <a:off x="5554749" y="4321122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nl-NL" sz="2600" dirty="0"/>
              <a:t>'</a:t>
            </a:r>
            <a:r>
              <a:rPr lang="nl-NL" sz="2600" dirty="0" err="1"/>
              <a:t>ry</a:t>
            </a:r>
            <a:r>
              <a:rPr lang="nl-NL" sz="2600" dirty="0"/>
              <a:t>'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486865F-BFD7-4495-ACB1-FF3E48ADE24F}"/>
              </a:ext>
            </a:extLst>
          </p:cNvPr>
          <p:cNvSpPr txBox="1">
            <a:spLocks/>
          </p:cNvSpPr>
          <p:nvPr/>
        </p:nvSpPr>
        <p:spPr>
          <a:xfrm>
            <a:off x="5554749" y="472698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nl-NL" sz="2600" dirty="0"/>
              <a:t>'</a:t>
            </a:r>
            <a:r>
              <a:rPr lang="nl-NL" sz="2600" dirty="0" err="1"/>
              <a:t>myste</a:t>
            </a:r>
            <a:r>
              <a:rPr lang="nl-NL" sz="2600" dirty="0"/>
              <a:t>'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381EBF2D-5786-4319-A155-F8EBAEECB9C5}"/>
              </a:ext>
            </a:extLst>
          </p:cNvPr>
          <p:cNvSpPr txBox="1">
            <a:spLocks/>
          </p:cNvSpPr>
          <p:nvPr/>
        </p:nvSpPr>
        <p:spPr>
          <a:xfrm>
            <a:off x="5554749" y="513284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nl-NL" sz="2600" dirty="0"/>
              <a:t>'</a:t>
            </a:r>
            <a:r>
              <a:rPr lang="nl-NL" sz="2600" dirty="0" err="1"/>
              <a:t>yesm</a:t>
            </a:r>
            <a:r>
              <a:rPr lang="nl-NL" sz="2600" dirty="0"/>
              <a:t>'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0D3ADD77-B4DB-49A1-B8ED-B0FB12A6564D}"/>
              </a:ext>
            </a:extLst>
          </p:cNvPr>
          <p:cNvSpPr txBox="1">
            <a:spLocks/>
          </p:cNvSpPr>
          <p:nvPr/>
        </p:nvSpPr>
        <p:spPr>
          <a:xfrm>
            <a:off x="5554749" y="5538704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0"/>
            </a:pPr>
            <a:r>
              <a:rPr lang="nl-NL" sz="2600" dirty="0"/>
              <a:t>'</a:t>
            </a:r>
            <a:r>
              <a:rPr lang="nl-NL" sz="2600" dirty="0" err="1"/>
              <a:t>rty</a:t>
            </a:r>
            <a:r>
              <a:rPr lang="nl-NL" sz="2600" dirty="0"/>
              <a:t>'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75128F9-7EE4-4BEE-B291-3C69B20E438A}"/>
              </a:ext>
            </a:extLst>
          </p:cNvPr>
          <p:cNvSpPr txBox="1">
            <a:spLocks/>
          </p:cNvSpPr>
          <p:nvPr/>
        </p:nvSpPr>
        <p:spPr>
          <a:xfrm>
            <a:off x="5554749" y="5944566"/>
            <a:ext cx="4156935" cy="46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nl-NL" sz="2600" dirty="0"/>
              <a:t>'</a:t>
            </a:r>
            <a:r>
              <a:rPr lang="nl-NL" sz="2600" dirty="0" err="1"/>
              <a:t>yretsym</a:t>
            </a:r>
            <a:r>
              <a:rPr lang="nl-NL" sz="2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6750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EEDF343C-D7D5-405A-86FD-E56C3C3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46" y="2130377"/>
            <a:ext cx="2760425" cy="4651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Compare</a:t>
            </a:r>
            <a:r>
              <a:rPr lang="nl-BE" dirty="0"/>
              <a:t> strings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Strings are compared character by character according to the ASCII table</a:t>
            </a:r>
          </a:p>
          <a:p>
            <a:r>
              <a:rPr lang="en-GB"/>
              <a:t>Examples: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5688733" y="4799405"/>
            <a:ext cx="628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4584B6"/>
                </a:solidFill>
              </a:rPr>
              <a:t>The number 2 is smaller than the number 10</a:t>
            </a:r>
          </a:p>
          <a:p>
            <a:endParaRPr lang="en-GB" sz="2400" dirty="0">
              <a:solidFill>
                <a:srgbClr val="4584B6"/>
              </a:solidFill>
            </a:endParaRPr>
          </a:p>
          <a:p>
            <a:r>
              <a:rPr lang="en-GB" sz="2400" dirty="0">
                <a:solidFill>
                  <a:srgbClr val="4584B6"/>
                </a:solidFill>
              </a:rPr>
              <a:t>If we compare them as strings, the character '2' is 'bigger' than the character '1'</a:t>
            </a:r>
          </a:p>
        </p:txBody>
      </p:sp>
      <p:cxnSp>
        <p:nvCxnSpPr>
          <p:cNvPr id="8" name="Rechte verbindingslijn met pijl 7"/>
          <p:cNvCxnSpPr>
            <a:cxnSpLocks/>
          </p:cNvCxnSpPr>
          <p:nvPr/>
        </p:nvCxnSpPr>
        <p:spPr>
          <a:xfrm flipH="1">
            <a:off x="4151377" y="5152033"/>
            <a:ext cx="1537356" cy="35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cxnSpLocks/>
          </p:cNvCxnSpPr>
          <p:nvPr/>
        </p:nvCxnSpPr>
        <p:spPr>
          <a:xfrm flipH="1">
            <a:off x="4645153" y="6176963"/>
            <a:ext cx="960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2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Compare strings: operator (</a:t>
            </a:r>
            <a:r>
              <a:rPr lang="nl-BE" dirty="0" err="1"/>
              <a:t>not</a:t>
            </a:r>
            <a:r>
              <a:rPr lang="nl-BE" dirty="0"/>
              <a:t>) 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operator </a:t>
            </a:r>
            <a:r>
              <a:rPr kumimoji="0" lang="nl-BE" altLang="nl-B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dirty="0"/>
              <a:t> checks whether the first string is part of the second string</a:t>
            </a:r>
          </a:p>
          <a:p>
            <a:r>
              <a:rPr lang="en-GB" dirty="0"/>
              <a:t>Examples: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string is a substring of itself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ED5C8A6-F2EB-4B97-9B80-F4A365F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22" y="2304478"/>
            <a:ext cx="3744849" cy="3939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DC34B85-70EB-4187-AB9F-3ABFC9BC6AE8}"/>
              </a:ext>
            </a:extLst>
          </p:cNvPr>
          <p:cNvCxnSpPr/>
          <p:nvPr/>
        </p:nvCxnSpPr>
        <p:spPr>
          <a:xfrm flipV="1">
            <a:off x="5230368" y="5623560"/>
            <a:ext cx="1234440" cy="18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3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Strings: program 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Turn a sentence with punctuation marks into a sentence without punctuation marks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49FD15-FBA3-4647-B947-42B10F09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69" y="5678891"/>
            <a:ext cx="8837457" cy="8600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8BFB757-D296-4A1C-88E5-EB1FB82D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68" y="2432767"/>
            <a:ext cx="949490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punctuation_marks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',.:;?!'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 =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sentence with punctuation marks: 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sentence_without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punctuation_marks: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sentence_without += letter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sentence without punctuation marks:'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sentence_without)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What is a string</a:t>
            </a:r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len</a:t>
            </a:r>
            <a:endParaRPr lang="nl-BE" dirty="0"/>
          </a:p>
          <a:p>
            <a:r>
              <a:rPr lang="nl-BE" dirty="0"/>
              <a:t>Characters</a:t>
            </a:r>
          </a:p>
          <a:p>
            <a:r>
              <a:rPr lang="nl-BE" dirty="0"/>
              <a:t>Loop over a string</a:t>
            </a:r>
          </a:p>
          <a:p>
            <a:r>
              <a:rPr lang="nl-BE" dirty="0" err="1"/>
              <a:t>Slicing</a:t>
            </a:r>
            <a:endParaRPr lang="nl-BE" dirty="0"/>
          </a:p>
          <a:p>
            <a:r>
              <a:rPr lang="nl-BE" dirty="0" err="1"/>
              <a:t>Compare</a:t>
            </a:r>
            <a:r>
              <a:rPr lang="nl-BE" dirty="0"/>
              <a:t> strings</a:t>
            </a:r>
          </a:p>
          <a:p>
            <a:r>
              <a:rPr lang="nl-BE" dirty="0"/>
              <a:t>String methods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FF0000"/>
                </a:solidFill>
              </a:rPr>
              <a:t>Method</a:t>
            </a:r>
            <a:r>
              <a:rPr lang="nl-BE" dirty="0"/>
              <a:t> = function linked to a certain object</a:t>
            </a:r>
          </a:p>
          <a:p>
            <a:r>
              <a:rPr lang="en-GB" dirty="0"/>
              <a:t>Notation:   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name_object</a:t>
            </a:r>
            <a:r>
              <a:rPr lang="en-GB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 err="1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name_method</a:t>
            </a:r>
            <a:r>
              <a:rPr lang="en-GB" sz="2400" b="1" dirty="0">
                <a:solidFill>
                  <a:srgbClr val="4584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</a:t>
            </a:r>
          </a:p>
          <a:p>
            <a:r>
              <a:rPr lang="nl-BE" dirty="0"/>
              <a:t>String methods return a </a:t>
            </a:r>
            <a:r>
              <a:rPr lang="nl-BE" dirty="0">
                <a:solidFill>
                  <a:srgbClr val="0070C0"/>
                </a:solidFill>
              </a:rPr>
              <a:t>new</a:t>
            </a:r>
            <a:r>
              <a:rPr lang="nl-BE" dirty="0"/>
              <a:t> string, the </a:t>
            </a:r>
            <a:r>
              <a:rPr lang="nl-BE" dirty="0">
                <a:solidFill>
                  <a:srgbClr val="0070C0"/>
                </a:solidFill>
              </a:rPr>
              <a:t>original string remains unchanged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516ED3-A234-4FB7-8516-63A1AC656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31" y="3429000"/>
            <a:ext cx="526297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 = 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"summer"</a:t>
            </a:r>
            <a:b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capitalize()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upper()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new_season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(season, new_season)</a:t>
            </a:r>
            <a:b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(season.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en-GB" altLang="nl-B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GB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A7B68E-FE9A-4ED8-BEE6-A810099E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69" y="4104813"/>
            <a:ext cx="2459927" cy="1672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C9D85DF-61A4-45BF-96AC-79E6E4DA58C5}"/>
              </a:ext>
            </a:extLst>
          </p:cNvPr>
          <p:cNvCxnSpPr>
            <a:cxnSpLocks/>
          </p:cNvCxnSpPr>
          <p:nvPr/>
        </p:nvCxnSpPr>
        <p:spPr>
          <a:xfrm>
            <a:off x="3634740" y="4263390"/>
            <a:ext cx="3486150" cy="9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9F20C5-1883-4324-AEC3-B7CE1D13D138}"/>
              </a:ext>
            </a:extLst>
          </p:cNvPr>
          <p:cNvCxnSpPr>
            <a:cxnSpLocks/>
          </p:cNvCxnSpPr>
          <p:nvPr/>
        </p:nvCxnSpPr>
        <p:spPr>
          <a:xfrm>
            <a:off x="4526280" y="4570765"/>
            <a:ext cx="2594610" cy="13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1A70BFF-191C-49D8-8200-7930C1D92C6D}"/>
              </a:ext>
            </a:extLst>
          </p:cNvPr>
          <p:cNvCxnSpPr>
            <a:cxnSpLocks/>
          </p:cNvCxnSpPr>
          <p:nvPr/>
        </p:nvCxnSpPr>
        <p:spPr>
          <a:xfrm flipV="1">
            <a:off x="4934121" y="5517311"/>
            <a:ext cx="2186769" cy="30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8E65C06-4C99-4881-A0BF-CE3E0B0ED122}"/>
              </a:ext>
            </a:extLst>
          </p:cNvPr>
          <p:cNvCxnSpPr>
            <a:cxnSpLocks/>
          </p:cNvCxnSpPr>
          <p:nvPr/>
        </p:nvCxnSpPr>
        <p:spPr>
          <a:xfrm flipV="1">
            <a:off x="5051600" y="5187075"/>
            <a:ext cx="2069290" cy="33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92607"/>
              </p:ext>
            </p:extLst>
          </p:nvPr>
        </p:nvGraphicFramePr>
        <p:xfrm>
          <a:off x="533548" y="1463675"/>
          <a:ext cx="1134020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11"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  <a:latin typeface="+mn-lt"/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capitalize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first letter to uppercase letter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"python".capitalize()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lower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all letters to lowercase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'IT Factory'.lower()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it 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upper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convert all letters to</a:t>
                      </a:r>
                      <a:r>
                        <a:rPr lang="en-GB" sz="1800" baseline="0" noProof="0">
                          <a:latin typeface="+mn-lt"/>
                        </a:rPr>
                        <a:t> uppercase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'IT Factory'.upper()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IT 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leading and trailing whitespace (spaces, tabs, line breaks, ...)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'a b'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lstrip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leading whitespace 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'.lstrip()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'a b 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11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rstrip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remove trailing whitespace 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 '.rstrip()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' a b'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noProof="0">
                          <a:latin typeface="+mn-lt"/>
                        </a:rPr>
                        <a:t>count how often</a:t>
                      </a:r>
                      <a:r>
                        <a:rPr lang="en-GB" sz="1800" baseline="0" noProof="0">
                          <a:latin typeface="+mn-lt"/>
                        </a:rPr>
                        <a:t> one string occurs within another string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"cucumber".count("cu")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6778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look up the </a:t>
                      </a:r>
                      <a:r>
                        <a:rPr lang="en-GB" sz="1800" noProof="0">
                          <a:latin typeface="+mn-lt"/>
                        </a:rPr>
                        <a:t>position</a:t>
                      </a:r>
                      <a:r>
                        <a:rPr lang="en-GB" sz="1800" baseline="0" noProof="0">
                          <a:latin typeface="+mn-lt"/>
                        </a:rPr>
                        <a:t> where a string occurs for the first time within another string </a:t>
                      </a:r>
                      <a:br>
                        <a:rPr lang="en-GB" sz="1800" baseline="0" noProof="0">
                          <a:latin typeface="+mn-lt"/>
                        </a:rPr>
                      </a:br>
                      <a:r>
                        <a:rPr lang="en-GB" sz="1800" baseline="0" noProof="0">
                          <a:latin typeface="+mn-lt"/>
                        </a:rPr>
                        <a:t>(-1 if no occurrences found)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python'.find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ho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') </a:t>
                      </a:r>
                    </a:p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python'.find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('is')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  <a:p>
                      <a:r>
                        <a:rPr lang="en-GB" sz="1800" b="1" noProof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744">
                <a:tc>
                  <a:txBody>
                    <a:bodyPr/>
                    <a:lstStyle/>
                    <a:p>
                      <a:r>
                        <a:rPr lang="en-GB" sz="1800" b="1" noProof="0">
                          <a:latin typeface="+mn-lt"/>
                          <a:cs typeface="Courier New" pitchFamily="49" charset="0"/>
                        </a:rPr>
                        <a:t>replace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aseline="0" noProof="0">
                          <a:latin typeface="+mn-lt"/>
                        </a:rPr>
                        <a:t>replace</a:t>
                      </a:r>
                      <a:r>
                        <a:rPr lang="en-GB" sz="1800" noProof="0">
                          <a:latin typeface="+mn-lt"/>
                        </a:rPr>
                        <a:t> all occurrences of one string with</a:t>
                      </a:r>
                      <a:r>
                        <a:rPr lang="en-GB" sz="1800" baseline="0" noProof="0">
                          <a:latin typeface="+mn-lt"/>
                        </a:rPr>
                        <a:t> another string</a:t>
                      </a:r>
                      <a:endParaRPr lang="en-GB" sz="1800" noProof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latin typeface="Courier New" pitchFamily="49" charset="0"/>
                          <a:cs typeface="Courier New" pitchFamily="49" charset="0"/>
                        </a:rPr>
                        <a:t>python'.replace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GB" sz="1800" b="1" noProof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yth</a:t>
                      </a:r>
                      <a:r>
                        <a:rPr lang="en-GB" sz="1800" b="1" noProof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',</a:t>
                      </a:r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'o')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noProof="0" dirty="0">
                          <a:latin typeface="Courier New" pitchFamily="49" charset="0"/>
                          <a:cs typeface="Courier New" pitchFamily="49" charset="0"/>
                        </a:rPr>
                        <a:t>'poon'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6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81B60A4D-B8BC-41D6-81ED-2B03BD8A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72" y="2269610"/>
            <a:ext cx="8648521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number: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'Double of {} is {}'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.format(number, number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'{} {} {}'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.format(number, number /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number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methods: format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Format is a string method that takes care of the formatting of the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116CC93-4652-4F5D-9396-8B9ACACB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53" y="2295455"/>
            <a:ext cx="2713563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C3C6A61-9F00-454D-A739-D9DA90D0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800" y="3540385"/>
            <a:ext cx="1411067" cy="31810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00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methods: format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Float formatting: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overview of the possibilities can be found at: </a:t>
            </a:r>
            <a:r>
              <a:rPr lang="en-GB" dirty="0">
                <a:hlinkClick r:id="rId2"/>
              </a:rPr>
              <a:t>https://docs.python.org/3/library/string.html#formatstrings.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9FEFE8-63CE-4DCA-ADA5-18039573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81" y="2230906"/>
            <a:ext cx="70968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number1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number2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342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first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{:.5}'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.format(number1))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second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{:.5}'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.format(number2))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percentage: {:.2%}'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.format(score))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274D3ED-D1E7-4657-BCB3-B3C45F04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44" y="1775777"/>
            <a:ext cx="3472255" cy="117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595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8E41868-1D5B-45B6-A5A4-EF70082E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0" y="2144808"/>
            <a:ext cx="9060674" cy="31622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methods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3"/>
            <a:ext cx="11291048" cy="504655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Where can you find information about a string method?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For an overview: </a:t>
            </a:r>
          </a:p>
          <a:p>
            <a:pPr marL="0" indent="0">
              <a:buNone/>
            </a:pPr>
            <a:r>
              <a:rPr lang="nl-BE" dirty="0">
                <a:hlinkClick r:id="rId3"/>
              </a:rPr>
              <a:t>https://docs.python.org/3/library/stdtypes.html#string-methods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952500" y="2045110"/>
            <a:ext cx="2665771" cy="491613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584B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143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99966-D025-4583-AAD1-889907AD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more complete print function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7B2F02-D633-497D-AF5D-651DACA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02B9FABA-431E-4D91-9C4A-22F20431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912843"/>
            <a:ext cx="11291048" cy="46260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1" dirty="0">
                <a:highlight>
                  <a:srgbClr val="FFFF00"/>
                </a:highlight>
              </a:rPr>
              <a:t>	print</a:t>
            </a:r>
            <a:r>
              <a:rPr lang="nl-BE" dirty="0">
                <a:highlight>
                  <a:srgbClr val="FFFF00"/>
                </a:highlight>
              </a:rPr>
              <a:t>(*objects, sep=‘ ‘, end=‘\n’)                   </a:t>
            </a:r>
            <a:r>
              <a:rPr lang="nl-BE" dirty="0">
                <a:solidFill>
                  <a:srgbClr val="00B050"/>
                </a:solidFill>
              </a:rPr>
              <a:t># (there are more optional parameters)</a:t>
            </a:r>
            <a:r>
              <a:rPr lang="nl-BE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nl-BE" dirty="0">
                <a:highlight>
                  <a:srgbClr val="FFFF00"/>
                </a:highlight>
              </a:rPr>
              <a:t>                                                                                                      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print </a:t>
            </a:r>
            <a:r>
              <a:rPr lang="nl-BE" dirty="0" err="1"/>
              <a:t>one</a:t>
            </a:r>
            <a:r>
              <a:rPr lang="nl-BE" dirty="0"/>
              <a:t> ore more </a:t>
            </a:r>
            <a:r>
              <a:rPr lang="nl-BE" dirty="0" err="1"/>
              <a:t>objects</a:t>
            </a:r>
            <a:r>
              <a:rPr lang="nl-BE" dirty="0"/>
              <a:t> in a </a:t>
            </a:r>
            <a:r>
              <a:rPr lang="nl-BE" dirty="0" err="1"/>
              <a:t>collection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All objects are automatically converted to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If</a:t>
            </a:r>
            <a:r>
              <a:rPr lang="nl-BE" dirty="0"/>
              <a:t> *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a </a:t>
            </a:r>
            <a:r>
              <a:rPr lang="nl-BE" dirty="0" err="1"/>
              <a:t>collection</a:t>
            </a:r>
            <a:r>
              <a:rPr lang="nl-BE" dirty="0"/>
              <a:t>:</a:t>
            </a:r>
          </a:p>
          <a:p>
            <a:pPr marL="742950" lvl="1" indent="-285750"/>
            <a:r>
              <a:rPr lang="nl-BE" dirty="0"/>
              <a:t> the brackets and commas are removed before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different strings are standard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‘ ‘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modified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</a:t>
            </a:r>
            <a:r>
              <a:rPr lang="nl-BE" dirty="0" err="1">
                <a:solidFill>
                  <a:srgbClr val="0070C0"/>
                </a:solidFill>
              </a:rPr>
              <a:t>keyword</a:t>
            </a:r>
            <a:r>
              <a:rPr lang="nl-BE" dirty="0">
                <a:solidFill>
                  <a:srgbClr val="0070C0"/>
                </a:solidFill>
              </a:rPr>
              <a:t> argument </a:t>
            </a:r>
            <a:r>
              <a:rPr lang="nl-BE" b="1" dirty="0"/>
              <a:t>sep</a:t>
            </a:r>
          </a:p>
          <a:p>
            <a:pPr marL="742950" lvl="1" indent="-285750"/>
            <a:r>
              <a:rPr lang="nl-BE" dirty="0" err="1"/>
              <a:t>example</a:t>
            </a:r>
            <a:r>
              <a:rPr lang="nl-BE" dirty="0"/>
              <a:t>: sep=‘&lt;&lt;‘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Standard the cursor will jump to the next line after the 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end=‘\n’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0070C0"/>
                </a:solidFill>
                <a:sym typeface="Wingdings" panose="05000000000000000000" pitchFamily="2" charset="2"/>
              </a:rPr>
              <a:t>\n</a:t>
            </a:r>
            <a:r>
              <a:rPr lang="nl-BE" dirty="0">
                <a:sym typeface="Wingdings" panose="05000000000000000000" pitchFamily="2" charset="2"/>
              </a:rPr>
              <a:t> is the newline character and </a:t>
            </a:r>
            <a:r>
              <a:rPr lang="nl-BE" dirty="0">
                <a:solidFill>
                  <a:srgbClr val="0070C0"/>
                </a:solidFill>
                <a:sym typeface="Wingdings" panose="05000000000000000000" pitchFamily="2" charset="2"/>
              </a:rPr>
              <a:t>\t</a:t>
            </a:r>
            <a:r>
              <a:rPr lang="nl-BE" dirty="0">
                <a:sym typeface="Wingdings" panose="05000000000000000000" pitchFamily="2" charset="2"/>
              </a:rPr>
              <a:t> is a tab character</a:t>
            </a:r>
          </a:p>
          <a:p>
            <a:pPr marL="742950" lvl="1" indent="-285750"/>
            <a:r>
              <a:rPr lang="nl-BE" dirty="0">
                <a:sym typeface="Wingdings" panose="05000000000000000000" pitchFamily="2" charset="2"/>
              </a:rPr>
              <a:t>end=‘\t’ </a:t>
            </a:r>
            <a:r>
              <a:rPr lang="nl-BE" dirty="0" err="1">
                <a:sym typeface="Wingdings" panose="05000000000000000000" pitchFamily="2" charset="2"/>
              </a:rPr>
              <a:t>gives</a:t>
            </a:r>
            <a:r>
              <a:rPr lang="nl-BE" dirty="0">
                <a:sym typeface="Wingdings" panose="05000000000000000000" pitchFamily="2" charset="2"/>
              </a:rPr>
              <a:t> a tab </a:t>
            </a:r>
            <a:r>
              <a:rPr lang="nl-BE" dirty="0" err="1">
                <a:sym typeface="Wingdings" panose="05000000000000000000" pitchFamily="2" charset="2"/>
              </a:rPr>
              <a:t>after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each</a:t>
            </a:r>
            <a:r>
              <a:rPr lang="nl-BE" dirty="0">
                <a:sym typeface="Wingdings" panose="05000000000000000000" pitchFamily="2" charset="2"/>
              </a:rPr>
              <a:t> print() </a:t>
            </a:r>
            <a:r>
              <a:rPr lang="nl-BE" dirty="0" err="1">
                <a:sym typeface="Wingdings" panose="05000000000000000000" pitchFamily="2" charset="2"/>
              </a:rPr>
              <a:t>operation</a:t>
            </a:r>
            <a:r>
              <a:rPr lang="nl-BE" dirty="0">
                <a:sym typeface="Wingdings" panose="05000000000000000000" pitchFamily="2" charset="2"/>
              </a:rPr>
              <a:t>, but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cursor wil </a:t>
            </a:r>
            <a:r>
              <a:rPr lang="nl-BE" dirty="0" err="1">
                <a:sym typeface="Wingdings" panose="05000000000000000000" pitchFamily="2" charset="2"/>
              </a:rPr>
              <a:t>stay</a:t>
            </a:r>
            <a:r>
              <a:rPr lang="nl-BE" dirty="0">
                <a:sym typeface="Wingdings" panose="05000000000000000000" pitchFamily="2" charset="2"/>
              </a:rPr>
              <a:t> on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line</a:t>
            </a:r>
            <a:endParaRPr lang="nl-BE" dirty="0"/>
          </a:p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775FAC-0828-46E5-B3EF-3559FCF0F740}"/>
              </a:ext>
            </a:extLst>
          </p:cNvPr>
          <p:cNvSpPr txBox="1"/>
          <p:nvPr/>
        </p:nvSpPr>
        <p:spPr>
          <a:xfrm>
            <a:off x="6234151" y="2269627"/>
            <a:ext cx="557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dirty="0">
                <a:solidFill>
                  <a:srgbClr val="00B050"/>
                </a:solidFill>
                <a:hlinkClick r:id="rId2"/>
              </a:rPr>
              <a:t>https://docs.python.org/3/library/functions.html#print</a:t>
            </a:r>
            <a:endParaRPr lang="nl-BE" dirty="0">
              <a:solidFill>
                <a:srgbClr val="00B050"/>
              </a:solidFill>
            </a:endParaRPr>
          </a:p>
          <a:p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227892B-3776-420C-8E38-DA6D58CD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86" y="3368748"/>
            <a:ext cx="4651562" cy="11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602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string is a composite data type: consists of an ordered sequence of characters</a:t>
            </a:r>
          </a:p>
          <a:p>
            <a:r>
              <a:rPr lang="en-GB" dirty="0"/>
              <a:t>The characters of the string can be reached via the index, which starts counting from 0.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month = 'October' or </a:t>
            </a:r>
          </a:p>
          <a:p>
            <a:pPr lvl="1"/>
            <a:r>
              <a:rPr lang="en-GB" dirty="0"/>
              <a:t>month = "October"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           month[2]</a:t>
            </a:r>
          </a:p>
          <a:p>
            <a:r>
              <a:rPr lang="en-GB" dirty="0"/>
              <a:t>A string is ‘immutable’. This means: never write </a:t>
            </a:r>
            <a:r>
              <a:rPr lang="en-GB" sz="2400" dirty="0">
                <a:latin typeface="Consolas" panose="020B0609020204030204" pitchFamily="49" charset="0"/>
              </a:rPr>
              <a:t>month[2]='p'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79056"/>
              </p:ext>
            </p:extLst>
          </p:nvPr>
        </p:nvGraphicFramePr>
        <p:xfrm>
          <a:off x="1280327" y="4410158"/>
          <a:ext cx="3797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4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  <p:cxnSp>
        <p:nvCxnSpPr>
          <p:cNvPr id="7" name="Rechte verbindingslijn met pijl 6"/>
          <p:cNvCxnSpPr/>
          <p:nvPr/>
        </p:nvCxnSpPr>
        <p:spPr>
          <a:xfrm flipV="1">
            <a:off x="2679192" y="5080000"/>
            <a:ext cx="0" cy="512064"/>
          </a:xfrm>
          <a:prstGeom prst="straightConnector1">
            <a:avLst/>
          </a:prstGeom>
          <a:ln w="38100">
            <a:solidFill>
              <a:srgbClr val="458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085CF1-8B9C-4497-8050-1AAD92E8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6" y="3029498"/>
            <a:ext cx="3388287" cy="27613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5AB3AA3E-BEBA-454E-A3EF-F81659FB4ADB}"/>
              </a:ext>
            </a:extLst>
          </p:cNvPr>
          <p:cNvCxnSpPr/>
          <p:nvPr/>
        </p:nvCxnSpPr>
        <p:spPr>
          <a:xfrm flipV="1">
            <a:off x="7653528" y="5934456"/>
            <a:ext cx="1859280" cy="558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04414F6-9BFD-4EB2-8F8F-C86FAD6695CC}"/>
              </a:ext>
            </a:extLst>
          </p:cNvPr>
          <p:cNvCxnSpPr>
            <a:cxnSpLocks/>
          </p:cNvCxnSpPr>
          <p:nvPr/>
        </p:nvCxnSpPr>
        <p:spPr>
          <a:xfrm>
            <a:off x="7653528" y="6007608"/>
            <a:ext cx="1859280" cy="531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5490E88-15AA-4224-9F0C-7AF91DA8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3483228"/>
            <a:ext cx="2605477" cy="23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8905-634A-4FD3-9ECE-AD9BBD9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 different </a:t>
            </a:r>
            <a:r>
              <a:rPr lang="nl-BE" dirty="0" err="1"/>
              <a:t>delimitters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C2925A-9796-4653-A614-AFB9380E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dirty="0"/>
              <a:t>keeper 		=  </a:t>
            </a:r>
            <a:r>
              <a:rPr lang="nl-BE" dirty="0">
                <a:solidFill>
                  <a:srgbClr val="FF0000"/>
                </a:solidFill>
              </a:rPr>
              <a:t>‘</a:t>
            </a:r>
            <a:r>
              <a:rPr lang="nl-BE" dirty="0"/>
              <a:t>Thibaut </a:t>
            </a:r>
            <a:r>
              <a:rPr lang="nl-BE" dirty="0" err="1"/>
              <a:t>Courtois</a:t>
            </a:r>
            <a:r>
              <a:rPr lang="nl-BE" dirty="0">
                <a:solidFill>
                  <a:srgbClr val="FF0000"/>
                </a:solidFill>
              </a:rPr>
              <a:t>’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‘</a:t>
            </a:r>
          </a:p>
          <a:p>
            <a:pPr marL="0" indent="0">
              <a:buNone/>
            </a:pPr>
            <a:r>
              <a:rPr lang="nl-BE" dirty="0" err="1"/>
              <a:t>defender</a:t>
            </a:r>
            <a:r>
              <a:rPr lang="nl-BE" dirty="0"/>
              <a:t>  	= 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Jan </a:t>
            </a:r>
            <a:r>
              <a:rPr lang="nl-BE" dirty="0" err="1"/>
              <a:t>Vertonghen</a:t>
            </a:r>
            <a:r>
              <a:rPr lang="nl-BE" dirty="0">
                <a:solidFill>
                  <a:srgbClr val="FF0000"/>
                </a:solidFill>
              </a:rPr>
              <a:t>”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“</a:t>
            </a:r>
          </a:p>
          <a:p>
            <a:pPr marL="0" indent="0">
              <a:buNone/>
            </a:pPr>
            <a:r>
              <a:rPr lang="nl-BE" dirty="0" err="1"/>
              <a:t>midfielder</a:t>
            </a:r>
            <a:r>
              <a:rPr lang="nl-BE" dirty="0"/>
              <a:t> 	= </a:t>
            </a:r>
            <a:r>
              <a:rPr lang="nl-BE" dirty="0">
                <a:solidFill>
                  <a:srgbClr val="FF0000"/>
                </a:solidFill>
              </a:rPr>
              <a:t>‘’’</a:t>
            </a:r>
            <a:r>
              <a:rPr lang="nl-BE" dirty="0"/>
              <a:t>Kevin De Bruyne</a:t>
            </a:r>
            <a:r>
              <a:rPr lang="nl-BE" dirty="0">
                <a:solidFill>
                  <a:srgbClr val="FF0000"/>
                </a:solidFill>
              </a:rPr>
              <a:t>’’’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‘’’  (triple ‘)</a:t>
            </a:r>
          </a:p>
          <a:p>
            <a:pPr marL="0" indent="0">
              <a:buNone/>
            </a:pPr>
            <a:r>
              <a:rPr lang="nl-BE" dirty="0" err="1"/>
              <a:t>striker</a:t>
            </a:r>
            <a:r>
              <a:rPr lang="nl-BE" dirty="0"/>
              <a:t> 		= </a:t>
            </a:r>
            <a:r>
              <a:rPr lang="nl-BE" dirty="0">
                <a:solidFill>
                  <a:srgbClr val="FF0000"/>
                </a:solidFill>
              </a:rPr>
              <a:t>“””</a:t>
            </a:r>
            <a:r>
              <a:rPr lang="nl-BE" dirty="0" err="1"/>
              <a:t>Romelu</a:t>
            </a:r>
            <a:r>
              <a:rPr lang="nl-BE" dirty="0"/>
              <a:t> </a:t>
            </a:r>
            <a:r>
              <a:rPr lang="nl-BE" dirty="0" err="1"/>
              <a:t>Lukaku</a:t>
            </a:r>
            <a:r>
              <a:rPr lang="nl-BE" dirty="0">
                <a:solidFill>
                  <a:srgbClr val="FF0000"/>
                </a:solidFill>
              </a:rPr>
              <a:t>”””</a:t>
            </a:r>
            <a:r>
              <a:rPr lang="nl-BE" dirty="0"/>
              <a:t>			</a:t>
            </a:r>
            <a:r>
              <a:rPr lang="nl-BE" dirty="0">
                <a:solidFill>
                  <a:srgbClr val="00B050"/>
                </a:solidFill>
              </a:rPr>
              <a:t># ”””(triple”)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titel =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Harry Potter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philosopher</a:t>
            </a:r>
            <a:r>
              <a:rPr lang="nl-BE" dirty="0" err="1">
                <a:highlight>
                  <a:srgbClr val="FFFF00"/>
                </a:highlight>
              </a:rPr>
              <a:t>’s</a:t>
            </a:r>
            <a:r>
              <a:rPr lang="nl-BE" dirty="0"/>
              <a:t> </a:t>
            </a:r>
            <a:r>
              <a:rPr lang="nl-BE" dirty="0" err="1"/>
              <a:t>stone</a:t>
            </a:r>
            <a:r>
              <a:rPr lang="nl-BE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‘‘’</a:t>
            </a:r>
            <a:r>
              <a:rPr lang="nl-BE" dirty="0" err="1"/>
              <a:t>she</a:t>
            </a:r>
            <a:r>
              <a:rPr lang="nl-BE" dirty="0"/>
              <a:t> </a:t>
            </a:r>
            <a:r>
              <a:rPr lang="nl-BE" dirty="0" err="1"/>
              <a:t>said</a:t>
            </a:r>
            <a:r>
              <a:rPr lang="nl-BE" dirty="0"/>
              <a:t>: </a:t>
            </a:r>
            <a:r>
              <a:rPr lang="nl-BE" dirty="0">
                <a:highlight>
                  <a:srgbClr val="FFFF00"/>
                </a:highlight>
              </a:rPr>
              <a:t>“</a:t>
            </a:r>
            <a:r>
              <a:rPr lang="nl-BE" dirty="0"/>
              <a:t>I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</a:t>
            </a:r>
            <a:r>
              <a:rPr lang="nl-BE" dirty="0" err="1">
                <a:highlight>
                  <a:srgbClr val="FFFF00"/>
                </a:highlight>
              </a:rPr>
              <a:t>’</a:t>
            </a:r>
            <a:r>
              <a:rPr lang="nl-BE" dirty="0" err="1"/>
              <a:t>m</a:t>
            </a:r>
            <a:r>
              <a:rPr lang="nl-BE" dirty="0"/>
              <a:t> in love.</a:t>
            </a:r>
            <a:r>
              <a:rPr lang="nl-BE" dirty="0">
                <a:highlight>
                  <a:srgbClr val="FFFF00"/>
                </a:highlight>
              </a:rPr>
              <a:t>”</a:t>
            </a:r>
            <a:r>
              <a:rPr lang="nl-BE" dirty="0">
                <a:solidFill>
                  <a:srgbClr val="FF0000"/>
                </a:solidFill>
              </a:rPr>
              <a:t>’’’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400" dirty="0"/>
              <a:t>This end of text problem can also be solved with an escape character ‘\’ (backslash)</a:t>
            </a:r>
          </a:p>
          <a:p>
            <a:pPr marL="0" indent="0">
              <a:buNone/>
            </a:pPr>
            <a:r>
              <a:rPr lang="nl-BE" sz="2400" dirty="0"/>
              <a:t>which alters the meaning of the successive character. In </a:t>
            </a:r>
            <a:r>
              <a:rPr lang="nl-BE" sz="2400" dirty="0" err="1"/>
              <a:t>this</a:t>
            </a:r>
            <a:r>
              <a:rPr lang="nl-BE" sz="2400" dirty="0"/>
              <a:t> case </a:t>
            </a:r>
            <a:r>
              <a:rPr lang="nl-BE" sz="2400" dirty="0" err="1"/>
              <a:t>the</a:t>
            </a:r>
            <a:r>
              <a:rPr lang="nl-BE" sz="2400" dirty="0"/>
              <a:t> ‘ (or “)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’</a:t>
            </a:r>
            <a:r>
              <a:rPr lang="nl-BE" dirty="0" err="1"/>
              <a:t>she</a:t>
            </a:r>
            <a:r>
              <a:rPr lang="nl-BE" dirty="0"/>
              <a:t> </a:t>
            </a:r>
            <a:r>
              <a:rPr lang="nl-BE" dirty="0" err="1"/>
              <a:t>said</a:t>
            </a:r>
            <a:r>
              <a:rPr lang="nl-BE" dirty="0"/>
              <a:t>: “I </a:t>
            </a:r>
            <a:r>
              <a:rPr lang="nl-BE" dirty="0" err="1"/>
              <a:t>think</a:t>
            </a:r>
            <a:r>
              <a:rPr lang="nl-BE" dirty="0"/>
              <a:t> I</a:t>
            </a:r>
            <a:r>
              <a:rPr lang="nl-BE" dirty="0">
                <a:highlight>
                  <a:srgbClr val="FFFF00"/>
                </a:highlight>
              </a:rPr>
              <a:t>\’</a:t>
            </a:r>
            <a:r>
              <a:rPr lang="nl-BE" dirty="0"/>
              <a:t>m in love.”</a:t>
            </a:r>
            <a:r>
              <a:rPr lang="nl-BE" dirty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nl-BE" dirty="0"/>
              <a:t>song = </a:t>
            </a:r>
            <a:r>
              <a:rPr lang="nl-BE" dirty="0">
                <a:solidFill>
                  <a:srgbClr val="FF0000"/>
                </a:solidFill>
              </a:rPr>
              <a:t>“</a:t>
            </a:r>
            <a:r>
              <a:rPr lang="nl-BE" dirty="0"/>
              <a:t>she said: </a:t>
            </a:r>
            <a:r>
              <a:rPr lang="nl-BE" dirty="0">
                <a:highlight>
                  <a:srgbClr val="FFFF00"/>
                </a:highlight>
              </a:rPr>
              <a:t>\“</a:t>
            </a:r>
            <a:r>
              <a:rPr lang="nl-BE" dirty="0"/>
              <a:t>I think I’m in love.</a:t>
            </a:r>
            <a:r>
              <a:rPr lang="nl-BE" dirty="0">
                <a:highlight>
                  <a:srgbClr val="FFFF00"/>
                </a:highlight>
              </a:rPr>
              <a:t>\”</a:t>
            </a:r>
            <a:r>
              <a:rPr lang="nl-BE" dirty="0">
                <a:solidFill>
                  <a:srgbClr val="FF0000"/>
                </a:solidFill>
              </a:rPr>
              <a:t>”		</a:t>
            </a:r>
            <a:r>
              <a:rPr lang="nl-BE" dirty="0">
                <a:solidFill>
                  <a:srgbClr val="00B050"/>
                </a:solidFill>
              </a:rPr>
              <a:t>#alternative solution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C669A4-4D1A-4F4B-B8EF-0002F25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58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Length of a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Built-in function </a:t>
            </a:r>
            <a:r>
              <a:rPr lang="en-GB" dirty="0" err="1">
                <a:solidFill>
                  <a:srgbClr val="4584B6"/>
                </a:solidFill>
              </a:rPr>
              <a:t>len</a:t>
            </a:r>
            <a:r>
              <a:rPr lang="en-GB" dirty="0">
                <a:solidFill>
                  <a:srgbClr val="4584B6"/>
                </a:solidFill>
              </a:rPr>
              <a:t>()</a:t>
            </a:r>
          </a:p>
          <a:p>
            <a:pPr lvl="1"/>
            <a:r>
              <a:rPr lang="en-GB" dirty="0"/>
              <a:t>You pass the string as an argument: e.g. </a:t>
            </a:r>
            <a:r>
              <a:rPr lang="en-GB" dirty="0" err="1"/>
              <a:t>len</a:t>
            </a:r>
            <a:r>
              <a:rPr lang="en-GB" dirty="0"/>
              <a:t>(month)</a:t>
            </a:r>
          </a:p>
          <a:p>
            <a:pPr lvl="1"/>
            <a:r>
              <a:rPr lang="en-GB" dirty="0"/>
              <a:t>The result indicates how many characters the string consists of</a:t>
            </a:r>
          </a:p>
          <a:p>
            <a:pPr lvl="1"/>
            <a:r>
              <a:rPr lang="en-GB" dirty="0"/>
              <a:t>Note: a string with length 7 has 7 characters which are numbered 0 ... 6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58554"/>
              </p:ext>
            </p:extLst>
          </p:nvPr>
        </p:nvGraphicFramePr>
        <p:xfrm>
          <a:off x="7187663" y="3789030"/>
          <a:ext cx="3797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44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t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o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B5737E3F-ABEE-463F-9E23-37C7AF95B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3"/>
          <a:stretch/>
        </p:blipFill>
        <p:spPr>
          <a:xfrm>
            <a:off x="1206529" y="3674378"/>
            <a:ext cx="4540946" cy="2502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91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Strings are an ordered sequence of characters</a:t>
            </a:r>
          </a:p>
          <a:p>
            <a:r>
              <a:rPr lang="en-GB"/>
              <a:t>Each character is represented internally in binary form</a:t>
            </a:r>
          </a:p>
          <a:p>
            <a:r>
              <a:rPr lang="en-GB"/>
              <a:t>Standardized character sets:</a:t>
            </a:r>
          </a:p>
          <a:p>
            <a:pPr lvl="1"/>
            <a:r>
              <a:rPr lang="en-GB"/>
              <a:t>ANSI (American National Standards Institute)</a:t>
            </a:r>
          </a:p>
          <a:p>
            <a:pPr lvl="1"/>
            <a:r>
              <a:rPr lang="en-GB"/>
              <a:t>ASCII (American Standard Code for Information Interchange)</a:t>
            </a:r>
          </a:p>
          <a:p>
            <a:pPr lvl="2"/>
            <a:r>
              <a:rPr lang="en-GB"/>
              <a:t>Uses bytes</a:t>
            </a:r>
          </a:p>
          <a:p>
            <a:pPr lvl="2"/>
            <a:r>
              <a:rPr lang="en-GB"/>
              <a:t>ASCII table links bytes to symbols</a:t>
            </a:r>
          </a:p>
          <a:p>
            <a:pPr lvl="1"/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02313"/>
              </p:ext>
            </p:extLst>
          </p:nvPr>
        </p:nvGraphicFramePr>
        <p:xfrm>
          <a:off x="1837943" y="4864607"/>
          <a:ext cx="6501384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443974243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 </a:t>
                      </a:r>
                      <a:r>
                        <a:rPr lang="nl-BE" baseline="30000" dirty="0"/>
                        <a:t>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nl-BE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  <p:cxnSp>
        <p:nvCxnSpPr>
          <p:cNvPr id="8" name="Rechte verbindingslijn met pijl 7"/>
          <p:cNvCxnSpPr/>
          <p:nvPr/>
        </p:nvCxnSpPr>
        <p:spPr>
          <a:xfrm>
            <a:off x="8695944" y="5565632"/>
            <a:ext cx="9875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9690220" y="5334799"/>
            <a:ext cx="69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393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CADE8-B2CF-480B-BDD7-C535FC31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is a subset of </a:t>
            </a:r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F6BE02-9FB2-42A8-8AAF-0C2CD60A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Python's</a:t>
            </a:r>
            <a:r>
              <a:rPr lang="en-US" dirty="0"/>
              <a:t> string </a:t>
            </a:r>
            <a:r>
              <a:rPr lang="en-US" b="1" dirty="0"/>
              <a:t>type uses</a:t>
            </a:r>
            <a:r>
              <a:rPr lang="en-US" dirty="0"/>
              <a:t> the </a:t>
            </a:r>
            <a:r>
              <a:rPr lang="en-US" b="1" dirty="0"/>
              <a:t>Unicode</a:t>
            </a:r>
            <a:r>
              <a:rPr lang="en-US" dirty="0"/>
              <a:t> Standard for representing characters, </a:t>
            </a:r>
          </a:p>
          <a:p>
            <a:pPr lvl="1"/>
            <a:r>
              <a:rPr lang="en-US" dirty="0"/>
              <a:t>which lets </a:t>
            </a:r>
            <a:r>
              <a:rPr lang="en-US" b="1" dirty="0"/>
              <a:t>Python</a:t>
            </a:r>
            <a:r>
              <a:rPr lang="en-US" dirty="0"/>
              <a:t> programs work with all these different possible characters.</a:t>
            </a:r>
          </a:p>
          <a:p>
            <a:pPr lvl="1"/>
            <a:r>
              <a:rPr lang="en-US" b="1" dirty="0"/>
              <a:t>Unicode</a:t>
            </a:r>
            <a:r>
              <a:rPr lang="en-US" dirty="0"/>
              <a:t> (https://www.</a:t>
            </a:r>
            <a:r>
              <a:rPr lang="en-US" b="1" dirty="0"/>
              <a:t>unicode</a:t>
            </a:r>
            <a:r>
              <a:rPr lang="en-US" dirty="0"/>
              <a:t>.org/) is a specification that aims to list every character used by human languages and gives each character its own unique code.</a:t>
            </a:r>
            <a:endParaRPr lang="nl-NL" b="1" dirty="0"/>
          </a:p>
          <a:p>
            <a:endParaRPr lang="nl-NL" b="1" dirty="0"/>
          </a:p>
          <a:p>
            <a:r>
              <a:rPr lang="nl-NL" b="1" dirty="0"/>
              <a:t>Python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ASCII, UTF-8, UTF-16 </a:t>
            </a:r>
            <a:r>
              <a:rPr lang="nl-NL" dirty="0" err="1"/>
              <a:t>and</a:t>
            </a:r>
            <a:r>
              <a:rPr lang="nl-NL" dirty="0"/>
              <a:t> even UTF-32</a:t>
            </a:r>
            <a:endParaRPr lang="nl-NL" b="1" dirty="0"/>
          </a:p>
          <a:p>
            <a:pPr lvl="1"/>
            <a:r>
              <a:rPr lang="nl-NL" dirty="0"/>
              <a:t>ASCII is a 7-bit code </a:t>
            </a:r>
          </a:p>
          <a:p>
            <a:pPr lvl="1"/>
            <a:r>
              <a:rPr lang="nl-NL" dirty="0"/>
              <a:t>UTF-8 is a 8-bit code </a:t>
            </a:r>
            <a:r>
              <a:rPr lang="nl-NL" dirty="0" err="1"/>
              <a:t>and</a:t>
            </a:r>
            <a:r>
              <a:rPr lang="nl-NL" dirty="0"/>
              <a:t> supports </a:t>
            </a:r>
            <a:r>
              <a:rPr lang="nl-NL" dirty="0" err="1"/>
              <a:t>the</a:t>
            </a:r>
            <a:r>
              <a:rPr lang="nl-NL" dirty="0"/>
              <a:t> major part of western </a:t>
            </a:r>
            <a:r>
              <a:rPr lang="nl-NL" dirty="0" err="1"/>
              <a:t>languages</a:t>
            </a:r>
            <a:endParaRPr lang="nl-NL" dirty="0"/>
          </a:p>
          <a:p>
            <a:pPr lvl="1"/>
            <a:r>
              <a:rPr lang="nl-NL" dirty="0"/>
              <a:t>UTF-16 or UTF-32 is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support </a:t>
            </a:r>
            <a:r>
              <a:rPr lang="nl-NL" dirty="0" err="1"/>
              <a:t>Hebrew</a:t>
            </a:r>
            <a:r>
              <a:rPr lang="nl-NL" dirty="0"/>
              <a:t>, Chinese, </a:t>
            </a:r>
            <a:r>
              <a:rPr lang="nl-NL" dirty="0" err="1"/>
              <a:t>Arabic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 </a:t>
            </a:r>
          </a:p>
          <a:p>
            <a:pPr lvl="2"/>
            <a:r>
              <a:rPr lang="nl-NL" dirty="0"/>
              <a:t>It’s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communication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different systems (API)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3DC7C2-13C4-4437-9CAA-4E1558FB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90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127 </a:t>
            </a:r>
            <a:r>
              <a:rPr lang="nl-BE" dirty="0" err="1"/>
              <a:t>characters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ASCII table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5053" y="6521398"/>
            <a:ext cx="11291048" cy="336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600" dirty="0"/>
              <a:t>https://www.eecis.udel.edu/~amer/CISC651/ASCII-Conversion-Chart.pdf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599" y="1419752"/>
            <a:ext cx="8303956" cy="49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Characters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functions</a:t>
            </a:r>
          </a:p>
          <a:p>
            <a:pPr lvl="1"/>
            <a:r>
              <a:rPr lang="en-GB" sz="2800" dirty="0" err="1">
                <a:solidFill>
                  <a:srgbClr val="4584B6"/>
                </a:solidFill>
              </a:rPr>
              <a:t>ord</a:t>
            </a:r>
            <a:r>
              <a:rPr lang="en-GB" sz="2800" dirty="0">
                <a:solidFill>
                  <a:srgbClr val="4584B6"/>
                </a:solidFill>
              </a:rPr>
              <a:t>()</a:t>
            </a:r>
            <a:r>
              <a:rPr lang="en-GB" sz="2800" dirty="0"/>
              <a:t> 		character to ASCII code (integer)</a:t>
            </a:r>
          </a:p>
          <a:p>
            <a:pPr lvl="1"/>
            <a:r>
              <a:rPr lang="en-GB" sz="2800" dirty="0" err="1">
                <a:solidFill>
                  <a:srgbClr val="4584B6"/>
                </a:solidFill>
              </a:rPr>
              <a:t>chr</a:t>
            </a:r>
            <a:r>
              <a:rPr lang="en-GB" sz="2800" dirty="0">
                <a:solidFill>
                  <a:srgbClr val="4584B6"/>
                </a:solidFill>
              </a:rPr>
              <a:t>()</a:t>
            </a:r>
            <a:r>
              <a:rPr lang="en-GB" sz="2800" dirty="0"/>
              <a:t> 		ASCII code (integer) to character</a:t>
            </a:r>
          </a:p>
          <a:p>
            <a:pPr marL="457200" lvl="1" indent="0">
              <a:buNone/>
            </a:pP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B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nl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comes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(rang</a:t>
            </a:r>
            <a:r>
              <a:rPr lang="nl-B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ordinal value of its argument.</a:t>
            </a:r>
            <a:endParaRPr lang="en-GB" sz="2800" dirty="0"/>
          </a:p>
          <a:p>
            <a:r>
              <a:rPr lang="en-GB" sz="3200" dirty="0"/>
              <a:t>Example 1: print every letter of the alphabet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000" dirty="0"/>
          </a:p>
          <a:p>
            <a:pPr lvl="1"/>
            <a:endParaRPr lang="en-GB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51"/>
          <a:stretch/>
        </p:blipFill>
        <p:spPr>
          <a:xfrm>
            <a:off x="9780495" y="1749454"/>
            <a:ext cx="1828800" cy="1419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6E4058F-CCD6-4E83-9DE0-7358A092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2" y="5510244"/>
            <a:ext cx="9521242" cy="5728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EE3E75E-6E7B-4E27-A4A1-8AC0E0C4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42" y="4361704"/>
            <a:ext cx="568617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 + i) +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38FF4EE-A047-4638-B0B1-000A661B4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06" y="3025269"/>
            <a:ext cx="601436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2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f2af8ca-941e-4d70-993c-a326a774e86d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1944</Words>
  <Application>Microsoft Office PowerPoint</Application>
  <PresentationFormat>Widescreen</PresentationFormat>
  <Paragraphs>430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Kantoorthema</vt:lpstr>
      <vt:lpstr>Chapter 4</vt:lpstr>
      <vt:lpstr>Content</vt:lpstr>
      <vt:lpstr>String</vt:lpstr>
      <vt:lpstr>4 different delimitters for a string</vt:lpstr>
      <vt:lpstr>Length of a string</vt:lpstr>
      <vt:lpstr>Characters</vt:lpstr>
      <vt:lpstr>ASCII is a subset of Unicode</vt:lpstr>
      <vt:lpstr>127 characters in the ASCII table</vt:lpstr>
      <vt:lpstr>Characters</vt:lpstr>
      <vt:lpstr>Characters</vt:lpstr>
      <vt:lpstr>Loop over the characters of a string</vt:lpstr>
      <vt:lpstr>Slicing</vt:lpstr>
      <vt:lpstr>Slicing</vt:lpstr>
      <vt:lpstr>Slicing</vt:lpstr>
      <vt:lpstr>Quiz </vt:lpstr>
      <vt:lpstr>Quiz: solutions </vt:lpstr>
      <vt:lpstr>Compare strings</vt:lpstr>
      <vt:lpstr>Compare strings: operator (not) in</vt:lpstr>
      <vt:lpstr>Strings: program example</vt:lpstr>
      <vt:lpstr>String methods</vt:lpstr>
      <vt:lpstr>String methods</vt:lpstr>
      <vt:lpstr>String methods: format</vt:lpstr>
      <vt:lpstr>String methods: format</vt:lpstr>
      <vt:lpstr>String methods</vt:lpstr>
      <vt:lpstr>A more complete print function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Eric Pauwels</dc:creator>
  <cp:lastModifiedBy>Brent Pulmans</cp:lastModifiedBy>
  <cp:revision>119</cp:revision>
  <dcterms:created xsi:type="dcterms:W3CDTF">2018-02-21T07:41:18Z</dcterms:created>
  <dcterms:modified xsi:type="dcterms:W3CDTF">2022-10-12T05:08:52Z</dcterms:modified>
</cp:coreProperties>
</file>