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2" r:id="rId8"/>
    <p:sldId id="263" r:id="rId9"/>
    <p:sldId id="268" r:id="rId10"/>
    <p:sldId id="264" r:id="rId11"/>
    <p:sldId id="265" r:id="rId12"/>
    <p:sldId id="266" r:id="rId13"/>
    <p:sldId id="270" r:id="rId14"/>
    <p:sldId id="26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89" autoAdjust="0"/>
  </p:normalViewPr>
  <p:slideViewPr>
    <p:cSldViewPr snapToGrid="0" snapToObjects="1">
      <p:cViewPr varScale="1">
        <p:scale>
          <a:sx n="90" d="100"/>
          <a:sy n="90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7153-B658-BC4A-BAE9-B6A78E9A856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macular degenerative pathologies from OCT images with speckle noise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261" y="4977545"/>
            <a:ext cx="5525477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Brent Savage</a:t>
            </a:r>
          </a:p>
          <a:p>
            <a:r>
              <a:rPr lang="en-US" dirty="0"/>
              <a:t>Spring 2024</a:t>
            </a:r>
          </a:p>
          <a:p>
            <a:r>
              <a:rPr lang="en-US" dirty="0"/>
              <a:t>BME 541L: Machine Learning and Imaging</a:t>
            </a:r>
          </a:p>
          <a:p>
            <a:r>
              <a:rPr lang="en-US" dirty="0"/>
              <a:t>MEng in Photonics and Optical Sciences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9372-F896-CBB6-3A0E-DCDE4FC9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 Speckle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0194-5C43-AE09-ED43-7FCD22365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Denoising Autoencoder:</a:t>
            </a:r>
          </a:p>
          <a:p>
            <a:pPr lvl="1"/>
            <a:r>
              <a:rPr lang="en-US" dirty="0"/>
              <a:t>Task:</a:t>
            </a:r>
          </a:p>
          <a:p>
            <a:pPr lvl="2"/>
            <a:r>
              <a:rPr lang="en-US" dirty="0"/>
              <a:t>Denoising speckled images to recover original images</a:t>
            </a:r>
          </a:p>
          <a:p>
            <a:pPr lvl="2"/>
            <a:r>
              <a:rPr lang="en-US" dirty="0"/>
              <a:t>Labels: OCT resized dataset</a:t>
            </a:r>
          </a:p>
          <a:p>
            <a:pPr lvl="1"/>
            <a:r>
              <a:rPr lang="en-US" dirty="0"/>
              <a:t>Model:</a:t>
            </a:r>
          </a:p>
          <a:p>
            <a:pPr lvl="2"/>
            <a:r>
              <a:rPr lang="en-US" dirty="0"/>
              <a:t>Conv2D + ReLU</a:t>
            </a:r>
          </a:p>
          <a:p>
            <a:pPr lvl="2"/>
            <a:r>
              <a:rPr lang="en-US" dirty="0"/>
              <a:t>MaxPooling2D</a:t>
            </a:r>
          </a:p>
          <a:p>
            <a:pPr lvl="2"/>
            <a:r>
              <a:rPr lang="en-US" dirty="0"/>
              <a:t>UpSampling2D</a:t>
            </a:r>
          </a:p>
          <a:p>
            <a:pPr lvl="2"/>
            <a:r>
              <a:rPr lang="en-US" dirty="0"/>
              <a:t>Conv2D + Sigmoid</a:t>
            </a:r>
          </a:p>
          <a:p>
            <a:pPr lvl="1"/>
            <a:r>
              <a:rPr lang="en-US" dirty="0"/>
              <a:t>Compile:</a:t>
            </a:r>
          </a:p>
          <a:p>
            <a:pPr lvl="2"/>
            <a:r>
              <a:rPr lang="en-US" dirty="0"/>
              <a:t>Optimizer: Adam</a:t>
            </a:r>
          </a:p>
          <a:p>
            <a:pPr lvl="2"/>
            <a:r>
              <a:rPr lang="en-US" dirty="0"/>
              <a:t>Loss Function: Mean squared error</a:t>
            </a:r>
          </a:p>
          <a:p>
            <a:pPr lvl="2"/>
            <a:r>
              <a:rPr lang="en-US" dirty="0"/>
              <a:t>Learning Rate: 0.001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ADC00E-E542-418F-CA87-BC47CB44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07" y="2489106"/>
            <a:ext cx="6567777" cy="20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0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7007-9121-70DA-FA1E-FAF07DF8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0B7E-A7C8-57C0-3F8B-8125C35B0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6" y="1825625"/>
            <a:ext cx="606213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VGG-11 model:</a:t>
            </a:r>
          </a:p>
          <a:p>
            <a:pPr lvl="1"/>
            <a:r>
              <a:rPr lang="en-US" dirty="0"/>
              <a:t>Task: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Multiclass classification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Labels: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CNV  = 1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DME = 2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DRUSEN = 3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NORMAL = 4</a:t>
            </a:r>
          </a:p>
          <a:p>
            <a:pPr lvl="1"/>
            <a:r>
              <a:rPr lang="en-US" dirty="0"/>
              <a:t>Model: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Conv2D + ReLU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MaxPooling2D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Fully Connected + ReLU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Fully Connected + SoftMax</a:t>
            </a:r>
          </a:p>
          <a:p>
            <a:pPr lvl="1"/>
            <a:r>
              <a:rPr lang="en-US" dirty="0"/>
              <a:t>Compile: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Optimizer: Adam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Loss Function: Categorical cross entropy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Learning Rate: 0.001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7DC90F-B26C-9868-44D8-9F32F0E7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885" y="1445155"/>
            <a:ext cx="7699749" cy="31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1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2DAC-7BA8-3E99-ACEC-172F347A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F8AE9-DE35-B2DB-ACC2-F1D105C5E48B}"/>
              </a:ext>
            </a:extLst>
          </p:cNvPr>
          <p:cNvSpPr txBox="1"/>
          <p:nvPr/>
        </p:nvSpPr>
        <p:spPr>
          <a:xfrm>
            <a:off x="550334" y="3959988"/>
            <a:ext cx="635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Squared Error = 0.0200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22F6DC-A116-11CC-EA78-17C67E13B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047"/>
            <a:ext cx="10287001" cy="43735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Image reconstruction from denoising autoencoder: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6531F-734F-51E2-F707-A5894268821B}"/>
              </a:ext>
            </a:extLst>
          </p:cNvPr>
          <p:cNvSpPr txBox="1"/>
          <p:nvPr/>
        </p:nvSpPr>
        <p:spPr>
          <a:xfrm>
            <a:off x="6606417" y="1827813"/>
            <a:ext cx="635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Speckle Noise: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FCE6B-3CBE-52C3-FE1F-9BBD4FD294D4}"/>
              </a:ext>
            </a:extLst>
          </p:cNvPr>
          <p:cNvSpPr txBox="1"/>
          <p:nvPr/>
        </p:nvSpPr>
        <p:spPr>
          <a:xfrm>
            <a:off x="6525380" y="3954739"/>
            <a:ext cx="635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Squared Error = 0.00670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003F3-423E-3D08-F085-F989BA7C789B}"/>
              </a:ext>
            </a:extLst>
          </p:cNvPr>
          <p:cNvSpPr txBox="1"/>
          <p:nvPr/>
        </p:nvSpPr>
        <p:spPr>
          <a:xfrm>
            <a:off x="3316271" y="4300779"/>
            <a:ext cx="635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Medium Speckle Noise: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9E6A17-05A0-EF2E-79A6-11E5E949C36D}"/>
              </a:ext>
            </a:extLst>
          </p:cNvPr>
          <p:cNvSpPr txBox="1"/>
          <p:nvPr/>
        </p:nvSpPr>
        <p:spPr>
          <a:xfrm>
            <a:off x="3316271" y="6356043"/>
            <a:ext cx="635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Squared Error = 0.00512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CC7601-0EE1-824A-9630-0512B9C010B2}"/>
              </a:ext>
            </a:extLst>
          </p:cNvPr>
          <p:cNvSpPr txBox="1"/>
          <p:nvPr/>
        </p:nvSpPr>
        <p:spPr>
          <a:xfrm>
            <a:off x="768048" y="1830438"/>
            <a:ext cx="635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Speckle Noise: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C7C8D3-4B1C-44C6-C72E-FC2D9F356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8" y="2194461"/>
            <a:ext cx="4973501" cy="16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1DBFBF-7CA1-4E08-5C94-8FC0C34DA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37" y="4655190"/>
            <a:ext cx="4974336" cy="16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AA170EB-5BF4-0F06-0D81-DAB2E3AF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17" y="2171776"/>
            <a:ext cx="4974336" cy="16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11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2DAC-7BA8-3E99-ACEC-172F347A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22F6DC-A116-11CC-EA78-17C67E13B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047"/>
            <a:ext cx="10287001" cy="4373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2.   Classification Accuracy vs Speckle Noise Level: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A90A73-EA54-B53F-B3BC-0C8D5FCD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06" y="2108200"/>
            <a:ext cx="7654858" cy="42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3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490D-ECCC-675C-9A24-7A140351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59A2B9-31A9-CAA7-E4D6-61ADB52F5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9333"/>
                <a:ext cx="10515600" cy="473763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Denoising autoencoder is effective in removing speckle noise, but causes a strong gaussian blur effect (not ideal for classification)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Medium speckle noise performs best in terms of speckle noise suppression and classification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Possible future work:</a:t>
                </a:r>
              </a:p>
              <a:p>
                <a:pPr lvl="1"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Explore other options for cleaning up speckle noise (e.g., mean filter)</a:t>
                </a:r>
              </a:p>
              <a:p>
                <a:pPr lvl="1"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Test on dataset with known and predictable speckle noise values</a:t>
                </a:r>
              </a:p>
              <a:p>
                <a:pPr lvl="1"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Optimize speckle noise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value) within the CNN itself through a custom layer</a:t>
                </a:r>
              </a:p>
              <a:p>
                <a:pPr lvl="1"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Test classification on other types of CNN architectures (</a:t>
                </a:r>
                <a:r>
                  <a:rPr lang="en-US" dirty="0" err="1"/>
                  <a:t>ResNet</a:t>
                </a:r>
                <a:r>
                  <a:rPr lang="en-US" dirty="0"/>
                  <a:t>, </a:t>
                </a:r>
                <a:r>
                  <a:rPr lang="en-US" dirty="0" err="1"/>
                  <a:t>MobileNet</a:t>
                </a:r>
                <a:r>
                  <a:rPr lang="en-US" dirty="0"/>
                  <a:t>, etc.)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59A2B9-31A9-CAA7-E4D6-61ADB52F5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9333"/>
                <a:ext cx="10515600" cy="4737630"/>
              </a:xfrm>
              <a:blipFill>
                <a:blip r:embed="rId2"/>
                <a:stretch>
                  <a:fillRect l="-1043"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20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6931-2CD1-C8A9-D8A3-66BA651D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AF51-DBC0-86D1-E7C4-0604A38D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dirty="0"/>
              <a:t>[1]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Fleckenstein, M., Keenan, T.D.L.,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Guymer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, R.H.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 Age-related macular degeneration.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Nat Rev Dis Primers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7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, 31 (2021). https://doi.org/10.1038/s41572-021-00265-2</a:t>
            </a:r>
          </a:p>
          <a:p>
            <a:pPr marL="0" marR="457200" indent="0" algn="l">
              <a:spcAft>
                <a:spcPts val="100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-apple-system"/>
              </a:rPr>
              <a:t>[2]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Nabila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Eladawi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 al.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“Optical coherence tomography: A review,” pp. 191–221, Jan. 2020,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https://doi.org/10.1016/b978-0-12-817440-1.00007-3.</a:t>
            </a:r>
          </a:p>
          <a:p>
            <a:pPr marL="0" marR="457200" indent="0" algn="l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[3]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Yoneyama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Y. Sakamoto, “Speckle control for electro-holographic display using high-brightness yellow phosphor light source in projector,”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Optical engineering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vol. 62, no. 08, Aug. 2023,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https://doi.org/10.1117/1.oe.62.8.083103.</a:t>
            </a:r>
          </a:p>
          <a:p>
            <a:pPr marL="0" marR="4572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45720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[4] “VGG-16 | CNN model,”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GeeksforGeeks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Feb. 26, 2020. https://www.geeksforgeeks.org/vgg-16-cnn-model/</a:t>
            </a:r>
          </a:p>
          <a:p>
            <a:pPr marL="0" marR="4572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[5]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S. Diao et al., “Classification and segmentation of OCT images for age-related macular degeneration based on dual guidance networks,” Biomedical Signal Processing and Control, vol. 84, p. 104810, Jul. 2023. doi:10.1016/j.bspc.2023.104810</a:t>
            </a:r>
            <a:endParaRPr lang="en-US" b="0" i="0" dirty="0"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marL="0" marR="4572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457200" indent="0" algn="l">
              <a:spcAft>
                <a:spcPts val="1000"/>
              </a:spcAft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4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D812-2178-2911-E33D-AA38B978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A95B-ED51-A3EF-3F39-3D7BF2E5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 and Motivation</a:t>
            </a:r>
          </a:p>
          <a:p>
            <a:r>
              <a:rPr lang="en-US" dirty="0"/>
              <a:t>Data Capture: Optical Coherence Tomography</a:t>
            </a:r>
          </a:p>
          <a:p>
            <a:r>
              <a:rPr lang="en-US" dirty="0"/>
              <a:t>Speckle Noise</a:t>
            </a:r>
          </a:p>
          <a:p>
            <a:r>
              <a:rPr lang="en-US" dirty="0"/>
              <a:t>Machine Learning Pipeline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Preprocessing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Cleaning up Speckle Noise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Classification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04245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ECE5-1B46-9B82-5B8F-6E527986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0187E-2901-8282-A8E3-775CA384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8274"/>
            <a:ext cx="6324260" cy="462012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Age-related macular degeneration (AMD) is the leading cause of legal blindness in individuals &gt; 55 years old</a:t>
            </a:r>
          </a:p>
          <a:p>
            <a:pPr>
              <a:lnSpc>
                <a:spcPct val="120000"/>
              </a:lnSpc>
            </a:pPr>
            <a:r>
              <a:rPr lang="en-US" dirty="0"/>
              <a:t>AMD accounts for 6 – 9% of legal blindness globally</a:t>
            </a:r>
          </a:p>
          <a:p>
            <a:pPr>
              <a:lnSpc>
                <a:spcPct val="120000"/>
              </a:lnSpc>
            </a:pPr>
            <a:r>
              <a:rPr lang="en-US" dirty="0"/>
              <a:t>Several different pathologies associated with AMD: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Choroidal neovascularization (CNV)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Drusen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Diabetic Macular Edema (DME)</a:t>
            </a:r>
          </a:p>
          <a:p>
            <a:pPr>
              <a:lnSpc>
                <a:spcPct val="120000"/>
              </a:lnSpc>
            </a:pPr>
            <a:r>
              <a:rPr lang="en-US" dirty="0"/>
              <a:t>Each pathology has its own symptoms, progression timelines, treatments,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Need for rapid retinal imaging and classification techniques for early detection and vision loss prevention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0E3B5-4BA0-8A09-1023-2DBBB8B4F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756" y="570860"/>
            <a:ext cx="2354769" cy="1884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B751A-50CE-21F7-49FE-E8B2A3D7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459" y="2776141"/>
            <a:ext cx="2563121" cy="21527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069BE0-B93D-05C2-A2DD-BA81C10AA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124" y="3364946"/>
            <a:ext cx="1591191" cy="31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7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A7AC-5D9F-3DAF-AAFC-0CBDDFF3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Coherence Tomography (OCT)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1DCB-54E7-79F2-9E2A-5CEBE72E1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766" y="1703555"/>
            <a:ext cx="4567989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1000"/>
              </a:spcAft>
            </a:pPr>
            <a:r>
              <a:rPr lang="en-US" dirty="0"/>
              <a:t>Rapid, noninvasive, single-cell resolution medical imaging technique</a:t>
            </a:r>
          </a:p>
          <a:p>
            <a:pPr>
              <a:spcAft>
                <a:spcPts val="1000"/>
              </a:spcAft>
            </a:pPr>
            <a:r>
              <a:rPr lang="en-US" dirty="0"/>
              <a:t>Clinical gold standard in retinal imaging</a:t>
            </a:r>
          </a:p>
          <a:p>
            <a:pPr>
              <a:spcAft>
                <a:spcPts val="1000"/>
              </a:spcAft>
            </a:pPr>
            <a:r>
              <a:rPr lang="en-US" dirty="0"/>
              <a:t>Interferometric imaging using backscattered light from biological samples</a:t>
            </a:r>
          </a:p>
          <a:p>
            <a:pPr>
              <a:spcAft>
                <a:spcPts val="1000"/>
              </a:spcAft>
            </a:pPr>
            <a:r>
              <a:rPr lang="en-US" dirty="0"/>
              <a:t>Dependent on coherence properties of light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FFECF-E811-2CCF-AB92-9580D82E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89" y="1475521"/>
            <a:ext cx="3473116" cy="267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48A92-C55A-D899-E588-39DA73B22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506" y="1478445"/>
            <a:ext cx="3418128" cy="2711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32D1A3-144A-4B69-09B0-8E39F328E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084" y="4778099"/>
            <a:ext cx="3352765" cy="155456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2A7ED0-CDA8-493F-D135-0FF36FC846AA}"/>
              </a:ext>
            </a:extLst>
          </p:cNvPr>
          <p:cNvCxnSpPr/>
          <p:nvPr/>
        </p:nvCxnSpPr>
        <p:spPr>
          <a:xfrm>
            <a:off x="7812505" y="4190103"/>
            <a:ext cx="946485" cy="550339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099BF1-1BAD-3543-600A-3D5624BBEE18}"/>
              </a:ext>
            </a:extLst>
          </p:cNvPr>
          <p:cNvCxnSpPr>
            <a:cxnSpLocks/>
          </p:cNvCxnSpPr>
          <p:nvPr/>
        </p:nvCxnSpPr>
        <p:spPr>
          <a:xfrm flipH="1">
            <a:off x="9137457" y="4262252"/>
            <a:ext cx="805193" cy="465226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00D996-24BD-B51A-D79F-4B9D09F41DDD}"/>
              </a:ext>
            </a:extLst>
          </p:cNvPr>
          <p:cNvSpPr txBox="1"/>
          <p:nvPr/>
        </p:nvSpPr>
        <p:spPr>
          <a:xfrm>
            <a:off x="8285747" y="6284051"/>
            <a:ext cx="144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B-Scan Image</a:t>
            </a:r>
          </a:p>
        </p:txBody>
      </p:sp>
    </p:spTree>
    <p:extLst>
      <p:ext uri="{BB962C8B-B14F-4D97-AF65-F5344CB8AC3E}">
        <p14:creationId xmlns:p14="http://schemas.microsoft.com/office/powerpoint/2010/main" val="183705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A08E-E531-2D17-4A2E-BADCDA89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Speckle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9EE37-0017-4431-81AF-9011A839E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526" y="1696953"/>
                <a:ext cx="4993106" cy="44293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u="sng" dirty="0"/>
                  <a:t>Coherence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Fixed phase relationship between electromagnetic field values at: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(1) different locations (Spatial Coherence)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z="1800" dirty="0"/>
                  <a:t>         OR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(2) different times (Temporal Coherence)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Can be modified by bandwidth of source or spatial filtering of beam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Axial resolution of OCT imaging dependent on coherence length of source: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8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0.44 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/>
                  <a:t>Lower coherence = higher resolution 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9EE37-0017-4431-81AF-9011A839E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526" y="1696953"/>
                <a:ext cx="4993106" cy="4429375"/>
              </a:xfrm>
              <a:blipFill>
                <a:blip r:embed="rId2"/>
                <a:stretch>
                  <a:fillRect l="-611" t="-413" r="-1343" b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38F82DD-4E66-F57B-D607-7D0A9DFB6A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31306" y="1690687"/>
                <a:ext cx="6128083" cy="31379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sz="2000" u="sng" dirty="0"/>
                  <a:t>Speckle Noise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Interference between different parts of an object due to scattering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Manifests as random fluctuation in intensity (noise)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Degrades overall image quality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Can be quantified using speckle contrast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600" b="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: standard deviation of image intensity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000" dirty="0"/>
                  <a:t>: mean image intensity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38F82DD-4E66-F57B-D607-7D0A9DFB6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306" y="1690687"/>
                <a:ext cx="6128083" cy="3137987"/>
              </a:xfrm>
              <a:prstGeom prst="rect">
                <a:avLst/>
              </a:prstGeom>
              <a:blipFill>
                <a:blip r:embed="rId3"/>
                <a:stretch>
                  <a:fillRect l="-597" t="-583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-up of a black and white image&#10;&#10;Description automatically generated">
            <a:extLst>
              <a:ext uri="{FF2B5EF4-FFF2-40B4-BE49-F238E27FC236}">
                <a16:creationId xmlns:a16="http://schemas.microsoft.com/office/drawing/2014/main" id="{1DC4E6B9-71D6-2887-AE33-1DD10D95E5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886" b="6422"/>
          <a:stretch/>
        </p:blipFill>
        <p:spPr>
          <a:xfrm>
            <a:off x="8988495" y="4921228"/>
            <a:ext cx="2301138" cy="1241512"/>
          </a:xfrm>
          <a:prstGeom prst="rect">
            <a:avLst/>
          </a:prstGeom>
        </p:spPr>
      </p:pic>
      <p:pic>
        <p:nvPicPr>
          <p:cNvPr id="9" name="Picture 8" descr="A close up of a black and white photo of a mustache&#10;&#10;Description automatically generated">
            <a:extLst>
              <a:ext uri="{FF2B5EF4-FFF2-40B4-BE49-F238E27FC236}">
                <a16:creationId xmlns:a16="http://schemas.microsoft.com/office/drawing/2014/main" id="{E01F479B-374E-B9A8-230F-2D39094518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56" r="18009"/>
          <a:stretch/>
        </p:blipFill>
        <p:spPr>
          <a:xfrm>
            <a:off x="6023812" y="4923356"/>
            <a:ext cx="2301138" cy="1225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FCFCB8-EB62-E1FD-5C8A-81D9B32CC572}"/>
              </a:ext>
            </a:extLst>
          </p:cNvPr>
          <p:cNvSpPr txBox="1"/>
          <p:nvPr/>
        </p:nvSpPr>
        <p:spPr>
          <a:xfrm>
            <a:off x="6023812" y="6185251"/>
            <a:ext cx="23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Speckle Noise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7C86C-325A-13C9-C9A2-9A2F68F5925D}"/>
              </a:ext>
            </a:extLst>
          </p:cNvPr>
          <p:cNvSpPr txBox="1"/>
          <p:nvPr/>
        </p:nvSpPr>
        <p:spPr>
          <a:xfrm>
            <a:off x="8988495" y="6185251"/>
            <a:ext cx="23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Speckle Noise</a:t>
            </a:r>
          </a:p>
        </p:txBody>
      </p:sp>
    </p:spTree>
    <p:extLst>
      <p:ext uri="{BB962C8B-B14F-4D97-AF65-F5344CB8AC3E}">
        <p14:creationId xmlns:p14="http://schemas.microsoft.com/office/powerpoint/2010/main" val="11507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7100-434E-8759-FAF5-9A9060E7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B34E2-85B0-3464-65CA-C1EAAA11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29" y="2176829"/>
            <a:ext cx="9933328" cy="27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2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3876-F957-622F-E42F-5C681828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166A-6A37-4443-1209-C5F5618C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557"/>
            <a:ext cx="6959600" cy="451591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Data taken from “Large Dataset of Labeled Optical Coherence Tomography (OCT) and Chest X-Ray Images” </a:t>
            </a:r>
          </a:p>
          <a:p>
            <a:pPr marL="0" indent="0">
              <a:buNone/>
            </a:pPr>
            <a:r>
              <a:rPr lang="en-US" sz="2400" dirty="0"/>
              <a:t>    Daniel </a:t>
            </a:r>
            <a:r>
              <a:rPr lang="en-US" sz="2400" dirty="0" err="1"/>
              <a:t>Kermany</a:t>
            </a:r>
            <a:r>
              <a:rPr lang="en-US" sz="2400" dirty="0"/>
              <a:t> et al., University of California San Diego,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Guangzhou Women and Children’s Medical Center</a:t>
            </a:r>
          </a:p>
          <a:p>
            <a:r>
              <a:rPr lang="en-US" sz="2400" dirty="0"/>
              <a:t>OCT dataset:</a:t>
            </a:r>
          </a:p>
          <a:p>
            <a:pPr lvl="1"/>
            <a:r>
              <a:rPr lang="en-US" sz="1800" dirty="0"/>
              <a:t>109,309 total images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1,000 test images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108,309 training images</a:t>
            </a:r>
          </a:p>
          <a:p>
            <a:pPr lvl="1"/>
            <a:r>
              <a:rPr lang="en-US" sz="1800" dirty="0"/>
              <a:t>Broken up into four main categories, based on AMD pathology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37,455 choroidal neovascularization images (CNV)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11,598 diabetic macular edema images (DME)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8,866 drusen images (DRUSEN)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51,390 normal images (NORMAL)</a:t>
            </a:r>
          </a:p>
          <a:p>
            <a:pPr lvl="1"/>
            <a:r>
              <a:rPr lang="en-US" sz="1800" dirty="0"/>
              <a:t>Varying image sizes, orientations, and speckle noise</a:t>
            </a:r>
          </a:p>
        </p:txBody>
      </p:sp>
      <p:pic>
        <p:nvPicPr>
          <p:cNvPr id="5" name="Picture 4" descr="A close-up of a human body&#10;&#10;Description automatically generated">
            <a:extLst>
              <a:ext uri="{FF2B5EF4-FFF2-40B4-BE49-F238E27FC236}">
                <a16:creationId xmlns:a16="http://schemas.microsoft.com/office/drawing/2014/main" id="{EC753364-3B75-EF5F-237C-3FDB58DD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39" y="365125"/>
            <a:ext cx="3200400" cy="1550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9508B-C666-B170-7CD0-A18C8BA5717B}"/>
              </a:ext>
            </a:extLst>
          </p:cNvPr>
          <p:cNvSpPr txBox="1"/>
          <p:nvPr/>
        </p:nvSpPr>
        <p:spPr>
          <a:xfrm>
            <a:off x="6759235" y="36063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CNV</a:t>
            </a:r>
          </a:p>
        </p:txBody>
      </p:sp>
      <p:pic>
        <p:nvPicPr>
          <p:cNvPr id="8" name="Picture 7" descr="A close-up of a layer of water&#10;&#10;Description automatically generated">
            <a:extLst>
              <a:ext uri="{FF2B5EF4-FFF2-40B4-BE49-F238E27FC236}">
                <a16:creationId xmlns:a16="http://schemas.microsoft.com/office/drawing/2014/main" id="{43F8DFB8-359C-A149-A6A1-B7D3A2D7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299" y="1984496"/>
            <a:ext cx="3200399" cy="1550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0D80D-7BCA-9F1E-A603-EA4427732787}"/>
              </a:ext>
            </a:extLst>
          </p:cNvPr>
          <p:cNvSpPr txBox="1"/>
          <p:nvPr/>
        </p:nvSpPr>
        <p:spPr>
          <a:xfrm>
            <a:off x="6776774" y="198449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DME</a:t>
            </a:r>
          </a:p>
        </p:txBody>
      </p:sp>
      <p:pic>
        <p:nvPicPr>
          <p:cNvPr id="11" name="Picture 10" descr="A close-up of a cloud&#10;&#10;Description automatically generated">
            <a:extLst>
              <a:ext uri="{FF2B5EF4-FFF2-40B4-BE49-F238E27FC236}">
                <a16:creationId xmlns:a16="http://schemas.microsoft.com/office/drawing/2014/main" id="{D964EFCA-07A1-A1D5-28A3-F6E99239B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39" y="3547951"/>
            <a:ext cx="3205460" cy="15526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C1A66E-6C2C-551E-A247-71A5B8399F9E}"/>
              </a:ext>
            </a:extLst>
          </p:cNvPr>
          <p:cNvSpPr txBox="1"/>
          <p:nvPr/>
        </p:nvSpPr>
        <p:spPr>
          <a:xfrm>
            <a:off x="6882304" y="354345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DRUSEN</a:t>
            </a:r>
          </a:p>
        </p:txBody>
      </p:sp>
      <p:pic>
        <p:nvPicPr>
          <p:cNvPr id="14" name="Picture 13" descr="A close-up of a cloud&#10;&#10;Description automatically generated">
            <a:extLst>
              <a:ext uri="{FF2B5EF4-FFF2-40B4-BE49-F238E27FC236}">
                <a16:creationId xmlns:a16="http://schemas.microsoft.com/office/drawing/2014/main" id="{D3E738AE-B7BA-D76A-8980-C23EB747A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178" y="5113857"/>
            <a:ext cx="3200400" cy="15501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D8B006-4EB5-FCBA-0097-4D52C2EA1599}"/>
              </a:ext>
            </a:extLst>
          </p:cNvPr>
          <p:cNvSpPr txBox="1"/>
          <p:nvPr/>
        </p:nvSpPr>
        <p:spPr>
          <a:xfrm>
            <a:off x="6926300" y="511385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362591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0570-BBB1-00A2-DF50-E9657D0D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73EE-7BC5-B8B7-685E-CCDC7453E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884817" cy="480218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Resizing the dataset: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Need images to all have same dimensions for CNN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 images resized to be 256 x 256 pixels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Aspect ratio threshold set at 1.5:1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New Dataset:</a:t>
            </a:r>
          </a:p>
          <a:p>
            <a:pPr lvl="2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Total: 42,345 Images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Train: 41,345 images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Test: 1,000 images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CNV: 9,494 images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DME: 10,144 images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DRUSEN: 5,371 images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NORMAL: 16,336 images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CC123E-39BD-488C-20CE-8050A927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508" y="2601912"/>
            <a:ext cx="52578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6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0570-BBB1-00A2-DF50-E9657D0D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7973EE-7BC5-B8B7-685E-CCDC7453EA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6191603" cy="494531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2.   Adding speckle noise: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Speckle noise simulated using random phasors: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𝑝h𝑎𝑠𝑜𝑟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Amplitude (A) had a constant value</a:t>
                </a: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Phase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 had a unform distribution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 sum of N phasors is added to each pixel to produce the speckle noise in your image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𝑆𝑝𝑒𝑐𝑘𝑙𝑒𝑑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𝑂𝑟𝑖𝑔𝑖𝑛𝑎𝑙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𝑃𝑖𝑐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𝑝h𝑎𝑠𝑜𝑟𝑆𝑢𝑚</m:t>
                      </m:r>
                    </m:oMath>
                  </m:oMathPara>
                </a14:m>
                <a:endParaRPr lang="en-US" dirty="0"/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pre-factor (can be set to any value)</a:t>
                </a:r>
              </a:p>
              <a:p>
                <a:pPr marL="457200" lvl="1" indent="0" algn="ctr">
                  <a:lnSpc>
                    <a:spcPct val="120000"/>
                  </a:lnSpc>
                  <a:buNone/>
                </a:pPr>
                <a:r>
                  <a:rPr lang="en-US" b="1" dirty="0"/>
                  <a:t>Smaller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 = more speckle noise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7973EE-7BC5-B8B7-685E-CCDC7453E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6191603" cy="4945311"/>
              </a:xfrm>
              <a:blipFill>
                <a:blip r:embed="rId2"/>
                <a:stretch>
                  <a:fillRect l="-1576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C8D7AB6F-354E-EB12-A372-4F0D5FDC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692" y="734457"/>
            <a:ext cx="3326172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DC1107-2921-5ECD-B570-387ECB373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690" y="4898639"/>
            <a:ext cx="3326173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5B3F84-DF62-6B34-F380-16943B3ED7CD}"/>
                  </a:ext>
                </a:extLst>
              </p:cNvPr>
              <p:cNvSpPr txBox="1"/>
              <p:nvPr/>
            </p:nvSpPr>
            <p:spPr>
              <a:xfrm>
                <a:off x="7145867" y="365125"/>
                <a:ext cx="2929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 Speckle Noise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10):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5B3F84-DF62-6B34-F380-16943B3ED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867" y="365125"/>
                <a:ext cx="2929466" cy="369332"/>
              </a:xfrm>
              <a:prstGeom prst="rect">
                <a:avLst/>
              </a:prstGeom>
              <a:blipFill>
                <a:blip r:embed="rId5"/>
                <a:stretch>
                  <a:fillRect l="-166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6C0F16-A6D8-C706-7A93-96EE8D60BCD6}"/>
                  </a:ext>
                </a:extLst>
              </p:cNvPr>
              <p:cNvSpPr txBox="1"/>
              <p:nvPr/>
            </p:nvSpPr>
            <p:spPr>
              <a:xfrm>
                <a:off x="7145867" y="4528066"/>
                <a:ext cx="2929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High Speckle Noise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2.5):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6C0F16-A6D8-C706-7A93-96EE8D60B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867" y="4528066"/>
                <a:ext cx="2929466" cy="369332"/>
              </a:xfrm>
              <a:prstGeom prst="rect">
                <a:avLst/>
              </a:prstGeom>
              <a:blipFill>
                <a:blip r:embed="rId6"/>
                <a:stretch>
                  <a:fillRect l="-166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72A177-F6E9-1EF4-C6D6-6C8879403206}"/>
                  </a:ext>
                </a:extLst>
              </p:cNvPr>
              <p:cNvSpPr txBox="1"/>
              <p:nvPr/>
            </p:nvSpPr>
            <p:spPr>
              <a:xfrm>
                <a:off x="7145867" y="2563257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Medium Speckle Noise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5):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72A177-F6E9-1EF4-C6D6-6C8879403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867" y="2563257"/>
                <a:ext cx="3048000" cy="369332"/>
              </a:xfrm>
              <a:prstGeom prst="rect">
                <a:avLst/>
              </a:prstGeom>
              <a:blipFill>
                <a:blip r:embed="rId7"/>
                <a:stretch>
                  <a:fillRect l="-1600" t="-8197" r="-16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40622E7-9AF1-23C4-C1C9-1D3353294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692" y="2861648"/>
            <a:ext cx="3326172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64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40AA2A69-EF40-6449-91D2-6C5B82E9217C}" vid="{D8F53F63-1E35-244C-A65D-F096772153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duke_light_c_l</Template>
  <TotalTime>2152</TotalTime>
  <Words>1026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Classification of macular degenerative pathologies from OCT images with speckle noise</vt:lpstr>
      <vt:lpstr>Presentation Agenda</vt:lpstr>
      <vt:lpstr>Background and Motivation</vt:lpstr>
      <vt:lpstr>Optical Coherence Tomography (OCT)</vt:lpstr>
      <vt:lpstr>Speckle Noise</vt:lpstr>
      <vt:lpstr>Machine Learning Pipeline</vt:lpstr>
      <vt:lpstr>Dataset</vt:lpstr>
      <vt:lpstr>Preprocessing</vt:lpstr>
      <vt:lpstr>Preprocessing</vt:lpstr>
      <vt:lpstr>Cleaning up Speckle Noise</vt:lpstr>
      <vt:lpstr>Classification</vt:lpstr>
      <vt:lpstr>Results</vt:lpstr>
      <vt:lpstr>Results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Savage</dc:creator>
  <cp:lastModifiedBy>Brent Savage</cp:lastModifiedBy>
  <cp:revision>24</cp:revision>
  <dcterms:created xsi:type="dcterms:W3CDTF">2024-04-27T17:36:30Z</dcterms:created>
  <dcterms:modified xsi:type="dcterms:W3CDTF">2024-05-02T19:22:40Z</dcterms:modified>
</cp:coreProperties>
</file>