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quent Values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Frequent Values</a:t>
            </a:r>
          </a:p>
        </p:txBody>
      </p:sp>
      <p:sp>
        <p:nvSpPr>
          <p:cNvPr id="120" name="http://www.spoj.com/problems/FREQUENT/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http://www.spoj.com/problems/FREQUENT/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erval Tree - Constru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Interval Tree - Construction</a:t>
            </a:r>
          </a:p>
        </p:txBody>
      </p:sp>
      <p:pic>
        <p:nvPicPr>
          <p:cNvPr id="161" name="s2i.png" descr="s2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59000"/>
            <a:ext cx="11328400" cy="7552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terval Tree - Constru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Interval Tree - Construction</a:t>
            </a:r>
          </a:p>
        </p:txBody>
      </p:sp>
      <p:pic>
        <p:nvPicPr>
          <p:cNvPr id="164" name="s2i.png" descr="s2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59000"/>
            <a:ext cx="11328400" cy="7552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terval Tree - Constru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Interval Tree - Construction</a:t>
            </a:r>
          </a:p>
        </p:txBody>
      </p:sp>
      <p:sp>
        <p:nvSpPr>
          <p:cNvPr id="167" name="Why is it necessary to have ltor and rtol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</a:pPr>
            <a:r>
              <a:t>Why is it necessary to have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ltor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rtol</a:t>
            </a:r>
            <a:r>
              <a:t>?</a:t>
            </a:r>
          </a:p>
          <a:p>
            <a:pPr>
              <a:spcBef>
                <a:spcPts val="2000"/>
              </a:spcBef>
            </a:pPr>
            <a:r>
              <a:t>The following example and the querying code will make it clear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erval Tree - Construction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Interval Tree - Construction 2</a:t>
            </a:r>
          </a:p>
        </p:txBody>
      </p:sp>
      <p:pic>
        <p:nvPicPr>
          <p:cNvPr id="170" name="complex.png" descr="compl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59000"/>
            <a:ext cx="1133475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erval Tree - Query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Interval Tree - Querying</a:t>
            </a:r>
          </a:p>
        </p:txBody>
      </p:sp>
      <p:sp>
        <p:nvSpPr>
          <p:cNvPr id="173" name="Given an interval, find all interval in the tree which intersect i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1600"/>
              </a:spcBef>
              <a:defRPr sz="3024"/>
            </a:pPr>
            <a:r>
              <a:t>Given an interval, find all interval in the tree which intersect it</a:t>
            </a:r>
          </a:p>
          <a:p>
            <a:pPr marL="533400" indent="-533400" defTabSz="490727">
              <a:spcBef>
                <a:spcPts val="1600"/>
              </a:spcBef>
              <a:buSzPct val="100000"/>
              <a:buAutoNum type="arabicPeriod" startAt="1"/>
              <a:defRPr sz="3024"/>
            </a:pPr>
            <a:r>
              <a:t>Get intervals at a node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  <a:r>
              <a:t>If you intersect a node’s point, you can add all its intervals to your set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  <a:r>
              <a:t>If not, peel away from ltor or rtol, depending on which side of the point the interval is on</a:t>
            </a:r>
          </a:p>
          <a:p>
            <a:pPr marL="533400" indent="-533400" defTabSz="490727">
              <a:spcBef>
                <a:spcPts val="0"/>
              </a:spcBef>
              <a:buSzPct val="100000"/>
              <a:buAutoNum type="arabicPeriod" startAt="1"/>
              <a:defRPr sz="3024"/>
            </a:pPr>
            <a:r>
              <a:t>Recurse through child..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  <a:r>
              <a:t>R if the interval extends to the right of point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  <a:r>
              <a:t>L if the interval extends to the left of point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</a:p>
          <a:p>
            <a:pPr marL="373379" indent="-373379" defTabSz="490727">
              <a:spcBef>
                <a:spcPts val="0"/>
              </a:spcBef>
              <a:defRPr sz="3024"/>
            </a:pPr>
            <a:r>
              <a:t>Efficiency is O(log(n) + m)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  <a:r>
              <a:t> n: intervals in tree</a:t>
            </a:r>
          </a:p>
          <a:p>
            <a:pPr lvl="1" marL="746759" indent="-373379" defTabSz="490727">
              <a:spcBef>
                <a:spcPts val="0"/>
              </a:spcBef>
              <a:defRPr sz="3024"/>
            </a:pPr>
            <a:r>
              <a:t>m: intervals in tree that intersect your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CODE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</a:lvl1pPr>
          </a:lstStyle>
          <a:p>
            <a:pPr/>
            <a:r>
              <a:t>CODE</a:t>
            </a:r>
          </a:p>
        </p:txBody>
      </p:sp>
      <p:pic>
        <p:nvPicPr>
          <p:cNvPr id="177" name="Screen Shot 2017-03-31 at 2.54.57 PM.png" descr="Screen Shot 2017-03-31 at 2.54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1122"/>
            <a:ext cx="13004801" cy="8951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erval Tree - Query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Interval Tree - Querying</a:t>
            </a:r>
          </a:p>
        </p:txBody>
      </p:sp>
      <p:pic>
        <p:nvPicPr>
          <p:cNvPr id="180" name="q1.png" descr="q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59000"/>
            <a:ext cx="11328400" cy="7552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erval Tree - Query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Interval Tree - Querying</a:t>
            </a:r>
          </a:p>
        </p:txBody>
      </p:sp>
      <p:pic>
        <p:nvPicPr>
          <p:cNvPr id="183" name="q2.png" descr="q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59000"/>
            <a:ext cx="11334750" cy="755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Because [1,2]and…"/>
          <p:cNvSpPr/>
          <p:nvPr/>
        </p:nvSpPr>
        <p:spPr>
          <a:xfrm>
            <a:off x="662130" y="2564573"/>
            <a:ext cx="29209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Because [1,2]and</a:t>
            </a:r>
          </a:p>
          <a:p>
            <a:pPr>
              <a:defRPr sz="2400"/>
            </a:pPr>
            <a:r>
              <a:t>[3,4] don’t intersect,</a:t>
            </a:r>
          </a:p>
          <a:p>
            <a:pPr>
              <a:defRPr sz="2400"/>
            </a:pPr>
            <a:r>
              <a:t>we don’t need</a:t>
            </a:r>
          </a:p>
          <a:p>
            <a:pPr>
              <a:defRPr sz="2400"/>
            </a:pPr>
            <a:r>
              <a:t>to check [4,5]!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erval Tree - Query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Interval Tree - Querying</a:t>
            </a:r>
          </a:p>
        </p:txBody>
      </p:sp>
      <p:pic>
        <p:nvPicPr>
          <p:cNvPr id="187" name="q3.png" descr="q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59000"/>
            <a:ext cx="11328400" cy="7552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blem-Specific Not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Problem-Specific Notes</a:t>
            </a:r>
          </a:p>
        </p:txBody>
      </p:sp>
      <p:sp>
        <p:nvSpPr>
          <p:cNvPr id="190" name="No two intervals that go in the tree overlap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t>No two intervals that go in the tree overlap</a:t>
            </a:r>
          </a:p>
          <a:p>
            <a:pPr lvl="1" marL="808990" indent="-404495" defTabSz="531622">
              <a:spcBef>
                <a:spcPts val="0"/>
              </a:spcBef>
              <a:defRPr sz="3276"/>
            </a:pPr>
            <a:r>
              <a:t>makes rtol and ltor unnecessary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Once you get the set of intervals that overlap your query, you need to find the size of their intersection</a:t>
            </a:r>
          </a:p>
          <a:p>
            <a:pPr lvl="1" marL="808990" indent="-404495" defTabSz="531622">
              <a:spcBef>
                <a:spcPts val="0"/>
              </a:spcBef>
              <a:defRPr sz="3276"/>
            </a:pPr>
            <a:r>
              <a:t>example: ‘5’ repeats through interval [4,9], but my query only considers [3,7]. The correct answer is 4, not 6</a:t>
            </a:r>
          </a:p>
          <a:p>
            <a:pPr lvl="1" marL="808990" indent="-404495" defTabSz="531622">
              <a:spcBef>
                <a:spcPts val="0"/>
              </a:spcBef>
              <a:defRPr sz="3276"/>
            </a:pPr>
          </a:p>
          <a:p>
            <a:pPr marL="404495" indent="-404495" defTabSz="531622">
              <a:spcBef>
                <a:spcPts val="0"/>
              </a:spcBef>
              <a:defRPr sz="3276"/>
            </a:pPr>
            <a:r>
              <a:t>You know that all solutions are &gt;=1. You can halve the time of building the tree by only constructing it after throwing out all intervals of length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Statemen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3" name="You are given a sequence of n integers a_1 , a_2 , ... , a_n in non-decreasing order. In addition to that, you are given several queries consisting of indices i and j (1 ≤ i ≤ j ≤ n). For each query, determine the most frequent value among the integers ai , ... , aj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2861" indent="-172861" defTabSz="457200">
              <a:lnSpc>
                <a:spcPts val="5400"/>
              </a:lnSpc>
              <a:spcBef>
                <a:spcPts val="0"/>
              </a:spcBef>
              <a:defRPr sz="3200">
                <a:solidFill>
                  <a:srgbClr val="555555"/>
                </a:solidFill>
              </a:defRPr>
            </a:pPr>
            <a:r>
              <a:t>You are given a sequence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 integers a_1 , a_2 , ... , a_n</a:t>
            </a:r>
            <a:r>
              <a:t> in non-decreasing order. In addition to that, you are given several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queries consisting of indices i and j (1 ≤ i ≤ j ≤ n)</a:t>
            </a:r>
            <a:r>
              <a:t>. For each query, determine the most frequent value among the integers ai , ... , aj.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 sz="3200">
                <a:solidFill>
                  <a:srgbClr val="555555"/>
                </a:solidFill>
              </a:defRPr>
            </a:pPr>
          </a:p>
          <a:p>
            <a:pPr marL="172861" indent="-172861" defTabSz="457200">
              <a:lnSpc>
                <a:spcPts val="5400"/>
              </a:lnSpc>
              <a:spcBef>
                <a:spcPts val="0"/>
              </a:spcBef>
              <a:defRPr sz="3200">
                <a:solidFill>
                  <a:srgbClr val="555555"/>
                </a:solidFill>
              </a:defRPr>
            </a:pPr>
            <a:r>
              <a:t> That’s what it says, at least. The example question shows that what they really want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 number of occurrences of the most frequent value in the query range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ain() Code"/>
          <p:cNvSpPr/>
          <p:nvPr>
            <p:ph type="title"/>
          </p:nvPr>
        </p:nvSpPr>
        <p:spPr>
          <a:xfrm>
            <a:off x="952500" y="-301692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Main() Code</a:t>
            </a:r>
          </a:p>
        </p:txBody>
      </p:sp>
      <p:pic>
        <p:nvPicPr>
          <p:cNvPr id="193" name="Screen Shot 2017-03-31 at 3.57.54 PM.png" descr="Screen Shot 2017-03-31 at 3.57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393" y="1681485"/>
            <a:ext cx="10630014" cy="7656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ore Main() Code"/>
          <p:cNvSpPr/>
          <p:nvPr>
            <p:ph type="title"/>
          </p:nvPr>
        </p:nvSpPr>
        <p:spPr>
          <a:xfrm>
            <a:off x="952500" y="-90812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More Main() Code</a:t>
            </a:r>
          </a:p>
        </p:txBody>
      </p:sp>
      <p:pic>
        <p:nvPicPr>
          <p:cNvPr id="196" name="Screen Shot 2017-03-31 at 3.58.31 PM.png" descr="Screen Shot 2017-03-31 at 3.58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212" y="2001529"/>
            <a:ext cx="11842376" cy="659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p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</a:t>
            </a:r>
          </a:p>
        </p:txBody>
      </p:sp>
      <p:sp>
        <p:nvSpPr>
          <p:cNvPr id="126" name="The input consists of several test cas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  <a:r>
              <a:t>The input consists of several test cases</a:t>
            </a: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  <a:r>
              <a:t>Each test case starts with a line containing two integers n and q (1 ≤ n, q ≤ 100000)</a:t>
            </a: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  <a:r>
              <a:t>The next line contains n integers a1 , ... , an (-100000 ≤ ai ≤ 100000, for each i ∈ {1, ..., n}) separated by spaces</a:t>
            </a: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  <a:r>
              <a:t>You can assume that for each i ∈ {1, ..., n-1}: ai ≤ ai+1</a:t>
            </a: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  <a:r>
              <a:t>The following q lines contain one </a:t>
            </a:r>
            <a:r>
              <a:rPr>
                <a:solidFill>
                  <a:srgbClr val="FF2B36"/>
                </a:solidFill>
              </a:rPr>
              <a:t>query</a:t>
            </a:r>
            <a:r>
              <a:t> each, consisting of two integers i and j (1 ≤ i ≤ j ≤ n), which indicate the boundary indices for the query.</a:t>
            </a: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  <a:r>
              <a:t>The final test case is followed by a zero</a:t>
            </a: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555555"/>
                </a:solidFill>
              </a:defRPr>
            </a:pPr>
          </a:p>
          <a:p>
            <a:pPr marL="164218" indent="-164218" defTabSz="434340">
              <a:lnSpc>
                <a:spcPts val="5100"/>
              </a:lnSpc>
              <a:spcBef>
                <a:spcPts val="0"/>
              </a:spcBef>
              <a:defRPr sz="3040">
                <a:solidFill>
                  <a:srgbClr val="99585A"/>
                </a:solidFill>
              </a:defRPr>
            </a:pPr>
            <a:r>
              <a:t>Upper limit for n, q is about 100,000. Rules out solutions of n^2 or worse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 Proble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Problem</a:t>
            </a:r>
          </a:p>
        </p:txBody>
      </p:sp>
      <p:sp>
        <p:nvSpPr>
          <p:cNvPr id="129" name="10 3…"/>
          <p:cNvSpPr/>
          <p:nvPr/>
        </p:nvSpPr>
        <p:spPr>
          <a:xfrm>
            <a:off x="1549400" y="2381250"/>
            <a:ext cx="4701927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10 3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-1 -1 1 1 1 1 3 10 10 10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2 3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1 10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5 10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0</a:t>
            </a:r>
          </a:p>
        </p:txBody>
      </p:sp>
      <p:sp>
        <p:nvSpPr>
          <p:cNvPr id="130" name="Line"/>
          <p:cNvSpPr/>
          <p:nvPr/>
        </p:nvSpPr>
        <p:spPr>
          <a:xfrm>
            <a:off x="6445398" y="3517850"/>
            <a:ext cx="102840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1…"/>
          <p:cNvSpPr/>
          <p:nvPr/>
        </p:nvSpPr>
        <p:spPr>
          <a:xfrm>
            <a:off x="8051800" y="3092449"/>
            <a:ext cx="4813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2400">
                <a:solidFill>
                  <a:srgbClr val="FF030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00FF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</a:t>
            </a:r>
          </a:p>
          <a:p>
            <a:pPr algn="l" defTabSz="457200">
              <a:lnSpc>
                <a:spcPts val="4300"/>
              </a:lnSpc>
              <a:defRPr sz="2400">
                <a:solidFill>
                  <a:srgbClr val="0308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</p:txBody>
      </p:sp>
      <p:sp>
        <p:nvSpPr>
          <p:cNvPr id="132" name="Index 1  2  3  4  5  6  7  8  9 10…"/>
          <p:cNvSpPr/>
          <p:nvPr/>
        </p:nvSpPr>
        <p:spPr>
          <a:xfrm>
            <a:off x="1388930" y="5556250"/>
            <a:ext cx="9991428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800"/>
              </a:lnSpc>
              <a:defRPr>
                <a:solidFill>
                  <a:srgbClr val="76767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Index 1  2  3  4  5  6  7  8  9 10</a:t>
            </a:r>
          </a:p>
          <a:p>
            <a:pPr algn="l" defTabSz="457200">
              <a:lnSpc>
                <a:spcPts val="5800"/>
              </a:lnSpc>
              <a:defRPr>
                <a:solidFill>
                  <a:srgbClr val="767676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lnSpc>
                <a:spcPts val="5800"/>
              </a:lnSpc>
              <a:defRPr>
                <a:solidFill>
                  <a:srgbClr val="767676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lnSpc>
                <a:spcPts val="5800"/>
              </a:lnSpc>
              <a:defRPr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lnSpc>
                <a:spcPts val="5800"/>
              </a:lnSpc>
              <a:defRPr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7676"/>
                </a:solidFill>
              </a:rPr>
              <a:t>Value</a:t>
            </a:r>
            <a:r>
              <a:t> -1 </a:t>
            </a:r>
            <a:r>
              <a:rPr>
                <a:solidFill>
                  <a:srgbClr val="FF030E"/>
                </a:solidFill>
              </a:rPr>
              <a:t>-1</a:t>
            </a:r>
            <a:r>
              <a:t>  </a:t>
            </a:r>
            <a:r>
              <a:rPr>
                <a:solidFill>
                  <a:srgbClr val="00FF2E"/>
                </a:solidFill>
              </a:rPr>
              <a:t>1  1  1  1</a:t>
            </a:r>
            <a:r>
              <a:t>  3 </a:t>
            </a:r>
            <a:r>
              <a:rPr>
                <a:solidFill>
                  <a:srgbClr val="0308FF"/>
                </a:solidFill>
              </a:rPr>
              <a:t>10 10 10</a:t>
            </a:r>
            <a:endParaRPr>
              <a:solidFill>
                <a:srgbClr val="0308FF"/>
              </a:solidFill>
            </a:endParaRPr>
          </a:p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3226282" y="6859441"/>
            <a:ext cx="7914847" cy="4695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3978873" y="6292436"/>
            <a:ext cx="1473749" cy="4695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6456395" y="7433489"/>
            <a:ext cx="4701928" cy="46955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alysi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38" name="There is an obvious n2 solution, but doesn’t work well on large input siz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an obvious n</a:t>
            </a:r>
            <a:r>
              <a:rPr baseline="31999"/>
              <a:t>2</a:t>
            </a:r>
            <a:r>
              <a:t> solution, but doesn’t work well on large input sizes</a:t>
            </a:r>
          </a:p>
          <a:p>
            <a:pPr/>
            <a:r>
              <a:t>As seen in the previous graphic, queries can be intuitively modeled as intervals over a number line</a:t>
            </a:r>
          </a:p>
          <a:p>
            <a:pPr/>
            <a:r>
              <a:t>So can repeated values!</a:t>
            </a:r>
          </a:p>
          <a:p>
            <a:pPr/>
            <a:r>
              <a:t>Solutions are the maximum length of an intersection between a query interval and the repeated value intervals</a:t>
            </a:r>
          </a:p>
        </p:txBody>
      </p:sp>
      <p:sp>
        <p:nvSpPr>
          <p:cNvPr id="139" name="-1 -1  1  1  1  1  3 10 10 10"/>
          <p:cNvSpPr/>
          <p:nvPr/>
        </p:nvSpPr>
        <p:spPr>
          <a:xfrm>
            <a:off x="471711" y="6580291"/>
            <a:ext cx="5418684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F8F00"/>
                </a:solidFill>
              </a:rPr>
              <a:t>-1 -1</a:t>
            </a:r>
            <a:r>
              <a:t>  </a:t>
            </a:r>
            <a:r>
              <a:rPr>
                <a:solidFill>
                  <a:srgbClr val="7A81FF"/>
                </a:solidFill>
              </a:rPr>
              <a:t>1  1  1  1</a:t>
            </a:r>
            <a:r>
              <a:t>  </a:t>
            </a:r>
            <a:r>
              <a:rPr>
                <a:solidFill>
                  <a:srgbClr val="FF2F92"/>
                </a:solidFill>
              </a:rPr>
              <a:t>3</a:t>
            </a:r>
            <a:r>
              <a:t> </a:t>
            </a:r>
            <a:r>
              <a:rPr>
                <a:solidFill>
                  <a:srgbClr val="941751"/>
                </a:solidFill>
              </a:rPr>
              <a:t>10 10 10</a:t>
            </a:r>
          </a:p>
        </p:txBody>
      </p:sp>
      <p:sp>
        <p:nvSpPr>
          <p:cNvPr id="140" name="Line"/>
          <p:cNvSpPr/>
          <p:nvPr/>
        </p:nvSpPr>
        <p:spPr>
          <a:xfrm>
            <a:off x="6410822" y="6821566"/>
            <a:ext cx="100838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[1,2] [3,6] [7,7] [8,10]"/>
          <p:cNvSpPr/>
          <p:nvPr/>
        </p:nvSpPr>
        <p:spPr>
          <a:xfrm>
            <a:off x="7939631" y="6580291"/>
            <a:ext cx="4597405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24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F8F00"/>
                </a:solidFill>
              </a:rPr>
              <a:t>[1,2]</a:t>
            </a:r>
            <a:r>
              <a:t> </a:t>
            </a:r>
            <a:r>
              <a:rPr>
                <a:solidFill>
                  <a:srgbClr val="7A81FF"/>
                </a:solidFill>
              </a:rPr>
              <a:t>[3,6]</a:t>
            </a:r>
            <a:r>
              <a:t> </a:t>
            </a:r>
            <a:r>
              <a:rPr>
                <a:solidFill>
                  <a:srgbClr val="FF2F92"/>
                </a:solidFill>
              </a:rPr>
              <a:t>[7,7] </a:t>
            </a:r>
            <a:r>
              <a:rPr>
                <a:solidFill>
                  <a:srgbClr val="941751"/>
                </a:solidFill>
              </a:rPr>
              <a:t>[8,10]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terval Tre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Interval Tree</a:t>
            </a:r>
          </a:p>
        </p:txBody>
      </p:sp>
      <p:sp>
        <p:nvSpPr>
          <p:cNvPr id="144" name="Interval trees are optimized to answer the question “Which intervals, from a set, intersect a given interval?”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1800"/>
              </a:spcBef>
              <a:defRPr sz="3384"/>
            </a:pPr>
            <a:r>
              <a:t>Interval trees are optimized to answer the question “Which intervals, from a set, intersect a given interval?”</a:t>
            </a:r>
          </a:p>
          <a:p>
            <a:pPr marL="417830" indent="-417830" defTabSz="549148">
              <a:spcBef>
                <a:spcPts val="1800"/>
              </a:spcBef>
              <a:defRPr sz="3384"/>
            </a:pPr>
            <a:r>
              <a:t>Balanced binary tree</a:t>
            </a:r>
          </a:p>
          <a:p>
            <a:pPr marL="417830" indent="-417830" defTabSz="549148">
              <a:spcBef>
                <a:spcPts val="1800"/>
              </a:spcBef>
              <a:defRPr sz="3384"/>
            </a:pPr>
            <a:r>
              <a:t>In addition to children, each node contains:</a:t>
            </a:r>
          </a:p>
          <a:p>
            <a:pPr lvl="1" marL="1193800" indent="-596900" defTabSz="549148">
              <a:spcBef>
                <a:spcPts val="0"/>
              </a:spcBef>
              <a:buSzPct val="100000"/>
              <a:buAutoNum type="arabicPeriod" startAt="1"/>
              <a:defRPr sz="3384"/>
            </a:pPr>
            <a:r>
              <a:t>A point on the number line</a:t>
            </a:r>
          </a:p>
          <a:p>
            <a:pPr lvl="1" marL="1193800" indent="-596900" defTabSz="549148">
              <a:spcBef>
                <a:spcPts val="0"/>
              </a:spcBef>
              <a:buSzPct val="100000"/>
              <a:buAutoNum type="arabicPeriod" startAt="1"/>
              <a:defRPr sz="3384"/>
            </a:pPr>
            <a:r>
              <a:t>A List of Intervals in the set which intersect with that point</a:t>
            </a:r>
          </a:p>
          <a:p>
            <a:pPr marL="417830" indent="-417830" defTabSz="549148">
              <a:spcBef>
                <a:spcPts val="1800"/>
              </a:spcBef>
              <a:defRPr sz="3384"/>
            </a:pPr>
            <a:r>
              <a:t>If a node has point ‘p’, its left child must have a point less than p, and its right child must have a point  greater than 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erval Tree - Constru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Interval Tree - Construction</a:t>
            </a:r>
          </a:p>
        </p:txBody>
      </p:sp>
      <p:sp>
        <p:nvSpPr>
          <p:cNvPr id="147" name="Interval trees act like quick sort, partitioning space by repeatedly picking a point, and sorting all intervals into three categories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</a:pPr>
            <a:r>
              <a:t>Interval trees act like quick sort, partitioning space by repeatedly picking a point, and sorting all intervals into three categories:</a:t>
            </a:r>
          </a:p>
          <a:p>
            <a:pPr lvl="1" marL="1270000" indent="-635000">
              <a:spcBef>
                <a:spcPts val="0"/>
              </a:spcBef>
              <a:buSzPct val="100000"/>
              <a:buAutoNum type="arabicPeriod" startAt="1"/>
            </a:pPr>
            <a:r>
              <a:t>Completely left of the point</a:t>
            </a:r>
          </a:p>
          <a:p>
            <a:pPr lvl="1" marL="1270000" indent="-635000">
              <a:spcBef>
                <a:spcPts val="0"/>
              </a:spcBef>
              <a:buSzPct val="100000"/>
              <a:buAutoNum type="arabicPeriod" startAt="1"/>
            </a:pPr>
            <a:r>
              <a:t>Completely right of the point</a:t>
            </a:r>
          </a:p>
          <a:p>
            <a:pPr lvl="1" marL="1270000" indent="-635000">
              <a:spcBef>
                <a:spcPts val="0"/>
              </a:spcBef>
              <a:buSzPct val="100000"/>
              <a:buAutoNum type="arabicPeriod" startAt="1"/>
            </a:pPr>
            <a:r>
              <a:t>Intersecting that point</a:t>
            </a:r>
          </a:p>
          <a:p>
            <a:pPr>
              <a:spcBef>
                <a:spcPts val="2000"/>
              </a:spcBef>
            </a:pPr>
            <a:r>
              <a:t>Eventually, all intervals intersect one of the points in the tree</a:t>
            </a:r>
          </a:p>
          <a:p>
            <a:pPr>
              <a:spcBef>
                <a:spcPts val="2000"/>
              </a:spcBef>
            </a:pPr>
            <a:r>
              <a:t>Selecting these points effectively is important</a:t>
            </a:r>
          </a:p>
          <a:p>
            <a:pPr lvl="1">
              <a:spcBef>
                <a:spcPts val="0"/>
              </a:spcBef>
            </a:pPr>
            <a:r>
              <a:t>one strategy: average of all endpoints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CODE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</a:lvl1pPr>
          </a:lstStyle>
          <a:p>
            <a:pPr/>
            <a:r>
              <a:t>CODE</a:t>
            </a:r>
          </a:p>
        </p:txBody>
      </p:sp>
      <p:pic>
        <p:nvPicPr>
          <p:cNvPr id="151" name="Screen Shot 2017-03-31 at 2.00.41 PM.png" descr="Screen Shot 2017-03-31 at 2.00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885" y="10568"/>
            <a:ext cx="10181569" cy="1449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7-03-31 at 2.05.46 PM.png" descr="Screen Shot 2017-03-31 at 2.05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357" y="3863173"/>
            <a:ext cx="6561899" cy="202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7-03-31 at 2.08.35 PM.png" descr="Screen Shot 2017-03-31 at 2.08.3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5723" y="1406820"/>
            <a:ext cx="6732208" cy="835783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Line"/>
          <p:cNvSpPr/>
          <p:nvPr/>
        </p:nvSpPr>
        <p:spPr>
          <a:xfrm>
            <a:off x="3645046" y="1821074"/>
            <a:ext cx="1" cy="1680584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Line"/>
          <p:cNvSpPr/>
          <p:nvPr/>
        </p:nvSpPr>
        <p:spPr>
          <a:xfrm flipV="1">
            <a:off x="3998704" y="2515136"/>
            <a:ext cx="2086613" cy="100535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erval Tree - Constru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Interval Tree - Construction</a:t>
            </a:r>
          </a:p>
        </p:txBody>
      </p:sp>
      <p:pic>
        <p:nvPicPr>
          <p:cNvPr id="158" name="soi.png" descr="so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77" y="2162774"/>
            <a:ext cx="11328246" cy="7552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