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56F"/>
    <a:srgbClr val="073A4C"/>
    <a:srgbClr val="1189B2"/>
    <a:srgbClr val="03D7A1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96928"/>
  </p:normalViewPr>
  <p:slideViewPr>
    <p:cSldViewPr snapToGrid="0" snapToObjects="1" showGuides="1">
      <p:cViewPr>
        <p:scale>
          <a:sx n="85" d="100"/>
          <a:sy n="85" d="100"/>
        </p:scale>
        <p:origin x="6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29/03/2022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29/03/2022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svg"/><Relationship Id="rId18" Type="http://schemas.openxmlformats.org/officeDocument/2006/relationships/slide" Target="slide2.xml"/><Relationship Id="rId26" Type="http://schemas.openxmlformats.org/officeDocument/2006/relationships/image" Target="../media/image19.svg"/><Relationship Id="rId21" Type="http://schemas.openxmlformats.org/officeDocument/2006/relationships/slide" Target="slide3.xml"/><Relationship Id="rId34" Type="http://schemas.openxmlformats.org/officeDocument/2006/relationships/image" Target="../media/image26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18.png"/><Relationship Id="rId33" Type="http://schemas.openxmlformats.org/officeDocument/2006/relationships/image" Target="../media/image25.svg"/><Relationship Id="rId38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24" Type="http://schemas.openxmlformats.org/officeDocument/2006/relationships/slide" Target="slide4.xml"/><Relationship Id="rId32" Type="http://schemas.openxmlformats.org/officeDocument/2006/relationships/image" Target="../media/image24.png"/><Relationship Id="rId37" Type="http://schemas.openxmlformats.org/officeDocument/2006/relationships/image" Target="../media/image27.png"/><Relationship Id="rId5" Type="http://schemas.openxmlformats.org/officeDocument/2006/relationships/hyperlink" Target="https://creativecommons.org/licenses/by-nc-sa/3.0/" TargetMode="External"/><Relationship Id="rId15" Type="http://schemas.openxmlformats.org/officeDocument/2006/relationships/image" Target="../media/image11.svg"/><Relationship Id="rId23" Type="http://schemas.openxmlformats.org/officeDocument/2006/relationships/image" Target="../media/image17.svg"/><Relationship Id="rId28" Type="http://schemas.openxmlformats.org/officeDocument/2006/relationships/image" Target="../media/image20.png"/><Relationship Id="rId36" Type="http://schemas.openxmlformats.org/officeDocument/2006/relationships/slide" Target="slide6.xml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31" Type="http://schemas.openxmlformats.org/officeDocument/2006/relationships/image" Target="../media/image23.svg"/><Relationship Id="rId4" Type="http://schemas.openxmlformats.org/officeDocument/2006/relationships/hyperlink" Target="https://colorful-germany.de/auch-merz-cdu-will-nicht-mit-der-afd-sieht-aber-das-ende-der-groko-kommen/" TargetMode="External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openxmlformats.org/officeDocument/2006/relationships/image" Target="../media/image16.png"/><Relationship Id="rId27" Type="http://schemas.openxmlformats.org/officeDocument/2006/relationships/slide" Target="slide5.xml"/><Relationship Id="rId30" Type="http://schemas.openxmlformats.org/officeDocument/2006/relationships/image" Target="../media/image22.png"/><Relationship Id="rId35" Type="http://schemas.openxmlformats.org/officeDocument/2006/relationships/hyperlink" Target="https://blog.hboeck.de/archives/281-Boycott-Italy!-Pray-to-the-flying-spaghetti-monster..html" TargetMode="External"/><Relationship Id="rId8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18" Type="http://schemas.openxmlformats.org/officeDocument/2006/relationships/slide" Target="slide3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1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slide" Target="slide2.xml"/><Relationship Id="rId23" Type="http://schemas.openxmlformats.org/officeDocument/2006/relationships/image" Target="../media/image19.svg"/><Relationship Id="rId28" Type="http://schemas.openxmlformats.org/officeDocument/2006/relationships/image" Target="../media/image34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0.svg"/><Relationship Id="rId22" Type="http://schemas.openxmlformats.org/officeDocument/2006/relationships/image" Target="../media/image1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18" Type="http://schemas.openxmlformats.org/officeDocument/2006/relationships/slide" Target="slide3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slide" Target="slide2.xml"/><Relationship Id="rId23" Type="http://schemas.openxmlformats.org/officeDocument/2006/relationships/image" Target="../media/image19.svg"/><Relationship Id="rId28" Type="http://schemas.openxmlformats.org/officeDocument/2006/relationships/image" Target="../media/image34.svg"/><Relationship Id="rId10" Type="http://schemas.openxmlformats.org/officeDocument/2006/relationships/image" Target="../media/image9.svg"/><Relationship Id="rId19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5.svg"/><Relationship Id="rId22" Type="http://schemas.openxmlformats.org/officeDocument/2006/relationships/image" Target="../media/image18.png"/><Relationship Id="rId2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18" Type="http://schemas.openxmlformats.org/officeDocument/2006/relationships/slide" Target="slide3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7.svg"/><Relationship Id="rId29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slide" Target="slide2.xml"/><Relationship Id="rId23" Type="http://schemas.openxmlformats.org/officeDocument/2006/relationships/image" Target="../media/image37.svg"/><Relationship Id="rId28" Type="http://schemas.openxmlformats.org/officeDocument/2006/relationships/image" Target="../media/image23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31" Type="http://schemas.openxmlformats.org/officeDocument/2006/relationships/image" Target="../media/image40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5.svg"/><Relationship Id="rId22" Type="http://schemas.openxmlformats.org/officeDocument/2006/relationships/image" Target="../media/image12.png"/><Relationship Id="rId27" Type="http://schemas.openxmlformats.org/officeDocument/2006/relationships/image" Target="../media/image22.png"/><Relationship Id="rId30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1.xml"/><Relationship Id="rId18" Type="http://schemas.openxmlformats.org/officeDocument/2006/relationships/image" Target="../media/image15.sv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32.svg"/><Relationship Id="rId34" Type="http://schemas.openxmlformats.org/officeDocument/2006/relationships/image" Target="../media/image47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5" Type="http://schemas.openxmlformats.org/officeDocument/2006/relationships/slide" Target="slide5.xml"/><Relationship Id="rId3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6" Type="http://schemas.openxmlformats.org/officeDocument/2006/relationships/slide" Target="slide2.xml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1.svg"/><Relationship Id="rId32" Type="http://schemas.openxmlformats.org/officeDocument/2006/relationships/image" Target="../media/image45.jpeg"/><Relationship Id="rId5" Type="http://schemas.openxmlformats.org/officeDocument/2006/relationships/image" Target="../media/image4.png"/><Relationship Id="rId15" Type="http://schemas.openxmlformats.org/officeDocument/2006/relationships/image" Target="../media/image35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slide" Target="slide3.xml"/><Relationship Id="rId31" Type="http://schemas.openxmlformats.org/officeDocument/2006/relationships/image" Target="../media/image4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slide" Target="slide4.xml"/><Relationship Id="rId27" Type="http://schemas.openxmlformats.org/officeDocument/2006/relationships/image" Target="../media/image42.svg"/><Relationship Id="rId30" Type="http://schemas.openxmlformats.org/officeDocument/2006/relationships/image" Target="../media/image43.jpeg"/><Relationship Id="rId35" Type="http://schemas.openxmlformats.org/officeDocument/2006/relationships/image" Target="../media/image48.svg"/><Relationship Id="rId8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4.wdp"/><Relationship Id="rId3" Type="http://schemas.openxmlformats.org/officeDocument/2006/relationships/slide" Target="slide1.xml"/><Relationship Id="rId7" Type="http://schemas.microsoft.com/office/2007/relationships/hdphoto" Target="../media/hdphoto1.wdp"/><Relationship Id="rId12" Type="http://schemas.openxmlformats.org/officeDocument/2006/relationships/image" Target="../media/image5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microsoft.com/office/2007/relationships/hdphoto" Target="../media/hdphoto3.wdp"/><Relationship Id="rId5" Type="http://schemas.openxmlformats.org/officeDocument/2006/relationships/image" Target="../media/image48.svg"/><Relationship Id="rId15" Type="http://schemas.microsoft.com/office/2007/relationships/hdphoto" Target="../media/hdphoto5.wdp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microsoft.com/office/2007/relationships/hdphoto" Target="../media/hdphoto2.wdp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B42973-C46E-422E-98E0-43868457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842559" y="1358641"/>
            <a:ext cx="9357696" cy="4253498"/>
          </a:xfrm>
          <a:prstGeom prst="flowChartInputOutpu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D5F05D6-F20B-4959-8D5E-8C253BA7B7A3}"/>
              </a:ext>
            </a:extLst>
          </p:cNvPr>
          <p:cNvSpPr txBox="1"/>
          <p:nvPr/>
        </p:nvSpPr>
        <p:spPr>
          <a:xfrm>
            <a:off x="2239047" y="7681057"/>
            <a:ext cx="6276090" cy="230832"/>
          </a:xfrm>
          <a:prstGeom prst="flowChartInputOutpu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colorful-germany.de/auch-merz-cdu-will-nicht-mit-der-afd-sieht-aber-das-ende-der-groko-kommen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sa/3.0/"/>
              </a:rPr>
              <a:t>CC BY-SA-NC</a:t>
            </a:r>
            <a:endParaRPr lang="de-DE" sz="9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8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21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7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357255" y="583080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Corruption</a:t>
            </a:r>
            <a:r>
              <a:rPr lang="de-DE" sz="3200" b="1" spc="300" dirty="0">
                <a:solidFill>
                  <a:schemeClr val="bg1"/>
                </a:solidFill>
                <a:latin typeface="Montserrat" pitchFamily="2" charset="77"/>
              </a:rPr>
              <a:t> an </a:t>
            </a:r>
            <a:r>
              <a:rPr lang="de-DE" sz="3200" b="1" spc="300" dirty="0" err="1">
                <a:solidFill>
                  <a:schemeClr val="bg1"/>
                </a:solidFill>
                <a:latin typeface="Montserrat" pitchFamily="2" charset="77"/>
              </a:rPr>
              <a:t>lobbyism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1540000">
            <a:off x="3296200" y="1123163"/>
            <a:ext cx="6136348" cy="221027"/>
          </a:xfrm>
          <a:prstGeom prst="rect">
            <a:avLst/>
          </a:prstGeom>
        </p:spPr>
      </p:pic>
      <p:sp>
        <p:nvSpPr>
          <p:cNvPr id="178" name="TextBox 95">
            <a:extLst>
              <a:ext uri="{FF2B5EF4-FFF2-40B4-BE49-F238E27FC236}">
                <a16:creationId xmlns:a16="http://schemas.microsoft.com/office/drawing/2014/main" id="{D17CD552-C522-4F06-836E-967251C1E5EC}"/>
              </a:ext>
            </a:extLst>
          </p:cNvPr>
          <p:cNvSpPr txBox="1"/>
          <p:nvPr/>
        </p:nvSpPr>
        <p:spPr>
          <a:xfrm>
            <a:off x="7049024" y="1591885"/>
            <a:ext cx="592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Content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9" name="Graphic 176">
            <a:extLst>
              <a:ext uri="{FF2B5EF4-FFF2-40B4-BE49-F238E27FC236}">
                <a16:creationId xmlns:a16="http://schemas.microsoft.com/office/drawing/2014/main" id="{79452385-06B0-4EB9-B83D-37861E28FF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21540000">
            <a:off x="8465596" y="2093334"/>
            <a:ext cx="3251274" cy="1171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513B9C-6ABA-49C6-B3AC-C7FF9EF422FC}"/>
              </a:ext>
            </a:extLst>
          </p:cNvPr>
          <p:cNvSpPr txBox="1"/>
          <p:nvPr/>
        </p:nvSpPr>
        <p:spPr>
          <a:xfrm>
            <a:off x="8201320" y="2461747"/>
            <a:ext cx="3252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Who are corrupt Politicians of the past 5 years?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Is there any good lobbyism?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What about the rest of the world? 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What can we do against corruption?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How journalism helps against it</a:t>
            </a:r>
          </a:p>
          <a:p>
            <a:pPr marL="285750" indent="-285750">
              <a:buBlip>
                <a:blip r:embed="rId34">
                  <a:extLst>
                    <a:ext uri="{837473B0-CC2E-450A-ABE3-18F120FF3D39}">
                      <a1611:picAttrSrcUrl xmlns:a1611="http://schemas.microsoft.com/office/drawing/2016/11/main" r:id="rId35"/>
                    </a:ext>
                  </a:extLst>
                </a:blip>
              </a:buBlip>
            </a:pPr>
            <a:r>
              <a:rPr lang="en-US" dirty="0"/>
              <a:t>Conclusion</a:t>
            </a:r>
          </a:p>
        </p:txBody>
      </p:sp>
      <p:pic>
        <p:nvPicPr>
          <p:cNvPr id="180" name="Graphic 79" descr="Single gear">
            <a:hlinkClick r:id="rId36" action="ppaction://hlinksldjump"/>
            <a:extLst>
              <a:ext uri="{FF2B5EF4-FFF2-40B4-BE49-F238E27FC236}">
                <a16:creationId xmlns:a16="http://schemas.microsoft.com/office/drawing/2014/main" id="{54BBE220-EF1A-4ABB-A82D-9375F06BFBE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723329" y="2370824"/>
            <a:ext cx="522623" cy="5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3346841" y="583080"/>
            <a:ext cx="6141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World </a:t>
            </a:r>
            <a:r>
              <a:rPr lang="de-DE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Corruption</a:t>
            </a:r>
            <a:r>
              <a:rPr lang="de-DE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Index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73E6F69-3025-4EAB-96B5-1C89534E3BF8}"/>
              </a:ext>
            </a:extLst>
          </p:cNvPr>
          <p:cNvSpPr txBox="1"/>
          <p:nvPr/>
        </p:nvSpPr>
        <p:spPr>
          <a:xfrm>
            <a:off x="8688147" y="1362052"/>
            <a:ext cx="302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cmeFont" pitchFamily="2" charset="0"/>
              </a:rPr>
              <a:t>emerging</a:t>
            </a:r>
            <a:r>
              <a:rPr lang="de-DE" dirty="0">
                <a:latin typeface="AcmeFont" pitchFamily="2" charset="0"/>
              </a:rPr>
              <a:t> and </a:t>
            </a:r>
            <a:r>
              <a:rPr lang="de-DE" dirty="0" err="1">
                <a:latin typeface="AcmeFont" pitchFamily="2" charset="0"/>
              </a:rPr>
              <a:t>developing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countrys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have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the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most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corruption</a:t>
            </a:r>
            <a:endParaRPr lang="de-DE" dirty="0">
              <a:latin typeface="AcmeFon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07C521-0D2F-4FA2-8244-344CDB27882E}"/>
              </a:ext>
            </a:extLst>
          </p:cNvPr>
          <p:cNvSpPr txBox="1"/>
          <p:nvPr/>
        </p:nvSpPr>
        <p:spPr>
          <a:xfrm>
            <a:off x="8943438" y="4097561"/>
            <a:ext cx="2557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cmeFont" pitchFamily="2" charset="0"/>
              </a:rPr>
              <a:t>In </a:t>
            </a:r>
            <a:r>
              <a:rPr lang="de-DE" dirty="0" err="1">
                <a:latin typeface="AcmeFont" pitchFamily="2" charset="0"/>
              </a:rPr>
              <a:t>relation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to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the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world</a:t>
            </a:r>
            <a:r>
              <a:rPr lang="de-DE" dirty="0">
                <a:latin typeface="AcmeFont" pitchFamily="2" charset="0"/>
              </a:rPr>
              <a:t>, Germany </a:t>
            </a:r>
            <a:r>
              <a:rPr lang="de-DE" dirty="0" err="1">
                <a:latin typeface="AcmeFont" pitchFamily="2" charset="0"/>
              </a:rPr>
              <a:t>doesnt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have</a:t>
            </a:r>
            <a:r>
              <a:rPr lang="de-DE" dirty="0">
                <a:latin typeface="AcmeFont" pitchFamily="2" charset="0"/>
              </a:rPr>
              <a:t> a </a:t>
            </a:r>
            <a:r>
              <a:rPr lang="de-DE" dirty="0" err="1">
                <a:latin typeface="AcmeFont" pitchFamily="2" charset="0"/>
              </a:rPr>
              <a:t>problem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with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corruption</a:t>
            </a:r>
            <a:endParaRPr lang="de-DE" dirty="0">
              <a:latin typeface="AcmeFont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13D3B2-E59D-4B46-A589-9278CAE49D4E}"/>
              </a:ext>
            </a:extLst>
          </p:cNvPr>
          <p:cNvSpPr txBox="1"/>
          <p:nvPr/>
        </p:nvSpPr>
        <p:spPr>
          <a:xfrm>
            <a:off x="1869643" y="1171513"/>
            <a:ext cx="212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cmeFont" pitchFamily="2" charset="0"/>
              </a:rPr>
              <a:t>The </a:t>
            </a:r>
            <a:r>
              <a:rPr lang="de-DE" dirty="0" err="1">
                <a:latin typeface="AcmeFont" pitchFamily="2" charset="0"/>
              </a:rPr>
              <a:t>pandemic</a:t>
            </a:r>
            <a:r>
              <a:rPr lang="de-DE" dirty="0">
                <a:latin typeface="AcmeFont" pitchFamily="2" charset="0"/>
              </a:rPr>
              <a:t> was like a </a:t>
            </a:r>
            <a:r>
              <a:rPr lang="de-DE" dirty="0" err="1">
                <a:latin typeface="AcmeFont" pitchFamily="2" charset="0"/>
              </a:rPr>
              <a:t>big</a:t>
            </a:r>
            <a:r>
              <a:rPr lang="de-DE" dirty="0">
                <a:latin typeface="AcmeFont" pitchFamily="2" charset="0"/>
              </a:rPr>
              <a:t> Test </a:t>
            </a:r>
            <a:r>
              <a:rPr lang="de-DE" dirty="0" err="1">
                <a:latin typeface="AcmeFont" pitchFamily="2" charset="0"/>
              </a:rPr>
              <a:t>of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how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the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politicians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react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to</a:t>
            </a:r>
            <a:r>
              <a:rPr lang="de-DE" dirty="0">
                <a:latin typeface="AcmeFont" pitchFamily="2" charset="0"/>
              </a:rPr>
              <a:t> global </a:t>
            </a:r>
            <a:r>
              <a:rPr lang="de-DE" dirty="0" err="1">
                <a:latin typeface="AcmeFont" pitchFamily="2" charset="0"/>
              </a:rPr>
              <a:t>crisis</a:t>
            </a:r>
            <a:r>
              <a:rPr lang="de-DE" dirty="0">
                <a:latin typeface="AcmeFont" pitchFamily="2" charset="0"/>
              </a:rPr>
              <a:t> in </a:t>
            </a:r>
            <a:r>
              <a:rPr lang="de-DE" dirty="0" err="1">
                <a:latin typeface="AcmeFont" pitchFamily="2" charset="0"/>
              </a:rPr>
              <a:t>relation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of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getting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corrupt</a:t>
            </a:r>
            <a:endParaRPr lang="de-DE" dirty="0">
              <a:latin typeface="AcmeFont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2AE831-E4B2-4BF4-AF5A-D29E97D3ADBD}"/>
              </a:ext>
            </a:extLst>
          </p:cNvPr>
          <p:cNvSpPr txBox="1"/>
          <p:nvPr/>
        </p:nvSpPr>
        <p:spPr>
          <a:xfrm>
            <a:off x="1653237" y="4317917"/>
            <a:ext cx="22368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cmeFont" pitchFamily="2" charset="0"/>
              </a:rPr>
              <a:t>In Greenland </a:t>
            </a:r>
            <a:r>
              <a:rPr lang="de-DE" dirty="0" err="1">
                <a:latin typeface="AcmeFont" pitchFamily="2" charset="0"/>
              </a:rPr>
              <a:t>there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is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no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dirty="0" err="1">
                <a:latin typeface="AcmeFont" pitchFamily="2" charset="0"/>
              </a:rPr>
              <a:t>corruption</a:t>
            </a:r>
            <a:r>
              <a:rPr lang="de-DE" dirty="0">
                <a:latin typeface="AcmeFont" pitchFamily="2" charset="0"/>
              </a:rPr>
              <a:t> </a:t>
            </a:r>
            <a:r>
              <a:rPr lang="de-DE" sz="1400" dirty="0">
                <a:latin typeface="18thCentury" pitchFamily="2" charset="0"/>
              </a:rPr>
              <a:t>(</a:t>
            </a:r>
            <a:r>
              <a:rPr lang="de-DE" sz="1400" dirty="0" err="1">
                <a:latin typeface="18thCentury" pitchFamily="2" charset="0"/>
              </a:rPr>
              <a:t>they</a:t>
            </a:r>
            <a:r>
              <a:rPr lang="de-DE" sz="1400" dirty="0">
                <a:latin typeface="18thCentury" pitchFamily="2" charset="0"/>
              </a:rPr>
              <a:t> just </a:t>
            </a:r>
            <a:r>
              <a:rPr lang="de-DE" sz="1400" dirty="0" err="1">
                <a:latin typeface="18thCentury" pitchFamily="2" charset="0"/>
              </a:rPr>
              <a:t>dont</a:t>
            </a:r>
            <a:r>
              <a:rPr lang="de-DE" sz="1400" dirty="0">
                <a:latin typeface="18thCentury" pitchFamily="2" charset="0"/>
              </a:rPr>
              <a:t> </a:t>
            </a:r>
            <a:r>
              <a:rPr lang="de-DE" sz="1400" dirty="0" err="1">
                <a:latin typeface="18thCentury" pitchFamily="2" charset="0"/>
              </a:rPr>
              <a:t>have</a:t>
            </a:r>
            <a:r>
              <a:rPr lang="de-DE" sz="1400" dirty="0">
                <a:latin typeface="18thCentury" pitchFamily="2" charset="0"/>
              </a:rPr>
              <a:t> </a:t>
            </a:r>
            <a:r>
              <a:rPr lang="de-DE" sz="1400" dirty="0" err="1">
                <a:latin typeface="18thCentury" pitchFamily="2" charset="0"/>
              </a:rPr>
              <a:t>data</a:t>
            </a:r>
            <a:r>
              <a:rPr lang="de-DE" sz="1400" dirty="0">
                <a:latin typeface="18thCentury" pitchFamily="2" charset="0"/>
              </a:rPr>
              <a:t>)</a:t>
            </a:r>
            <a:endParaRPr lang="de-DE" dirty="0">
              <a:latin typeface="18thCentu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048424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</a:p>
        </p:txBody>
      </p: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9042204" flipH="1" flipV="1">
            <a:off x="4514515" y="2750878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2588650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4CDCB43-C98E-400A-B953-77988E3548F8}"/>
              </a:ext>
            </a:extLst>
          </p:cNvPr>
          <p:cNvSpPr txBox="1"/>
          <p:nvPr/>
        </p:nvSpPr>
        <p:spPr>
          <a:xfrm>
            <a:off x="6170582" y="2050734"/>
            <a:ext cx="320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Politicians</a:t>
            </a:r>
            <a:r>
              <a:rPr lang="de-DE" sz="2400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should</a:t>
            </a:r>
            <a:r>
              <a:rPr lang="de-DE" sz="2400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make</a:t>
            </a:r>
            <a:r>
              <a:rPr lang="de-DE" sz="2400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their</a:t>
            </a:r>
            <a:r>
              <a:rPr lang="de-DE" sz="2400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finances</a:t>
            </a:r>
            <a:r>
              <a:rPr lang="de-DE" sz="2400" dirty="0">
                <a:solidFill>
                  <a:schemeClr val="bg1"/>
                </a:solidFill>
                <a:latin typeface="AcmeFont" pitchFamily="2" charset="0"/>
              </a:rPr>
              <a:t> transparent and </a:t>
            </a:r>
            <a:r>
              <a:rPr lang="de-DE" sz="2400" dirty="0" err="1">
                <a:solidFill>
                  <a:schemeClr val="bg1"/>
                </a:solidFill>
                <a:latin typeface="AcmeFont" pitchFamily="2" charset="0"/>
              </a:rPr>
              <a:t>public</a:t>
            </a:r>
            <a:endParaRPr lang="de-DE" sz="2400" dirty="0">
              <a:solidFill>
                <a:schemeClr val="bg1"/>
              </a:solidFill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694423" y="583080"/>
            <a:ext cx="7446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spc="300" dirty="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3200" b="1" spc="300" dirty="0" err="1">
                <a:solidFill>
                  <a:schemeClr val="bg1"/>
                </a:solidFill>
                <a:latin typeface="Montserrat" pitchFamily="2" charset="77"/>
              </a:rPr>
              <a:t>there</a:t>
            </a:r>
            <a:r>
              <a:rPr lang="de-DE" sz="3200" b="1" spc="300" dirty="0">
                <a:solidFill>
                  <a:schemeClr val="bg1"/>
                </a:solidFill>
                <a:latin typeface="Montserrat" pitchFamily="2" charset="77"/>
              </a:rPr>
              <a:t> a positive </a:t>
            </a:r>
            <a:r>
              <a:rPr lang="de-DE" sz="3200" b="1" spc="300" dirty="0" err="1">
                <a:solidFill>
                  <a:schemeClr val="bg1"/>
                </a:solidFill>
                <a:latin typeface="Montserrat" pitchFamily="2" charset="77"/>
              </a:rPr>
              <a:t>lobbyism</a:t>
            </a:r>
            <a:r>
              <a:rPr lang="de-DE" sz="3200" b="1" spc="300" dirty="0">
                <a:solidFill>
                  <a:schemeClr val="bg1"/>
                </a:solidFill>
                <a:latin typeface="Montserrat" pitchFamily="2" charset="77"/>
              </a:rPr>
              <a:t>?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97DA042-C44C-4A6F-B21A-3A13054CE46C}"/>
              </a:ext>
            </a:extLst>
          </p:cNvPr>
          <p:cNvSpPr txBox="1"/>
          <p:nvPr/>
        </p:nvSpPr>
        <p:spPr>
          <a:xfrm>
            <a:off x="4025153" y="1681313"/>
            <a:ext cx="44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-</a:t>
            </a:r>
            <a:r>
              <a:rPr lang="de-DE" dirty="0" err="1">
                <a:solidFill>
                  <a:schemeClr val="bg1"/>
                </a:solidFill>
                <a:latin typeface="AcmeFont" pitchFamily="2" charset="0"/>
              </a:rPr>
              <a:t>yes</a:t>
            </a:r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cmeFont" pitchFamily="2" charset="0"/>
              </a:rPr>
              <a:t>there</a:t>
            </a:r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cmeFont" pitchFamily="2" charset="0"/>
              </a:rPr>
              <a:t>is</a:t>
            </a:r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cmeFont" pitchFamily="2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cmeFont" pitchFamily="2" charset="0"/>
              </a:rPr>
              <a:t>example</a:t>
            </a:r>
            <a:r>
              <a:rPr lang="de-DE" dirty="0">
                <a:solidFill>
                  <a:schemeClr val="bg1"/>
                </a:solidFill>
                <a:latin typeface="AcmeFont" pitchFamily="2" charset="0"/>
              </a:rPr>
              <a:t>:</a:t>
            </a:r>
          </a:p>
        </p:txBody>
      </p:sp>
      <p:pic>
        <p:nvPicPr>
          <p:cNvPr id="3078" name="Picture 6" descr="Nachrichten vom 09.02.2022 - Archiv - Badische Zeitung">
            <a:extLst>
              <a:ext uri="{FF2B5EF4-FFF2-40B4-BE49-F238E27FC236}">
                <a16:creationId xmlns:a16="http://schemas.microsoft.com/office/drawing/2014/main" id="{B4A6EF7C-A441-45B0-8319-40079F14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55" y="2564103"/>
            <a:ext cx="3353409" cy="22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eine &quot;schmutzigen Deals&quot;: Baerbock will &quot;wertegeleitete Energiepolitik&quot; -  n-tv.de">
            <a:extLst>
              <a:ext uri="{FF2B5EF4-FFF2-40B4-BE49-F238E27FC236}">
                <a16:creationId xmlns:a16="http://schemas.microsoft.com/office/drawing/2014/main" id="{83700C8D-FE7A-4FAD-A607-D18E982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21" y="301500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erbock holt Greenpeace-Chefin Morgan ins Auswärtige Amt | STERN.de">
            <a:extLst>
              <a:ext uri="{FF2B5EF4-FFF2-40B4-BE49-F238E27FC236}">
                <a16:creationId xmlns:a16="http://schemas.microsoft.com/office/drawing/2014/main" id="{B5EC7BFD-0B91-453F-8C06-10DAD225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52" y="2900700"/>
            <a:ext cx="2295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797555" y="583080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THE </a:t>
            </a:r>
            <a:r>
              <a:rPr lang="de-DE" sz="3200" b="1" spc="300" dirty="0">
                <a:solidFill>
                  <a:schemeClr val="bg1"/>
                </a:solidFill>
                <a:latin typeface="Montserrat" pitchFamily="2" charset="77"/>
              </a:rPr>
              <a:t>C-</a:t>
            </a:r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135604" y="2633577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bg1"/>
                </a:solidFill>
                <a:latin typeface="Montserrat" pitchFamily="2" charset="77"/>
              </a:rPr>
              <a:t>Niklas Löbel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F644E9-73CF-D845-84F0-69E0B1B80C5D}"/>
              </a:ext>
            </a:extLst>
          </p:cNvPr>
          <p:cNvSpPr txBox="1"/>
          <p:nvPr/>
        </p:nvSpPr>
        <p:spPr>
          <a:xfrm>
            <a:off x="2453803" y="295746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Mask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affair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2020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1962483" y="5112898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bg1"/>
                </a:solidFill>
                <a:latin typeface="Montserrat" pitchFamily="2" charset="77"/>
              </a:rPr>
              <a:t>Georg Nüßlein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B2518-5CF6-754C-ADFD-E0FA4F864C6B}"/>
              </a:ext>
            </a:extLst>
          </p:cNvPr>
          <p:cNvSpPr txBox="1"/>
          <p:nvPr/>
        </p:nvSpPr>
        <p:spPr>
          <a:xfrm>
            <a:off x="2453800" y="543678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Mask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affair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2020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373972" y="2494381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bg1"/>
                </a:solidFill>
                <a:latin typeface="Montserrat" pitchFamily="2" charset="77"/>
              </a:rPr>
              <a:t>Phillip Amthor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046571" y="5112898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bg1"/>
                </a:solidFill>
                <a:latin typeface="Montserrat" pitchFamily="2" charset="77"/>
              </a:rPr>
              <a:t>Joachim Pfeiffer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A05247-7A12-6E42-9BAF-C07372449A55}"/>
              </a:ext>
            </a:extLst>
          </p:cNvPr>
          <p:cNvSpPr txBox="1"/>
          <p:nvPr/>
        </p:nvSpPr>
        <p:spPr>
          <a:xfrm>
            <a:off x="8759904" y="543678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Energy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lobbyist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5A4698C-AA75-FF48-9410-1AFC52459EE5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DCB9079-E0EE-044D-A38F-E8EE2D657B90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9C488638-F54E-BA45-947D-06E70ADBB06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DCF64BD0-99CC-8141-8815-68432CA759D8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18ADC87-9343-E749-A018-E8BF318CD142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8F9E9D-342E-8145-9843-03B98E31C11B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9C52EBF7-C518-0F42-AC48-7C00C0A9D963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C8B5CF4-F0F4-694D-8D87-09040851442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FCBB474-5631-2D4C-8D55-85C87F3D36C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58CFF46-6682-DC45-804B-3F5475500639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DFB51CC6-BC33-514F-BC74-4F2C99BEF255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2205957C-4732-7147-BA18-540D9203CF5A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B1B515A-A09C-1B4A-9398-338AE35552DF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5AAC949A-524E-B140-9C13-2A1B5FB3400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A4AD252-62C3-6F43-9D16-7DAF3B9EE11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206EAC6-C2FE-DD42-88A3-0F2ED40BD0E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BDA64F3B-9172-8242-A42F-0487B4B69008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483F455-33AA-5449-AD95-B8E709BF138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6A4DA77-16AA-A243-A123-635C9B139754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1534F67-350E-1E46-B155-BB79B9C8C388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3E85F33-D653-5146-A209-ABCA291559DA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9C949BD-F624-1847-975A-58C96C837989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56A52EB-4A2E-E542-AD43-C3DF4F87CEE0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B2C6EC0D-8E22-FB48-9E2D-5FB395C9B6D9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037D115F-EE42-2449-9963-6194C9A8D4EB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ED8231A8-874D-1942-B29E-3350DE5CD8C0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914FF44-B019-5A4A-962E-1AEAA41A15D8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2C02D5D5-936B-AD45-B1BD-257189DE320D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2A97E915-ECA4-CA4C-B489-32FB7B81D9CD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5AD9FDF0-B1EE-D246-A40F-0FA5ED97B956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D5DF254D-CCE6-B44E-864E-CE7EEF09498B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1137E9D-605E-2544-8D5E-D858B8FB2665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A47241F-2DDA-5B45-8FB8-BC9EC19D1347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DD58F721-DBDB-234C-B399-AA14C0295071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31E5172-45F3-5D41-B66C-4E5C071BF105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D6E46344-7D04-034E-95D7-C14EF45C115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231DDE01-5F13-8D47-AA94-A9BEFB77EC3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613F94-FE92-6045-A098-F2640DCF9AA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A7FA00DE-68D0-6747-A145-A6B797032F5A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6463629-DCC6-6340-AA47-B95097DC46D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B4668F73-FEB3-264C-BB05-ACA13D02D2DF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C87353CE-D93D-6E4B-81F6-E257EB687DF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047B0DB8-CD68-F540-8068-6286A6A0182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E4BA5066-9A21-3B44-90CE-2573A3410485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07EB7A01-0389-E645-8C45-90BB483F3DE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54AD8F5-8125-0E46-A9B7-3792163E058D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919A688-0B4A-BF4C-9BE1-A4102066682E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BF4A917-035A-274A-963B-B059E3132FF1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2050" name="Picture 2" descr="Deutscher Bundestag - Philipp Amthor">
            <a:extLst>
              <a:ext uri="{FF2B5EF4-FFF2-40B4-BE49-F238E27FC236}">
                <a16:creationId xmlns:a16="http://schemas.microsoft.com/office/drawing/2014/main" id="{2FC63845-19D0-4242-A86B-63744E4D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97" y="639129"/>
            <a:ext cx="13811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Georg Nüßlein: Wir befristen die Eingriffe der Länder auf vier Wochen |  CDU/CSU-Fraktion">
            <a:extLst>
              <a:ext uri="{FF2B5EF4-FFF2-40B4-BE49-F238E27FC236}">
                <a16:creationId xmlns:a16="http://schemas.microsoft.com/office/drawing/2014/main" id="{3172F340-4916-4DD6-AE47-EF737B02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60" y="3358703"/>
            <a:ext cx="1695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kolas Löbel: CDU-Abgeordneter zieht sich aus Politik zurück - WELT">
            <a:extLst>
              <a:ext uri="{FF2B5EF4-FFF2-40B4-BE49-F238E27FC236}">
                <a16:creationId xmlns:a16="http://schemas.microsoft.com/office/drawing/2014/main" id="{455B7298-89AC-4B16-BDBC-A7F7921A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71" y="919645"/>
            <a:ext cx="1762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DU Fellbach - Dr. Joachim Pfeiffer MdB im Interview zum Netzausbau">
            <a:extLst>
              <a:ext uri="{FF2B5EF4-FFF2-40B4-BE49-F238E27FC236}">
                <a16:creationId xmlns:a16="http://schemas.microsoft.com/office/drawing/2014/main" id="{DCC417F8-EC43-4B3E-BC6B-013C958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47" y="3224415"/>
            <a:ext cx="13811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Graphic 40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498CE693-3A0C-4A45-BCB7-F8A7A31962F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0156" y="683041"/>
            <a:ext cx="703036" cy="703036"/>
          </a:xfrm>
          <a:prstGeom prst="rect">
            <a:avLst/>
          </a:prstGeom>
        </p:spPr>
      </p:pic>
      <p:sp>
        <p:nvSpPr>
          <p:cNvPr id="398" name="TextBox 53">
            <a:extLst>
              <a:ext uri="{FF2B5EF4-FFF2-40B4-BE49-F238E27FC236}">
                <a16:creationId xmlns:a16="http://schemas.microsoft.com/office/drawing/2014/main" id="{F1AA9C2D-9A8A-4E2F-815D-B1F58895A213}"/>
              </a:ext>
            </a:extLst>
          </p:cNvPr>
          <p:cNvSpPr txBox="1"/>
          <p:nvPr/>
        </p:nvSpPr>
        <p:spPr>
          <a:xfrm>
            <a:off x="8337753" y="2826738"/>
            <a:ext cx="2677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The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oldest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29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years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old</a:t>
            </a:r>
            <a:r>
              <a:rPr lang="de-DE" sz="14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77"/>
              </a:rPr>
              <a:t>alive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Kinderzeitmaschine ǀ Was machte der Senat?">
            <a:extLst>
              <a:ext uri="{FF2B5EF4-FFF2-40B4-BE49-F238E27FC236}">
                <a16:creationId xmlns:a16="http://schemas.microsoft.com/office/drawing/2014/main" id="{E6916A99-4397-4007-BBCA-E6D271A8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12" y="1352526"/>
            <a:ext cx="8055212" cy="45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40" descr="Lightbulb">
            <a:hlinkClick r:id="rId3" action="ppaction://hlinksldjump"/>
            <a:extLst>
              <a:ext uri="{FF2B5EF4-FFF2-40B4-BE49-F238E27FC236}">
                <a16:creationId xmlns:a16="http://schemas.microsoft.com/office/drawing/2014/main" id="{7213EF6D-C8BB-4F83-A9C2-76C3F947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1026" name="Picture 2" descr="Schwarze Silhouette Mann Stehend, Menschen Auf Weißem Hintergrund.  Lizenzfrei Nutzbare Vektorgrafiken, Clip Arts, Illustrationen. Image  74366354.">
            <a:extLst>
              <a:ext uri="{FF2B5EF4-FFF2-40B4-BE49-F238E27FC236}">
                <a16:creationId xmlns:a16="http://schemas.microsoft.com/office/drawing/2014/main" id="{14A9BB77-2D8A-477D-A8C0-F82C1100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6000" l="9778" r="89778">
                        <a14:foregroundMark x1="43556" y1="8889" x2="43556" y2="8889"/>
                        <a14:foregroundMark x1="43556" y1="5333" x2="43556" y2="5333"/>
                        <a14:foregroundMark x1="42222" y1="2667" x2="42222" y2="2667"/>
                        <a14:foregroundMark x1="36444" y1="92889" x2="36444" y2="92889"/>
                        <a14:foregroundMark x1="45778" y1="94667" x2="45778" y2="94667"/>
                        <a14:foregroundMark x1="37333" y1="96000" x2="37333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6" y="1586125"/>
            <a:ext cx="3602807" cy="36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n Person Hut - Kostenlose Vektorgrafik auf Pixabay">
            <a:extLst>
              <a:ext uri="{FF2B5EF4-FFF2-40B4-BE49-F238E27FC236}">
                <a16:creationId xmlns:a16="http://schemas.microsoft.com/office/drawing/2014/main" id="{7014B044-77C0-4DE8-9D01-F3F83903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8" b="98742" l="9434" r="88050">
                        <a14:foregroundMark x1="37107" y1="5975" x2="37107" y2="5975"/>
                        <a14:foregroundMark x1="36478" y1="1572" x2="36478" y2="1572"/>
                        <a14:foregroundMark x1="42138" y1="91509" x2="42138" y2="91509"/>
                        <a14:foregroundMark x1="48428" y1="98742" x2="48428" y2="98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19" y="1678364"/>
            <a:ext cx="1923068" cy="38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-Icons Terms-of-service-Miet-Vertrag - händedruck png herunterladen  - 1024*1024 - Kostenlos transparent Silhouette png Herunterladen.">
            <a:extLst>
              <a:ext uri="{FF2B5EF4-FFF2-40B4-BE49-F238E27FC236}">
                <a16:creationId xmlns:a16="http://schemas.microsoft.com/office/drawing/2014/main" id="{481760B8-DF2E-44FE-AF1F-21FBEC2F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3556" r="95556">
                        <a14:foregroundMark x1="10222" y1="48889" x2="10222" y2="48889"/>
                        <a14:foregroundMark x1="3556" y1="41333" x2="3556" y2="41333"/>
                        <a14:foregroundMark x1="17778" y1="68444" x2="17778" y2="68444"/>
                        <a14:foregroundMark x1="80444" y1="32444" x2="80444" y2="32444"/>
                        <a14:foregroundMark x1="95556" y1="36444" x2="95556" y2="3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46" y="2629782"/>
            <a:ext cx="1434642" cy="14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ntinuierlich Blatt Vertrag Dokument Firma Und Stift Monochrome Silhouette  Punktiert Stock Vektor Art und mehr Bilder von Abmachung - iStock">
            <a:extLst>
              <a:ext uri="{FF2B5EF4-FFF2-40B4-BE49-F238E27FC236}">
                <a16:creationId xmlns:a16="http://schemas.microsoft.com/office/drawing/2014/main" id="{5559EF4D-0F80-4500-922E-6F372256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78" b="89778" l="9778" r="92000">
                        <a14:foregroundMark x1="50222" y1="29778" x2="50222" y2="29778"/>
                        <a14:foregroundMark x1="61778" y1="34222" x2="61778" y2="34222"/>
                        <a14:foregroundMark x1="52444" y1="26667" x2="52444" y2="26667"/>
                        <a14:foregroundMark x1="62667" y1="25333" x2="49778" y2="25333"/>
                        <a14:foregroundMark x1="28444" y1="44444" x2="28444" y2="64889"/>
                        <a14:foregroundMark x1="34667" y1="80000" x2="58222" y2="73333"/>
                        <a14:foregroundMark x1="67111" y1="83111" x2="67111" y2="68889"/>
                        <a14:foregroundMark x1="74667" y1="81333" x2="85778" y2="83556"/>
                        <a14:foregroundMark x1="89333" y1="83556" x2="89333" y2="83556"/>
                        <a14:foregroundMark x1="92000" y1="82222" x2="92000" y2="82222"/>
                        <a14:foregroundMark x1="15556" y1="19111" x2="21778" y2="21778"/>
                        <a14:foregroundMark x1="84000" y1="30222" x2="84000" y2="3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80" y="42282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ld Tasche Euro unterzeichnen, Währung - Geld Tasche png herunterladen -  718*980 - Kostenlos transparent Silhouette png Herunterladen.">
            <a:extLst>
              <a:ext uri="{FF2B5EF4-FFF2-40B4-BE49-F238E27FC236}">
                <a16:creationId xmlns:a16="http://schemas.microsoft.com/office/drawing/2014/main" id="{9CF79A93-73A7-471C-B351-2548C2D0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419" b="96154" l="9302" r="89302">
                        <a14:foregroundMark x1="35349" y1="3846" x2="35349" y2="3846"/>
                        <a14:foregroundMark x1="50233" y1="96154" x2="50233" y2="9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72" y="3420393"/>
            <a:ext cx="1581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B13CED-A980-4B8D-9D2A-58F5BD43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6" y="0"/>
            <a:ext cx="10980728" cy="6858000"/>
          </a:xfrm>
          <a:prstGeom prst="rect">
            <a:avLst/>
          </a:prstGeom>
        </p:spPr>
      </p:pic>
      <p:pic>
        <p:nvPicPr>
          <p:cNvPr id="4" name="Graphic 77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C033914A-6502-4838-91FB-1918C4ABC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494" y="388164"/>
            <a:ext cx="612336" cy="6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33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18thCentury</vt:lpstr>
      <vt:lpstr>AcmeFont</vt:lpstr>
      <vt:lpstr>Arial</vt:lpstr>
      <vt:lpstr>Calibri</vt:lpstr>
      <vt:lpstr>Calibri Light</vt:lpstr>
      <vt:lpstr>Montserrat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Jens Weyser</cp:lastModifiedBy>
  <cp:revision>7</cp:revision>
  <dcterms:created xsi:type="dcterms:W3CDTF">2020-07-14T16:36:24Z</dcterms:created>
  <dcterms:modified xsi:type="dcterms:W3CDTF">2022-03-29T22:34:20Z</dcterms:modified>
</cp:coreProperties>
</file>