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AA73-EAF9-4C41-88DE-147769BAB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4D342-91F0-4B55-AA96-E0FBA24D2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D7E5-43DC-4FE1-B140-9C6F5E35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1363-98DD-4176-9224-053F380A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679D-3C4A-4B68-A7DF-6B5F604B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2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5540-67F7-446C-ABA7-7EE9D583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1D7BB-1E85-4750-A5A8-B4835FCB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5E91-7ABC-4216-80B5-ABE8CBA0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364A-6362-4DB1-804A-68C733E7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BAE8-C684-4FFC-8D67-58752EDC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0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A7998-2AFF-477B-BD4D-E976FA57F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1519D-2FD4-4607-95EC-8901C48FC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36FA-B270-44B7-A0C4-07C4B064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6C4E-9C61-41ED-9FC4-98CDA964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EEB3-7201-4061-9B9F-045634DA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404C-40A2-48B2-9530-5CDB5723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1A1F-AE39-4A78-8F41-2FEADEE7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3E9A-394C-4099-B447-55C18E35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736F-4004-4770-B3AA-85642B4E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68C2-0C9E-473F-A94A-DD180E32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8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C1C2-0808-4D0B-BDDA-8FE96DBC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6A54-AB4A-42BC-8D26-2A42452B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B7B8-84AD-41DC-AB54-A178E500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C659-BB3E-453B-A207-B72F6B73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5205-C82B-45AA-8A66-AD25B09F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0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FF74-3490-401B-BD6B-CCD9618B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C129-AA4B-4791-8683-DB304403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BF311-2007-46E5-81D1-13DC238CE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1635B-4641-4C24-8EEE-E3F110E0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D6E0-1EE2-4B81-886B-1ABDC737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7648-9265-42D9-A25E-96849BF7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3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D9E0-AC5D-434B-AD5B-7D3E8B19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049B-9904-406D-88B4-1DEFA7D8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92BB-9FAC-47B0-BCBB-77F108F51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02D96-17D6-48E0-A0FD-209B77FD5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EF6F7-3132-4EAE-8921-C57D96B4D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14318-E1C6-4C1B-9D1D-2A144D82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549D2-158D-419C-9ADE-403341E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AC6E0-DF9F-432F-A72B-E4844CE6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35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8916-4107-4343-9D20-E47101F5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BE645-6012-40D8-AAB0-CF0BA5F1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09C8A-3EC8-4DDA-8277-A509F312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A4F8D-BDDD-445D-8951-95926A40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00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0F006-9DAD-45BB-9A1E-FAA1C1C9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CA9A7-19C8-4308-A024-C41F30FE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6E324-A2E4-4055-B171-DD435736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0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76FF-DFDB-4805-99E6-1B9F0BEA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0550-FE1F-446F-B6C8-7AD75514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8591F-0478-45C7-8666-3D861ED0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4829-D981-4BC8-A1D8-33C2E665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223E1-E1EA-4A75-B196-A98363C6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D1C9-EC6B-4F6E-8E7E-48A09438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6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08C8-7F52-4F29-8C36-E7718434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B36E3-2ED3-4B68-9D2E-0A92CF568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94B6-2F36-4225-B7DA-E25091CE5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2C5C-624B-45FE-B600-FEBC4D70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2B85B-7B4F-4A00-B431-983F27EA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5F4B-718A-44B0-929A-AF859062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06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DBCED-F1F0-4CD2-A97B-CB6911CD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F09E-67CB-4E3F-80F1-0FD29A54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9C85-A274-476C-864B-4B56F7BD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1C3F-E8EA-4777-961B-724D2E665FCA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A37B-CAD3-4928-B521-C37809E95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0703-180D-4971-AC95-A41ACC4A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66BA-D0F5-4A2D-92C1-08654283157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4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86847-F28F-4F10-A82A-943504FE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Difference between fuels</a:t>
            </a:r>
            <a:endParaRPr lang="es-E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7AD272-6F9A-4951-A1A6-D25DE0D39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74914"/>
              </p:ext>
            </p:extLst>
          </p:nvPr>
        </p:nvGraphicFramePr>
        <p:xfrm>
          <a:off x="755780" y="2238264"/>
          <a:ext cx="10739534" cy="213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813">
                  <a:extLst>
                    <a:ext uri="{9D8B030D-6E8A-4147-A177-3AD203B41FA5}">
                      <a16:colId xmlns:a16="http://schemas.microsoft.com/office/drawing/2014/main" val="3801241435"/>
                    </a:ext>
                  </a:extLst>
                </a:gridCol>
                <a:gridCol w="1341563">
                  <a:extLst>
                    <a:ext uri="{9D8B030D-6E8A-4147-A177-3AD203B41FA5}">
                      <a16:colId xmlns:a16="http://schemas.microsoft.com/office/drawing/2014/main" val="3880900916"/>
                    </a:ext>
                  </a:extLst>
                </a:gridCol>
                <a:gridCol w="1504604">
                  <a:extLst>
                    <a:ext uri="{9D8B030D-6E8A-4147-A177-3AD203B41FA5}">
                      <a16:colId xmlns:a16="http://schemas.microsoft.com/office/drawing/2014/main" val="15870498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27607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95537838"/>
                    </a:ext>
                  </a:extLst>
                </a:gridCol>
                <a:gridCol w="1787236">
                  <a:extLst>
                    <a:ext uri="{9D8B030D-6E8A-4147-A177-3AD203B41FA5}">
                      <a16:colId xmlns:a16="http://schemas.microsoft.com/office/drawing/2014/main" val="1609233363"/>
                    </a:ext>
                  </a:extLst>
                </a:gridCol>
                <a:gridCol w="1569918">
                  <a:extLst>
                    <a:ext uri="{9D8B030D-6E8A-4147-A177-3AD203B41FA5}">
                      <a16:colId xmlns:a16="http://schemas.microsoft.com/office/drawing/2014/main" val="1192905039"/>
                    </a:ext>
                  </a:extLst>
                </a:gridCol>
              </a:tblGrid>
              <a:tr h="1102542">
                <a:tc>
                  <a:txBody>
                    <a:bodyPr/>
                    <a:lstStyle/>
                    <a:p>
                      <a:r>
                        <a:rPr lang="en-US" sz="2100"/>
                        <a:t>Fuel type</a:t>
                      </a:r>
                      <a:endParaRPr lang="es-ES" sz="21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Avg. Distance (km)</a:t>
                      </a:r>
                      <a:endParaRPr lang="es-ES" sz="21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Avg. Speed (km/h)</a:t>
                      </a:r>
                      <a:endParaRPr lang="es-ES" sz="2100" dirty="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Avg. Fuel consumption (l/100km)</a:t>
                      </a:r>
                      <a:endParaRPr lang="es-ES" sz="21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Avg. Fuel Spent (l)</a:t>
                      </a:r>
                      <a:endParaRPr lang="es-ES" sz="21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Price per liter</a:t>
                      </a:r>
                      <a:endParaRPr lang="es-ES" sz="2100" dirty="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Avg. cost </a:t>
                      </a:r>
                      <a:r>
                        <a:rPr lang="en-US" sz="2000" dirty="0"/>
                        <a:t>(</a:t>
                      </a:r>
                      <a:r>
                        <a:rPr lang="es-ES" sz="2000" dirty="0"/>
                        <a:t>€</a:t>
                      </a:r>
                      <a:r>
                        <a:rPr lang="en-US" sz="2000" dirty="0"/>
                        <a:t>)</a:t>
                      </a:r>
                      <a:endParaRPr lang="es-ES" sz="2100" dirty="0"/>
                    </a:p>
                  </a:txBody>
                  <a:tcPr marL="117292" marR="117292" marT="58646" marB="58646"/>
                </a:tc>
                <a:extLst>
                  <a:ext uri="{0D108BD9-81ED-4DB2-BD59-A6C34878D82A}">
                    <a16:rowId xmlns:a16="http://schemas.microsoft.com/office/drawing/2014/main" val="1211127038"/>
                  </a:ext>
                </a:extLst>
              </a:tr>
              <a:tr h="516084">
                <a:tc>
                  <a:txBody>
                    <a:bodyPr/>
                    <a:lstStyle/>
                    <a:p>
                      <a:r>
                        <a:rPr lang="en-US" sz="1800"/>
                        <a:t>E10</a:t>
                      </a:r>
                      <a:endParaRPr lang="es-ES" sz="18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21.096250</a:t>
                      </a:r>
                      <a:endParaRPr lang="es-ES" sz="1800" dirty="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43.506250</a:t>
                      </a:r>
                      <a:endParaRPr lang="es-ES" sz="18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4.931250</a:t>
                      </a:r>
                      <a:endParaRPr lang="es-ES" sz="18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1.008933</a:t>
                      </a:r>
                      <a:endParaRPr lang="es-ES" sz="18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</a:t>
                      </a:r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1.836257</a:t>
                      </a:r>
                      <a:endParaRPr lang="es-ES" sz="1800"/>
                    </a:p>
                  </a:txBody>
                  <a:tcPr marL="117292" marR="117292" marT="58646" marB="58646"/>
                </a:tc>
                <a:extLst>
                  <a:ext uri="{0D108BD9-81ED-4DB2-BD59-A6C34878D82A}">
                    <a16:rowId xmlns:a16="http://schemas.microsoft.com/office/drawing/2014/main" val="659244013"/>
                  </a:ext>
                </a:extLst>
              </a:tr>
              <a:tr h="516084">
                <a:tc>
                  <a:txBody>
                    <a:bodyPr/>
                    <a:lstStyle/>
                    <a:p>
                      <a:r>
                        <a:rPr lang="en-US" sz="1800"/>
                        <a:t>SP98</a:t>
                      </a:r>
                      <a:endParaRPr lang="es-ES" sz="18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18.639912</a:t>
                      </a:r>
                      <a:endParaRPr lang="es-ES" sz="1800" dirty="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40.820175</a:t>
                      </a:r>
                      <a:endParaRPr lang="es-ES" sz="18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4.899123</a:t>
                      </a:r>
                      <a:endParaRPr lang="es-ES" sz="180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0.883618</a:t>
                      </a:r>
                      <a:endParaRPr lang="es-ES" sz="1800" dirty="0"/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1.95</a:t>
                      </a:r>
                    </a:p>
                  </a:txBody>
                  <a:tcPr marL="117292" marR="117292" marT="58646" marB="58646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1.723056</a:t>
                      </a:r>
                      <a:endParaRPr lang="es-ES" sz="1800" dirty="0"/>
                    </a:p>
                  </a:txBody>
                  <a:tcPr marL="117292" marR="117292" marT="58646" marB="58646"/>
                </a:tc>
                <a:extLst>
                  <a:ext uri="{0D108BD9-81ED-4DB2-BD59-A6C34878D82A}">
                    <a16:rowId xmlns:a16="http://schemas.microsoft.com/office/drawing/2014/main" val="22531485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1E96C4-1B10-431D-AF7D-BFD84ABD9F27}"/>
              </a:ext>
            </a:extLst>
          </p:cNvPr>
          <p:cNvSpPr txBox="1"/>
          <p:nvPr/>
        </p:nvSpPr>
        <p:spPr>
          <a:xfrm>
            <a:off x="1115565" y="4832069"/>
            <a:ext cx="1016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SP98 is more expensive by liter, but tends to offer better performance at lower speeds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28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DFF4-6FD7-441C-B260-51010F81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versus speed</a:t>
            </a:r>
            <a:endParaRPr lang="es-E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35F1890B-49FF-40F5-BE28-A71C8EE77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14" y="1825625"/>
            <a:ext cx="10208571" cy="4351338"/>
          </a:xfrm>
        </p:spPr>
      </p:pic>
    </p:spTree>
    <p:extLst>
      <p:ext uri="{BB962C8B-B14F-4D97-AF65-F5344CB8AC3E}">
        <p14:creationId xmlns:p14="http://schemas.microsoft.com/office/powerpoint/2010/main" val="391026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Difference between fuels</vt:lpstr>
      <vt:lpstr>Cost versus speed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fuels</dc:title>
  <dc:creator>Carlos Gil Denia</dc:creator>
  <cp:lastModifiedBy>Carlos Gil Denia</cp:lastModifiedBy>
  <cp:revision>1</cp:revision>
  <dcterms:created xsi:type="dcterms:W3CDTF">2022-03-24T16:07:10Z</dcterms:created>
  <dcterms:modified xsi:type="dcterms:W3CDTF">2022-03-24T16:22:48Z</dcterms:modified>
</cp:coreProperties>
</file>