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3588" cy="6858000"/>
  <p:notesSz cx="6858000" cy="9144000"/>
  <p:defaultTextStyle>
    <a:defPPr>
      <a:defRPr lang="en-US"/>
    </a:defPPr>
    <a:lvl1pPr marL="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1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59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D3A"/>
    <a:srgbClr val="007553"/>
    <a:srgbClr val="D2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656" y="20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>
            <a:extLst>
              <a:ext uri="{FF2B5EF4-FFF2-40B4-BE49-F238E27FC236}">
                <a16:creationId xmlns:a16="http://schemas.microsoft.com/office/drawing/2014/main" id="{B2334408-7F39-244B-B694-88952CF7ACF2}"/>
              </a:ext>
            </a:extLst>
          </p:cNvPr>
          <p:cNvSpPr/>
          <p:nvPr userDrawn="1"/>
        </p:nvSpPr>
        <p:spPr>
          <a:xfrm>
            <a:off x="0" y="977900"/>
            <a:ext cx="336595" cy="1813984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DCDCC0AB-DB4F-AE42-9CEC-D54E7EC33BD8}"/>
              </a:ext>
            </a:extLst>
          </p:cNvPr>
          <p:cNvSpPr/>
          <p:nvPr userDrawn="1"/>
        </p:nvSpPr>
        <p:spPr>
          <a:xfrm>
            <a:off x="0" y="2789768"/>
            <a:ext cx="12193588" cy="4068233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0109" y="3556800"/>
            <a:ext cx="7921032" cy="1891200"/>
          </a:xfrm>
          <a:prstGeom prst="rect">
            <a:avLst/>
          </a:prstGeom>
        </p:spPr>
        <p:txBody>
          <a:bodyPr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0109" y="5659200"/>
            <a:ext cx="7921032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Image 6" descr="Une image contenant personne, intérieur, enfant, assis&#10;&#10;Description générée automatiquement">
            <a:extLst>
              <a:ext uri="{FF2B5EF4-FFF2-40B4-BE49-F238E27FC236}">
                <a16:creationId xmlns:a16="http://schemas.microsoft.com/office/drawing/2014/main" id="{EA1F0C85-95C4-C641-8102-9B269C9FF9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4F9D3A">
                <a:tint val="45000"/>
                <a:satMod val="400000"/>
              </a:srgbClr>
            </a:duotone>
          </a:blip>
          <a:srcRect t="23856" b="53223"/>
          <a:stretch/>
        </p:blipFill>
        <p:spPr>
          <a:xfrm>
            <a:off x="336595" y="977901"/>
            <a:ext cx="11856993" cy="18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51" y="274642"/>
            <a:ext cx="274355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274642"/>
            <a:ext cx="802744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0461" y="1804800"/>
            <a:ext cx="11276669" cy="4118400"/>
          </a:xfrm>
          <a:prstGeom prst="rect">
            <a:avLst/>
          </a:prstGeom>
        </p:spPr>
        <p:txBody>
          <a:bodyPr/>
          <a:lstStyle>
            <a:lvl1pPr>
              <a:buClr>
                <a:srgbClr val="4F9D3A"/>
              </a:buClr>
              <a:buFont typeface="Monaco" pitchFamily="2" charset="77"/>
              <a:buChar char="⎼"/>
              <a:defRPr/>
            </a:lvl1pPr>
            <a:lvl2pPr>
              <a:buClr>
                <a:srgbClr val="007553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7553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7553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2202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B226C985-75D3-0C4E-8290-374A06A32A29}"/>
              </a:ext>
            </a:extLst>
          </p:cNvPr>
          <p:cNvSpPr/>
          <p:nvPr userDrawn="1"/>
        </p:nvSpPr>
        <p:spPr>
          <a:xfrm>
            <a:off x="1" y="806451"/>
            <a:ext cx="192642" cy="332316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6A529FCD-BA47-0147-8B88-B944B23DF067}"/>
              </a:ext>
            </a:extLst>
          </p:cNvPr>
          <p:cNvSpPr/>
          <p:nvPr userDrawn="1"/>
        </p:nvSpPr>
        <p:spPr>
          <a:xfrm>
            <a:off x="1" y="6544733"/>
            <a:ext cx="10082997" cy="315384"/>
          </a:xfrm>
          <a:prstGeom prst="rect">
            <a:avLst/>
          </a:prstGeom>
          <a:solidFill>
            <a:srgbClr val="4F9D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pic>
        <p:nvPicPr>
          <p:cNvPr id="10" name="Bild 3" descr="Logo_PHVS_2farbig.eps">
            <a:extLst>
              <a:ext uri="{FF2B5EF4-FFF2-40B4-BE49-F238E27FC236}">
                <a16:creationId xmlns:a16="http://schemas.microsoft.com/office/drawing/2014/main" id="{BC1B84F3-38EF-D84B-88BA-1904286E4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4747"/>
          <a:stretch>
            <a:fillRect/>
          </a:stretch>
        </p:blipFill>
        <p:spPr bwMode="auto">
          <a:xfrm>
            <a:off x="10275639" y="6350000"/>
            <a:ext cx="17676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 4" descr="lernen.eps">
            <a:extLst>
              <a:ext uri="{FF2B5EF4-FFF2-40B4-BE49-F238E27FC236}">
                <a16:creationId xmlns:a16="http://schemas.microsoft.com/office/drawing/2014/main" id="{0228DDA9-5CAE-4F46-ABEB-8FD18EBE9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80962" cy="5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11" y="4406901"/>
            <a:ext cx="10364550" cy="1362076"/>
          </a:xfrm>
          <a:prstGeom prst="rect">
            <a:avLst/>
          </a:prstGeo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11" y="2906714"/>
            <a:ext cx="1036455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80" y="1600201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407" y="1600201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1" y="1535112"/>
            <a:ext cx="5387619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2000" b="1"/>
            </a:lvl2pPr>
            <a:lvl3pPr marL="914102" indent="0">
              <a:buNone/>
              <a:defRPr sz="1800" b="1"/>
            </a:lvl3pPr>
            <a:lvl4pPr marL="1371154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81" y="2174877"/>
            <a:ext cx="5387619" cy="3951288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77" y="1535112"/>
            <a:ext cx="538973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2000" b="1"/>
            </a:lvl2pPr>
            <a:lvl3pPr marL="914102" indent="0">
              <a:buNone/>
              <a:defRPr sz="1800" b="1"/>
            </a:lvl3pPr>
            <a:lvl4pPr marL="1371154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77" y="2174877"/>
            <a:ext cx="5389735" cy="3951288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2" y="273052"/>
            <a:ext cx="4011606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54" y="273053"/>
            <a:ext cx="6816554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82" y="1435104"/>
            <a:ext cx="40116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200"/>
            </a:lvl2pPr>
            <a:lvl3pPr marL="914102" indent="0">
              <a:buNone/>
              <a:defRPr sz="1000"/>
            </a:lvl3pPr>
            <a:lvl4pPr marL="1371154" indent="0">
              <a:buNone/>
              <a:defRPr sz="900"/>
            </a:lvl4pPr>
            <a:lvl5pPr marL="1828206" indent="0">
              <a:buNone/>
              <a:defRPr sz="900"/>
            </a:lvl5pPr>
            <a:lvl6pPr marL="2285258" indent="0">
              <a:buNone/>
              <a:defRPr sz="900"/>
            </a:lvl6pPr>
            <a:lvl7pPr marL="2742309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28" y="4800601"/>
            <a:ext cx="7316153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028" y="612777"/>
            <a:ext cx="731615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051" indent="0">
              <a:buNone/>
              <a:defRPr sz="2799"/>
            </a:lvl2pPr>
            <a:lvl3pPr marL="914102" indent="0">
              <a:buNone/>
              <a:defRPr sz="2399"/>
            </a:lvl3pPr>
            <a:lvl4pPr marL="1371154" indent="0">
              <a:buNone/>
              <a:defRPr sz="2000"/>
            </a:lvl4pPr>
            <a:lvl5pPr marL="1828206" indent="0">
              <a:buNone/>
              <a:defRPr sz="2000"/>
            </a:lvl5pPr>
            <a:lvl6pPr marL="2285258" indent="0">
              <a:buNone/>
              <a:defRPr sz="2000"/>
            </a:lvl6pPr>
            <a:lvl7pPr marL="2742309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028" y="5367339"/>
            <a:ext cx="7316153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200"/>
            </a:lvl2pPr>
            <a:lvl3pPr marL="914102" indent="0">
              <a:buNone/>
              <a:defRPr sz="1000"/>
            </a:lvl3pPr>
            <a:lvl4pPr marL="1371154" indent="0">
              <a:buNone/>
              <a:defRPr sz="900"/>
            </a:lvl4pPr>
            <a:lvl5pPr marL="1828206" indent="0">
              <a:buNone/>
              <a:defRPr sz="900"/>
            </a:lvl5pPr>
            <a:lvl6pPr marL="2285258" indent="0">
              <a:buNone/>
              <a:defRPr sz="900"/>
            </a:lvl6pPr>
            <a:lvl7pPr marL="2742309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3" descr="Logo_PHVS_2farbig.eps">
            <a:extLst>
              <a:ext uri="{FF2B5EF4-FFF2-40B4-BE49-F238E27FC236}">
                <a16:creationId xmlns:a16="http://schemas.microsoft.com/office/drawing/2014/main" id="{8D4D50C8-09F4-4645-A273-F45526D7C8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804" y="169334"/>
            <a:ext cx="1850208" cy="66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lernen.eps">
            <a:extLst>
              <a:ext uri="{FF2B5EF4-FFF2-40B4-BE49-F238E27FC236}">
                <a16:creationId xmlns:a16="http://schemas.microsoft.com/office/drawing/2014/main" id="{F331343A-F976-C54F-B6C3-D30A6CC65E4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80962" cy="5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1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9" indent="-342789" algn="l" defTabSz="457051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09" indent="-285658" algn="l" defTabSz="457051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9" indent="-228526" algn="l" defTabSz="457051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6" algn="l" defTabSz="45705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1" indent="-228526" algn="l" defTabSz="45705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2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5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8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2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8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9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ismonda.ch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0109" y="3556800"/>
            <a:ext cx="7921032" cy="18912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L’élégance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forme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0109" y="5659200"/>
            <a:ext cx="7921032" cy="609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par</a:t>
            </a:r>
            <a:r>
              <a:rPr/>
              <a:t> </a:t>
            </a:r>
            <a:r>
              <a:rPr/>
              <a:t>Nicolas</a:t>
            </a:r>
            <a:r>
              <a:rPr/>
              <a:t> </a:t>
            </a:r>
            <a:r>
              <a:rPr/>
              <a:t>Bressoud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Nous verrons, dans cette courte présentation, à quel point la forme compte.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propos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forme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La forme est belle</a:t>
            </a:r>
          </a:p>
          <a:p>
            <a:pPr lvl="1"/>
            <a:r>
              <a:rPr/>
              <a:t>La forme est choue</a:t>
            </a:r>
          </a:p>
          <a:p>
            <a:pPr lvl="1"/>
            <a:r>
              <a:rPr/>
              <a:t>La forme permet de penser l’idée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petite</a:t>
            </a:r>
            <a:r>
              <a:rPr/>
              <a:t> </a:t>
            </a:r>
            <a:r>
              <a:rPr/>
              <a:t>génération</a:t>
            </a:r>
            <a:r>
              <a:rPr/>
              <a:t> </a:t>
            </a:r>
            <a:r>
              <a:rPr/>
              <a:t>automatique</a:t>
            </a:r>
          </a:p>
        </p:txBody>
      </p:sp>
      <p:pic>
        <p:nvPicPr>
          <p:cNvPr descr="sandbox_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30600" y="1803400"/>
            <a:ext cx="51435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pour</a:t>
            </a:r>
            <a:r>
              <a:rPr/>
              <a:t> </a:t>
            </a:r>
            <a:r>
              <a:rPr/>
              <a:t>voir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italic</a:t>
                </a:r>
                <a:r>
                  <a:rPr/>
                  <a:t> </a:t>
                </a:r>
                <a:r>
                  <a:rPr b="1"/>
                  <a:t>bold</a:t>
                </a:r>
                <a:r>
                  <a:rPr/>
                  <a:t> </a:t>
                </a:r>
                <a:r>
                  <a:rPr strike="sngStrike"/>
                  <a:t>strikeout</a:t>
                </a:r>
                <a:r>
                  <a:rPr/>
                  <a:t> </a:t>
                </a:r>
                <a:r>
                  <a:rPr baseline="-25000"/>
                  <a:t>subscript</a:t>
                </a:r>
                <a:r>
                  <a:rPr/>
                  <a:t> </a:t>
                </a:r>
                <a:r>
                  <a:rPr baseline="30000"/>
                  <a:t>superscript</a:t>
                </a:r>
                <a:r>
                  <a:rPr/>
                  <a:t> </a:t>
                </a:r>
                <a:r>
                  <a:rPr cap="small"/>
                  <a:t>small caps</a:t>
                </a:r>
                <a:r>
                  <a:rPr/>
                  <a:t> </a:t>
                </a:r>
                <a:r>
                  <a:rPr>
                    <a:latin typeface="Courier"/>
                  </a:rPr>
                  <a:t>verbatim</a:t>
                </a:r>
              </a:p>
              <a:p>
                <a:pPr lvl="1">
                  <a:buAutoNum type="arabicPeriod"/>
                </a:pPr>
                <a:r>
                  <a:rPr/>
                  <a:t>Numbered list</a:t>
                </a:r>
              </a:p>
              <a:p>
                <a:pPr lvl="1"/>
                <a:r>
                  <a:rPr/>
                  <a:t>Unnumbered list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x</m:t>
                    </m:r>
                    <m:r>
                      <m:t>p</m:t>
                    </m:r>
                    <m:r>
                      <m:t>r</m:t>
                    </m:r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t>i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h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e</m:t>
                      </m:r>
                      <m:r>
                        <m:t>q</m:t>
                      </m:r>
                      <m:r>
                        <m:t>u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o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>
                    <a:hlinkClick r:id="rId2"/>
                  </a:rPr>
                  <a:t>link</a:t>
                </a:r>
              </a:p>
              <a:p>
                <a:pPr lvl="0" marL="1270000" indent="0">
                  <a:buNone/>
                </a:pPr>
                <a:r>
                  <a:rPr sz="2000"/>
                  <a:t>Block quotations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154</Words>
  <Application>Microsoft Macintosh PowerPoint</Application>
  <PresentationFormat>Personnalisé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Monaco</vt:lpstr>
      <vt:lpstr>Office Theme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L’élégance de la forme</dc:title>
  <dc:creator/>
  <cp:keywords/>
  <dcterms:created xsi:type="dcterms:W3CDTF">2021-01-22T09:14:40Z</dcterms:created>
  <dcterms:modified xsi:type="dcterms:W3CDTF">2021-01-22T09:14:40Z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par Nicolas Bressoud</vt:lpwstr>
  </property>
</Properties>
</file>