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5"/>
  </p:handoutMasterIdLst>
  <p:sldIdLst>
    <p:sldId id="323" r:id="rId2"/>
    <p:sldId id="325" r:id="rId3"/>
    <p:sldId id="257" r:id="rId4"/>
    <p:sldId id="326" r:id="rId5"/>
    <p:sldId id="350" r:id="rId6"/>
    <p:sldId id="351" r:id="rId7"/>
    <p:sldId id="352" r:id="rId8"/>
    <p:sldId id="357" r:id="rId9"/>
    <p:sldId id="358" r:id="rId10"/>
    <p:sldId id="359" r:id="rId11"/>
    <p:sldId id="360" r:id="rId12"/>
    <p:sldId id="361" r:id="rId13"/>
    <p:sldId id="353" r:id="rId14"/>
    <p:sldId id="354" r:id="rId15"/>
    <p:sldId id="367" r:id="rId16"/>
    <p:sldId id="356" r:id="rId17"/>
    <p:sldId id="277" r:id="rId18"/>
    <p:sldId id="335" r:id="rId19"/>
    <p:sldId id="362" r:id="rId20"/>
    <p:sldId id="363" r:id="rId21"/>
    <p:sldId id="364" r:id="rId22"/>
    <p:sldId id="365" r:id="rId23"/>
    <p:sldId id="366" r:id="rId24"/>
    <p:sldId id="336" r:id="rId25"/>
    <p:sldId id="368" r:id="rId26"/>
    <p:sldId id="300" r:id="rId27"/>
    <p:sldId id="338" r:id="rId28"/>
    <p:sldId id="337" r:id="rId29"/>
    <p:sldId id="303" r:id="rId30"/>
    <p:sldId id="339" r:id="rId31"/>
    <p:sldId id="340" r:id="rId32"/>
    <p:sldId id="341" r:id="rId33"/>
    <p:sldId id="271" r:id="rId34"/>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napToGrid="0" snapToObjects="1">
      <p:cViewPr varScale="1">
        <p:scale>
          <a:sx n="115" d="100"/>
          <a:sy n="115" d="100"/>
        </p:scale>
        <p:origin x="1752" y="13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3/11/2019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03/11/2019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03/11/2019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03/11/2019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20623" y="683110"/>
            <a:ext cx="5426385"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n-US" sz="2800" b="1" dirty="0" smtClean="0">
                <a:solidFill>
                  <a:schemeClr val="accent5">
                    <a:lumMod val="75000"/>
                  </a:schemeClr>
                </a:solidFill>
              </a:rPr>
              <a:t>Agile Inception, Design Sprint, Lean </a:t>
            </a:r>
            <a:r>
              <a:rPr lang="en-US" sz="2800" b="1" dirty="0">
                <a:solidFill>
                  <a:schemeClr val="accent5">
                    <a:lumMod val="75000"/>
                  </a:schemeClr>
                </a:solidFill>
              </a:rPr>
              <a:t>Software </a:t>
            </a:r>
            <a:r>
              <a:rPr lang="en-US" sz="2800" b="1" dirty="0" smtClean="0">
                <a:solidFill>
                  <a:schemeClr val="accent5">
                    <a:lumMod val="75000"/>
                  </a:schemeClr>
                </a:solidFill>
              </a:rPr>
              <a:t>Development (conocido como </a:t>
            </a:r>
            <a:r>
              <a:rPr lang="en-US" sz="2800" b="1" dirty="0">
                <a:solidFill>
                  <a:schemeClr val="accent5">
                    <a:lumMod val="75000"/>
                  </a:schemeClr>
                </a:solidFill>
              </a:rPr>
              <a:t>Lean </a:t>
            </a:r>
            <a:r>
              <a:rPr lang="en-US" sz="2800" b="1" dirty="0" smtClean="0">
                <a:solidFill>
                  <a:schemeClr val="accent5">
                    <a:lumMod val="75000"/>
                  </a:schemeClr>
                </a:solidFill>
              </a:rPr>
              <a:t>Programming) y Clarizen</a:t>
            </a:r>
            <a:endParaRPr lang="es-CO" sz="2800" b="1" dirty="0">
              <a:solidFill>
                <a:schemeClr val="accent5">
                  <a:lumMod val="75000"/>
                </a:schemeClr>
              </a:solidFill>
            </a:endParaRP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2400" b="1" dirty="0"/>
              <a:t>4.Crear una lista de los NO</a:t>
            </a:r>
          </a:p>
          <a:p>
            <a:pPr marL="0" indent="0" algn="just">
              <a:buNone/>
            </a:pPr>
            <a:r>
              <a:rPr lang="es-ES" sz="2000" dirty="0">
                <a:latin typeface="Arial" panose="020B0604020202020204" pitchFamily="34" charset="0"/>
                <a:cs typeface="Arial" panose="020B0604020202020204" pitchFamily="34" charset="0"/>
              </a:rPr>
              <a:t>En este punto se indican sobre la mesa lo que el producto o servicio no va hacer. Ayuda a conocer y definir el alcance.</a:t>
            </a:r>
          </a:p>
          <a:p>
            <a:pPr marL="0" indent="0" algn="just">
              <a:buNone/>
            </a:pPr>
            <a:r>
              <a:rPr lang="es-ES" sz="2000" dirty="0">
                <a:latin typeface="Arial" panose="020B0604020202020204" pitchFamily="34" charset="0"/>
                <a:cs typeface="Arial" panose="020B0604020202020204" pitchFamily="34" charset="0"/>
              </a:rPr>
              <a:t>Ejemplo: “Esta aplicación web NO va ser soportada en IE8”.</a:t>
            </a:r>
            <a:endParaRPr lang="es-CO"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3076" name="Picture 4" descr="agile incep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5260" y="4052571"/>
            <a:ext cx="3468114" cy="224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96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000" b="1" dirty="0"/>
              <a:t>5. Conoce a tu comunidad</a:t>
            </a:r>
            <a:endParaRPr lang="es-ES" sz="2000" dirty="0"/>
          </a:p>
          <a:p>
            <a:pPr marL="0" indent="0">
              <a:buNone/>
            </a:pPr>
            <a:r>
              <a:rPr lang="es-ES" sz="2000" dirty="0">
                <a:latin typeface="Arial" panose="020B0604020202020204" pitchFamily="34" charset="0"/>
                <a:cs typeface="Arial" panose="020B0604020202020204" pitchFamily="34" charset="0"/>
              </a:rPr>
              <a:t>Se trata de reunir a los colaboradores de apoyo que participan del proyecto, y comunicar los puntos anteriores:</a:t>
            </a:r>
          </a:p>
          <a:p>
            <a:pPr marL="0" indent="0">
              <a:buNone/>
            </a:pPr>
            <a:r>
              <a:rPr lang="es-ES" sz="2000" dirty="0">
                <a:latin typeface="Arial" panose="020B0604020202020204" pitchFamily="34" charset="0"/>
                <a:cs typeface="Arial" panose="020B0604020202020204" pitchFamily="34" charset="0"/>
              </a:rPr>
              <a:t>Equipo de Base de </a:t>
            </a:r>
            <a:r>
              <a:rPr lang="es-ES" sz="2000" dirty="0" smtClean="0">
                <a:latin typeface="Arial" panose="020B0604020202020204" pitchFamily="34" charset="0"/>
                <a:cs typeface="Arial" panose="020B0604020202020204" pitchFamily="34" charset="0"/>
              </a:rPr>
              <a:t>Datos</a:t>
            </a:r>
            <a:endParaRPr lang="es-ES" sz="2000" dirty="0">
              <a:latin typeface="Arial" panose="020B0604020202020204" pitchFamily="34" charset="0"/>
              <a:cs typeface="Arial" panose="020B0604020202020204" pitchFamily="34" charset="0"/>
            </a:endParaRPr>
          </a:p>
          <a:p>
            <a:pPr marL="0" indent="0">
              <a:buNone/>
            </a:pPr>
            <a:r>
              <a:rPr lang="es-ES" sz="2000" dirty="0" smtClean="0">
                <a:latin typeface="Arial" panose="020B0604020202020204" pitchFamily="34" charset="0"/>
                <a:cs typeface="Arial" panose="020B0604020202020204" pitchFamily="34" charset="0"/>
              </a:rPr>
              <a:t>Infraestructura</a:t>
            </a:r>
            <a:endParaRPr lang="es-ES" sz="2000" dirty="0">
              <a:latin typeface="Arial" panose="020B0604020202020204" pitchFamily="34" charset="0"/>
              <a:cs typeface="Arial" panose="020B0604020202020204" pitchFamily="34" charset="0"/>
            </a:endParaRPr>
          </a:p>
          <a:p>
            <a:pPr marL="0" indent="0">
              <a:buNone/>
            </a:pPr>
            <a:r>
              <a:rPr lang="es-ES" sz="2000" dirty="0" err="1">
                <a:latin typeface="Arial" panose="020B0604020202020204" pitchFamily="34" charset="0"/>
                <a:cs typeface="Arial" panose="020B0604020202020204" pitchFamily="34" charset="0"/>
              </a:rPr>
              <a:t>Help</a:t>
            </a:r>
            <a:r>
              <a:rPr lang="es-ES" sz="2000" dirty="0">
                <a:latin typeface="Arial" panose="020B0604020202020204" pitchFamily="34" charset="0"/>
                <a:cs typeface="Arial" panose="020B0604020202020204" pitchFamily="34" charset="0"/>
              </a:rPr>
              <a:t> </a:t>
            </a:r>
            <a:r>
              <a:rPr lang="es-ES" sz="2000" dirty="0" err="1">
                <a:latin typeface="Arial" panose="020B0604020202020204" pitchFamily="34" charset="0"/>
                <a:cs typeface="Arial" panose="020B0604020202020204" pitchFamily="34" charset="0"/>
              </a:rPr>
              <a:t>Desk</a:t>
            </a:r>
            <a:endParaRPr lang="es-ES" sz="2000" dirty="0">
              <a:latin typeface="Arial" panose="020B0604020202020204" pitchFamily="34" charset="0"/>
              <a:cs typeface="Arial" panose="020B0604020202020204" pitchFamily="34" charset="0"/>
            </a:endParaRPr>
          </a:p>
          <a:p>
            <a:pPr marL="0" indent="0">
              <a:buNone/>
            </a:pPr>
            <a:r>
              <a:rPr lang="es-ES" sz="2000" dirty="0" smtClean="0">
                <a:latin typeface="Arial" panose="020B0604020202020204" pitchFamily="34" charset="0"/>
                <a:cs typeface="Arial" panose="020B0604020202020204" pitchFamily="34" charset="0"/>
              </a:rPr>
              <a:t>Seguridad</a:t>
            </a:r>
            <a:endParaRPr lang="es-ES" sz="2000" dirty="0">
              <a:latin typeface="Arial" panose="020B0604020202020204" pitchFamily="34" charset="0"/>
              <a:cs typeface="Arial" panose="020B0604020202020204" pitchFamily="34" charset="0"/>
            </a:endParaRPr>
          </a:p>
          <a:p>
            <a:pPr marL="0" indent="0">
              <a:buNone/>
            </a:pPr>
            <a:r>
              <a:rPr lang="es-ES" sz="2000" dirty="0">
                <a:latin typeface="Arial" panose="020B0604020202020204" pitchFamily="34" charset="0"/>
                <a:cs typeface="Arial" panose="020B0604020202020204" pitchFamily="34" charset="0"/>
              </a:rPr>
              <a:t>Desarrolladores</a:t>
            </a:r>
          </a:p>
          <a:p>
            <a:pPr marL="0" indent="0">
              <a:buNone/>
            </a:pPr>
            <a:r>
              <a:rPr lang="es-ES" sz="2000" dirty="0" smtClean="0">
                <a:latin typeface="Arial" panose="020B0604020202020204" pitchFamily="34" charset="0"/>
                <a:cs typeface="Arial" panose="020B0604020202020204" pitchFamily="34" charset="0"/>
              </a:rPr>
              <a:t>Analistas </a:t>
            </a:r>
            <a:endParaRPr lang="es-ES" sz="2000" dirty="0">
              <a:latin typeface="Arial" panose="020B0604020202020204" pitchFamily="34" charset="0"/>
              <a:cs typeface="Arial" panose="020B0604020202020204" pitchFamily="34" charset="0"/>
            </a:endParaRPr>
          </a:p>
          <a:p>
            <a:pPr marL="0" indent="0" algn="just">
              <a:buNone/>
            </a:pPr>
            <a:endParaRPr lang="es-CO" sz="20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5122" name="Picture 2" descr="https://adrianalonso.es/wp-content/uploads/2019/01/meetyourneighboo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498" y="3733957"/>
            <a:ext cx="2502834" cy="2544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9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364361"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a:t>6. Muestra la solución</a:t>
            </a:r>
            <a:endParaRPr lang="es-ES" sz="2400" dirty="0"/>
          </a:p>
          <a:p>
            <a:pPr marL="0" indent="0">
              <a:buNone/>
            </a:pPr>
            <a:r>
              <a:rPr lang="es-ES" sz="2400" dirty="0">
                <a:latin typeface="Arial" panose="020B0604020202020204" pitchFamily="34" charset="0"/>
                <a:cs typeface="Arial" panose="020B0604020202020204" pitchFamily="34" charset="0"/>
              </a:rPr>
              <a:t>La solución propuesta es mostrada a todo el equipo, se muestra la arquitectura a </a:t>
            </a:r>
            <a:r>
              <a:rPr lang="es-ES" sz="2400" dirty="0" smtClean="0">
                <a:latin typeface="Arial" panose="020B0604020202020204" pitchFamily="34" charset="0"/>
                <a:cs typeface="Arial" panose="020B0604020202020204" pitchFamily="34" charset="0"/>
              </a:rPr>
              <a:t>usar, y </a:t>
            </a:r>
            <a:r>
              <a:rPr lang="es-ES" sz="2400" dirty="0">
                <a:latin typeface="Arial" panose="020B0604020202020204" pitchFamily="34" charset="0"/>
                <a:cs typeface="Arial" panose="020B0604020202020204" pitchFamily="34" charset="0"/>
              </a:rPr>
              <a:t>luego se reciben las opiniones y </a:t>
            </a:r>
            <a:r>
              <a:rPr lang="es-ES" sz="2400" dirty="0" smtClean="0">
                <a:latin typeface="Arial" panose="020B0604020202020204" pitchFamily="34" charset="0"/>
                <a:cs typeface="Arial" panose="020B0604020202020204" pitchFamily="34" charset="0"/>
              </a:rPr>
              <a:t>sugerencias, donde </a:t>
            </a:r>
            <a:r>
              <a:rPr lang="es-ES" sz="2400" dirty="0">
                <a:latin typeface="Arial" panose="020B0604020202020204" pitchFamily="34" charset="0"/>
                <a:cs typeface="Arial" panose="020B0604020202020204" pitchFamily="34" charset="0"/>
              </a:rPr>
              <a:t>se acuerda tomar la solución o </a:t>
            </a:r>
            <a:r>
              <a:rPr lang="es-ES" sz="2400" dirty="0" smtClean="0">
                <a:latin typeface="Arial" panose="020B0604020202020204" pitchFamily="34" charset="0"/>
                <a:cs typeface="Arial" panose="020B0604020202020204" pitchFamily="34" charset="0"/>
              </a:rPr>
              <a:t>mejorarla.</a:t>
            </a:r>
            <a:endParaRPr lang="es-ES" sz="2400" dirty="0">
              <a:latin typeface="Arial" panose="020B0604020202020204" pitchFamily="34" charset="0"/>
              <a:cs typeface="Arial" panose="020B0604020202020204" pitchFamily="34" charset="0"/>
            </a:endParaRPr>
          </a:p>
          <a:p>
            <a:pPr marL="457200" indent="-457200">
              <a:buFont typeface="+mj-lt"/>
              <a:buAutoNum type="arabicPeriod"/>
            </a:pPr>
            <a:endParaRPr lang="es-CO" sz="24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6146" name="Picture 2" descr="https://adrianalonso.es/wp-content/uploads/2019/01/lofi-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84" y="4880580"/>
            <a:ext cx="4327053" cy="181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99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a:t>7. ¿Qué te quita el sueño?</a:t>
            </a:r>
            <a:endParaRPr lang="es-ES" sz="2400" dirty="0"/>
          </a:p>
          <a:p>
            <a:pPr marL="0" indent="0">
              <a:buNone/>
            </a:pPr>
            <a:endParaRPr lang="es-ES" sz="2400" dirty="0"/>
          </a:p>
          <a:p>
            <a:pPr marL="0" indent="0">
              <a:buNone/>
            </a:pPr>
            <a:r>
              <a:rPr lang="es-ES" sz="2400" dirty="0" smtClean="0">
                <a:latin typeface="Arial" panose="020B0604020202020204" pitchFamily="34" charset="0"/>
                <a:cs typeface="Arial" panose="020B0604020202020204" pitchFamily="34" charset="0"/>
              </a:rPr>
              <a:t>Se </a:t>
            </a:r>
            <a:r>
              <a:rPr lang="es-ES" sz="2400" dirty="0">
                <a:latin typeface="Arial" panose="020B0604020202020204" pitchFamily="34" charset="0"/>
                <a:cs typeface="Arial" panose="020B0604020202020204" pitchFamily="34" charset="0"/>
              </a:rPr>
              <a:t>debe sincerar cada rol en contar sus preocupaciones y dudas.</a:t>
            </a:r>
          </a:p>
          <a:p>
            <a:pPr marL="0" indent="0" algn="just">
              <a:buNone/>
            </a:pPr>
            <a:r>
              <a:rPr lang="es-ES" sz="2400" dirty="0"/>
              <a:t> </a:t>
            </a:r>
            <a:endParaRPr lang="es-CO" sz="24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7170" name="Picture 2" descr="https://adrianalonso.es/wp-content/uploads/2019/01/riskanalysi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050" y="4465565"/>
            <a:ext cx="6412840" cy="1909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297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a:t>8. Estimando el Tamaño</a:t>
            </a:r>
            <a:endParaRPr lang="es-ES" sz="2400" dirty="0"/>
          </a:p>
          <a:p>
            <a:pPr marL="0" indent="0">
              <a:buNone/>
            </a:pPr>
            <a:r>
              <a:rPr lang="es-ES" sz="2400" dirty="0">
                <a:latin typeface="Arial" panose="020B0604020202020204" pitchFamily="34" charset="0"/>
                <a:cs typeface="Arial" panose="020B0604020202020204" pitchFamily="34" charset="0"/>
              </a:rPr>
              <a:t>Es indicar la duración del </a:t>
            </a:r>
            <a:r>
              <a:rPr lang="es-ES" sz="2400" dirty="0" smtClean="0">
                <a:latin typeface="Arial" panose="020B0604020202020204" pitchFamily="34" charset="0"/>
                <a:cs typeface="Arial" panose="020B0604020202020204" pitchFamily="34" charset="0"/>
              </a:rPr>
              <a:t>proyecto, desde </a:t>
            </a:r>
            <a:r>
              <a:rPr lang="es-ES" sz="2400" dirty="0">
                <a:latin typeface="Arial" panose="020B0604020202020204" pitchFamily="34" charset="0"/>
                <a:cs typeface="Arial" panose="020B0604020202020204" pitchFamily="34" charset="0"/>
              </a:rPr>
              <a:t>el diseño e implementación del producto ,hasta su lanzamiento. Una gran ayuda es usando un </a:t>
            </a:r>
            <a:r>
              <a:rPr lang="es-ES" sz="2400" dirty="0" smtClean="0">
                <a:latin typeface="Arial" panose="020B0604020202020204" pitchFamily="34" charset="0"/>
                <a:cs typeface="Arial" panose="020B0604020202020204" pitchFamily="34" charset="0"/>
              </a:rPr>
              <a:t>roadmap.</a:t>
            </a:r>
            <a:endParaRPr lang="es-CO"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8194" name="Picture 2" descr="https://adrianalonso.es/wp-content/uploads/2019/01/ga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9737" y="4630906"/>
            <a:ext cx="4163448" cy="210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44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9. </a:t>
            </a:r>
            <a:r>
              <a:rPr lang="es-CO" sz="2400" b="1" dirty="0" smtClean="0"/>
              <a:t>Sea claro sobre lo que va a dar </a:t>
            </a:r>
            <a:endParaRPr lang="es-CO" sz="2400" b="1" dirty="0"/>
          </a:p>
          <a:p>
            <a:pPr marL="0" indent="0">
              <a:buNone/>
            </a:pPr>
            <a:r>
              <a:rPr lang="es-CO" sz="2400" dirty="0">
                <a:latin typeface="Arial" panose="020B0604020202020204" pitchFamily="34" charset="0"/>
                <a:cs typeface="Arial" panose="020B0604020202020204" pitchFamily="34" charset="0"/>
              </a:rPr>
              <a:t>En esta dinámica se trata de establecer ciertas prioridades en los factores claves de ejecución del proyecto, y si entran en conflicto cuales son más prioritarios.  Se deben establecer estas palancas, siempre teniendo en cuenta las 4 más importantes: Presupuesto, Alcance, Tiempo y Calidad.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Tree>
    <p:extLst>
      <p:ext uri="{BB962C8B-B14F-4D97-AF65-F5344CB8AC3E}">
        <p14:creationId xmlns:p14="http://schemas.microsoft.com/office/powerpoint/2010/main" val="268099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a:t>10</a:t>
            </a:r>
            <a:r>
              <a:rPr lang="es-ES" sz="2400" dirty="0"/>
              <a:t>. </a:t>
            </a:r>
            <a:r>
              <a:rPr lang="es-ES" sz="2400" b="1" dirty="0"/>
              <a:t>Ser claro en lo que se va a tomar</a:t>
            </a:r>
            <a:endParaRPr lang="es-ES" sz="2400" dirty="0"/>
          </a:p>
          <a:p>
            <a:pPr marL="0" indent="0">
              <a:buNone/>
            </a:pPr>
            <a:r>
              <a:rPr lang="es-ES" sz="2400" dirty="0">
                <a:latin typeface="Arial" panose="020B0604020202020204" pitchFamily="34" charset="0"/>
                <a:cs typeface="Arial" panose="020B0604020202020204" pitchFamily="34" charset="0"/>
              </a:rPr>
              <a:t>Es respondiendo la pregunta ¿Cuánto me va costar? En una tabla se indica el costo de proveedores, personal de apoyo, infraestructura</a:t>
            </a:r>
            <a:r>
              <a:rPr lang="es-ES" sz="2400" dirty="0" smtClean="0">
                <a:latin typeface="Arial" panose="020B0604020202020204" pitchFamily="34" charset="0"/>
                <a:cs typeface="Arial" panose="020B0604020202020204" pitchFamily="34" charset="0"/>
              </a:rPr>
              <a:t>, etc.</a:t>
            </a:r>
            <a:endParaRPr lang="es-ES" sz="2400" dirty="0">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54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Tree>
    <p:extLst>
      <p:ext uri="{BB962C8B-B14F-4D97-AF65-F5344CB8AC3E}">
        <p14:creationId xmlns:p14="http://schemas.microsoft.com/office/powerpoint/2010/main" val="78995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1" name="Marcador de contenido 2"/>
          <p:cNvSpPr>
            <a:spLocks noGrp="1"/>
          </p:cNvSpPr>
          <p:nvPr>
            <p:ph idx="4294967295"/>
          </p:nvPr>
        </p:nvSpPr>
        <p:spPr>
          <a:xfrm>
            <a:off x="2320119" y="1779953"/>
            <a:ext cx="6168130" cy="3050978"/>
          </a:xfrm>
          <a:prstGeom prst="rect">
            <a:avLst/>
          </a:prstGeom>
        </p:spPr>
        <p:txBody>
          <a:bodyPr>
            <a:noAutofit/>
          </a:bodyPr>
          <a:lstStyle/>
          <a:p>
            <a:pPr marL="0" indent="0" algn="just">
              <a:buNone/>
            </a:pPr>
            <a:endParaRPr lang="es-ES" sz="2800" dirty="0">
              <a:solidFill>
                <a:schemeClr val="tx1">
                  <a:lumMod val="75000"/>
                  <a:lumOff val="25000"/>
                </a:schemeClr>
              </a:solidFill>
            </a:endParaRPr>
          </a:p>
          <a:p>
            <a:pPr marL="0" indent="0" algn="just">
              <a:buNone/>
            </a:pPr>
            <a:r>
              <a:rPr lang="es-CO" sz="2800" dirty="0" smtClean="0">
                <a:solidFill>
                  <a:schemeClr val="tx1">
                    <a:lumMod val="75000"/>
                    <a:lumOff val="25000"/>
                  </a:schemeClr>
                </a:solidFill>
                <a:latin typeface="Arial" panose="020B0604020202020204" pitchFamily="34" charset="0"/>
                <a:cs typeface="Arial" panose="020B0604020202020204" pitchFamily="34" charset="0"/>
              </a:rPr>
              <a:t>Design </a:t>
            </a:r>
            <a:r>
              <a:rPr lang="es-CO" sz="2800" dirty="0">
                <a:solidFill>
                  <a:schemeClr val="tx1">
                    <a:lumMod val="75000"/>
                    <a:lumOff val="25000"/>
                  </a:schemeClr>
                </a:solidFill>
                <a:latin typeface="Arial" panose="020B0604020202020204" pitchFamily="34" charset="0"/>
                <a:cs typeface="Arial" panose="020B0604020202020204" pitchFamily="34" charset="0"/>
              </a:rPr>
              <a:t>Sprint es una metodología que permite prototipar y validar ideas con usuarios finales de manera rápida, con el fin de definir el roadmap de un producto en 5 fases.</a:t>
            </a:r>
            <a:endParaRPr lang="es-ES" sz="28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Título 1"/>
          <p:cNvSpPr txBox="1">
            <a:spLocks/>
          </p:cNvSpPr>
          <p:nvPr/>
        </p:nvSpPr>
        <p:spPr>
          <a:xfrm>
            <a:off x="-471357" y="495229"/>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ES" sz="6600" dirty="0" smtClean="0">
                <a:solidFill>
                  <a:schemeClr val="bg1"/>
                </a:solidFill>
              </a:rPr>
              <a:t>DESIGN SPRINT</a:t>
            </a:r>
            <a:endParaRPr lang="es-ES" sz="6600" dirty="0">
              <a:solidFill>
                <a:schemeClr val="bg1"/>
              </a:solidFill>
            </a:endParaRPr>
          </a:p>
        </p:txBody>
      </p:sp>
      <p:pic>
        <p:nvPicPr>
          <p:cNvPr id="6" name="Picture 2">
            <a:extLst>
              <a:ext uri="{FF2B5EF4-FFF2-40B4-BE49-F238E27FC236}">
                <a16:creationId xmlns:a16="http://schemas.microsoft.com/office/drawing/2014/main" id="{B72854B1-8EF8-43AE-B827-A403A4463CE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7448" y="2533881"/>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1800" b="0" i="0" u="none" strike="noStrike" cap="none" normalizeH="0" baseline="0" dirty="0" smtClean="0">
              <a:ln>
                <a:noFill/>
              </a:ln>
              <a:solidFill>
                <a:schemeClr val="tx1"/>
              </a:solidFill>
              <a:effectLst/>
              <a:latin typeface="Arial" panose="020B0604020202020204" pitchFamily="34" charset="0"/>
            </a:endParaRPr>
          </a:p>
        </p:txBody>
      </p:sp>
      <p:pic>
        <p:nvPicPr>
          <p:cNvPr id="1030" name="Picture 6" descr="Resultado de imagen para Design Spr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635437" y="4598377"/>
            <a:ext cx="5407729" cy="2122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97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FASES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0. Preparación</a:t>
            </a:r>
          </a:p>
          <a:p>
            <a:pPr marL="0" indent="0">
              <a:buNone/>
            </a:pPr>
            <a:r>
              <a:rPr lang="es-CO" sz="2400" dirty="0">
                <a:latin typeface="Arial" panose="020B0604020202020204" pitchFamily="34" charset="0"/>
                <a:cs typeface="Arial" panose="020B0604020202020204" pitchFamily="34" charset="0"/>
              </a:rPr>
              <a:t>Asegúrate de tener todo listo antes de empezar. Ten en cuenta que el proceso va a tomar de 3 a 5 días y el tiempo de las personas que trabajan contigo es muy valioso. No debería haber más de 7 personas en un Design Sprint.</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1951266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1. Entender</a:t>
            </a:r>
            <a:endParaRPr lang="es-CO" sz="2400" dirty="0"/>
          </a:p>
          <a:p>
            <a:pPr marL="0" indent="0">
              <a:buNone/>
            </a:pPr>
            <a:r>
              <a:rPr lang="es-CO" sz="2400" dirty="0">
                <a:latin typeface="Arial" panose="020B0604020202020204" pitchFamily="34" charset="0"/>
                <a:cs typeface="Arial" panose="020B0604020202020204" pitchFamily="34" charset="0"/>
              </a:rPr>
              <a:t>La idea de esta fase es que el equipo comprenda completamente el reto que fue definido en la etapa de preparación. Todos deben </a:t>
            </a:r>
            <a:r>
              <a:rPr lang="es-CO" sz="2400" b="1" dirty="0">
                <a:latin typeface="Arial" panose="020B0604020202020204" pitchFamily="34" charset="0"/>
                <a:cs typeface="Arial" panose="020B0604020202020204" pitchFamily="34" charset="0"/>
              </a:rPr>
              <a:t>estar alineados y partir de la misma base de conocimiento</a:t>
            </a:r>
            <a:r>
              <a:rPr lang="es-CO" sz="2400" dirty="0">
                <a:latin typeface="Arial" panose="020B0604020202020204" pitchFamily="34" charset="0"/>
                <a:cs typeface="Arial" panose="020B0604020202020204" pitchFamily="34" charset="0"/>
              </a:rPr>
              <a:t> para que el resto de pasos funcionen.</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160249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a:solidFill>
                  <a:schemeClr val="bg1"/>
                </a:solidFill>
              </a:rPr>
              <a:t>Integrantes</a:t>
            </a:r>
          </a:p>
        </p:txBody>
      </p:sp>
      <p:sp>
        <p:nvSpPr>
          <p:cNvPr id="3"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
        <p:nvSpPr>
          <p:cNvPr id="4" name="Marcador de contenido 2"/>
          <p:cNvSpPr txBox="1">
            <a:spLocks/>
          </p:cNvSpPr>
          <p:nvPr/>
        </p:nvSpPr>
        <p:spPr>
          <a:xfrm>
            <a:off x="3467284" y="3429000"/>
            <a:ext cx="5503295" cy="229510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s-CO" sz="2800" dirty="0">
                <a:solidFill>
                  <a:schemeClr val="tx1">
                    <a:lumMod val="75000"/>
                    <a:lumOff val="25000"/>
                  </a:schemeClr>
                </a:solidFill>
              </a:rPr>
              <a:t>Luis Hernán Ospino Cabeza</a:t>
            </a:r>
          </a:p>
          <a:p>
            <a:pPr>
              <a:buFont typeface="Arial" panose="020B0604020202020204" pitchFamily="34" charset="0"/>
              <a:buChar char="•"/>
            </a:pPr>
            <a:r>
              <a:rPr lang="es-CO" sz="2800" dirty="0">
                <a:solidFill>
                  <a:schemeClr val="tx1">
                    <a:lumMod val="75000"/>
                    <a:lumOff val="25000"/>
                  </a:schemeClr>
                </a:solidFill>
              </a:rPr>
              <a:t>Jhoan Antony Lemus Rodríguez</a:t>
            </a:r>
          </a:p>
          <a:p>
            <a:r>
              <a:rPr lang="es-CO" sz="2800" dirty="0">
                <a:solidFill>
                  <a:schemeClr val="tx1">
                    <a:lumMod val="75000"/>
                    <a:lumOff val="25000"/>
                  </a:schemeClr>
                </a:solidFill>
              </a:rPr>
              <a:t>Jessica Paola Hilarión González</a:t>
            </a:r>
          </a:p>
          <a:p>
            <a:pPr marL="0" indent="0">
              <a:buFont typeface="Arial"/>
              <a:buNone/>
            </a:pPr>
            <a:endParaRPr lang="es-CO" sz="18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98992" y="2559695"/>
            <a:ext cx="1973249" cy="2759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290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2. Bocetar</a:t>
            </a:r>
          </a:p>
          <a:p>
            <a:pPr marL="0" indent="0">
              <a:buNone/>
            </a:pPr>
            <a:r>
              <a:rPr lang="es-CO" sz="2400" dirty="0">
                <a:latin typeface="Arial" panose="020B0604020202020204" pitchFamily="34" charset="0"/>
                <a:cs typeface="Arial" panose="020B0604020202020204" pitchFamily="34" charset="0"/>
              </a:rPr>
              <a:t>Después de tener claro cuál es el reto hay que empezar a </a:t>
            </a:r>
            <a:r>
              <a:rPr lang="es-CO" sz="2400" b="1" dirty="0">
                <a:latin typeface="Arial" panose="020B0604020202020204" pitchFamily="34" charset="0"/>
                <a:cs typeface="Arial" panose="020B0604020202020204" pitchFamily="34" charset="0"/>
              </a:rPr>
              <a:t>enfocarse en las soluciones rápidamente</a:t>
            </a:r>
            <a:r>
              <a:rPr lang="es-CO" sz="2400" dirty="0">
                <a:latin typeface="Arial" panose="020B0604020202020204" pitchFamily="34" charset="0"/>
                <a:cs typeface="Arial" panose="020B0604020202020204" pitchFamily="34" charset="0"/>
              </a:rPr>
              <a:t>. En esta fase cada participante del Sprint tiene la oportunidad de hacer su propia lluvia de ideas de manera individual.</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26874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3. Decidir</a:t>
            </a:r>
          </a:p>
          <a:p>
            <a:pPr marL="0" indent="0">
              <a:buNone/>
            </a:pPr>
            <a:r>
              <a:rPr lang="es-CO" sz="2400" dirty="0">
                <a:latin typeface="Arial" panose="020B0604020202020204" pitchFamily="34" charset="0"/>
                <a:cs typeface="Arial" panose="020B0604020202020204" pitchFamily="34" charset="0"/>
              </a:rPr>
              <a:t>En esta fase se determinará qué es lo que se va a prototipar. Ya para este punto debes tener un montón de ideas y de posibles soluciones, así que es la hora de </a:t>
            </a:r>
            <a:r>
              <a:rPr lang="es-CO" sz="2400" b="1" dirty="0">
                <a:latin typeface="Arial" panose="020B0604020202020204" pitchFamily="34" charset="0"/>
                <a:cs typeface="Arial" panose="020B0604020202020204" pitchFamily="34" charset="0"/>
              </a:rPr>
              <a:t>votar por las mejores y generar un consenso</a:t>
            </a:r>
            <a:r>
              <a:rPr lang="es-CO" sz="2400" dirty="0">
                <a:latin typeface="Arial" panose="020B0604020202020204" pitchFamily="34" charset="0"/>
                <a:cs typeface="Arial" panose="020B0604020202020204" pitchFamily="34" charset="0"/>
              </a:rPr>
              <a:t> entre el equipo del Sprint.</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20991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4. Prototipar</a:t>
            </a:r>
          </a:p>
          <a:p>
            <a:pPr marL="0" indent="0">
              <a:buNone/>
            </a:pPr>
            <a:r>
              <a:rPr lang="es-CO" sz="2400" dirty="0">
                <a:latin typeface="Arial" panose="020B0604020202020204" pitchFamily="34" charset="0"/>
                <a:cs typeface="Arial" panose="020B0604020202020204" pitchFamily="34" charset="0"/>
              </a:rPr>
              <a:t>Construye únicamente lo que vas a testear. Esta es la filosofía de la fase 4 del Design Sprint. El prototipo solo debe incluir los elementos necesarios para validar la solución con usuarios reales, y justamente por esto deberías poder diseñarlo en un día.</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1256032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CO" sz="2400" b="1" dirty="0"/>
              <a:t>5. Validar</a:t>
            </a:r>
          </a:p>
          <a:p>
            <a:pPr marL="0" indent="0">
              <a:buNone/>
            </a:pPr>
            <a:r>
              <a:rPr lang="es-CO" sz="2400" dirty="0">
                <a:latin typeface="Arial" panose="020B0604020202020204" pitchFamily="34" charset="0"/>
                <a:cs typeface="Arial" panose="020B0604020202020204" pitchFamily="34" charset="0"/>
              </a:rPr>
              <a:t>En este punto has trabajado mucho, si asignaste un día entero a cada fase y seguiste los pasos de manera correcta puedes sentir como que has tenido una semana muy productiva, pero es en este último en el que realmente verás los resultados.</a:t>
            </a:r>
          </a:p>
          <a:p>
            <a:pPr marL="0" indent="0">
              <a:buFont typeface="Arial"/>
              <a:buNone/>
            </a:pPr>
            <a:endParaRPr lang="es-CO" sz="2000" dirty="0">
              <a:solidFill>
                <a:schemeClr val="tx1">
                  <a:lumMod val="75000"/>
                  <a:lumOff val="25000"/>
                </a:schemeClr>
              </a:solidFill>
            </a:endParaRPr>
          </a:p>
        </p:txBody>
      </p:sp>
    </p:spTree>
    <p:extLst>
      <p:ext uri="{BB962C8B-B14F-4D97-AF65-F5344CB8AC3E}">
        <p14:creationId xmlns:p14="http://schemas.microsoft.com/office/powerpoint/2010/main" val="116481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3600" b="1" dirty="0" smtClean="0">
                <a:solidFill>
                  <a:schemeClr val="bg1"/>
                </a:solidFill>
              </a:rPr>
              <a:t>LEAN SOFTWARE DEVELOPMENT (CONOCIDO COMO LEAN PROGRAMMING) </a:t>
            </a:r>
            <a:endParaRPr lang="es-CO" sz="3600" b="1" dirty="0">
              <a:solidFill>
                <a:schemeClr val="bg1"/>
              </a:solidFill>
            </a:endParaRPr>
          </a:p>
        </p:txBody>
      </p:sp>
      <p:sp>
        <p:nvSpPr>
          <p:cNvPr id="6" name="Marcador de contenido 2">
            <a:extLst>
              <a:ext uri="{FF2B5EF4-FFF2-40B4-BE49-F238E27FC236}">
                <a16:creationId xmlns:a16="http://schemas.microsoft.com/office/drawing/2014/main" id="{44337CCC-7C0D-4860-8956-8E2AE021787B}"/>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800" dirty="0">
                <a:solidFill>
                  <a:schemeClr val="tx1">
                    <a:lumMod val="75000"/>
                    <a:lumOff val="25000"/>
                  </a:schemeClr>
                </a:solidFill>
                <a:latin typeface="Arial" panose="020B0604020202020204" pitchFamily="34" charset="0"/>
                <a:cs typeface="Arial" panose="020B0604020202020204" pitchFamily="34" charset="0"/>
              </a:rPr>
              <a:t>La aplicación de principios y técnicas de gestión lean al desarrollo de software. Conocido en inglés como Lean Software Development o LSD.  El desarrollo de software lean generalmente se considera parte de la familia de enfoques ágiles y, a menudo, se utiliza en combinación con uno o varios otros métodos.</a:t>
            </a:r>
            <a:endParaRPr lang="es-CO"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9987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3600" b="1" dirty="0" smtClean="0">
                <a:solidFill>
                  <a:schemeClr val="bg1"/>
                </a:solidFill>
              </a:rPr>
              <a:t>LEAN SOFTWARE DEVELOPMENT (CONOCIDO COMO LEAN PROGRAMMING) </a:t>
            </a:r>
            <a:endParaRPr lang="es-CO" sz="3600" b="1" dirty="0">
              <a:solidFill>
                <a:schemeClr val="bg1"/>
              </a:solidFill>
            </a:endParaRPr>
          </a:p>
        </p:txBody>
      </p:sp>
      <p:sp>
        <p:nvSpPr>
          <p:cNvPr id="6" name="Marcador de contenido 2">
            <a:extLst>
              <a:ext uri="{FF2B5EF4-FFF2-40B4-BE49-F238E27FC236}">
                <a16:creationId xmlns:a16="http://schemas.microsoft.com/office/drawing/2014/main" id="{44337CCC-7C0D-4860-8956-8E2AE021787B}"/>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endParaRPr lang="es-CO"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050" name="Picture 2" descr="Resultado de imagen para Desarrollo de software le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390827" y="2470638"/>
            <a:ext cx="8188610" cy="354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87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FUNCIONALIDAD </a:t>
            </a: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206823"/>
            <a:ext cx="6754511" cy="2067998"/>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000" dirty="0">
                <a:latin typeface="Arial" panose="020B0604020202020204" pitchFamily="34" charset="0"/>
                <a:cs typeface="Arial" panose="020B0604020202020204" pitchFamily="34" charset="0"/>
              </a:rPr>
              <a:t>El LSD se basa en los principios de simplicidad y economía (elimine el desperdicio, se entrega rápido), una visión global e integrada del proyecto (construya integridad y calidad, optimice el conjunto), el aprendizaje continuo y la mejora (utilizando iteraciones cortas, pruebas continuas y equipo y retroalimentación de los usuarios), reduciendo los riesgos de incertidumbre (retrasando el compromiso e integrando la retroalimentación rápidamente), y valorando a las personas (empoderando a los miembros del equipo y otorgando un lugar central al cliente).</a:t>
            </a:r>
            <a:endParaRPr lang="es-CO"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0308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smtClean="0">
                <a:solidFill>
                  <a:schemeClr val="bg1"/>
                </a:solidFill>
              </a:rPr>
              <a:t>CARACTERÍSTICAS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44337CCC-7C0D-4860-8956-8E2AE021787B}"/>
              </a:ext>
            </a:extLst>
          </p:cNvPr>
          <p:cNvSpPr txBox="1">
            <a:spLocks/>
          </p:cNvSpPr>
          <p:nvPr/>
        </p:nvSpPr>
        <p:spPr>
          <a:xfrm>
            <a:off x="1298850" y="2081126"/>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1800" dirty="0">
                <a:latin typeface="Arial" panose="020B0604020202020204" pitchFamily="34" charset="0"/>
                <a:cs typeface="Arial" panose="020B0604020202020204" pitchFamily="34" charset="0"/>
              </a:rPr>
              <a:t>Satisfacer al cliente es la máxima prioridad.</a:t>
            </a:r>
          </a:p>
          <a:p>
            <a:r>
              <a:rPr lang="es-CO" sz="1800" dirty="0">
                <a:latin typeface="Arial" panose="020B0604020202020204" pitchFamily="34" charset="0"/>
                <a:cs typeface="Arial" panose="020B0604020202020204" pitchFamily="34" charset="0"/>
              </a:rPr>
              <a:t>Proporcionar siempre el mejor valor por la inversión.</a:t>
            </a:r>
          </a:p>
          <a:p>
            <a:r>
              <a:rPr lang="es-CO" sz="1800" dirty="0">
                <a:latin typeface="Arial" panose="020B0604020202020204" pitchFamily="34" charset="0"/>
                <a:cs typeface="Arial" panose="020B0604020202020204" pitchFamily="34" charset="0"/>
              </a:rPr>
              <a:t>El éxito depende de la activa participación del cliente.</a:t>
            </a:r>
          </a:p>
          <a:p>
            <a:r>
              <a:rPr lang="es-CO" sz="1800" dirty="0">
                <a:latin typeface="Arial" panose="020B0604020202020204" pitchFamily="34" charset="0"/>
                <a:cs typeface="Arial" panose="020B0604020202020204" pitchFamily="34" charset="0"/>
              </a:rPr>
              <a:t>Cada proyecto LD es un esfuerzo de equipo.</a:t>
            </a:r>
          </a:p>
          <a:p>
            <a:r>
              <a:rPr lang="es-CO" sz="1800" dirty="0">
                <a:latin typeface="Arial" panose="020B0604020202020204" pitchFamily="34" charset="0"/>
                <a:cs typeface="Arial" panose="020B0604020202020204" pitchFamily="34" charset="0"/>
              </a:rPr>
              <a:t>Todo se puede cambiar.</a:t>
            </a:r>
          </a:p>
          <a:p>
            <a:r>
              <a:rPr lang="es-CO" sz="1800" dirty="0">
                <a:latin typeface="Arial" panose="020B0604020202020204" pitchFamily="34" charset="0"/>
                <a:cs typeface="Arial" panose="020B0604020202020204" pitchFamily="34" charset="0"/>
              </a:rPr>
              <a:t>Soluciones de dominio, no puntos.</a:t>
            </a:r>
          </a:p>
          <a:p>
            <a:r>
              <a:rPr lang="es-CO" sz="1800" dirty="0">
                <a:latin typeface="Arial" panose="020B0604020202020204" pitchFamily="34" charset="0"/>
                <a:cs typeface="Arial" panose="020B0604020202020204" pitchFamily="34" charset="0"/>
              </a:rPr>
              <a:t>Completar, no construir.</a:t>
            </a:r>
          </a:p>
          <a:p>
            <a:r>
              <a:rPr lang="es-CO" sz="1800" dirty="0">
                <a:latin typeface="Arial" panose="020B0604020202020204" pitchFamily="34" charset="0"/>
                <a:cs typeface="Arial" panose="020B0604020202020204" pitchFamily="34" charset="0"/>
              </a:rPr>
              <a:t>Una solución al 80% hoy, en vez de una al 100% mañana.</a:t>
            </a:r>
          </a:p>
          <a:p>
            <a:r>
              <a:rPr lang="es-CO" sz="1800" dirty="0">
                <a:latin typeface="Arial" panose="020B0604020202020204" pitchFamily="34" charset="0"/>
                <a:cs typeface="Arial" panose="020B0604020202020204" pitchFamily="34" charset="0"/>
              </a:rPr>
              <a:t>El minimalismo es esencial.</a:t>
            </a:r>
          </a:p>
          <a:p>
            <a:r>
              <a:rPr lang="es-CO" sz="1800" dirty="0">
                <a:latin typeface="Arial" panose="020B0604020202020204" pitchFamily="34" charset="0"/>
                <a:cs typeface="Arial" panose="020B0604020202020204" pitchFamily="34" charset="0"/>
              </a:rPr>
              <a:t>La necesidad determina la tecnología.</a:t>
            </a:r>
          </a:p>
          <a:p>
            <a:r>
              <a:rPr lang="es-CO" sz="1800" dirty="0">
                <a:latin typeface="Arial" panose="020B0604020202020204" pitchFamily="34" charset="0"/>
                <a:cs typeface="Arial" panose="020B0604020202020204" pitchFamily="34" charset="0"/>
              </a:rPr>
              <a:t>El crecimiento del producto es el incremento de sus prestaciones, no de su tamaño.</a:t>
            </a:r>
          </a:p>
          <a:p>
            <a:r>
              <a:rPr lang="es-CO" sz="1800" dirty="0">
                <a:latin typeface="Arial" panose="020B0604020202020204" pitchFamily="34" charset="0"/>
                <a:cs typeface="Arial" panose="020B0604020202020204" pitchFamily="34" charset="0"/>
              </a:rPr>
              <a:t>Nunca empujes LD más allá de sus límites.</a:t>
            </a:r>
          </a:p>
        </p:txBody>
      </p:sp>
    </p:spTree>
    <p:extLst>
      <p:ext uri="{BB962C8B-B14F-4D97-AF65-F5344CB8AC3E}">
        <p14:creationId xmlns:p14="http://schemas.microsoft.com/office/powerpoint/2010/main" val="25834127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VENTAJAS</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328742"/>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800" dirty="0"/>
              <a:t>La eliminación de los residuos conduce a la eficiencia global del proceso de desarrollo. Esto a su vez acelera el proceso de desarrollo de software que reduce el tiempo y el costo del proyecto. </a:t>
            </a:r>
            <a:endParaRPr lang="es-CO" sz="2800" dirty="0">
              <a:solidFill>
                <a:schemeClr val="tx1">
                  <a:lumMod val="75000"/>
                  <a:lumOff val="25000"/>
                </a:schemeClr>
              </a:solidFill>
            </a:endParaRPr>
          </a:p>
        </p:txBody>
      </p:sp>
    </p:spTree>
    <p:extLst>
      <p:ext uri="{BB962C8B-B14F-4D97-AF65-F5344CB8AC3E}">
        <p14:creationId xmlns:p14="http://schemas.microsoft.com/office/powerpoint/2010/main" val="4245976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smtClean="0">
                <a:solidFill>
                  <a:schemeClr val="bg1"/>
                </a:solidFill>
              </a:rPr>
              <a:t>DESVENTAJAS</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44337CCC-7C0D-4860-8956-8E2AE021787B}"/>
              </a:ext>
            </a:extLst>
          </p:cNvPr>
          <p:cNvSpPr txBox="1">
            <a:spLocks/>
          </p:cNvSpPr>
          <p:nvPr/>
        </p:nvSpPr>
        <p:spPr>
          <a:xfrm>
            <a:off x="1497518" y="1914119"/>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800" dirty="0"/>
              <a:t/>
            </a:r>
            <a:br>
              <a:rPr lang="es-CO" sz="2800" dirty="0"/>
            </a:br>
            <a:r>
              <a:rPr lang="es-CO" sz="2800" dirty="0"/>
              <a:t>El proyecto depende en gran medida la cohesión del equipo y los compromisos individuales de los miembros del equipo. En la mayoría de las profesiones que esto podría ser un factor muy importante, pero en él largas horas de trabajo y poco sociable es la norma por lo que no debería ser una gran desventaja.</a:t>
            </a:r>
            <a:endParaRPr lang="es-CO" sz="2000" dirty="0">
              <a:solidFill>
                <a:schemeClr val="tx1">
                  <a:lumMod val="75000"/>
                  <a:lumOff val="25000"/>
                </a:schemeClr>
              </a:solidFill>
            </a:endParaRPr>
          </a:p>
        </p:txBody>
      </p:sp>
    </p:spTree>
    <p:extLst>
      <p:ext uri="{BB962C8B-B14F-4D97-AF65-F5344CB8AC3E}">
        <p14:creationId xmlns:p14="http://schemas.microsoft.com/office/powerpoint/2010/main" val="165897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12" name="Título 1"/>
          <p:cNvSpPr>
            <a:spLocks noGrp="1"/>
          </p:cNvSpPr>
          <p:nvPr>
            <p:ph type="title" idx="4294967295"/>
          </p:nvPr>
        </p:nvSpPr>
        <p:spPr>
          <a:xfrm>
            <a:off x="3584575" y="4808538"/>
            <a:ext cx="5559425" cy="1592262"/>
          </a:xfrm>
          <a:prstGeom prst="rect">
            <a:avLst/>
          </a:prstGeom>
        </p:spPr>
        <p:txBody>
          <a:bodyPr anchor="ctr">
            <a:noAutofit/>
          </a:bodyPr>
          <a:lstStyle/>
          <a:p>
            <a:pPr algn="l"/>
            <a:r>
              <a:rPr lang="en-US" sz="5400" dirty="0"/>
              <a:t> </a:t>
            </a:r>
            <a:r>
              <a:rPr lang="en-US" sz="6000" dirty="0" smtClean="0"/>
              <a:t>Agile </a:t>
            </a:r>
            <a:r>
              <a:rPr lang="en-US" sz="6000" dirty="0"/>
              <a:t>Inception </a:t>
            </a:r>
            <a:endParaRPr lang="es-ES" sz="6000" dirty="0">
              <a:solidFill>
                <a:schemeClr val="bg1"/>
              </a:solidFill>
            </a:endParaRPr>
          </a:p>
        </p:txBody>
      </p:sp>
    </p:spTree>
    <p:extLst>
      <p:ext uri="{BB962C8B-B14F-4D97-AF65-F5344CB8AC3E}">
        <p14:creationId xmlns:p14="http://schemas.microsoft.com/office/powerpoint/2010/main" val="23043447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740121"/>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smtClean="0">
                <a:solidFill>
                  <a:schemeClr val="bg1"/>
                </a:solidFill>
              </a:rPr>
              <a:t>CLARIZEN</a:t>
            </a:r>
          </a:p>
          <a:p>
            <a:pPr algn="l"/>
            <a:endParaRPr lang="es-CO" sz="4800" b="1" dirty="0">
              <a:solidFill>
                <a:schemeClr val="bg1"/>
              </a:solidFill>
            </a:endParaRP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865028" y="1752001"/>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800" dirty="0">
                <a:latin typeface="Arial" panose="020B0604020202020204" pitchFamily="34" charset="0"/>
                <a:cs typeface="Arial" panose="020B0604020202020204" pitchFamily="34" charset="0"/>
              </a:rPr>
              <a:t>Clarizen es la aplicación de gestión de proyectos 100% online líder en el mundo. A través de sus excelentes funciones y de un entorno </a:t>
            </a:r>
            <a:r>
              <a:rPr lang="es-CO" sz="2800" dirty="0" smtClean="0">
                <a:latin typeface="Arial" panose="020B0604020202020204" pitchFamily="34" charset="0"/>
                <a:cs typeface="Arial" panose="020B0604020202020204" pitchFamily="34" charset="0"/>
              </a:rPr>
              <a:t>ultra colaborativo, </a:t>
            </a:r>
            <a:r>
              <a:rPr lang="es-CO" sz="2800" dirty="0">
                <a:latin typeface="Arial" panose="020B0604020202020204" pitchFamily="34" charset="0"/>
                <a:cs typeface="Arial" panose="020B0604020202020204" pitchFamily="34" charset="0"/>
              </a:rPr>
              <a:t>Clarizen se dirige principalmente a pymes y a clientes de gran envergadura.</a:t>
            </a:r>
            <a:endParaRPr lang="es-CO" sz="28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Imagen 2"/>
          <p:cNvPicPr>
            <a:picLocks noChangeAspect="1"/>
          </p:cNvPicPr>
          <p:nvPr/>
        </p:nvPicPr>
        <p:blipFill rotWithShape="1">
          <a:blip r:embed="rId2"/>
          <a:srcRect l="40708" t="31421" r="24916" b="35074"/>
          <a:stretch/>
        </p:blipFill>
        <p:spPr>
          <a:xfrm>
            <a:off x="3453079" y="4572043"/>
            <a:ext cx="3662616" cy="2008014"/>
          </a:xfrm>
          <a:prstGeom prst="rect">
            <a:avLst/>
          </a:prstGeom>
        </p:spPr>
      </p:pic>
    </p:spTree>
    <p:extLst>
      <p:ext uri="{BB962C8B-B14F-4D97-AF65-F5344CB8AC3E}">
        <p14:creationId xmlns:p14="http://schemas.microsoft.com/office/powerpoint/2010/main" val="2686589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20" name="Título 1"/>
          <p:cNvSpPr txBox="1">
            <a:spLocks/>
          </p:cNvSpPr>
          <p:nvPr/>
        </p:nvSpPr>
        <p:spPr>
          <a:xfrm>
            <a:off x="356354" y="542279"/>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CO" sz="4800" b="1" dirty="0" smtClean="0">
                <a:solidFill>
                  <a:schemeClr val="bg1"/>
                </a:solidFill>
              </a:rPr>
              <a:t>CARACTERÍSTICAS </a:t>
            </a:r>
            <a:endParaRPr lang="es-CO" sz="4800" b="1" dirty="0">
              <a:solidFill>
                <a:schemeClr val="bg1"/>
              </a:solidFill>
            </a:endParaRPr>
          </a:p>
        </p:txBody>
      </p:sp>
      <p:sp>
        <p:nvSpPr>
          <p:cNvPr id="6" name="Marcador de contenido 2">
            <a:extLst>
              <a:ext uri="{FF2B5EF4-FFF2-40B4-BE49-F238E27FC236}">
                <a16:creationId xmlns:a16="http://schemas.microsoft.com/office/drawing/2014/main" id="{44337CCC-7C0D-4860-8956-8E2AE021787B}"/>
              </a:ext>
            </a:extLst>
          </p:cNvPr>
          <p:cNvSpPr txBox="1">
            <a:spLocks/>
          </p:cNvSpPr>
          <p:nvPr/>
        </p:nvSpPr>
        <p:spPr>
          <a:xfrm>
            <a:off x="1497518" y="1914119"/>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CO" sz="1800" dirty="0">
                <a:latin typeface="Arial" panose="020B0604020202020204" pitchFamily="34" charset="0"/>
                <a:cs typeface="Arial" panose="020B0604020202020204" pitchFamily="34" charset="0"/>
              </a:rPr>
              <a:t>Visualización del progreso de los proyectos en tiempo real.</a:t>
            </a:r>
          </a:p>
          <a:p>
            <a:r>
              <a:rPr lang="es-CO" sz="1800" dirty="0">
                <a:latin typeface="Arial" panose="020B0604020202020204" pitchFamily="34" charset="0"/>
                <a:cs typeface="Arial" panose="020B0604020202020204" pitchFamily="34" charset="0"/>
              </a:rPr>
              <a:t>Revisión, validación y priorización de la cartera de proyectos.</a:t>
            </a:r>
          </a:p>
          <a:p>
            <a:r>
              <a:rPr lang="es-CO" sz="1800" dirty="0">
                <a:latin typeface="Arial" panose="020B0604020202020204" pitchFamily="34" charset="0"/>
                <a:cs typeface="Arial" panose="020B0604020202020204" pitchFamily="34" charset="0"/>
              </a:rPr>
              <a:t>Seguimiento, gestión y priorización de los cambios realizados y resolución de problemas.</a:t>
            </a:r>
          </a:p>
          <a:p>
            <a:r>
              <a:rPr lang="es-CO" sz="1800" dirty="0">
                <a:latin typeface="Arial" panose="020B0604020202020204" pitchFamily="34" charset="0"/>
                <a:cs typeface="Arial" panose="020B0604020202020204" pitchFamily="34" charset="0"/>
              </a:rPr>
              <a:t>Colaboración entre los miembros de un equipo y entre las partes involucradas en los proyectos (consultores, desarrolladores, etc.).</a:t>
            </a:r>
          </a:p>
          <a:p>
            <a:r>
              <a:rPr lang="es-CO" sz="1800" dirty="0">
                <a:latin typeface="Arial" panose="020B0604020202020204" pitchFamily="34" charset="0"/>
                <a:cs typeface="Arial" panose="020B0604020202020204" pitchFamily="34" charset="0"/>
              </a:rPr>
              <a:t>Control del presupuesto y rentabilización de proyectos.</a:t>
            </a:r>
          </a:p>
          <a:p>
            <a:r>
              <a:rPr lang="es-CO" sz="1800" dirty="0">
                <a:latin typeface="Arial" panose="020B0604020202020204" pitchFamily="34" charset="0"/>
                <a:cs typeface="Arial" panose="020B0604020202020204" pitchFamily="34" charset="0"/>
              </a:rPr>
              <a:t>Seguimiento de la duración, de los gastos y del progreso de los proyectos.</a:t>
            </a:r>
          </a:p>
          <a:p>
            <a:r>
              <a:rPr lang="es-CO" sz="1800" dirty="0">
                <a:latin typeface="Arial" panose="020B0604020202020204" pitchFamily="34" charset="0"/>
                <a:cs typeface="Arial" panose="020B0604020202020204" pitchFamily="34" charset="0"/>
              </a:rPr>
              <a:t>Gestión de hojas de ruta.</a:t>
            </a:r>
          </a:p>
          <a:p>
            <a:pPr marL="0" indent="0" algn="just">
              <a:buNone/>
            </a:pPr>
            <a:endParaRPr lang="es-CO" sz="2800" dirty="0">
              <a:solidFill>
                <a:schemeClr val="tx1">
                  <a:lumMod val="75000"/>
                  <a:lumOff val="25000"/>
                </a:schemeClr>
              </a:solidFill>
            </a:endParaRPr>
          </a:p>
        </p:txBody>
      </p:sp>
    </p:spTree>
    <p:extLst>
      <p:ext uri="{BB962C8B-B14F-4D97-AF65-F5344CB8AC3E}">
        <p14:creationId xmlns:p14="http://schemas.microsoft.com/office/powerpoint/2010/main" val="3898799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5" name="Título 1">
            <a:extLst>
              <a:ext uri="{FF2B5EF4-FFF2-40B4-BE49-F238E27FC236}">
                <a16:creationId xmlns:a16="http://schemas.microsoft.com/office/drawing/2014/main" id="{7E4F1FF7-2B12-4A81-A21F-5B14F7C61214}"/>
              </a:ext>
            </a:extLst>
          </p:cNvPr>
          <p:cNvSpPr txBox="1">
            <a:spLocks/>
          </p:cNvSpPr>
          <p:nvPr/>
        </p:nvSpPr>
        <p:spPr>
          <a:xfrm>
            <a:off x="460460" y="513268"/>
            <a:ext cx="8431292"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s-MX" sz="4800" b="1" dirty="0" smtClean="0">
                <a:solidFill>
                  <a:schemeClr val="bg1"/>
                </a:solidFill>
              </a:rPr>
              <a:t>VENTAJAS </a:t>
            </a:r>
          </a:p>
        </p:txBody>
      </p:sp>
      <p:sp>
        <p:nvSpPr>
          <p:cNvPr id="6" name="Marcador de contenido 2">
            <a:extLst>
              <a:ext uri="{FF2B5EF4-FFF2-40B4-BE49-F238E27FC236}">
                <a16:creationId xmlns:a16="http://schemas.microsoft.com/office/drawing/2014/main" id="{2E823EC6-AEF2-49FB-99D0-99F78AFD2635}"/>
              </a:ext>
            </a:extLst>
          </p:cNvPr>
          <p:cNvSpPr txBox="1">
            <a:spLocks/>
          </p:cNvSpPr>
          <p:nvPr/>
        </p:nvSpPr>
        <p:spPr>
          <a:xfrm>
            <a:off x="1497518" y="2081126"/>
            <a:ext cx="6754511" cy="2695745"/>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CO" sz="2800" dirty="0">
                <a:latin typeface="Arial" panose="020B0604020202020204" pitchFamily="34" charset="0"/>
                <a:cs typeface="Arial" panose="020B0604020202020204" pitchFamily="34" charset="0"/>
              </a:rPr>
              <a:t>Clarizen ofrece un mejor servicio que Microsoft Project desde el punto de vista colaborativo. Desde sus inicios, Clarizen incluyó en sus funciones la integración de las diferentes partes involucradas en un proyecto, así como los intercambios de información mediante chats, comentarios y publicaciones</a:t>
            </a:r>
            <a:endParaRPr lang="es-CO" sz="28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6740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 y="0"/>
            <a:ext cx="9144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ítulo 1"/>
          <p:cNvSpPr txBox="1">
            <a:spLocks/>
          </p:cNvSpPr>
          <p:nvPr/>
        </p:nvSpPr>
        <p:spPr>
          <a:xfrm>
            <a:off x="1127578" y="5296746"/>
            <a:ext cx="6020954" cy="887583"/>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5400" b="1" dirty="0">
                <a:solidFill>
                  <a:srgbClr val="FFC000"/>
                </a:solidFill>
              </a:rPr>
              <a:t>GRACIAS</a:t>
            </a:r>
            <a:endParaRPr lang="es-ES" sz="5400" dirty="0">
              <a:solidFill>
                <a:srgbClr val="FFC000"/>
              </a:solidFill>
            </a:endParaRPr>
          </a:p>
        </p:txBody>
      </p:sp>
      <p:pic>
        <p:nvPicPr>
          <p:cNvPr id="5"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06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6" y="2629339"/>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2400" dirty="0">
                <a:latin typeface="Arial" panose="020B0604020202020204" pitchFamily="34" charset="0"/>
                <a:cs typeface="Arial" panose="020B0604020202020204" pitchFamily="34" charset="0"/>
              </a:rPr>
              <a:t>E</a:t>
            </a:r>
            <a:r>
              <a:rPr lang="es-ES" sz="2400" dirty="0" smtClean="0">
                <a:latin typeface="Arial" panose="020B0604020202020204" pitchFamily="34" charset="0"/>
                <a:cs typeface="Arial" panose="020B0604020202020204" pitchFamily="34" charset="0"/>
              </a:rPr>
              <a:t>s </a:t>
            </a:r>
            <a:r>
              <a:rPr lang="es-ES" sz="2400" dirty="0">
                <a:latin typeface="Arial" panose="020B0604020202020204" pitchFamily="34" charset="0"/>
                <a:cs typeface="Arial" panose="020B0604020202020204" pitchFamily="34" charset="0"/>
              </a:rPr>
              <a:t>un conjunto de técnicas orientadas a alinear a todas las personas involucradas en un proyecto.</a:t>
            </a:r>
            <a:endParaRPr lang="es-CO"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¿QUÉ ES?</a:t>
            </a:r>
            <a:endParaRPr lang="es-CO" sz="54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1028" name="Picture 4" descr="Blog Si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800000" flipV="1">
            <a:off x="3867946" y="4244531"/>
            <a:ext cx="3504005" cy="2320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0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es-ES" sz="2400" dirty="0">
                <a:latin typeface="Arial" panose="020B0604020202020204" pitchFamily="34" charset="0"/>
                <a:cs typeface="Arial" panose="020B0604020202020204" pitchFamily="34" charset="0"/>
              </a:rPr>
              <a:t>El objetivo de estas técnicas es el de reducir muchas de las incertidumbres que puedan surgir, ayudando a identificar los riesgos más evidentes y poniendo en común las expectativas de todos los stakeholders. </a:t>
            </a:r>
            <a:endParaRPr lang="es-CO"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FUNCIONALIDAD </a:t>
            </a:r>
            <a:endParaRPr lang="es-CO" sz="5400" b="1" dirty="0">
              <a:solidFill>
                <a:schemeClr val="bg1"/>
              </a:solidFill>
            </a:endParaRPr>
          </a:p>
        </p:txBody>
      </p:sp>
      <p:sp>
        <p:nvSpPr>
          <p:cNvPr id="11" name="Título 1"/>
          <p:cNvSpPr txBox="1">
            <a:spLocks/>
          </p:cNvSpPr>
          <p:nvPr/>
        </p:nvSpPr>
        <p:spPr>
          <a:xfrm>
            <a:off x="458271"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8" name="Picture 2" descr="Imagen relacio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762" y="4788666"/>
            <a:ext cx="5677416" cy="156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s-ES" sz="1400" b="1" dirty="0">
                <a:latin typeface="Arial" panose="020B0604020202020204" pitchFamily="34" charset="0"/>
                <a:cs typeface="Arial" panose="020B0604020202020204" pitchFamily="34" charset="0"/>
              </a:rPr>
              <a:t>Distintos stakeholders tienen distintos intereseses</a:t>
            </a:r>
            <a:r>
              <a:rPr lang="es-ES" sz="1400" dirty="0">
                <a:latin typeface="Arial" panose="020B0604020202020204" pitchFamily="34" charset="0"/>
                <a:cs typeface="Arial" panose="020B0604020202020204" pitchFamily="34" charset="0"/>
              </a:rPr>
              <a:t> y necesidades sobre un producto o proyecto concretos. </a:t>
            </a:r>
            <a:endParaRPr lang="es-ES" sz="1400" dirty="0" smtClean="0">
              <a:latin typeface="Arial" panose="020B0604020202020204" pitchFamily="34" charset="0"/>
              <a:cs typeface="Arial" panose="020B0604020202020204" pitchFamily="34" charset="0"/>
            </a:endParaRPr>
          </a:p>
          <a:p>
            <a:pPr fontAlgn="base"/>
            <a:endParaRPr lang="es-ES" sz="1400" dirty="0">
              <a:latin typeface="Arial" panose="020B0604020202020204" pitchFamily="34" charset="0"/>
              <a:cs typeface="Arial" panose="020B0604020202020204" pitchFamily="34" charset="0"/>
            </a:endParaRPr>
          </a:p>
          <a:p>
            <a:pPr fontAlgn="base"/>
            <a:r>
              <a:rPr lang="es-ES" sz="1400" b="1" dirty="0" smtClean="0">
                <a:latin typeface="Arial" panose="020B0604020202020204" pitchFamily="34" charset="0"/>
                <a:cs typeface="Arial" panose="020B0604020202020204" pitchFamily="34" charset="0"/>
              </a:rPr>
              <a:t>Hay </a:t>
            </a:r>
            <a:r>
              <a:rPr lang="es-ES" sz="1400" b="1" dirty="0">
                <a:latin typeface="Arial" panose="020B0604020202020204" pitchFamily="34" charset="0"/>
                <a:cs typeface="Arial" panose="020B0604020202020204" pitchFamily="34" charset="0"/>
              </a:rPr>
              <a:t>requerimientos y necesidades difíciles de explicitar</a:t>
            </a:r>
            <a:r>
              <a:rPr lang="es-ES" sz="1400" dirty="0">
                <a:latin typeface="Arial" panose="020B0604020202020204" pitchFamily="34" charset="0"/>
                <a:cs typeface="Arial" panose="020B0604020202020204" pitchFamily="34" charset="0"/>
              </a:rPr>
              <a:t>. Hay necesidades que a veces son difíciles de comunicar, en ocasiones, incluso porque a veces no somos conscientes de las </a:t>
            </a:r>
            <a:r>
              <a:rPr lang="es-ES" sz="1400" dirty="0" smtClean="0">
                <a:latin typeface="Arial" panose="020B0604020202020204" pitchFamily="34" charset="0"/>
                <a:cs typeface="Arial" panose="020B0604020202020204" pitchFamily="34" charset="0"/>
              </a:rPr>
              <a:t>mismas.</a:t>
            </a:r>
          </a:p>
          <a:p>
            <a:pPr fontAlgn="base"/>
            <a:endParaRPr lang="es-ES" sz="1400" dirty="0">
              <a:latin typeface="Arial" panose="020B0604020202020204" pitchFamily="34" charset="0"/>
              <a:cs typeface="Arial" panose="020B0604020202020204" pitchFamily="34" charset="0"/>
            </a:endParaRPr>
          </a:p>
          <a:p>
            <a:pPr fontAlgn="base"/>
            <a:r>
              <a:rPr lang="es-ES" sz="1400" b="1" dirty="0">
                <a:latin typeface="Arial" panose="020B0604020202020204" pitchFamily="34" charset="0"/>
                <a:cs typeface="Arial" panose="020B0604020202020204" pitchFamily="34" charset="0"/>
              </a:rPr>
              <a:t>El proceso de comunicación suele ser imperfecto</a:t>
            </a:r>
            <a:r>
              <a:rPr lang="es-ES" sz="1400" dirty="0">
                <a:latin typeface="Arial" panose="020B0604020202020204" pitchFamily="34" charset="0"/>
                <a:cs typeface="Arial" panose="020B0604020202020204" pitchFamily="34" charset="0"/>
              </a:rPr>
              <a:t>. Con una misma frase, dos personas pueden entender cosas completamente distintas. </a:t>
            </a:r>
            <a:endParaRPr lang="es-ES" sz="1400" dirty="0" smtClean="0">
              <a:latin typeface="Arial" panose="020B0604020202020204" pitchFamily="34" charset="0"/>
              <a:cs typeface="Arial" panose="020B0604020202020204" pitchFamily="34" charset="0"/>
            </a:endParaRPr>
          </a:p>
          <a:p>
            <a:pPr fontAlgn="base"/>
            <a:endParaRPr lang="es-ES" sz="1400" dirty="0" smtClean="0">
              <a:latin typeface="Arial" panose="020B0604020202020204" pitchFamily="34" charset="0"/>
              <a:cs typeface="Arial" panose="020B0604020202020204" pitchFamily="34" charset="0"/>
            </a:endParaRPr>
          </a:p>
          <a:p>
            <a:pPr fontAlgn="base"/>
            <a:r>
              <a:rPr lang="es-ES" sz="1400" b="1" dirty="0" smtClean="0">
                <a:latin typeface="Arial" panose="020B0604020202020204" pitchFamily="34" charset="0"/>
                <a:cs typeface="Arial" panose="020B0604020202020204" pitchFamily="34" charset="0"/>
              </a:rPr>
              <a:t>El </a:t>
            </a:r>
            <a:r>
              <a:rPr lang="es-ES" sz="1400" b="1" dirty="0">
                <a:latin typeface="Arial" panose="020B0604020202020204" pitchFamily="34" charset="0"/>
                <a:cs typeface="Arial" panose="020B0604020202020204" pitchFamily="34" charset="0"/>
              </a:rPr>
              <a:t>Agile Inception permite poner en valor nuestro expertise</a:t>
            </a:r>
            <a:r>
              <a:rPr lang="es-ES" sz="1400" dirty="0">
                <a:latin typeface="Arial" panose="020B0604020202020204" pitchFamily="34" charset="0"/>
                <a:cs typeface="Arial" panose="020B0604020202020204" pitchFamily="34" charset="0"/>
              </a:rPr>
              <a:t>. Se trata de una oportunidad única para aportar valor añadido a nuestros clientes y mejorar la calidad de las relaciones, consiguiendo que el producto se centre en lo que el cliente necesita en lugar de en lo que dice que necesita</a:t>
            </a:r>
            <a:r>
              <a:rPr lang="es-ES" sz="1400" dirty="0"/>
              <a:t>.</a:t>
            </a:r>
          </a:p>
        </p:txBody>
      </p:sp>
      <p:sp>
        <p:nvSpPr>
          <p:cNvPr id="10" name="Título 1"/>
          <p:cNvSpPr txBox="1">
            <a:spLocks/>
          </p:cNvSpPr>
          <p:nvPr/>
        </p:nvSpPr>
        <p:spPr>
          <a:xfrm>
            <a:off x="458271" y="170587"/>
            <a:ext cx="566487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5400" b="1" dirty="0" smtClean="0">
                <a:solidFill>
                  <a:schemeClr val="bg1"/>
                </a:solidFill>
              </a:rPr>
              <a:t>CARACTERISTICAS </a:t>
            </a: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7172" name="Picture 4" descr="Resultado de imagen para Agile Inception CARACTERISTIC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77" y="3076492"/>
            <a:ext cx="2429691" cy="141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65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s-ES" sz="2400" b="1" dirty="0"/>
              <a:t>¿Por qué estamos aquí</a:t>
            </a:r>
            <a:r>
              <a:rPr lang="es-ES" sz="2400" b="1" dirty="0" smtClean="0"/>
              <a:t>?</a:t>
            </a:r>
            <a:r>
              <a:rPr lang="es-ES" sz="2400" dirty="0"/>
              <a:t> </a:t>
            </a:r>
            <a:endParaRPr lang="es-ES" sz="2400" dirty="0" smtClean="0"/>
          </a:p>
          <a:p>
            <a:pPr marL="0" indent="0">
              <a:buNone/>
            </a:pPr>
            <a:r>
              <a:rPr lang="es-ES" sz="2400" i="1" dirty="0" smtClean="0">
                <a:latin typeface="Arial" panose="020B0604020202020204" pitchFamily="34" charset="0"/>
                <a:cs typeface="Arial" panose="020B0604020202020204" pitchFamily="34" charset="0"/>
              </a:rPr>
              <a:t>¿</a:t>
            </a:r>
            <a:r>
              <a:rPr lang="es-ES" sz="2400" i="1" dirty="0">
                <a:latin typeface="Arial" panose="020B0604020202020204" pitchFamily="34" charset="0"/>
                <a:cs typeface="Arial" panose="020B0604020202020204" pitchFamily="34" charset="0"/>
              </a:rPr>
              <a:t>Qué aporta cada rol al </a:t>
            </a:r>
            <a:r>
              <a:rPr lang="es-ES" sz="2400" i="1" dirty="0" smtClean="0">
                <a:latin typeface="Arial" panose="020B0604020202020204" pitchFamily="34" charset="0"/>
                <a:cs typeface="Arial" panose="020B0604020202020204" pitchFamily="34" charset="0"/>
              </a:rPr>
              <a:t>proyecto?. En</a:t>
            </a:r>
            <a:r>
              <a:rPr lang="es-ES" sz="2400" dirty="0" smtClean="0">
                <a:latin typeface="Arial" panose="020B0604020202020204" pitchFamily="34" charset="0"/>
                <a:cs typeface="Arial" panose="020B0604020202020204" pitchFamily="34" charset="0"/>
              </a:rPr>
              <a:t> </a:t>
            </a:r>
            <a:r>
              <a:rPr lang="es-ES" sz="2400" dirty="0">
                <a:latin typeface="Arial" panose="020B0604020202020204" pitchFamily="34" charset="0"/>
                <a:cs typeface="Arial" panose="020B0604020202020204" pitchFamily="34" charset="0"/>
              </a:rPr>
              <a:t>una primera reunión, todos los roles principales indican su aporte durante el proyecto.</a:t>
            </a:r>
          </a:p>
          <a:p>
            <a:pPr marL="0" indent="0" algn="just">
              <a:buNone/>
            </a:pPr>
            <a:r>
              <a:rPr lang="es-ES" sz="2400" dirty="0" smtClean="0"/>
              <a:t>. </a:t>
            </a:r>
            <a:endParaRPr lang="es-CO" sz="24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3600" b="1" dirty="0" smtClean="0">
                <a:solidFill>
                  <a:schemeClr val="bg1"/>
                </a:solidFill>
              </a:rPr>
              <a:t>DINÁMICAS DE AGILE INCEPTION</a:t>
            </a:r>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Tree>
    <p:extLst>
      <p:ext uri="{BB962C8B-B14F-4D97-AF65-F5344CB8AC3E}">
        <p14:creationId xmlns:p14="http://schemas.microsoft.com/office/powerpoint/2010/main" val="341555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smtClean="0"/>
              <a:t>2. Crear </a:t>
            </a:r>
            <a:r>
              <a:rPr lang="es-ES" sz="2400" b="1" dirty="0"/>
              <a:t>un </a:t>
            </a:r>
            <a:r>
              <a:rPr lang="es-ES" sz="2400" b="1" dirty="0" err="1"/>
              <a:t>elevator</a:t>
            </a:r>
            <a:r>
              <a:rPr lang="es-ES" sz="2400" b="1" dirty="0"/>
              <a:t> pitch</a:t>
            </a:r>
            <a:endParaRPr lang="es-ES" sz="2400" dirty="0"/>
          </a:p>
          <a:p>
            <a:pPr marL="0" indent="0">
              <a:buNone/>
            </a:pPr>
            <a:r>
              <a:rPr lang="es-ES" sz="2000" dirty="0">
                <a:latin typeface="Arial" panose="020B0604020202020204" pitchFamily="34" charset="0"/>
                <a:cs typeface="Arial" panose="020B0604020202020204" pitchFamily="34" charset="0"/>
              </a:rPr>
              <a:t>Una plantilla sencilla sería:</a:t>
            </a:r>
          </a:p>
          <a:p>
            <a:pPr marL="0" indent="0">
              <a:buNone/>
            </a:pPr>
            <a:r>
              <a:rPr lang="es-ES" sz="2000" dirty="0">
                <a:latin typeface="Arial" panose="020B0604020202020204" pitchFamily="34" charset="0"/>
                <a:cs typeface="Arial" panose="020B0604020202020204" pitchFamily="34" charset="0"/>
              </a:rPr>
              <a:t>Para (</a:t>
            </a:r>
            <a:r>
              <a:rPr lang="es-ES" sz="2000" i="1" dirty="0">
                <a:latin typeface="Arial" panose="020B0604020202020204" pitchFamily="34" charset="0"/>
                <a:cs typeface="Arial" panose="020B0604020202020204" pitchFamily="34" charset="0"/>
              </a:rPr>
              <a:t>cliente</a:t>
            </a:r>
            <a:r>
              <a:rPr lang="es-ES" sz="2000" dirty="0">
                <a:latin typeface="Arial" panose="020B0604020202020204" pitchFamily="34" charset="0"/>
                <a:cs typeface="Arial" panose="020B0604020202020204" pitchFamily="34" charset="0"/>
              </a:rPr>
              <a:t>) , quien(es), </a:t>
            </a:r>
            <a:r>
              <a:rPr lang="es-ES" sz="2000" i="1" dirty="0">
                <a:latin typeface="Arial" panose="020B0604020202020204" pitchFamily="34" charset="0"/>
                <a:cs typeface="Arial" panose="020B0604020202020204" pitchFamily="34" charset="0"/>
              </a:rPr>
              <a:t>(nombre del producto)</a:t>
            </a:r>
            <a:r>
              <a:rPr lang="es-ES" sz="2000" dirty="0">
                <a:latin typeface="Arial" panose="020B0604020202020204" pitchFamily="34" charset="0"/>
                <a:cs typeface="Arial" panose="020B0604020202020204" pitchFamily="34" charset="0"/>
              </a:rPr>
              <a:t>,es un(a) </a:t>
            </a:r>
            <a:r>
              <a:rPr lang="es-ES" sz="2000" i="1" dirty="0">
                <a:latin typeface="Arial" panose="020B0604020202020204" pitchFamily="34" charset="0"/>
                <a:cs typeface="Arial" panose="020B0604020202020204" pitchFamily="34" charset="0"/>
              </a:rPr>
              <a:t>(categoría de producto o servicio)</a:t>
            </a:r>
            <a:r>
              <a:rPr lang="es-ES" sz="2000" dirty="0">
                <a:latin typeface="Arial" panose="020B0604020202020204" pitchFamily="34" charset="0"/>
                <a:cs typeface="Arial" panose="020B0604020202020204" pitchFamily="34" charset="0"/>
              </a:rPr>
              <a:t>, que (</a:t>
            </a:r>
            <a:r>
              <a:rPr lang="es-ES" sz="2000" i="1" dirty="0">
                <a:latin typeface="Arial" panose="020B0604020202020204" pitchFamily="34" charset="0"/>
                <a:cs typeface="Arial" panose="020B0604020202020204" pitchFamily="34" charset="0"/>
              </a:rPr>
              <a:t>beneficio</a:t>
            </a:r>
            <a:r>
              <a:rPr lang="es-ES" sz="2000" dirty="0">
                <a:latin typeface="Arial" panose="020B0604020202020204" pitchFamily="34" charset="0"/>
                <a:cs typeface="Arial" panose="020B0604020202020204" pitchFamily="34" charset="0"/>
              </a:rPr>
              <a:t>), a diferencia de (</a:t>
            </a:r>
            <a:r>
              <a:rPr lang="es-ES" sz="2000" i="1" dirty="0">
                <a:latin typeface="Arial" panose="020B0604020202020204" pitchFamily="34" charset="0"/>
                <a:cs typeface="Arial" panose="020B0604020202020204" pitchFamily="34" charset="0"/>
              </a:rPr>
              <a:t>competencia</a:t>
            </a:r>
            <a:r>
              <a:rPr lang="es-ES" sz="2000" dirty="0">
                <a:latin typeface="Arial" panose="020B0604020202020204" pitchFamily="34" charset="0"/>
                <a:cs typeface="Arial" panose="020B0604020202020204" pitchFamily="34" charset="0"/>
              </a:rPr>
              <a:t>), nuestro producto(</a:t>
            </a:r>
            <a:r>
              <a:rPr lang="es-ES" sz="2000" i="1" dirty="0">
                <a:latin typeface="Arial" panose="020B0604020202020204" pitchFamily="34" charset="0"/>
                <a:cs typeface="Arial" panose="020B0604020202020204" pitchFamily="34" charset="0"/>
              </a:rPr>
              <a:t>diferenciación</a:t>
            </a:r>
            <a:r>
              <a:rPr lang="es-ES" sz="2000" dirty="0">
                <a:latin typeface="Arial" panose="020B0604020202020204" pitchFamily="34" charset="0"/>
                <a:cs typeface="Arial" panose="020B0604020202020204" pitchFamily="34" charset="0"/>
              </a:rPr>
              <a:t>).</a:t>
            </a:r>
          </a:p>
          <a:p>
            <a:pPr marL="0" indent="0">
              <a:buNone/>
            </a:pPr>
            <a:endParaRPr lang="es-CO" sz="24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spTree>
    <p:extLst>
      <p:ext uri="{BB962C8B-B14F-4D97-AF65-F5344CB8AC3E}">
        <p14:creationId xmlns:p14="http://schemas.microsoft.com/office/powerpoint/2010/main" val="172198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p:cNvSpPr txBox="1">
            <a:spLocks/>
          </p:cNvSpPr>
          <p:nvPr/>
        </p:nvSpPr>
        <p:spPr>
          <a:xfrm>
            <a:off x="3001717" y="2132307"/>
            <a:ext cx="5221507" cy="304451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s-ES" sz="2400" b="1" dirty="0"/>
              <a:t>3. Diseña una caja del producto</a:t>
            </a:r>
            <a:endParaRPr lang="es-ES" sz="2400" dirty="0"/>
          </a:p>
          <a:p>
            <a:pPr marL="0" indent="0">
              <a:buNone/>
            </a:pPr>
            <a:r>
              <a:rPr lang="es-ES" sz="2400" dirty="0">
                <a:latin typeface="Arial" panose="020B0604020202020204" pitchFamily="34" charset="0"/>
                <a:cs typeface="Arial" panose="020B0604020202020204" pitchFamily="34" charset="0"/>
              </a:rPr>
              <a:t>Es el momento que todos demuestran su creatividad y realizan cajas, mockups,etc, indicando sus beneficios o características resaltantes.</a:t>
            </a:r>
          </a:p>
          <a:p>
            <a:pPr marL="0" indent="0" algn="just">
              <a:buNone/>
            </a:pPr>
            <a:endParaRPr lang="es-CO" sz="2400" dirty="0">
              <a:solidFill>
                <a:schemeClr val="tx1">
                  <a:lumMod val="75000"/>
                  <a:lumOff val="25000"/>
                </a:schemeClr>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05220" y="2609710"/>
            <a:ext cx="1666632" cy="23307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ítulo 1"/>
          <p:cNvSpPr txBox="1">
            <a:spLocks/>
          </p:cNvSpPr>
          <p:nvPr/>
        </p:nvSpPr>
        <p:spPr>
          <a:xfrm>
            <a:off x="458271" y="351365"/>
            <a:ext cx="7407166"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sz="3600" b="1" dirty="0">
              <a:solidFill>
                <a:schemeClr val="bg1"/>
              </a:solidFill>
            </a:endParaRPr>
          </a:p>
        </p:txBody>
      </p:sp>
      <p:sp>
        <p:nvSpPr>
          <p:cNvPr id="11" name="Título 1"/>
          <p:cNvSpPr txBox="1">
            <a:spLocks/>
          </p:cNvSpPr>
          <p:nvPr/>
        </p:nvSpPr>
        <p:spPr>
          <a:xfrm>
            <a:off x="474037" y="565070"/>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endParaRPr lang="es-CO" b="1" dirty="0">
              <a:solidFill>
                <a:schemeClr val="bg1">
                  <a:lumMod val="95000"/>
                </a:schemeClr>
              </a:solidFill>
            </a:endParaRPr>
          </a:p>
        </p:txBody>
      </p:sp>
      <p:pic>
        <p:nvPicPr>
          <p:cNvPr id="6" name="Picture 2" descr="https://adrianalonso.es/wp-content/uploads/2019/01/whatsappbox.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472" y="4148920"/>
            <a:ext cx="2878545" cy="2433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884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1780</TotalTime>
  <Words>970</Words>
  <Application>Microsoft Office PowerPoint</Application>
  <PresentationFormat>Presentación en pantalla (4:3)</PresentationFormat>
  <Paragraphs>104</Paragraphs>
  <Slides>33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Calibri</vt:lpstr>
      <vt:lpstr>Tema de Office</vt:lpstr>
      <vt:lpstr>Presentación de PowerPoint</vt:lpstr>
      <vt:lpstr>Presentación de PowerPoint</vt:lpstr>
      <vt:lpstr> Agile Inception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178</cp:revision>
  <dcterms:created xsi:type="dcterms:W3CDTF">2014-06-25T16:18:26Z</dcterms:created>
  <dcterms:modified xsi:type="dcterms:W3CDTF">2019-11-03T18:27:01Z</dcterms:modified>
</cp:coreProperties>
</file>