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261" r:id="rId4"/>
    <p:sldId id="279" r:id="rId5"/>
    <p:sldId id="286" r:id="rId6"/>
    <p:sldId id="262" r:id="rId7"/>
    <p:sldId id="263" r:id="rId8"/>
    <p:sldId id="280" r:id="rId9"/>
    <p:sldId id="281" r:id="rId10"/>
    <p:sldId id="282" r:id="rId11"/>
    <p:sldId id="264" r:id="rId12"/>
    <p:sldId id="284" r:id="rId13"/>
    <p:sldId id="283" r:id="rId14"/>
    <p:sldId id="265" r:id="rId15"/>
    <p:sldId id="266" r:id="rId16"/>
    <p:sldId id="303" r:id="rId17"/>
    <p:sldId id="287" r:id="rId18"/>
    <p:sldId id="285" r:id="rId19"/>
    <p:sldId id="298" r:id="rId20"/>
    <p:sldId id="290" r:id="rId21"/>
    <p:sldId id="302" r:id="rId22"/>
    <p:sldId id="268" r:id="rId23"/>
    <p:sldId id="299" r:id="rId24"/>
    <p:sldId id="294" r:id="rId25"/>
    <p:sldId id="269" r:id="rId26"/>
    <p:sldId id="300" r:id="rId27"/>
    <p:sldId id="295" r:id="rId28"/>
    <p:sldId id="270" r:id="rId29"/>
    <p:sldId id="304" r:id="rId30"/>
    <p:sldId id="296" r:id="rId31"/>
    <p:sldId id="272" r:id="rId32"/>
    <p:sldId id="297" r:id="rId33"/>
    <p:sldId id="271" r:id="rId34"/>
    <p:sldId id="306" r:id="rId35"/>
    <p:sldId id="273" r:id="rId36"/>
    <p:sldId id="305" r:id="rId37"/>
    <p:sldId id="274" r:id="rId38"/>
    <p:sldId id="289" r:id="rId39"/>
    <p:sldId id="308" r:id="rId40"/>
    <p:sldId id="275" r:id="rId41"/>
    <p:sldId id="276" r:id="rId42"/>
    <p:sldId id="301" r:id="rId43"/>
    <p:sldId id="277" r:id="rId44"/>
    <p:sldId id="293" r:id="rId45"/>
    <p:sldId id="292" r:id="rId46"/>
    <p:sldId id="291" r:id="rId47"/>
    <p:sldId id="278"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 Finley" initials="BF" lastIdx="1" clrIdx="0">
    <p:extLst>
      <p:ext uri="{19B8F6BF-5375-455C-9EA6-DF929625EA0E}">
        <p15:presenceInfo xmlns:p15="http://schemas.microsoft.com/office/powerpoint/2012/main" userId="1b46f738a8eff4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0556" autoAdjust="0"/>
  </p:normalViewPr>
  <p:slideViewPr>
    <p:cSldViewPr snapToGrid="0">
      <p:cViewPr varScale="1">
        <p:scale>
          <a:sx n="92" d="100"/>
          <a:sy n="92" d="100"/>
        </p:scale>
        <p:origin x="1254" y="84"/>
      </p:cViewPr>
      <p:guideLst/>
    </p:cSldViewPr>
  </p:slideViewPr>
  <p:outlineViewPr>
    <p:cViewPr>
      <p:scale>
        <a:sx n="33" d="100"/>
        <a:sy n="33" d="100"/>
      </p:scale>
      <p:origin x="0" y="-228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66B5-D90F-4948-8BCC-BB9CA59B2E06}"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BB88C-87E2-44F9-A268-46B4C19CC696}" type="slidenum">
              <a:rPr lang="en-US" smtClean="0"/>
              <a:t>‹#›</a:t>
            </a:fld>
            <a:endParaRPr lang="en-US"/>
          </a:p>
        </p:txBody>
      </p:sp>
    </p:spTree>
    <p:extLst>
      <p:ext uri="{BB962C8B-B14F-4D97-AF65-F5344CB8AC3E}">
        <p14:creationId xmlns:p14="http://schemas.microsoft.com/office/powerpoint/2010/main" val="8387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“B” and “C” inherit from class “A”. A</a:t>
            </a:r>
            <a:r>
              <a:rPr lang="en-US" baseline="0" dirty="0"/>
              <a:t> pointer of type “A” may refer to instances of either class, which is selected via command line argument. In this way, the compiled application may exhibit dynamic functionality at runtime.</a:t>
            </a:r>
          </a:p>
        </p:txBody>
      </p:sp>
      <p:sp>
        <p:nvSpPr>
          <p:cNvPr id="4" name="Slide Number Placeholder 3"/>
          <p:cNvSpPr>
            <a:spLocks noGrp="1"/>
          </p:cNvSpPr>
          <p:nvPr>
            <p:ph type="sldNum" sz="quarter" idx="10"/>
          </p:nvPr>
        </p:nvSpPr>
        <p:spPr/>
        <p:txBody>
          <a:bodyPr/>
          <a:lstStyle/>
          <a:p>
            <a:fld id="{0F7BB88C-87E2-44F9-A268-46B4C19CC696}" type="slidenum">
              <a:rPr lang="en-US" smtClean="0"/>
              <a:t>13</a:t>
            </a:fld>
            <a:endParaRPr lang="en-US"/>
          </a:p>
        </p:txBody>
      </p:sp>
    </p:spTree>
    <p:extLst>
      <p:ext uri="{BB962C8B-B14F-4D97-AF65-F5344CB8AC3E}">
        <p14:creationId xmlns:p14="http://schemas.microsoft.com/office/powerpoint/2010/main" val="421524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19</a:t>
            </a:fld>
            <a:endParaRPr lang="en-US"/>
          </a:p>
        </p:txBody>
      </p:sp>
    </p:spTree>
    <p:extLst>
      <p:ext uri="{BB962C8B-B14F-4D97-AF65-F5344CB8AC3E}">
        <p14:creationId xmlns:p14="http://schemas.microsoft.com/office/powerpoint/2010/main" val="187790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20</a:t>
            </a:fld>
            <a:endParaRPr lang="en-US"/>
          </a:p>
        </p:txBody>
      </p:sp>
    </p:spTree>
    <p:extLst>
      <p:ext uri="{BB962C8B-B14F-4D97-AF65-F5344CB8AC3E}">
        <p14:creationId xmlns:p14="http://schemas.microsoft.com/office/powerpoint/2010/main" val="47627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24</a:t>
            </a:fld>
            <a:endParaRPr lang="en-US"/>
          </a:p>
        </p:txBody>
      </p:sp>
    </p:spTree>
    <p:extLst>
      <p:ext uri="{BB962C8B-B14F-4D97-AF65-F5344CB8AC3E}">
        <p14:creationId xmlns:p14="http://schemas.microsoft.com/office/powerpoint/2010/main" val="134407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a:t>
            </a:r>
            <a:r>
              <a:rPr lang="en-US" baseline="0" dirty="0"/>
              <a:t> apps, adversaries can locate and read functions by following code pointers. We only store pointers to trampolines in readable memory. Trampolines prevent indirect disclosure of the function layout because trampolines are non-readable and their layout is randomized independently of other code.</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27</a:t>
            </a:fld>
            <a:endParaRPr lang="en-US"/>
          </a:p>
        </p:txBody>
      </p:sp>
    </p:spTree>
    <p:extLst>
      <p:ext uri="{BB962C8B-B14F-4D97-AF65-F5344CB8AC3E}">
        <p14:creationId xmlns:p14="http://schemas.microsoft.com/office/powerpoint/2010/main" val="211161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a:t>
            </a:r>
            <a:r>
              <a:rPr lang="en-US" baseline="0" dirty="0"/>
              <a:t> protection, an adversary that can read arbitrary memory can read the </a:t>
            </a:r>
            <a:r>
              <a:rPr lang="en-US" baseline="0" dirty="0" err="1"/>
              <a:t>vtable</a:t>
            </a:r>
            <a:r>
              <a:rPr lang="en-US" baseline="0" dirty="0"/>
              <a:t> contents and disclose the function layout. In </a:t>
            </a:r>
            <a:r>
              <a:rPr lang="en-US" baseline="0" dirty="0" err="1"/>
              <a:t>Readactor</a:t>
            </a:r>
            <a:r>
              <a:rPr lang="en-US" baseline="0" dirty="0"/>
              <a:t>++ apps, the readable part of the </a:t>
            </a:r>
            <a:r>
              <a:rPr lang="en-US" baseline="0" dirty="0" err="1"/>
              <a:t>vtables</a:t>
            </a:r>
            <a:r>
              <a:rPr lang="en-US" baseline="0" dirty="0"/>
              <a:t> (</a:t>
            </a:r>
            <a:r>
              <a:rPr lang="en-US" baseline="0" dirty="0" err="1"/>
              <a:t>rvtable</a:t>
            </a:r>
            <a:r>
              <a:rPr lang="en-US" baseline="0" dirty="0"/>
              <a:t>) contain no code pointers and the executable randomized part (</a:t>
            </a:r>
            <a:r>
              <a:rPr lang="en-US" baseline="0" dirty="0" err="1"/>
              <a:t>xvtable</a:t>
            </a:r>
            <a:r>
              <a:rPr lang="en-US" baseline="0" dirty="0"/>
              <a:t>) is not readable</a:t>
            </a:r>
          </a:p>
          <a:p>
            <a:endParaRPr lang="en-US" baseline="0" dirty="0"/>
          </a:p>
          <a:p>
            <a:r>
              <a:rPr lang="en-US" baseline="0" dirty="0" err="1"/>
              <a:t>rtti</a:t>
            </a:r>
            <a:r>
              <a:rPr lang="en-US" baseline="0" dirty="0"/>
              <a:t>- runtime type information</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30</a:t>
            </a:fld>
            <a:endParaRPr lang="en-US"/>
          </a:p>
        </p:txBody>
      </p:sp>
    </p:spTree>
    <p:extLst>
      <p:ext uri="{BB962C8B-B14F-4D97-AF65-F5344CB8AC3E}">
        <p14:creationId xmlns:p14="http://schemas.microsoft.com/office/powerpoint/2010/main" val="120638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apps, functions call PLT entries. In </a:t>
            </a:r>
            <a:r>
              <a:rPr lang="en-US" dirty="0" err="1"/>
              <a:t>Readactor</a:t>
            </a:r>
            <a:r>
              <a:rPr lang="en-US" dirty="0"/>
              <a:t>++</a:t>
            </a:r>
            <a:r>
              <a:rPr lang="en-US" baseline="0" dirty="0"/>
              <a:t> apps, functions first jump to a trampoline which performs the actual call, so that the actual return addresses are not leaked. Moreover, we resolve the targets of PLT entries, remove the global offset table (GOT), and add booby traps to deter probing.</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32</a:t>
            </a:fld>
            <a:endParaRPr lang="en-US"/>
          </a:p>
        </p:txBody>
      </p:sp>
    </p:spTree>
    <p:extLst>
      <p:ext uri="{BB962C8B-B14F-4D97-AF65-F5344CB8AC3E}">
        <p14:creationId xmlns:p14="http://schemas.microsoft.com/office/powerpoint/2010/main" val="236612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specialized</a:t>
            </a:r>
            <a:r>
              <a:rPr lang="en-US" baseline="0" dirty="0"/>
              <a:t> compiler creates </a:t>
            </a:r>
            <a:r>
              <a:rPr lang="en-US" baseline="0" dirty="0" err="1"/>
              <a:t>Readactor</a:t>
            </a:r>
            <a:r>
              <a:rPr lang="en-US" baseline="0" dirty="0"/>
              <a:t>++ apps that randomize their in memory representation. A small runtime component, </a:t>
            </a:r>
            <a:r>
              <a:rPr lang="en-US" baseline="0" dirty="0" err="1"/>
              <a:t>RandoLib</a:t>
            </a:r>
            <a:r>
              <a:rPr lang="en-US" baseline="0" dirty="0"/>
              <a:t> uses </a:t>
            </a:r>
            <a:r>
              <a:rPr lang="en-US" baseline="0" dirty="0" err="1"/>
              <a:t>TRaP</a:t>
            </a:r>
            <a:r>
              <a:rPr lang="en-US" baseline="0" dirty="0"/>
              <a:t> metadata embedded in binaries to safely permute the layout of </a:t>
            </a:r>
            <a:r>
              <a:rPr lang="en-US" baseline="0" dirty="0" err="1"/>
              <a:t>vtables</a:t>
            </a:r>
            <a:r>
              <a:rPr lang="en-US" baseline="0" dirty="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34</a:t>
            </a:fld>
            <a:endParaRPr lang="en-US"/>
          </a:p>
        </p:txBody>
      </p:sp>
    </p:spTree>
    <p:extLst>
      <p:ext uri="{BB962C8B-B14F-4D97-AF65-F5344CB8AC3E}">
        <p14:creationId xmlns:p14="http://schemas.microsoft.com/office/powerpoint/2010/main" val="11927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37</a:t>
            </a:fld>
            <a:endParaRPr lang="en-US"/>
          </a:p>
        </p:txBody>
      </p:sp>
    </p:spTree>
    <p:extLst>
      <p:ext uri="{BB962C8B-B14F-4D97-AF65-F5344CB8AC3E}">
        <p14:creationId xmlns:p14="http://schemas.microsoft.com/office/powerpoint/2010/main" val="174856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91728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0347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22742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C8547-764F-417E-AA1B-D2C8B5082AF7}"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C8547-764F-417E-AA1B-D2C8B5082AF7}"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964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8547-764F-417E-AA1B-D2C8B5082AF7}"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607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C8547-764F-417E-AA1B-D2C8B5082AF7}"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9726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9C8547-764F-417E-AA1B-D2C8B5082AF7}" type="datetimeFigureOut">
              <a:rPr lang="en-US" smtClean="0"/>
              <a:t>10/16/2017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8085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9C8547-764F-417E-AA1B-D2C8B5082AF7}" type="datetimeFigureOut">
              <a:rPr lang="en-US" smtClean="0"/>
              <a:t>10/16/2017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5560D4-9A0F-4DE4-880B-8F563B1F2849}" type="slidenum">
              <a:rPr lang="en-US" smtClean="0"/>
              <a:t>‹#›</a:t>
            </a:fld>
            <a:endParaRPr lang="en-US"/>
          </a:p>
        </p:txBody>
      </p:sp>
    </p:spTree>
    <p:extLst>
      <p:ext uri="{BB962C8B-B14F-4D97-AF65-F5344CB8AC3E}">
        <p14:creationId xmlns:p14="http://schemas.microsoft.com/office/powerpoint/2010/main" val="22273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C8547-764F-417E-AA1B-D2C8B5082AF7}"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97646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9C8547-764F-417E-AA1B-D2C8B5082AF7}" type="datetimeFigureOut">
              <a:rPr lang="en-US" smtClean="0"/>
              <a:t>10/16/2017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5560D4-9A0F-4DE4-880B-8F563B1F28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41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It’s a </a:t>
            </a:r>
            <a:r>
              <a:rPr lang="en-US" sz="6000" dirty="0" err="1"/>
              <a:t>TRaP</a:t>
            </a:r>
            <a:r>
              <a:rPr lang="en-US" sz="6000" dirty="0"/>
              <a:t>: </a:t>
            </a:r>
            <a:br>
              <a:rPr lang="en-US" sz="6000" dirty="0"/>
            </a:br>
            <a:r>
              <a:rPr lang="en-US" sz="6000" dirty="0"/>
              <a:t>Table Randomization and Protection Against Function-Reuse Attacks</a:t>
            </a:r>
          </a:p>
        </p:txBody>
      </p:sp>
      <p:sp>
        <p:nvSpPr>
          <p:cNvPr id="3" name="Subtitle 2"/>
          <p:cNvSpPr>
            <a:spLocks noGrp="1"/>
          </p:cNvSpPr>
          <p:nvPr>
            <p:ph type="subTitle" idx="1"/>
          </p:nvPr>
        </p:nvSpPr>
        <p:spPr/>
        <p:txBody>
          <a:bodyPr/>
          <a:lstStyle/>
          <a:p>
            <a:r>
              <a:rPr lang="en-US" dirty="0"/>
              <a:t>Written By: Crane et al.</a:t>
            </a:r>
          </a:p>
          <a:p>
            <a:r>
              <a:rPr lang="en-US" dirty="0"/>
              <a:t>Presented By: Bret Finley</a:t>
            </a:r>
          </a:p>
        </p:txBody>
      </p:sp>
    </p:spTree>
    <p:extLst>
      <p:ext uri="{BB962C8B-B14F-4D97-AF65-F5344CB8AC3E}">
        <p14:creationId xmlns:p14="http://schemas.microsoft.com/office/powerpoint/2010/main" val="18079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1097280" y="1845734"/>
            <a:ext cx="10058400" cy="4571108"/>
          </a:xfrm>
        </p:spPr>
        <p:txBody>
          <a:bodyPr>
            <a:noAutofit/>
          </a:bodyPr>
          <a:lstStyle/>
          <a:p>
            <a:r>
              <a:rPr lang="en-US" sz="2800" dirty="0"/>
              <a:t>Want to bolster randomization defenses for Code Reuse Attacks</a:t>
            </a:r>
          </a:p>
          <a:p>
            <a:pPr lvl="1"/>
            <a:r>
              <a:rPr lang="en-US" sz="2800" dirty="0"/>
              <a:t>RILC</a:t>
            </a:r>
          </a:p>
          <a:p>
            <a:pPr lvl="1"/>
            <a:r>
              <a:rPr lang="en-US" sz="2800" dirty="0"/>
              <a:t>COOP</a:t>
            </a:r>
          </a:p>
          <a:p>
            <a:r>
              <a:rPr lang="en-US" sz="2800" dirty="0"/>
              <a:t>Provide existing techniques with three contributions</a:t>
            </a:r>
          </a:p>
          <a:p>
            <a:pPr lvl="1"/>
            <a:r>
              <a:rPr lang="en-US" sz="2800" dirty="0"/>
              <a:t>Obfuscate object tables containing code pointers</a:t>
            </a:r>
          </a:p>
          <a:p>
            <a:pPr lvl="1"/>
            <a:r>
              <a:rPr lang="en-US" sz="2800" dirty="0"/>
              <a:t>Lay traps to discourage and diminish probing attacks</a:t>
            </a:r>
          </a:p>
          <a:p>
            <a:pPr lvl="1"/>
            <a:r>
              <a:rPr lang="en-US" sz="2800" dirty="0"/>
              <a:t>Modify virtual tables from read-access to execute-access, preventing layout disclosure</a:t>
            </a:r>
          </a:p>
        </p:txBody>
      </p:sp>
    </p:spTree>
    <p:extLst>
      <p:ext uri="{BB962C8B-B14F-4D97-AF65-F5344CB8AC3E}">
        <p14:creationId xmlns:p14="http://schemas.microsoft.com/office/powerpoint/2010/main" val="21465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C++</a:t>
            </a:r>
          </a:p>
        </p:txBody>
      </p:sp>
      <p:sp>
        <p:nvSpPr>
          <p:cNvPr id="3" name="Content Placeholder 2"/>
          <p:cNvSpPr>
            <a:spLocks noGrp="1"/>
          </p:cNvSpPr>
          <p:nvPr>
            <p:ph idx="1"/>
          </p:nvPr>
        </p:nvSpPr>
        <p:spPr>
          <a:xfrm>
            <a:off x="1097280" y="1845734"/>
            <a:ext cx="10058400" cy="4490898"/>
          </a:xfrm>
        </p:spPr>
        <p:txBody>
          <a:bodyPr>
            <a:noAutofit/>
          </a:bodyPr>
          <a:lstStyle/>
          <a:p>
            <a:r>
              <a:rPr lang="en-US" sz="2800" dirty="0"/>
              <a:t>Unlike Java, C++ supports multiple inheritance</a:t>
            </a:r>
          </a:p>
          <a:p>
            <a:r>
              <a:rPr lang="en-US" sz="2800" dirty="0"/>
              <a:t>Inherited methods explicitly defined with the </a:t>
            </a:r>
            <a:r>
              <a:rPr lang="en-US" sz="2800" i="1" dirty="0"/>
              <a:t>virtual </a:t>
            </a:r>
            <a:r>
              <a:rPr lang="en-US" sz="2800" dirty="0"/>
              <a:t>keyword</a:t>
            </a:r>
          </a:p>
          <a:p>
            <a:r>
              <a:rPr lang="en-US" sz="2800" dirty="0"/>
              <a:t>Non-virtual methods may not be overridden by subclasses</a:t>
            </a:r>
          </a:p>
          <a:p>
            <a:r>
              <a:rPr lang="en-US" sz="2800" dirty="0"/>
              <a:t>Virtual methods have bodies, pure virtual (abstract) methods do not</a:t>
            </a:r>
          </a:p>
          <a:p>
            <a:r>
              <a:rPr lang="en-US" sz="2800" dirty="0"/>
              <a:t>Non-virtual methods are compiled statically and called directly</a:t>
            </a:r>
          </a:p>
          <a:p>
            <a:r>
              <a:rPr lang="en-US" sz="2800" dirty="0"/>
              <a:t>Virtual method calls depend on the calling context</a:t>
            </a:r>
          </a:p>
        </p:txBody>
      </p:sp>
    </p:spTree>
    <p:extLst>
      <p:ext uri="{BB962C8B-B14F-4D97-AF65-F5344CB8AC3E}">
        <p14:creationId xmlns:p14="http://schemas.microsoft.com/office/powerpoint/2010/main" val="140952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p:txBody>
          <a:bodyPr>
            <a:normAutofit/>
          </a:bodyPr>
          <a:lstStyle/>
          <a:p>
            <a:r>
              <a:rPr lang="en-US" sz="2800" dirty="0"/>
              <a:t>Virtual method calls contain a pointer to a table</a:t>
            </a:r>
          </a:p>
          <a:p>
            <a:r>
              <a:rPr lang="en-US" sz="2800" dirty="0"/>
              <a:t>The </a:t>
            </a:r>
            <a:r>
              <a:rPr lang="en-US" sz="2800" dirty="0" err="1"/>
              <a:t>VTable</a:t>
            </a:r>
            <a:r>
              <a:rPr lang="en-US" sz="2800" dirty="0"/>
              <a:t> (virtual table) contains overridden versions of a method</a:t>
            </a:r>
          </a:p>
          <a:p>
            <a:r>
              <a:rPr lang="en-US" sz="2800" dirty="0"/>
              <a:t>Correct entry is selected at runtime, when the function is called</a:t>
            </a:r>
          </a:p>
        </p:txBody>
      </p:sp>
    </p:spTree>
    <p:extLst>
      <p:ext uri="{BB962C8B-B14F-4D97-AF65-F5344CB8AC3E}">
        <p14:creationId xmlns:p14="http://schemas.microsoft.com/office/powerpoint/2010/main" val="208620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
            <a:ext cx="6504148" cy="6858002"/>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4148" y="0"/>
            <a:ext cx="5687851" cy="6872687"/>
          </a:xfrm>
          <a:prstGeom prst="rect">
            <a:avLst/>
          </a:prstGeom>
        </p:spPr>
      </p:pic>
    </p:spTree>
    <p:extLst>
      <p:ext uri="{BB962C8B-B14F-4D97-AF65-F5344CB8AC3E}">
        <p14:creationId xmlns:p14="http://schemas.microsoft.com/office/powerpoint/2010/main" val="395814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Linking at Runtime</a:t>
            </a:r>
          </a:p>
        </p:txBody>
      </p:sp>
      <p:sp>
        <p:nvSpPr>
          <p:cNvPr id="3" name="Content Placeholder 2"/>
          <p:cNvSpPr>
            <a:spLocks noGrp="1"/>
          </p:cNvSpPr>
          <p:nvPr>
            <p:ph idx="1"/>
          </p:nvPr>
        </p:nvSpPr>
        <p:spPr/>
        <p:txBody>
          <a:bodyPr>
            <a:normAutofit/>
          </a:bodyPr>
          <a:lstStyle/>
          <a:p>
            <a:r>
              <a:rPr lang="en-US" sz="2800" dirty="0"/>
              <a:t>Dynamic linking provides late binding between symbols and their routines</a:t>
            </a:r>
          </a:p>
          <a:p>
            <a:r>
              <a:rPr lang="en-US" sz="2800"/>
              <a:t>Varied </a:t>
            </a:r>
            <a:r>
              <a:rPr lang="en-US" sz="2800" dirty="0"/>
              <a:t>program behavior given a single function call</a:t>
            </a:r>
          </a:p>
          <a:p>
            <a:r>
              <a:rPr lang="en-US" sz="2800" dirty="0"/>
              <a:t>Symbols-to-function addresses are kept in tables, resolved (and even modified) at runtime</a:t>
            </a:r>
          </a:p>
        </p:txBody>
      </p:sp>
    </p:spTree>
    <p:extLst>
      <p:ext uri="{BB962C8B-B14F-4D97-AF65-F5344CB8AC3E}">
        <p14:creationId xmlns:p14="http://schemas.microsoft.com/office/powerpoint/2010/main" val="106979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endParaRPr lang="en-US" dirty="0"/>
          </a:p>
        </p:txBody>
      </p:sp>
      <p:sp>
        <p:nvSpPr>
          <p:cNvPr id="3" name="Content Placeholder 2"/>
          <p:cNvSpPr>
            <a:spLocks noGrp="1"/>
          </p:cNvSpPr>
          <p:nvPr>
            <p:ph idx="1"/>
          </p:nvPr>
        </p:nvSpPr>
        <p:spPr>
          <a:xfrm>
            <a:off x="1097280" y="1845734"/>
            <a:ext cx="10058400" cy="4506940"/>
          </a:xfrm>
        </p:spPr>
        <p:txBody>
          <a:bodyPr>
            <a:normAutofit/>
          </a:bodyPr>
          <a:lstStyle/>
          <a:p>
            <a:r>
              <a:rPr lang="en-US" sz="2800" dirty="0"/>
              <a:t>Virtual tables contain function pointers stored in read-only memory</a:t>
            </a:r>
          </a:p>
          <a:p>
            <a:r>
              <a:rPr lang="en-US" sz="2800" dirty="0"/>
              <a:t>However, The pointer to the table itself, is stored in writable memory</a:t>
            </a:r>
          </a:p>
          <a:p>
            <a:r>
              <a:rPr lang="en-US" sz="2800" dirty="0"/>
              <a:t>COOP attack replaces the legitimate </a:t>
            </a:r>
            <a:r>
              <a:rPr lang="en-US" sz="2800" dirty="0" err="1"/>
              <a:t>VTable</a:t>
            </a:r>
            <a:r>
              <a:rPr lang="en-US" sz="2800" dirty="0"/>
              <a:t> with a malicious </a:t>
            </a:r>
            <a:r>
              <a:rPr lang="en-US" sz="2800" dirty="0" err="1"/>
              <a:t>VTable</a:t>
            </a:r>
            <a:endParaRPr lang="en-US" sz="2800" dirty="0"/>
          </a:p>
          <a:p>
            <a:r>
              <a:rPr lang="en-US" sz="2800" dirty="0"/>
              <a:t>To execute the attack, the attacker must</a:t>
            </a:r>
          </a:p>
          <a:p>
            <a:pPr lvl="1"/>
            <a:r>
              <a:rPr lang="en-US" sz="2600" dirty="0"/>
              <a:t>Craft their own virtual table</a:t>
            </a:r>
          </a:p>
          <a:p>
            <a:pPr lvl="1"/>
            <a:r>
              <a:rPr lang="en-US" sz="2600" dirty="0"/>
              <a:t>Overwrite existing </a:t>
            </a:r>
            <a:r>
              <a:rPr lang="en-US" sz="2600" dirty="0" err="1"/>
              <a:t>VTable</a:t>
            </a:r>
            <a:r>
              <a:rPr lang="en-US" sz="2600" dirty="0"/>
              <a:t> pointer to point to their virtual table</a:t>
            </a:r>
          </a:p>
        </p:txBody>
      </p:sp>
    </p:spTree>
    <p:extLst>
      <p:ext uri="{BB962C8B-B14F-4D97-AF65-F5344CB8AC3E}">
        <p14:creationId xmlns:p14="http://schemas.microsoft.com/office/powerpoint/2010/main" val="37927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a:t>
            </a:r>
            <a:r>
              <a:rPr lang="en-US" dirty="0" err="1"/>
              <a:t>VTables</a:t>
            </a:r>
            <a:r>
              <a:rPr lang="en-US" dirty="0"/>
              <a:t> Cont.</a:t>
            </a:r>
          </a:p>
        </p:txBody>
      </p:sp>
      <p:sp>
        <p:nvSpPr>
          <p:cNvPr id="3" name="Content Placeholder 2"/>
          <p:cNvSpPr>
            <a:spLocks noGrp="1"/>
          </p:cNvSpPr>
          <p:nvPr>
            <p:ph idx="1"/>
          </p:nvPr>
        </p:nvSpPr>
        <p:spPr/>
        <p:txBody>
          <a:bodyPr/>
          <a:lstStyle/>
          <a:p>
            <a:r>
              <a:rPr lang="en-US" sz="2800" dirty="0"/>
              <a:t>Once done, following table lookups will point to the malicious table</a:t>
            </a:r>
          </a:p>
          <a:p>
            <a:r>
              <a:rPr lang="en-US" sz="2800" dirty="0"/>
              <a:t>Essentially, the attacker interposes their own virtual table</a:t>
            </a:r>
          </a:p>
          <a:p>
            <a:pPr lvl="1"/>
            <a:r>
              <a:rPr lang="en-US" sz="2800" dirty="0"/>
              <a:t>Virtual method lookups will be directed here</a:t>
            </a:r>
          </a:p>
          <a:p>
            <a:r>
              <a:rPr lang="en-US" sz="2800" dirty="0"/>
              <a:t>With the </a:t>
            </a:r>
            <a:r>
              <a:rPr lang="en-US" sz="2800" dirty="0" err="1"/>
              <a:t>VTable</a:t>
            </a:r>
            <a:r>
              <a:rPr lang="en-US" sz="2800" dirty="0"/>
              <a:t> corrupted, the attacker may inject their own methods in place of legitimate methods</a:t>
            </a:r>
          </a:p>
          <a:p>
            <a:endParaRPr lang="en-US" dirty="0"/>
          </a:p>
        </p:txBody>
      </p:sp>
    </p:spTree>
    <p:extLst>
      <p:ext uri="{BB962C8B-B14F-4D97-AF65-F5344CB8AC3E}">
        <p14:creationId xmlns:p14="http://schemas.microsoft.com/office/powerpoint/2010/main" val="277515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ML-G</a:t>
            </a:r>
          </a:p>
        </p:txBody>
      </p:sp>
      <p:sp>
        <p:nvSpPr>
          <p:cNvPr id="3" name="Content Placeholder 2"/>
          <p:cNvSpPr>
            <a:spLocks noGrp="1"/>
          </p:cNvSpPr>
          <p:nvPr>
            <p:ph idx="1"/>
          </p:nvPr>
        </p:nvSpPr>
        <p:spPr/>
        <p:txBody>
          <a:bodyPr>
            <a:normAutofit fontScale="92500" lnSpcReduction="20000"/>
          </a:bodyPr>
          <a:lstStyle/>
          <a:p>
            <a:r>
              <a:rPr lang="en-US" sz="2800" dirty="0"/>
              <a:t>“Main Loop Gadget”</a:t>
            </a:r>
          </a:p>
          <a:p>
            <a:r>
              <a:rPr lang="en-US" sz="2800" dirty="0"/>
              <a:t>Analogue to gadgets from ROP</a:t>
            </a:r>
          </a:p>
          <a:p>
            <a:r>
              <a:rPr lang="en-US" sz="2800" dirty="0"/>
              <a:t>“The first virtual function that is executed in a COOP attack and its role is to dispatch the other virtual functions, called </a:t>
            </a:r>
            <a:r>
              <a:rPr lang="en-US" sz="2800" i="1" dirty="0" err="1"/>
              <a:t>vfgadgets</a:t>
            </a:r>
            <a:r>
              <a:rPr lang="en-US" sz="2800" i="1" dirty="0"/>
              <a:t> </a:t>
            </a:r>
            <a:r>
              <a:rPr lang="en-US" sz="2800" dirty="0"/>
              <a:t>that make up the COOP attack”</a:t>
            </a:r>
          </a:p>
          <a:p>
            <a:r>
              <a:rPr lang="en-US" sz="2800" dirty="0"/>
              <a:t>One might think that the COOP threat may be nullified by removing potential ML-Gs</a:t>
            </a:r>
          </a:p>
          <a:p>
            <a:r>
              <a:rPr lang="en-US" sz="2800" dirty="0"/>
              <a:t>To disprove this, the authors devised two ML-Gs of their own</a:t>
            </a:r>
          </a:p>
          <a:p>
            <a:pPr lvl="1"/>
            <a:r>
              <a:rPr lang="en-US" sz="2800" dirty="0"/>
              <a:t>Recursive COOP</a:t>
            </a:r>
          </a:p>
          <a:p>
            <a:pPr lvl="1"/>
            <a:r>
              <a:rPr lang="en-US" sz="2800" dirty="0"/>
              <a:t>Unrolled COOP</a:t>
            </a:r>
          </a:p>
          <a:p>
            <a:endParaRPr lang="en-US" dirty="0"/>
          </a:p>
        </p:txBody>
      </p:sp>
    </p:spTree>
    <p:extLst>
      <p:ext uri="{BB962C8B-B14F-4D97-AF65-F5344CB8AC3E}">
        <p14:creationId xmlns:p14="http://schemas.microsoft.com/office/powerpoint/2010/main" val="4134167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COOP</a:t>
            </a:r>
          </a:p>
        </p:txBody>
      </p:sp>
      <p:sp>
        <p:nvSpPr>
          <p:cNvPr id="3" name="Content Placeholder 2"/>
          <p:cNvSpPr>
            <a:spLocks noGrp="1"/>
          </p:cNvSpPr>
          <p:nvPr>
            <p:ph idx="1"/>
          </p:nvPr>
        </p:nvSpPr>
        <p:spPr/>
        <p:txBody>
          <a:bodyPr/>
          <a:lstStyle/>
          <a:p>
            <a:r>
              <a:rPr lang="en-US" sz="2800" dirty="0"/>
              <a:t>Any virtual method which invokes further virtual methods is a candidate for attack</a:t>
            </a:r>
          </a:p>
          <a:p>
            <a:r>
              <a:rPr lang="en-US" sz="2800" dirty="0"/>
              <a:t>Destructors which call further destructors are the most popular target</a:t>
            </a:r>
          </a:p>
        </p:txBody>
      </p:sp>
    </p:spTree>
    <p:extLst>
      <p:ext uri="{BB962C8B-B14F-4D97-AF65-F5344CB8AC3E}">
        <p14:creationId xmlns:p14="http://schemas.microsoft.com/office/powerpoint/2010/main" val="415330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360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Attacks</a:t>
            </a:r>
          </a:p>
        </p:txBody>
      </p:sp>
      <p:sp>
        <p:nvSpPr>
          <p:cNvPr id="3" name="Content Placeholder 2"/>
          <p:cNvSpPr>
            <a:spLocks noGrp="1"/>
          </p:cNvSpPr>
          <p:nvPr>
            <p:ph idx="1"/>
          </p:nvPr>
        </p:nvSpPr>
        <p:spPr/>
        <p:txBody>
          <a:bodyPr>
            <a:normAutofit/>
          </a:bodyPr>
          <a:lstStyle/>
          <a:p>
            <a:r>
              <a:rPr lang="en-US" sz="2800" dirty="0"/>
              <a:t>Known as stack-smashing</a:t>
            </a:r>
          </a:p>
          <a:p>
            <a:r>
              <a:rPr lang="en-US" sz="2800" dirty="0"/>
              <a:t>Exploit data stored in RAM</a:t>
            </a:r>
          </a:p>
          <a:p>
            <a:pPr lvl="1"/>
            <a:r>
              <a:rPr lang="en-US" sz="2800" dirty="0"/>
              <a:t>Execute data as machine instructions</a:t>
            </a:r>
          </a:p>
          <a:p>
            <a:pPr lvl="1"/>
            <a:r>
              <a:rPr lang="en-US" sz="2800" dirty="0"/>
              <a:t>Buffer-Overflow corrupts and overwrites legitimate data</a:t>
            </a:r>
          </a:p>
          <a:p>
            <a:pPr lvl="1"/>
            <a:r>
              <a:rPr lang="en-US" sz="2800" dirty="0"/>
              <a:t>Overwriting return address hijacks the Program Counter (PC)</a:t>
            </a:r>
          </a:p>
          <a:p>
            <a:r>
              <a:rPr lang="en-US" sz="2800" dirty="0"/>
              <a:t>Prevalent in languages with manual memory allocation/deallocation</a:t>
            </a:r>
          </a:p>
          <a:p>
            <a:pPr lvl="1"/>
            <a:r>
              <a:rPr lang="en-US" sz="2800" dirty="0"/>
              <a:t>Most notably C and C++</a:t>
            </a:r>
          </a:p>
          <a:p>
            <a:pPr marL="0" indent="0">
              <a:buNone/>
            </a:pPr>
            <a:endParaRPr lang="en-US" dirty="0"/>
          </a:p>
        </p:txBody>
      </p:sp>
    </p:spTree>
    <p:extLst>
      <p:ext uri="{BB962C8B-B14F-4D97-AF65-F5344CB8AC3E}">
        <p14:creationId xmlns:p14="http://schemas.microsoft.com/office/powerpoint/2010/main" val="18825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Unrolled COOP</a:t>
            </a:r>
          </a:p>
        </p:txBody>
      </p:sp>
      <p:sp>
        <p:nvSpPr>
          <p:cNvPr id="3" name="Content Placeholder 2"/>
          <p:cNvSpPr>
            <a:spLocks noGrp="1"/>
          </p:cNvSpPr>
          <p:nvPr>
            <p:ph idx="1"/>
          </p:nvPr>
        </p:nvSpPr>
        <p:spPr/>
        <p:txBody>
          <a:bodyPr/>
          <a:lstStyle/>
          <a:p>
            <a:r>
              <a:rPr lang="en-US" sz="2800" dirty="0"/>
              <a:t>Possible to devise an attack without recursion or iteration</a:t>
            </a:r>
          </a:p>
          <a:p>
            <a:r>
              <a:rPr lang="en-US" sz="2800" dirty="0"/>
              <a:t>Two or more virtual calls provide an opportunity for an ML-G</a:t>
            </a:r>
          </a:p>
          <a:p>
            <a:r>
              <a:rPr lang="en-US" sz="2800" dirty="0"/>
              <a:t>Note that the destructors called here need to be virtual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75575"/>
            <a:ext cx="10058400" cy="1304874"/>
          </a:xfrm>
          <a:prstGeom prst="rect">
            <a:avLst/>
          </a:prstGeom>
        </p:spPr>
      </p:pic>
    </p:spTree>
    <p:extLst>
      <p:ext uri="{BB962C8B-B14F-4D97-AF65-F5344CB8AC3E}">
        <p14:creationId xmlns:p14="http://schemas.microsoft.com/office/powerpoint/2010/main" val="187489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Requirements</a:t>
            </a:r>
            <a:endParaRPr lang="en-US" dirty="0"/>
          </a:p>
        </p:txBody>
      </p:sp>
      <p:sp>
        <p:nvSpPr>
          <p:cNvPr id="3" name="Content Placeholder 2"/>
          <p:cNvSpPr>
            <a:spLocks noGrp="1"/>
          </p:cNvSpPr>
          <p:nvPr>
            <p:ph idx="1"/>
          </p:nvPr>
        </p:nvSpPr>
        <p:spPr>
          <a:xfrm>
            <a:off x="1097280" y="1845733"/>
            <a:ext cx="10058400" cy="4342795"/>
          </a:xfrm>
        </p:spPr>
        <p:txBody>
          <a:bodyPr>
            <a:noAutofit/>
          </a:bodyPr>
          <a:lstStyle/>
          <a:p>
            <a:r>
              <a:rPr lang="en-US" sz="2400" dirty="0"/>
              <a:t>Writable OR Executable, not both</a:t>
            </a:r>
          </a:p>
          <a:p>
            <a:pPr lvl="1"/>
            <a:r>
              <a:rPr lang="en-US" sz="2000" dirty="0"/>
              <a:t>Table-splitting and randomization</a:t>
            </a:r>
          </a:p>
          <a:p>
            <a:r>
              <a:rPr lang="en-US" sz="2400" dirty="0"/>
              <a:t>Execute Only Instructions</a:t>
            </a:r>
          </a:p>
          <a:p>
            <a:pPr lvl="1"/>
            <a:r>
              <a:rPr lang="en-US" sz="2000" dirty="0"/>
              <a:t>CPU may fetch and execute instructions, but reading and writing instructions is not allowed</a:t>
            </a:r>
          </a:p>
          <a:p>
            <a:pPr lvl="1"/>
            <a:r>
              <a:rPr lang="en-US" sz="2000" dirty="0"/>
              <a:t>Store functions in execute-only memory</a:t>
            </a:r>
          </a:p>
          <a:p>
            <a:r>
              <a:rPr lang="en-US" sz="2400" dirty="0"/>
              <a:t>JIT Protection</a:t>
            </a:r>
          </a:p>
          <a:p>
            <a:pPr lvl="1"/>
            <a:r>
              <a:rPr lang="en-US" sz="2000" dirty="0"/>
              <a:t>Protect against real-time memory disclosure</a:t>
            </a:r>
          </a:p>
          <a:p>
            <a:pPr lvl="1"/>
            <a:r>
              <a:rPr lang="en-US" sz="2000" dirty="0"/>
              <a:t>Trampolines</a:t>
            </a:r>
          </a:p>
          <a:p>
            <a:r>
              <a:rPr lang="en-US" sz="2400" dirty="0"/>
              <a:t>Defense Against Brute Force and Probing</a:t>
            </a:r>
          </a:p>
          <a:p>
            <a:pPr lvl="1"/>
            <a:r>
              <a:rPr lang="en-US" sz="2000" dirty="0"/>
              <a:t>Brute-Force attacks could incrementally reveal the randomized address space</a:t>
            </a:r>
          </a:p>
          <a:p>
            <a:pPr lvl="1"/>
            <a:r>
              <a:rPr lang="en-US" sz="2000" dirty="0"/>
              <a:t>Booby-traps</a:t>
            </a:r>
          </a:p>
        </p:txBody>
      </p:sp>
    </p:spTree>
    <p:extLst>
      <p:ext uri="{BB962C8B-B14F-4D97-AF65-F5344CB8AC3E}">
        <p14:creationId xmlns:p14="http://schemas.microsoft.com/office/powerpoint/2010/main" val="419197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a:t>
            </a:r>
          </a:p>
        </p:txBody>
      </p:sp>
      <p:sp>
        <p:nvSpPr>
          <p:cNvPr id="3" name="Content Placeholder 2"/>
          <p:cNvSpPr>
            <a:spLocks noGrp="1"/>
          </p:cNvSpPr>
          <p:nvPr>
            <p:ph idx="1"/>
          </p:nvPr>
        </p:nvSpPr>
        <p:spPr/>
        <p:txBody>
          <a:bodyPr>
            <a:noAutofit/>
          </a:bodyPr>
          <a:lstStyle/>
          <a:p>
            <a:r>
              <a:rPr lang="en-US" sz="2800" dirty="0"/>
              <a:t>“Show that probabilistic defenses can thwart function reuse attacks”</a:t>
            </a:r>
          </a:p>
          <a:p>
            <a:r>
              <a:rPr lang="en-US" sz="2800" dirty="0"/>
              <a:t>Their solution: </a:t>
            </a:r>
            <a:r>
              <a:rPr lang="en-US" sz="2800" dirty="0" err="1"/>
              <a:t>Readactor</a:t>
            </a:r>
            <a:r>
              <a:rPr lang="en-US" sz="2800" dirty="0"/>
              <a:t>++</a:t>
            </a:r>
          </a:p>
          <a:p>
            <a:r>
              <a:rPr lang="en-US" sz="2800" dirty="0" err="1"/>
              <a:t>Readactor</a:t>
            </a:r>
            <a:r>
              <a:rPr lang="en-US" sz="2800" dirty="0"/>
              <a:t> is a security framework aimed at combatting ROP attacks</a:t>
            </a:r>
          </a:p>
          <a:p>
            <a:r>
              <a:rPr lang="en-US" sz="2800" dirty="0"/>
              <a:t>Aimed to extend </a:t>
            </a:r>
            <a:r>
              <a:rPr lang="en-US" sz="2800" dirty="0" err="1"/>
              <a:t>Readactor</a:t>
            </a:r>
            <a:r>
              <a:rPr lang="en-US" sz="2800" dirty="0"/>
              <a:t> so it could defend against COOP attacks</a:t>
            </a:r>
          </a:p>
        </p:txBody>
      </p:sp>
    </p:spTree>
    <p:extLst>
      <p:ext uri="{BB962C8B-B14F-4D97-AF65-F5344CB8AC3E}">
        <p14:creationId xmlns:p14="http://schemas.microsoft.com/office/powerpoint/2010/main" val="213346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Countering Attacks Cont.</a:t>
            </a:r>
          </a:p>
        </p:txBody>
      </p:sp>
      <p:sp>
        <p:nvSpPr>
          <p:cNvPr id="3" name="Content Placeholder 2"/>
          <p:cNvSpPr>
            <a:spLocks noGrp="1"/>
          </p:cNvSpPr>
          <p:nvPr>
            <p:ph idx="1"/>
          </p:nvPr>
        </p:nvSpPr>
        <p:spPr>
          <a:xfrm>
            <a:off x="1097280" y="1855894"/>
            <a:ext cx="10058400" cy="4023360"/>
          </a:xfrm>
        </p:spPr>
        <p:txBody>
          <a:bodyPr/>
          <a:lstStyle/>
          <a:p>
            <a:r>
              <a:rPr lang="en-US" sz="2800" dirty="0" err="1"/>
              <a:t>Readactor</a:t>
            </a:r>
            <a:r>
              <a:rPr lang="en-US" sz="2800" dirty="0"/>
              <a:t>++ protects compiled binaries in four ways</a:t>
            </a:r>
          </a:p>
          <a:p>
            <a:pPr lvl="1"/>
            <a:r>
              <a:rPr lang="en-US" sz="2800" dirty="0"/>
              <a:t>Virtual Table splitting</a:t>
            </a:r>
          </a:p>
          <a:p>
            <a:pPr lvl="1"/>
            <a:r>
              <a:rPr lang="en-US" sz="2800" dirty="0"/>
              <a:t>Booby Trapping Execute-Only table entries</a:t>
            </a:r>
          </a:p>
          <a:p>
            <a:pPr lvl="1"/>
            <a:r>
              <a:rPr lang="en-US" sz="2800" dirty="0"/>
              <a:t>Collect Translation and Protection metadata</a:t>
            </a:r>
          </a:p>
          <a:p>
            <a:pPr lvl="1"/>
            <a:r>
              <a:rPr lang="en-US" sz="2800" dirty="0"/>
              <a:t>Randomize Virtual Table layout to make injection more difficult</a:t>
            </a:r>
          </a:p>
          <a:p>
            <a:r>
              <a:rPr lang="en-US" sz="2800" dirty="0" err="1"/>
              <a:t>Readactor</a:t>
            </a:r>
            <a:r>
              <a:rPr lang="en-US" sz="2800" dirty="0"/>
              <a:t>++ took the form of a modified C++ compiler</a:t>
            </a:r>
            <a:endParaRPr lang="en-US" sz="3000" dirty="0"/>
          </a:p>
          <a:p>
            <a:endParaRPr lang="en-US" dirty="0"/>
          </a:p>
        </p:txBody>
      </p:sp>
    </p:spTree>
    <p:extLst>
      <p:ext uri="{BB962C8B-B14F-4D97-AF65-F5344CB8AC3E}">
        <p14:creationId xmlns:p14="http://schemas.microsoft.com/office/powerpoint/2010/main" val="1086080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062"/>
            <a:ext cx="12192000" cy="3426703"/>
          </a:xfrm>
          <a:prstGeom prst="rect">
            <a:avLst/>
          </a:prstGeom>
        </p:spPr>
      </p:pic>
    </p:spTree>
    <p:extLst>
      <p:ext uri="{BB962C8B-B14F-4D97-AF65-F5344CB8AC3E}">
        <p14:creationId xmlns:p14="http://schemas.microsoft.com/office/powerpoint/2010/main" val="3354910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a:t>
            </a:r>
          </a:p>
        </p:txBody>
      </p:sp>
      <p:sp>
        <p:nvSpPr>
          <p:cNvPr id="3" name="Content Placeholder 2"/>
          <p:cNvSpPr>
            <a:spLocks noGrp="1"/>
          </p:cNvSpPr>
          <p:nvPr>
            <p:ph idx="1"/>
          </p:nvPr>
        </p:nvSpPr>
        <p:spPr/>
        <p:txBody>
          <a:bodyPr>
            <a:noAutofit/>
          </a:bodyPr>
          <a:lstStyle/>
          <a:p>
            <a:r>
              <a:rPr lang="en-US" sz="2800" dirty="0"/>
              <a:t>Attackers use tricks to force system to disclose memory layout</a:t>
            </a:r>
          </a:p>
          <a:p>
            <a:pPr lvl="1"/>
            <a:r>
              <a:rPr lang="en-US" sz="2800" dirty="0"/>
              <a:t>Read the code segment of the program stack</a:t>
            </a:r>
          </a:p>
          <a:p>
            <a:pPr lvl="1"/>
            <a:r>
              <a:rPr lang="en-US" sz="2800" dirty="0"/>
              <a:t>Read code pointers from </a:t>
            </a:r>
            <a:r>
              <a:rPr lang="en-US" sz="2800" dirty="0" err="1"/>
              <a:t>VTables</a:t>
            </a:r>
            <a:r>
              <a:rPr lang="en-US" sz="2800" dirty="0"/>
              <a:t>, stack, or heap</a:t>
            </a:r>
          </a:p>
          <a:p>
            <a:r>
              <a:rPr lang="en-US" sz="2800" dirty="0" err="1"/>
              <a:t>Readactor</a:t>
            </a:r>
            <a:r>
              <a:rPr lang="en-US" sz="2800" dirty="0"/>
              <a:t>++ combats this by hiding all code pointers and replacing them with “trampolines”</a:t>
            </a:r>
          </a:p>
        </p:txBody>
      </p:sp>
    </p:spTree>
    <p:extLst>
      <p:ext uri="{BB962C8B-B14F-4D97-AF65-F5344CB8AC3E}">
        <p14:creationId xmlns:p14="http://schemas.microsoft.com/office/powerpoint/2010/main" val="93388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Disclosure Cont.</a:t>
            </a:r>
          </a:p>
        </p:txBody>
      </p:sp>
      <p:sp>
        <p:nvSpPr>
          <p:cNvPr id="3" name="Content Placeholder 2"/>
          <p:cNvSpPr>
            <a:spLocks noGrp="1"/>
          </p:cNvSpPr>
          <p:nvPr>
            <p:ph idx="1"/>
          </p:nvPr>
        </p:nvSpPr>
        <p:spPr/>
        <p:txBody>
          <a:bodyPr/>
          <a:lstStyle/>
          <a:p>
            <a:r>
              <a:rPr lang="en-US" sz="2800" b="1" dirty="0"/>
              <a:t>Trampoline</a:t>
            </a:r>
            <a:r>
              <a:rPr lang="en-US" sz="2800" dirty="0"/>
              <a:t> - a jump instruction to the function pointer</a:t>
            </a:r>
          </a:p>
          <a:p>
            <a:r>
              <a:rPr lang="en-US" sz="2800" dirty="0"/>
              <a:t>Trampolines provide extra layer of indirection, hides the code segment</a:t>
            </a:r>
          </a:p>
          <a:p>
            <a:r>
              <a:rPr lang="en-US" sz="2800" dirty="0"/>
              <a:t>Trampolines may not be dereferenced (unlike pointers), attackers cannot force them to disclose memory layout</a:t>
            </a:r>
          </a:p>
          <a:p>
            <a:endParaRPr lang="en-US" dirty="0"/>
          </a:p>
        </p:txBody>
      </p:sp>
    </p:spTree>
    <p:extLst>
      <p:ext uri="{BB962C8B-B14F-4D97-AF65-F5344CB8AC3E}">
        <p14:creationId xmlns:p14="http://schemas.microsoft.com/office/powerpoint/2010/main" val="128868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Trampolines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0"/>
            <a:ext cx="12192000" cy="5120640"/>
          </a:xfrm>
          <a:prstGeom prst="rect">
            <a:avLst/>
          </a:prstGeom>
        </p:spPr>
      </p:pic>
    </p:spTree>
    <p:extLst>
      <p:ext uri="{BB962C8B-B14F-4D97-AF65-F5344CB8AC3E}">
        <p14:creationId xmlns:p14="http://schemas.microsoft.com/office/powerpoint/2010/main" val="26177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a:t>
            </a:r>
          </a:p>
        </p:txBody>
      </p:sp>
      <p:sp>
        <p:nvSpPr>
          <p:cNvPr id="3" name="Content Placeholder 2"/>
          <p:cNvSpPr>
            <a:spLocks noGrp="1"/>
          </p:cNvSpPr>
          <p:nvPr>
            <p:ph idx="1"/>
          </p:nvPr>
        </p:nvSpPr>
        <p:spPr>
          <a:xfrm>
            <a:off x="1097280" y="1845733"/>
            <a:ext cx="10058400" cy="4458813"/>
          </a:xfrm>
        </p:spPr>
        <p:txBody>
          <a:bodyPr>
            <a:noAutofit/>
          </a:bodyPr>
          <a:lstStyle/>
          <a:p>
            <a:r>
              <a:rPr lang="en-US" sz="2800" dirty="0"/>
              <a:t>Every C++ object contains metadata for pointing to its virtual table</a:t>
            </a:r>
          </a:p>
          <a:p>
            <a:pPr lvl="1"/>
            <a:r>
              <a:rPr lang="en-US" sz="2800" dirty="0"/>
              <a:t>Known as the “</a:t>
            </a:r>
            <a:r>
              <a:rPr lang="en-US" sz="2800" dirty="0" err="1"/>
              <a:t>vptr</a:t>
            </a:r>
            <a:r>
              <a:rPr lang="en-US" sz="2800" dirty="0"/>
              <a:t>”</a:t>
            </a:r>
          </a:p>
          <a:p>
            <a:r>
              <a:rPr lang="en-US" sz="2800" dirty="0"/>
              <a:t>Randomizing object’s metadata layout is not enough</a:t>
            </a:r>
          </a:p>
          <a:p>
            <a:pPr lvl="1"/>
            <a:r>
              <a:rPr lang="en-US" sz="2800" dirty="0"/>
              <a:t>Can be attacked like address randomization</a:t>
            </a:r>
          </a:p>
        </p:txBody>
      </p:sp>
    </p:spTree>
    <p:extLst>
      <p:ext uri="{BB962C8B-B14F-4D97-AF65-F5344CB8AC3E}">
        <p14:creationId xmlns:p14="http://schemas.microsoft.com/office/powerpoint/2010/main" val="120368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Table Randomization Cont.</a:t>
            </a:r>
          </a:p>
        </p:txBody>
      </p:sp>
      <p:sp>
        <p:nvSpPr>
          <p:cNvPr id="3" name="Content Placeholder 2"/>
          <p:cNvSpPr>
            <a:spLocks noGrp="1"/>
          </p:cNvSpPr>
          <p:nvPr>
            <p:ph idx="1"/>
          </p:nvPr>
        </p:nvSpPr>
        <p:spPr/>
        <p:txBody>
          <a:bodyPr/>
          <a:lstStyle/>
          <a:p>
            <a:r>
              <a:rPr lang="en-US" sz="2800" dirty="0"/>
              <a:t>Virtual tables are better candidates for randomization</a:t>
            </a:r>
          </a:p>
          <a:p>
            <a:r>
              <a:rPr lang="en-US" sz="2800" dirty="0"/>
              <a:t>Once tables are randomized, need to prevent code pointers from being read</a:t>
            </a:r>
          </a:p>
          <a:p>
            <a:r>
              <a:rPr lang="en-US" sz="2800" dirty="0"/>
              <a:t>Solution: split the virtual tables into read-only and execute-only</a:t>
            </a:r>
          </a:p>
          <a:p>
            <a:pPr marL="0" indent="0">
              <a:buNone/>
            </a:pPr>
            <a:endParaRPr lang="en-US" dirty="0"/>
          </a:p>
        </p:txBody>
      </p:sp>
    </p:spTree>
    <p:extLst>
      <p:ext uri="{BB962C8B-B14F-4D97-AF65-F5344CB8AC3E}">
        <p14:creationId xmlns:p14="http://schemas.microsoft.com/office/powerpoint/2010/main" val="11231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Injection Attack</a:t>
            </a:r>
          </a:p>
        </p:txBody>
      </p:sp>
      <p:sp>
        <p:nvSpPr>
          <p:cNvPr id="3" name="Content Placeholder 2"/>
          <p:cNvSpPr>
            <a:spLocks noGrp="1"/>
          </p:cNvSpPr>
          <p:nvPr>
            <p:ph idx="1"/>
          </p:nvPr>
        </p:nvSpPr>
        <p:spPr/>
        <p:txBody>
          <a:bodyPr>
            <a:normAutofit/>
          </a:bodyPr>
          <a:lstStyle/>
          <a:p>
            <a:r>
              <a:rPr lang="en-US" sz="2800" dirty="0"/>
              <a:t>Supplants legitimate code with malicious code</a:t>
            </a:r>
          </a:p>
          <a:p>
            <a:r>
              <a:rPr lang="en-US" sz="2800" dirty="0"/>
              <a:t>Malicious code is introduced into the system from an outside source</a:t>
            </a:r>
          </a:p>
          <a:p>
            <a:r>
              <a:rPr lang="en-US" sz="2800" dirty="0"/>
              <a:t>Overflow a buffer with malicious, carefully crafted code</a:t>
            </a:r>
          </a:p>
          <a:p>
            <a:r>
              <a:rPr lang="en-US" sz="2800" dirty="0"/>
              <a:t>Hijacked program counter will return into the injected code</a:t>
            </a:r>
          </a:p>
        </p:txBody>
      </p:sp>
    </p:spTree>
    <p:extLst>
      <p:ext uri="{BB962C8B-B14F-4D97-AF65-F5344CB8AC3E}">
        <p14:creationId xmlns:p14="http://schemas.microsoft.com/office/powerpoint/2010/main" val="1243243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77801"/>
          </a:xfrm>
        </p:spPr>
      </p:pic>
      <p:cxnSp>
        <p:nvCxnSpPr>
          <p:cNvPr id="5" name="Straight Connector 4"/>
          <p:cNvCxnSpPr/>
          <p:nvPr/>
        </p:nvCxnSpPr>
        <p:spPr>
          <a:xfrm flipV="1">
            <a:off x="6065520" y="2692400"/>
            <a:ext cx="2397760" cy="2032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66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Attacks</a:t>
            </a:r>
          </a:p>
        </p:txBody>
      </p:sp>
      <p:sp>
        <p:nvSpPr>
          <p:cNvPr id="3" name="Content Placeholder 2"/>
          <p:cNvSpPr>
            <a:spLocks noGrp="1"/>
          </p:cNvSpPr>
          <p:nvPr>
            <p:ph idx="1"/>
          </p:nvPr>
        </p:nvSpPr>
        <p:spPr/>
        <p:txBody>
          <a:bodyPr>
            <a:normAutofit/>
          </a:bodyPr>
          <a:lstStyle/>
          <a:p>
            <a:r>
              <a:rPr lang="en-US" sz="2800" dirty="0"/>
              <a:t>Brute force attacks can exploit virtual tables</a:t>
            </a:r>
          </a:p>
          <a:p>
            <a:r>
              <a:rPr lang="en-US" sz="2800" dirty="0"/>
              <a:t>Attacker probes the randomized </a:t>
            </a:r>
            <a:r>
              <a:rPr lang="en-US" sz="2800" dirty="0" err="1"/>
              <a:t>VTable</a:t>
            </a:r>
            <a:r>
              <a:rPr lang="en-US" sz="2800" dirty="0"/>
              <a:t> until familiar with the layout</a:t>
            </a:r>
          </a:p>
          <a:p>
            <a:r>
              <a:rPr lang="en-US" sz="2800" dirty="0"/>
              <a:t>Booby-traps in the execute-only </a:t>
            </a:r>
            <a:r>
              <a:rPr lang="en-US" sz="2800" dirty="0" err="1"/>
              <a:t>VTable</a:t>
            </a:r>
            <a:r>
              <a:rPr lang="en-US" sz="2800" dirty="0"/>
              <a:t> will discourage probing</a:t>
            </a:r>
          </a:p>
          <a:p>
            <a:r>
              <a:rPr lang="en-US" sz="2800" dirty="0"/>
              <a:t>Triggering a booby trap</a:t>
            </a:r>
          </a:p>
          <a:p>
            <a:pPr lvl="1"/>
            <a:r>
              <a:rPr lang="en-US" sz="2800" dirty="0"/>
              <a:t>Program will immediately terminate</a:t>
            </a:r>
          </a:p>
          <a:p>
            <a:pPr lvl="1"/>
            <a:r>
              <a:rPr lang="en-US" sz="2800" dirty="0"/>
              <a:t>Virtual Table layout will freshly randomize</a:t>
            </a:r>
          </a:p>
          <a:p>
            <a:pPr lvl="1"/>
            <a:r>
              <a:rPr lang="en-US" sz="2800" dirty="0"/>
              <a:t>Application reports the activity to a system administrator</a:t>
            </a:r>
          </a:p>
          <a:p>
            <a:endParaRPr lang="en-US" dirty="0"/>
          </a:p>
        </p:txBody>
      </p:sp>
    </p:spTree>
    <p:extLst>
      <p:ext uri="{BB962C8B-B14F-4D97-AF65-F5344CB8AC3E}">
        <p14:creationId xmlns:p14="http://schemas.microsoft.com/office/powerpoint/2010/main" val="961180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75188"/>
          </a:xfrm>
          <a:prstGeom prst="rect">
            <a:avLst/>
          </a:prstGeom>
        </p:spPr>
      </p:pic>
    </p:spTree>
    <p:extLst>
      <p:ext uri="{BB962C8B-B14F-4D97-AF65-F5344CB8AC3E}">
        <p14:creationId xmlns:p14="http://schemas.microsoft.com/office/powerpoint/2010/main" val="1823087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Linkage Table Randomization</a:t>
            </a:r>
          </a:p>
        </p:txBody>
      </p:sp>
      <p:sp>
        <p:nvSpPr>
          <p:cNvPr id="3" name="Content Placeholder 2"/>
          <p:cNvSpPr>
            <a:spLocks noGrp="1"/>
          </p:cNvSpPr>
          <p:nvPr>
            <p:ph idx="1"/>
          </p:nvPr>
        </p:nvSpPr>
        <p:spPr>
          <a:xfrm>
            <a:off x="1097280" y="1845734"/>
            <a:ext cx="10058400" cy="4843824"/>
          </a:xfrm>
        </p:spPr>
        <p:txBody>
          <a:bodyPr>
            <a:normAutofit/>
          </a:bodyPr>
          <a:lstStyle/>
          <a:p>
            <a:r>
              <a:rPr lang="en-US" sz="2800" dirty="0"/>
              <a:t>Map for dynamically linked library functions</a:t>
            </a:r>
          </a:p>
          <a:p>
            <a:r>
              <a:rPr lang="en-US" sz="2800" dirty="0"/>
              <a:t>Exploiting this structure is vital to a RILC attack’s success</a:t>
            </a:r>
          </a:p>
          <a:p>
            <a:r>
              <a:rPr lang="en-US" sz="2800" dirty="0"/>
              <a:t>Entries organized in series, with the base addresses randomized</a:t>
            </a:r>
          </a:p>
          <a:p>
            <a:r>
              <a:rPr lang="en-US" sz="2800" dirty="0" err="1"/>
              <a:t>Readactor</a:t>
            </a:r>
            <a:r>
              <a:rPr lang="en-US" sz="2800" dirty="0"/>
              <a:t>++ randomizes entries, sets booby-traps to protect against exploitation</a:t>
            </a:r>
          </a:p>
          <a:p>
            <a:r>
              <a:rPr lang="en-US" sz="2800" dirty="0"/>
              <a:t>Trampolines ensure that function locations cannot be dereferenced</a:t>
            </a:r>
          </a:p>
          <a:p>
            <a:r>
              <a:rPr lang="en-US" sz="2800" dirty="0" err="1"/>
              <a:t>TRaP</a:t>
            </a:r>
            <a:r>
              <a:rPr lang="en-US" sz="2800" dirty="0"/>
              <a:t> data is collected to update call instructions with the new, randomized function address</a:t>
            </a:r>
          </a:p>
          <a:p>
            <a:endParaRPr lang="en-US" dirty="0"/>
          </a:p>
        </p:txBody>
      </p:sp>
    </p:spTree>
    <p:extLst>
      <p:ext uri="{BB962C8B-B14F-4D97-AF65-F5344CB8AC3E}">
        <p14:creationId xmlns:p14="http://schemas.microsoft.com/office/powerpoint/2010/main" val="150094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Readactor</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144062"/>
            <a:ext cx="12192000" cy="3426703"/>
          </a:xfrm>
          <a:prstGeom prst="rect">
            <a:avLst/>
          </a:prstGeom>
        </p:spPr>
      </p:pic>
    </p:spTree>
    <p:extLst>
      <p:ext uri="{BB962C8B-B14F-4D97-AF65-F5344CB8AC3E}">
        <p14:creationId xmlns:p14="http://schemas.microsoft.com/office/powerpoint/2010/main" val="406866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TRaP</a:t>
            </a:r>
            <a:r>
              <a:rPr lang="en-US" dirty="0"/>
              <a:t> Metadata</a:t>
            </a:r>
          </a:p>
        </p:txBody>
      </p:sp>
      <p:sp>
        <p:nvSpPr>
          <p:cNvPr id="3" name="Content Placeholder 2"/>
          <p:cNvSpPr>
            <a:spLocks noGrp="1"/>
          </p:cNvSpPr>
          <p:nvPr>
            <p:ph idx="1"/>
          </p:nvPr>
        </p:nvSpPr>
        <p:spPr/>
        <p:txBody>
          <a:bodyPr/>
          <a:lstStyle/>
          <a:p>
            <a:r>
              <a:rPr lang="en-US" sz="2800" dirty="0"/>
              <a:t>“Table Randomization and Protection”</a:t>
            </a:r>
          </a:p>
          <a:p>
            <a:r>
              <a:rPr lang="en-US" sz="2800" dirty="0" err="1"/>
              <a:t>TRaP</a:t>
            </a:r>
            <a:r>
              <a:rPr lang="en-US" sz="2800" dirty="0"/>
              <a:t> info denotes newly randomized locations of dynamically loaded functions and </a:t>
            </a:r>
            <a:r>
              <a:rPr lang="en-US" sz="2800" dirty="0" err="1"/>
              <a:t>VTables</a:t>
            </a:r>
            <a:endParaRPr lang="en-US" sz="2800" dirty="0"/>
          </a:p>
          <a:p>
            <a:r>
              <a:rPr lang="en-US" sz="2800" dirty="0" err="1"/>
              <a:t>TRaP</a:t>
            </a:r>
            <a:r>
              <a:rPr lang="en-US" sz="2800" dirty="0"/>
              <a:t> is specialized metadata that is compiled directly into the binary</a:t>
            </a:r>
          </a:p>
          <a:p>
            <a:r>
              <a:rPr lang="en-US" sz="2800" dirty="0"/>
              <a:t>Dynamic function and virtual calls must be updated with the new address</a:t>
            </a:r>
          </a:p>
          <a:p>
            <a:pPr lvl="1"/>
            <a:endParaRPr lang="en-US" dirty="0"/>
          </a:p>
        </p:txBody>
      </p:sp>
    </p:spTree>
    <p:extLst>
      <p:ext uri="{BB962C8B-B14F-4D97-AF65-F5344CB8AC3E}">
        <p14:creationId xmlns:p14="http://schemas.microsoft.com/office/powerpoint/2010/main" val="268865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RandoLib</a:t>
            </a:r>
            <a:endParaRPr lang="en-US" dirty="0"/>
          </a:p>
        </p:txBody>
      </p:sp>
      <p:sp>
        <p:nvSpPr>
          <p:cNvPr id="3" name="Content Placeholder 2"/>
          <p:cNvSpPr>
            <a:spLocks noGrp="1"/>
          </p:cNvSpPr>
          <p:nvPr>
            <p:ph idx="1"/>
          </p:nvPr>
        </p:nvSpPr>
        <p:spPr/>
        <p:txBody>
          <a:bodyPr>
            <a:normAutofit/>
          </a:bodyPr>
          <a:lstStyle/>
          <a:p>
            <a:r>
              <a:rPr lang="en-US" sz="2800" dirty="0"/>
              <a:t>Randomization engine for assigning new function addresses</a:t>
            </a:r>
          </a:p>
          <a:p>
            <a:pPr marL="544068" lvl="1" indent="-342900">
              <a:buFont typeface="+mj-lt"/>
              <a:buAutoNum type="arabicPeriod"/>
            </a:pPr>
            <a:r>
              <a:rPr lang="en-US" sz="2800" dirty="0"/>
              <a:t>Alter table layouts and locations</a:t>
            </a:r>
          </a:p>
          <a:p>
            <a:pPr marL="544068" lvl="1" indent="-342900">
              <a:buFont typeface="+mj-lt"/>
              <a:buAutoNum type="arabicPeriod"/>
            </a:pPr>
            <a:r>
              <a:rPr lang="en-US" sz="2800" dirty="0"/>
              <a:t>Update call sites and references to change functions using the </a:t>
            </a:r>
            <a:r>
              <a:rPr lang="en-US" sz="2800" dirty="0" err="1"/>
              <a:t>TRaP</a:t>
            </a:r>
            <a:r>
              <a:rPr lang="en-US" sz="2800" dirty="0"/>
              <a:t> data</a:t>
            </a:r>
            <a:endParaRPr lang="en-US" sz="3000" dirty="0"/>
          </a:p>
        </p:txBody>
      </p:sp>
    </p:spTree>
    <p:extLst>
      <p:ext uri="{BB962C8B-B14F-4D97-AF65-F5344CB8AC3E}">
        <p14:creationId xmlns:p14="http://schemas.microsoft.com/office/powerpoint/2010/main" val="1172126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Performance</a:t>
            </a:r>
          </a:p>
        </p:txBody>
      </p:sp>
      <p:sp>
        <p:nvSpPr>
          <p:cNvPr id="3" name="Content Placeholder 2"/>
          <p:cNvSpPr>
            <a:spLocks noGrp="1"/>
          </p:cNvSpPr>
          <p:nvPr>
            <p:ph idx="1"/>
          </p:nvPr>
        </p:nvSpPr>
        <p:spPr>
          <a:xfrm>
            <a:off x="1097280" y="1845734"/>
            <a:ext cx="10058400" cy="4494106"/>
          </a:xfrm>
        </p:spPr>
        <p:txBody>
          <a:bodyPr>
            <a:normAutofit fontScale="92500" lnSpcReduction="10000"/>
          </a:bodyPr>
          <a:lstStyle/>
          <a:p>
            <a:r>
              <a:rPr lang="en-US" sz="2800" dirty="0"/>
              <a:t>Trampoline addresses are still readable</a:t>
            </a:r>
          </a:p>
          <a:p>
            <a:pPr lvl="1"/>
            <a:r>
              <a:rPr lang="en-US" sz="2600" dirty="0"/>
              <a:t>Possible security extension, could cause problems</a:t>
            </a:r>
          </a:p>
          <a:p>
            <a:r>
              <a:rPr lang="en-US" sz="2800" dirty="0"/>
              <a:t>Brute-Force Attacks</a:t>
            </a:r>
          </a:p>
          <a:p>
            <a:pPr lvl="1"/>
            <a:r>
              <a:rPr lang="en-US" sz="2800" dirty="0"/>
              <a:t>Probe the stack until the layout is known</a:t>
            </a:r>
          </a:p>
          <a:p>
            <a:pPr lvl="1"/>
            <a:r>
              <a:rPr lang="en-US" sz="2800" dirty="0"/>
              <a:t>Booby-traps stopped almost all brute-force attacks</a:t>
            </a:r>
          </a:p>
          <a:p>
            <a:pPr lvl="1"/>
            <a:r>
              <a:rPr lang="en-US" sz="2800" dirty="0"/>
              <a:t>Success rate was 0.0003%</a:t>
            </a:r>
          </a:p>
          <a:p>
            <a:r>
              <a:rPr lang="en-US" sz="2800" dirty="0"/>
              <a:t>Practical Attacks – Chromium Web Browser</a:t>
            </a:r>
          </a:p>
          <a:p>
            <a:pPr lvl="1"/>
            <a:r>
              <a:rPr lang="en-US" sz="2800" dirty="0"/>
              <a:t>JavaScript was used to create read/write locations for both COOP and RILC attacks</a:t>
            </a:r>
          </a:p>
          <a:p>
            <a:pPr lvl="1"/>
            <a:r>
              <a:rPr lang="en-US" sz="2800" dirty="0"/>
              <a:t>Both attacks were successful on vanilla Chromium and failed on Chromium compiled with </a:t>
            </a:r>
            <a:r>
              <a:rPr lang="en-US" sz="2800" dirty="0" err="1"/>
              <a:t>Readactor</a:t>
            </a:r>
            <a:r>
              <a:rPr lang="en-US" sz="2800" dirty="0"/>
              <a:t>++</a:t>
            </a:r>
          </a:p>
          <a:p>
            <a:endParaRPr lang="en-US" sz="3000" dirty="0"/>
          </a:p>
        </p:txBody>
      </p:sp>
    </p:spTree>
    <p:extLst>
      <p:ext uri="{BB962C8B-B14F-4D97-AF65-F5344CB8AC3E}">
        <p14:creationId xmlns:p14="http://schemas.microsoft.com/office/powerpoint/2010/main" val="2026162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Efficiency Concerns</a:t>
            </a:r>
          </a:p>
        </p:txBody>
      </p:sp>
      <p:sp>
        <p:nvSpPr>
          <p:cNvPr id="3" name="Content Placeholder 2"/>
          <p:cNvSpPr>
            <a:spLocks noGrp="1"/>
          </p:cNvSpPr>
          <p:nvPr>
            <p:ph idx="1"/>
          </p:nvPr>
        </p:nvSpPr>
        <p:spPr>
          <a:xfrm>
            <a:off x="1097280" y="1845734"/>
            <a:ext cx="10058400" cy="4440766"/>
          </a:xfrm>
        </p:spPr>
        <p:txBody>
          <a:bodyPr>
            <a:noAutofit/>
          </a:bodyPr>
          <a:lstStyle/>
          <a:p>
            <a:r>
              <a:rPr lang="en-US" sz="2400" dirty="0"/>
              <a:t>Chromium web browser was built using </a:t>
            </a:r>
            <a:r>
              <a:rPr lang="en-US" sz="2400" dirty="0" err="1"/>
              <a:t>Readactor</a:t>
            </a:r>
            <a:r>
              <a:rPr lang="en-US" sz="2400" dirty="0"/>
              <a:t>++</a:t>
            </a:r>
          </a:p>
          <a:p>
            <a:r>
              <a:rPr lang="en-US" sz="2400" dirty="0"/>
              <a:t>Can only measure performance of C++ components in the Chromium system</a:t>
            </a:r>
          </a:p>
          <a:p>
            <a:r>
              <a:rPr lang="en-US" sz="2400" dirty="0"/>
              <a:t>Measured the performance of scrolling over a large web page</a:t>
            </a:r>
          </a:p>
          <a:p>
            <a:pPr lvl="1"/>
            <a:r>
              <a:rPr lang="en-US" sz="2400" dirty="0"/>
              <a:t>Google</a:t>
            </a:r>
          </a:p>
          <a:p>
            <a:pPr lvl="1"/>
            <a:r>
              <a:rPr lang="en-US" sz="2400" dirty="0"/>
              <a:t>Gmail</a:t>
            </a:r>
          </a:p>
          <a:p>
            <a:pPr lvl="1"/>
            <a:r>
              <a:rPr lang="en-US" sz="2400" dirty="0"/>
              <a:t>CNN</a:t>
            </a:r>
          </a:p>
          <a:p>
            <a:pPr lvl="1"/>
            <a:r>
              <a:rPr lang="en-US" sz="2400" dirty="0"/>
              <a:t>Facebook</a:t>
            </a:r>
          </a:p>
          <a:p>
            <a:r>
              <a:rPr lang="en-US" sz="2400" dirty="0"/>
              <a:t>Table randomization alone resulted in 1.0% overhead increase</a:t>
            </a:r>
          </a:p>
          <a:p>
            <a:r>
              <a:rPr lang="en-US" sz="2400" dirty="0"/>
              <a:t>The addition of x-only memory and trampolines incurred performance overhead of 7.9%</a:t>
            </a:r>
          </a:p>
        </p:txBody>
      </p:sp>
    </p:spTree>
    <p:extLst>
      <p:ext uri="{BB962C8B-B14F-4D97-AF65-F5344CB8AC3E}">
        <p14:creationId xmlns:p14="http://schemas.microsoft.com/office/powerpoint/2010/main" val="2160066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6652"/>
          </a:xfrm>
        </p:spPr>
      </p:pic>
    </p:spTree>
    <p:extLst>
      <p:ext uri="{BB962C8B-B14F-4D97-AF65-F5344CB8AC3E}">
        <p14:creationId xmlns:p14="http://schemas.microsoft.com/office/powerpoint/2010/main" val="270070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Reuse Attack</a:t>
            </a:r>
          </a:p>
        </p:txBody>
      </p:sp>
      <p:sp>
        <p:nvSpPr>
          <p:cNvPr id="3" name="Content Placeholder 2"/>
          <p:cNvSpPr>
            <a:spLocks noGrp="1"/>
          </p:cNvSpPr>
          <p:nvPr>
            <p:ph idx="1"/>
          </p:nvPr>
        </p:nvSpPr>
        <p:spPr/>
        <p:txBody>
          <a:bodyPr/>
          <a:lstStyle/>
          <a:p>
            <a:r>
              <a:rPr lang="en-US" sz="2800" dirty="0"/>
              <a:t>Uses pre-existing system or library code, rather than injected code</a:t>
            </a:r>
          </a:p>
          <a:p>
            <a:r>
              <a:rPr lang="en-US" sz="2800" dirty="0"/>
              <a:t>Once again, a buffer is overflowed to hijack the program counter</a:t>
            </a:r>
          </a:p>
          <a:p>
            <a:r>
              <a:rPr lang="en-US" sz="2800" dirty="0"/>
              <a:t>Return-to-</a:t>
            </a:r>
            <a:r>
              <a:rPr lang="en-US" sz="2800" dirty="0" err="1"/>
              <a:t>Libc</a:t>
            </a:r>
            <a:r>
              <a:rPr lang="en-US" sz="2800" dirty="0"/>
              <a:t> is a famous Code Reuse Attack</a:t>
            </a:r>
          </a:p>
          <a:p>
            <a:pPr lvl="1"/>
            <a:r>
              <a:rPr lang="en-US" sz="2800" dirty="0" err="1"/>
              <a:t>Libc</a:t>
            </a:r>
            <a:r>
              <a:rPr lang="en-US" sz="2800" dirty="0"/>
              <a:t> contains many system utility functions</a:t>
            </a:r>
          </a:p>
          <a:p>
            <a:pPr lvl="1"/>
            <a:r>
              <a:rPr lang="en-US" sz="2800" dirty="0"/>
              <a:t>A veritable playground for attackers</a:t>
            </a:r>
          </a:p>
          <a:p>
            <a:endParaRPr lang="en-US" dirty="0"/>
          </a:p>
          <a:p>
            <a:endParaRPr lang="en-US" dirty="0"/>
          </a:p>
        </p:txBody>
      </p:sp>
    </p:spTree>
    <p:extLst>
      <p:ext uri="{BB962C8B-B14F-4D97-AF65-F5344CB8AC3E}">
        <p14:creationId xmlns:p14="http://schemas.microsoft.com/office/powerpoint/2010/main" val="1989760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normAutofit/>
          </a:bodyPr>
          <a:lstStyle/>
          <a:p>
            <a:r>
              <a:rPr lang="en-US" sz="2800" dirty="0"/>
              <a:t>Other table based attacks</a:t>
            </a:r>
          </a:p>
          <a:p>
            <a:pPr lvl="1"/>
            <a:r>
              <a:rPr lang="en-US" sz="2800" dirty="0"/>
              <a:t>C Programming Language utilizes tables of function pointers</a:t>
            </a:r>
          </a:p>
          <a:p>
            <a:r>
              <a:rPr lang="en-US" sz="2800" dirty="0"/>
              <a:t>Randomization of data structure layouts</a:t>
            </a:r>
          </a:p>
          <a:p>
            <a:pPr lvl="1"/>
            <a:r>
              <a:rPr lang="en-US" sz="2800" dirty="0"/>
              <a:t>Further protect stack objects by randomizing their layout</a:t>
            </a:r>
          </a:p>
          <a:p>
            <a:r>
              <a:rPr lang="en-US" sz="2800" dirty="0"/>
              <a:t>Dynamically linked libraries</a:t>
            </a:r>
          </a:p>
          <a:p>
            <a:pPr lvl="1"/>
            <a:r>
              <a:rPr lang="en-US" sz="2800" dirty="0"/>
              <a:t>These could be a potential attack vector for clever hackers</a:t>
            </a:r>
          </a:p>
          <a:p>
            <a:pPr lvl="1"/>
            <a:r>
              <a:rPr lang="en-US" sz="2800" dirty="0"/>
              <a:t>Libraries loaded at runtime are vulnerable to COOP attack</a:t>
            </a:r>
          </a:p>
        </p:txBody>
      </p:sp>
    </p:spTree>
    <p:extLst>
      <p:ext uri="{BB962C8B-B14F-4D97-AF65-F5344CB8AC3E}">
        <p14:creationId xmlns:p14="http://schemas.microsoft.com/office/powerpoint/2010/main" val="211360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Autofit/>
          </a:bodyPr>
          <a:lstStyle/>
          <a:p>
            <a:r>
              <a:rPr lang="en-US" sz="2800" dirty="0" err="1"/>
              <a:t>Readactor</a:t>
            </a:r>
            <a:r>
              <a:rPr lang="en-US" sz="2800" dirty="0"/>
              <a:t>++ covers only those programs which adhere to the C++ language specification</a:t>
            </a:r>
          </a:p>
          <a:p>
            <a:r>
              <a:rPr lang="en-US" sz="2800" dirty="0"/>
              <a:t>Programs which rely on compiler-introduced changes to the </a:t>
            </a:r>
            <a:r>
              <a:rPr lang="en-US" sz="2800" dirty="0" err="1"/>
              <a:t>VTable</a:t>
            </a:r>
            <a:r>
              <a:rPr lang="en-US" sz="2800" dirty="0"/>
              <a:t> are not protected</a:t>
            </a:r>
          </a:p>
          <a:p>
            <a:r>
              <a:rPr lang="en-US" sz="2800" dirty="0" err="1"/>
              <a:t>VTables</a:t>
            </a:r>
            <a:r>
              <a:rPr lang="en-US" sz="2800" dirty="0"/>
              <a:t> have different implementations between platforms and compilers</a:t>
            </a:r>
          </a:p>
        </p:txBody>
      </p:sp>
    </p:spTree>
    <p:extLst>
      <p:ext uri="{BB962C8B-B14F-4D97-AF65-F5344CB8AC3E}">
        <p14:creationId xmlns:p14="http://schemas.microsoft.com/office/powerpoint/2010/main" val="105231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sp>
        <p:nvSpPr>
          <p:cNvPr id="3" name="Content Placeholder 2"/>
          <p:cNvSpPr>
            <a:spLocks noGrp="1"/>
          </p:cNvSpPr>
          <p:nvPr>
            <p:ph idx="1"/>
          </p:nvPr>
        </p:nvSpPr>
        <p:spPr/>
        <p:txBody>
          <a:bodyPr/>
          <a:lstStyle/>
          <a:p>
            <a:r>
              <a:rPr lang="en-US" sz="2800" dirty="0"/>
              <a:t>Programs which include external libraries must be compiled with same version as external library</a:t>
            </a:r>
          </a:p>
          <a:p>
            <a:pPr lvl="1"/>
            <a:r>
              <a:rPr lang="en-US" sz="2800" dirty="0"/>
              <a:t>External libraries may be rebuilt with </a:t>
            </a:r>
            <a:r>
              <a:rPr lang="en-US" sz="2800" dirty="0" err="1"/>
              <a:t>Readactor</a:t>
            </a:r>
            <a:r>
              <a:rPr lang="en-US" sz="2800" dirty="0"/>
              <a:t>++ to follow this rule</a:t>
            </a:r>
          </a:p>
        </p:txBody>
      </p:sp>
    </p:spTree>
    <p:extLst>
      <p:ext uri="{BB962C8B-B14F-4D97-AF65-F5344CB8AC3E}">
        <p14:creationId xmlns:p14="http://schemas.microsoft.com/office/powerpoint/2010/main" val="2012545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a:xfrm>
            <a:off x="1097280" y="1845733"/>
            <a:ext cx="10058400" cy="4293809"/>
          </a:xfrm>
        </p:spPr>
        <p:txBody>
          <a:bodyPr>
            <a:normAutofit/>
          </a:bodyPr>
          <a:lstStyle/>
          <a:p>
            <a:r>
              <a:rPr lang="en-US" sz="2800" dirty="0"/>
              <a:t>There have been many studies concerning memory corruption and its defense</a:t>
            </a:r>
          </a:p>
          <a:p>
            <a:pPr lvl="1"/>
            <a:r>
              <a:rPr lang="en-US" sz="2800" dirty="0"/>
              <a:t>Code Layout Randomization</a:t>
            </a:r>
          </a:p>
          <a:p>
            <a:pPr lvl="2"/>
            <a:r>
              <a:rPr lang="en-US" sz="2800" dirty="0"/>
              <a:t>Defense schemes for obfuscating and combatting memory layout disclosure</a:t>
            </a:r>
          </a:p>
          <a:p>
            <a:pPr lvl="1"/>
            <a:r>
              <a:rPr lang="en-US" sz="2800" dirty="0"/>
              <a:t>Control-Flow Integrity</a:t>
            </a:r>
          </a:p>
          <a:p>
            <a:pPr lvl="2"/>
            <a:r>
              <a:rPr lang="en-US" sz="2800" dirty="0"/>
              <a:t>Defend against illegal program states</a:t>
            </a:r>
          </a:p>
          <a:p>
            <a:pPr lvl="1"/>
            <a:r>
              <a:rPr lang="en-US" sz="2800" dirty="0"/>
              <a:t>Code Pointer Integrity</a:t>
            </a:r>
          </a:p>
          <a:p>
            <a:pPr lvl="2"/>
            <a:r>
              <a:rPr lang="en-US" sz="2800" dirty="0"/>
              <a:t>Defend against code pointer exploitation</a:t>
            </a:r>
          </a:p>
          <a:p>
            <a:endParaRPr lang="en-US" dirty="0"/>
          </a:p>
        </p:txBody>
      </p:sp>
    </p:spTree>
    <p:extLst>
      <p:ext uri="{BB962C8B-B14F-4D97-AF65-F5344CB8AC3E}">
        <p14:creationId xmlns:p14="http://schemas.microsoft.com/office/powerpoint/2010/main" val="739101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Layout Randomization</a:t>
            </a:r>
          </a:p>
        </p:txBody>
      </p:sp>
      <p:sp>
        <p:nvSpPr>
          <p:cNvPr id="3" name="Content Placeholder 2"/>
          <p:cNvSpPr>
            <a:spLocks noGrp="1"/>
          </p:cNvSpPr>
          <p:nvPr>
            <p:ph idx="1"/>
          </p:nvPr>
        </p:nvSpPr>
        <p:spPr/>
        <p:txBody>
          <a:bodyPr>
            <a:normAutofit/>
          </a:bodyPr>
          <a:lstStyle/>
          <a:p>
            <a:r>
              <a:rPr lang="en-US" sz="2800" dirty="0"/>
              <a:t>Oxymoron—scheme for hiding direct code references</a:t>
            </a:r>
          </a:p>
          <a:p>
            <a:pPr lvl="1"/>
            <a:r>
              <a:rPr lang="en-US" sz="2800" dirty="0"/>
              <a:t>Oxymoron – Making Fine-Grained Memory Randomization Practical by Allowing Code Sharing by M. </a:t>
            </a:r>
            <a:r>
              <a:rPr lang="en-US" sz="2800" dirty="0" err="1"/>
              <a:t>Backes</a:t>
            </a:r>
            <a:r>
              <a:rPr lang="en-US" sz="2800" dirty="0"/>
              <a:t> and S. </a:t>
            </a:r>
            <a:r>
              <a:rPr lang="en-US" sz="2800" dirty="0" err="1"/>
              <a:t>Nurnberger</a:t>
            </a:r>
            <a:endParaRPr lang="en-US" sz="2800" dirty="0"/>
          </a:p>
          <a:p>
            <a:pPr lvl="1"/>
            <a:r>
              <a:rPr lang="en-US" sz="2800" dirty="0"/>
              <a:t>Defends against memory disclosure by disallowing direct code references</a:t>
            </a:r>
          </a:p>
          <a:p>
            <a:pPr lvl="2"/>
            <a:r>
              <a:rPr lang="en-US" sz="2800" dirty="0"/>
              <a:t>Very similar to trampolines</a:t>
            </a:r>
          </a:p>
          <a:p>
            <a:pPr lvl="1"/>
            <a:r>
              <a:rPr lang="en-US" sz="2800" dirty="0"/>
              <a:t>Vulnerable to clever use of JIT-ROP, code pages are readable</a:t>
            </a:r>
          </a:p>
        </p:txBody>
      </p:sp>
    </p:spTree>
    <p:extLst>
      <p:ext uri="{BB962C8B-B14F-4D97-AF65-F5344CB8AC3E}">
        <p14:creationId xmlns:p14="http://schemas.microsoft.com/office/powerpoint/2010/main" val="271867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Control-Flow Integrity</a:t>
            </a:r>
          </a:p>
        </p:txBody>
      </p:sp>
      <p:sp>
        <p:nvSpPr>
          <p:cNvPr id="3" name="Content Placeholder 2"/>
          <p:cNvSpPr>
            <a:spLocks noGrp="1"/>
          </p:cNvSpPr>
          <p:nvPr>
            <p:ph idx="1"/>
          </p:nvPr>
        </p:nvSpPr>
        <p:spPr/>
        <p:txBody>
          <a:bodyPr>
            <a:normAutofit/>
          </a:bodyPr>
          <a:lstStyle/>
          <a:p>
            <a:r>
              <a:rPr lang="en-US" sz="2800" dirty="0"/>
              <a:t>COOP Safe Compiler</a:t>
            </a:r>
          </a:p>
          <a:p>
            <a:pPr lvl="1"/>
            <a:r>
              <a:rPr lang="en-US" sz="2800" dirty="0"/>
              <a:t>Secure C++ Virtual Calls From Memory Corruption Attacks by D. Jang, Z. </a:t>
            </a:r>
            <a:r>
              <a:rPr lang="en-US" sz="2800" dirty="0" err="1"/>
              <a:t>Tatlock</a:t>
            </a:r>
            <a:r>
              <a:rPr lang="en-US" sz="2800" dirty="0"/>
              <a:t>, and S. Lerner</a:t>
            </a:r>
          </a:p>
          <a:p>
            <a:pPr lvl="1"/>
            <a:r>
              <a:rPr lang="en-US" sz="2800" dirty="0"/>
              <a:t>Protect </a:t>
            </a:r>
            <a:r>
              <a:rPr lang="en-US" sz="2800" dirty="0" err="1"/>
              <a:t>VTable</a:t>
            </a:r>
            <a:r>
              <a:rPr lang="en-US" sz="2800" dirty="0"/>
              <a:t> pointer from modification</a:t>
            </a:r>
          </a:p>
          <a:p>
            <a:pPr lvl="1"/>
            <a:r>
              <a:rPr lang="en-US" sz="2800" dirty="0"/>
              <a:t>Attacker is unable to point it to their malicious code</a:t>
            </a:r>
          </a:p>
          <a:p>
            <a:pPr lvl="1"/>
            <a:r>
              <a:rPr lang="en-US" sz="2800" dirty="0"/>
              <a:t>Method is vulnerable to RILC attacks as return instructions are not protected</a:t>
            </a:r>
          </a:p>
        </p:txBody>
      </p:sp>
    </p:spTree>
    <p:extLst>
      <p:ext uri="{BB962C8B-B14F-4D97-AF65-F5344CB8AC3E}">
        <p14:creationId xmlns:p14="http://schemas.microsoft.com/office/powerpoint/2010/main" val="592532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Code-Pointer Integrity</a:t>
            </a:r>
          </a:p>
        </p:txBody>
      </p:sp>
      <p:sp>
        <p:nvSpPr>
          <p:cNvPr id="3" name="Content Placeholder 2"/>
          <p:cNvSpPr>
            <a:spLocks noGrp="1"/>
          </p:cNvSpPr>
          <p:nvPr>
            <p:ph idx="1"/>
          </p:nvPr>
        </p:nvSpPr>
        <p:spPr/>
        <p:txBody>
          <a:bodyPr>
            <a:normAutofit/>
          </a:bodyPr>
          <a:lstStyle/>
          <a:p>
            <a:r>
              <a:rPr lang="en-US" sz="2800" dirty="0"/>
              <a:t>Separate code pointers and pointers to code pointers</a:t>
            </a:r>
          </a:p>
          <a:p>
            <a:pPr lvl="1"/>
            <a:r>
              <a:rPr lang="en-US" sz="2800" dirty="0"/>
              <a:t>Eternal War in Memory by L. </a:t>
            </a:r>
            <a:r>
              <a:rPr lang="en-US" sz="2800" dirty="0" err="1"/>
              <a:t>Szekeres</a:t>
            </a:r>
            <a:r>
              <a:rPr lang="en-US" sz="2800" dirty="0"/>
              <a:t>, M. Payer, T. Wei, and D. Song</a:t>
            </a:r>
          </a:p>
          <a:p>
            <a:pPr lvl="1"/>
            <a:r>
              <a:rPr lang="en-US" sz="2800" dirty="0"/>
              <a:t>Pointers are stored in safe memory area</a:t>
            </a:r>
          </a:p>
          <a:p>
            <a:pPr lvl="1"/>
            <a:r>
              <a:rPr lang="en-US" sz="2800" dirty="0"/>
              <a:t>Only functions deemed “trustworthy” may be given access to these pointers</a:t>
            </a:r>
          </a:p>
          <a:p>
            <a:pPr lvl="2"/>
            <a:r>
              <a:rPr lang="en-US" sz="2800" dirty="0"/>
              <a:t>Trustworthiness is determined at compile-time, not runtime</a:t>
            </a:r>
          </a:p>
          <a:p>
            <a:pPr lvl="1"/>
            <a:r>
              <a:rPr lang="en-US" sz="2800" dirty="0"/>
              <a:t>While this scheme runs efficiently in C, programs in C++ incur a stiff overhead (&gt;40%)</a:t>
            </a:r>
          </a:p>
        </p:txBody>
      </p:sp>
    </p:spTree>
    <p:extLst>
      <p:ext uri="{BB962C8B-B14F-4D97-AF65-F5344CB8AC3E}">
        <p14:creationId xmlns:p14="http://schemas.microsoft.com/office/powerpoint/2010/main" val="152596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1097280" y="1845733"/>
            <a:ext cx="10058400" cy="4378603"/>
          </a:xfrm>
        </p:spPr>
        <p:txBody>
          <a:bodyPr>
            <a:noAutofit/>
          </a:bodyPr>
          <a:lstStyle/>
          <a:p>
            <a:r>
              <a:rPr lang="en-US" sz="2800" dirty="0"/>
              <a:t>Code Reuse attacks, namely ROP and COOP attacks have become increasingly troublesome</a:t>
            </a:r>
          </a:p>
          <a:p>
            <a:r>
              <a:rPr lang="en-US" sz="2800" dirty="0" err="1"/>
              <a:t>Readactor</a:t>
            </a:r>
            <a:r>
              <a:rPr lang="en-US" sz="2800" dirty="0"/>
              <a:t>++ is an interesting and novel defense against COOP attacks</a:t>
            </a:r>
          </a:p>
          <a:p>
            <a:r>
              <a:rPr lang="en-US" sz="2800" dirty="0" err="1"/>
              <a:t>Readactor</a:t>
            </a:r>
            <a:r>
              <a:rPr lang="en-US" sz="2800" dirty="0"/>
              <a:t>++ has been shown to:</a:t>
            </a:r>
          </a:p>
          <a:p>
            <a:pPr lvl="1"/>
            <a:r>
              <a:rPr lang="en-US" sz="2800" dirty="0"/>
              <a:t>Resist information disclosure</a:t>
            </a:r>
          </a:p>
          <a:p>
            <a:pPr lvl="1"/>
            <a:r>
              <a:rPr lang="en-US" sz="2800" dirty="0"/>
              <a:t>Identify attacks and notify the host system</a:t>
            </a:r>
          </a:p>
          <a:p>
            <a:r>
              <a:rPr lang="en-US" sz="2800" dirty="0"/>
              <a:t>When using clever configuration options, </a:t>
            </a:r>
            <a:r>
              <a:rPr lang="en-US" sz="2800" dirty="0" err="1"/>
              <a:t>Readactor</a:t>
            </a:r>
            <a:r>
              <a:rPr lang="en-US" sz="2800" dirty="0"/>
              <a:t>++ has been shown to have negligible affect on system performance</a:t>
            </a:r>
          </a:p>
        </p:txBody>
      </p:sp>
    </p:spTree>
    <p:extLst>
      <p:ext uri="{BB962C8B-B14F-4D97-AF65-F5344CB8AC3E}">
        <p14:creationId xmlns:p14="http://schemas.microsoft.com/office/powerpoint/2010/main" val="506721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717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ROP Attack</a:t>
            </a:r>
          </a:p>
        </p:txBody>
      </p:sp>
      <p:sp>
        <p:nvSpPr>
          <p:cNvPr id="3" name="Content Placeholder 2"/>
          <p:cNvSpPr>
            <a:spLocks noGrp="1"/>
          </p:cNvSpPr>
          <p:nvPr>
            <p:ph idx="1"/>
          </p:nvPr>
        </p:nvSpPr>
        <p:spPr>
          <a:xfrm>
            <a:off x="1097280" y="1845734"/>
            <a:ext cx="10058400" cy="4522982"/>
          </a:xfrm>
        </p:spPr>
        <p:txBody>
          <a:bodyPr>
            <a:normAutofit/>
          </a:bodyPr>
          <a:lstStyle/>
          <a:p>
            <a:r>
              <a:rPr lang="en-US" sz="2800" dirty="0"/>
              <a:t>“Return Oriented Programming”</a:t>
            </a:r>
          </a:p>
          <a:p>
            <a:r>
              <a:rPr lang="en-US" sz="2800" dirty="0"/>
              <a:t>A variety of Code Reuse Attack</a:t>
            </a:r>
          </a:p>
          <a:p>
            <a:r>
              <a:rPr lang="en-US" sz="2800" dirty="0"/>
              <a:t>Once the PC is hijacked, the attacker employs a sequence of machine instructions called “gadgets”</a:t>
            </a:r>
          </a:p>
          <a:p>
            <a:r>
              <a:rPr lang="en-US" sz="2800" dirty="0"/>
              <a:t>Each gadget terminates with return instruction (ret)</a:t>
            </a:r>
          </a:p>
          <a:p>
            <a:pPr lvl="1"/>
            <a:r>
              <a:rPr lang="en-US" sz="2800" dirty="0"/>
              <a:t>Transfers control to the next gadget</a:t>
            </a:r>
          </a:p>
          <a:p>
            <a:r>
              <a:rPr lang="en-US" sz="2800" dirty="0"/>
              <a:t>Gadgets are chained together to execute a sequence of subroutines</a:t>
            </a:r>
          </a:p>
          <a:p>
            <a:endParaRPr lang="en-US" dirty="0"/>
          </a:p>
        </p:txBody>
      </p:sp>
    </p:spTree>
    <p:extLst>
      <p:ext uri="{BB962C8B-B14F-4D97-AF65-F5344CB8AC3E}">
        <p14:creationId xmlns:p14="http://schemas.microsoft.com/office/powerpoint/2010/main" val="22480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JIT-ROP</a:t>
            </a:r>
          </a:p>
        </p:txBody>
      </p:sp>
      <p:sp>
        <p:nvSpPr>
          <p:cNvPr id="3" name="Content Placeholder 2"/>
          <p:cNvSpPr>
            <a:spLocks noGrp="1"/>
          </p:cNvSpPr>
          <p:nvPr>
            <p:ph idx="1"/>
          </p:nvPr>
        </p:nvSpPr>
        <p:spPr/>
        <p:txBody>
          <a:bodyPr>
            <a:normAutofit/>
          </a:bodyPr>
          <a:lstStyle/>
          <a:p>
            <a:r>
              <a:rPr lang="en-US" sz="2800" dirty="0"/>
              <a:t>“Just-In-Time Return-Oriented-Programming”</a:t>
            </a:r>
          </a:p>
          <a:p>
            <a:r>
              <a:rPr lang="en-US" sz="2800" dirty="0"/>
              <a:t>Developed to overcome address randomization</a:t>
            </a:r>
          </a:p>
          <a:p>
            <a:r>
              <a:rPr lang="en-US" sz="2800" dirty="0"/>
              <a:t>Abuse memory disclosure in order to map memory</a:t>
            </a:r>
          </a:p>
          <a:p>
            <a:r>
              <a:rPr lang="en-US" sz="2800" dirty="0"/>
              <a:t>Trick machine into disclosing the new randomized layout</a:t>
            </a:r>
          </a:p>
          <a:p>
            <a:r>
              <a:rPr lang="en-US" sz="2800" dirty="0"/>
              <a:t>Construct and compile malicious application on the fly</a:t>
            </a:r>
          </a:p>
        </p:txBody>
      </p:sp>
    </p:spTree>
    <p:extLst>
      <p:ext uri="{BB962C8B-B14F-4D97-AF65-F5344CB8AC3E}">
        <p14:creationId xmlns:p14="http://schemas.microsoft.com/office/powerpoint/2010/main" val="13116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 Attack</a:t>
            </a:r>
          </a:p>
        </p:txBody>
      </p:sp>
      <p:sp>
        <p:nvSpPr>
          <p:cNvPr id="3" name="Content Placeholder 2"/>
          <p:cNvSpPr>
            <a:spLocks noGrp="1"/>
          </p:cNvSpPr>
          <p:nvPr>
            <p:ph idx="1"/>
          </p:nvPr>
        </p:nvSpPr>
        <p:spPr/>
        <p:txBody>
          <a:bodyPr/>
          <a:lstStyle/>
          <a:p>
            <a:r>
              <a:rPr lang="en-US" sz="2800" dirty="0"/>
              <a:t>“Counterfeit Object-Oriented Programming”</a:t>
            </a:r>
          </a:p>
          <a:p>
            <a:r>
              <a:rPr lang="en-US" sz="2800" dirty="0"/>
              <a:t>Exploits a vulnerability in C++ inheritance</a:t>
            </a:r>
          </a:p>
          <a:p>
            <a:r>
              <a:rPr lang="en-US" sz="2800" dirty="0"/>
              <a:t>External library calls are stored and looked up in a table at runtime (dynamically-bound functions)</a:t>
            </a:r>
          </a:p>
          <a:p>
            <a:pPr lvl="1"/>
            <a:r>
              <a:rPr lang="en-US" sz="2800" dirty="0"/>
              <a:t>Allows for method selection at runtime</a:t>
            </a:r>
          </a:p>
          <a:p>
            <a:r>
              <a:rPr lang="en-US" sz="2800" dirty="0"/>
              <a:t>Semantically similar to Return-to-</a:t>
            </a:r>
            <a:r>
              <a:rPr lang="en-US" sz="2800" dirty="0" err="1"/>
              <a:t>Libc</a:t>
            </a:r>
            <a:r>
              <a:rPr lang="en-US" sz="2800" dirty="0"/>
              <a:t>, but exploits virtual (inherited) functions</a:t>
            </a:r>
          </a:p>
          <a:p>
            <a:endParaRPr lang="en-US" dirty="0"/>
          </a:p>
          <a:p>
            <a:pPr lvl="1"/>
            <a:endParaRPr lang="en-US" dirty="0"/>
          </a:p>
        </p:txBody>
      </p:sp>
    </p:spTree>
    <p:extLst>
      <p:ext uri="{BB962C8B-B14F-4D97-AF65-F5344CB8AC3E}">
        <p14:creationId xmlns:p14="http://schemas.microsoft.com/office/powerpoint/2010/main" val="4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Fall of Code Injection</a:t>
            </a:r>
          </a:p>
        </p:txBody>
      </p:sp>
      <p:sp>
        <p:nvSpPr>
          <p:cNvPr id="3" name="Content Placeholder 2"/>
          <p:cNvSpPr>
            <a:spLocks noGrp="1"/>
          </p:cNvSpPr>
          <p:nvPr>
            <p:ph idx="1"/>
          </p:nvPr>
        </p:nvSpPr>
        <p:spPr/>
        <p:txBody>
          <a:bodyPr/>
          <a:lstStyle/>
          <a:p>
            <a:r>
              <a:rPr lang="en-US" sz="2800" dirty="0"/>
              <a:t>Data Execution Prevention (DEP) has resulted in Code Injection disuse</a:t>
            </a:r>
          </a:p>
          <a:p>
            <a:pPr lvl="1"/>
            <a:r>
              <a:rPr lang="en-US" sz="2800" dirty="0"/>
              <a:t>“</a:t>
            </a:r>
            <a:r>
              <a:rPr lang="en-US" sz="2800" dirty="0" err="1"/>
              <a:t>noexecstack</a:t>
            </a:r>
            <a:r>
              <a:rPr lang="en-US" sz="2800" dirty="0"/>
              <a:t>” in </a:t>
            </a:r>
            <a:r>
              <a:rPr lang="en-US" sz="2800" dirty="0" err="1"/>
              <a:t>linux</a:t>
            </a:r>
            <a:endParaRPr lang="en-US" sz="2800" dirty="0"/>
          </a:p>
          <a:p>
            <a:pPr lvl="1"/>
            <a:r>
              <a:rPr lang="en-US" sz="2800" dirty="0"/>
              <a:t>Prevents data from being interpreted as machine instructions</a:t>
            </a:r>
          </a:p>
          <a:p>
            <a:pPr lvl="1"/>
            <a:r>
              <a:rPr lang="en-US" sz="2800" dirty="0"/>
              <a:t>Very problematic for code injection</a:t>
            </a:r>
          </a:p>
          <a:p>
            <a:r>
              <a:rPr lang="en-US" sz="2800" dirty="0"/>
              <a:t>Address randomization has further complicated Code Injection</a:t>
            </a:r>
          </a:p>
          <a:p>
            <a:r>
              <a:rPr lang="en-US" sz="2800" dirty="0"/>
              <a:t>These advancements led to the increased popularity of Code Reuse Attacks</a:t>
            </a:r>
          </a:p>
          <a:p>
            <a:endParaRPr lang="en-US" dirty="0"/>
          </a:p>
        </p:txBody>
      </p:sp>
    </p:spTree>
    <p:extLst>
      <p:ext uri="{BB962C8B-B14F-4D97-AF65-F5344CB8AC3E}">
        <p14:creationId xmlns:p14="http://schemas.microsoft.com/office/powerpoint/2010/main" val="2281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Defending Against Reuse Attacks</a:t>
            </a:r>
          </a:p>
        </p:txBody>
      </p:sp>
      <p:sp>
        <p:nvSpPr>
          <p:cNvPr id="3" name="Content Placeholder 2"/>
          <p:cNvSpPr>
            <a:spLocks noGrp="1"/>
          </p:cNvSpPr>
          <p:nvPr>
            <p:ph idx="1"/>
          </p:nvPr>
        </p:nvSpPr>
        <p:spPr>
          <a:xfrm>
            <a:off x="1097280" y="1845733"/>
            <a:ext cx="10058400" cy="4474855"/>
          </a:xfrm>
        </p:spPr>
        <p:txBody>
          <a:bodyPr>
            <a:noAutofit/>
          </a:bodyPr>
          <a:lstStyle/>
          <a:p>
            <a:r>
              <a:rPr lang="en-US" sz="2800" dirty="0"/>
              <a:t>Address Randomization</a:t>
            </a:r>
          </a:p>
          <a:p>
            <a:pPr lvl="1"/>
            <a:r>
              <a:rPr lang="en-US" sz="2800" dirty="0"/>
              <a:t>Can’t assume address layout, base address is random between executions</a:t>
            </a:r>
          </a:p>
          <a:p>
            <a:pPr lvl="1"/>
            <a:r>
              <a:rPr lang="en-US" sz="2800" dirty="0"/>
              <a:t>Not a silver bullet</a:t>
            </a:r>
          </a:p>
          <a:p>
            <a:pPr lvl="2"/>
            <a:r>
              <a:rPr lang="en-US" sz="2800" dirty="0"/>
              <a:t>Just-In-Time Compilation learns address layout on the fly</a:t>
            </a:r>
          </a:p>
          <a:p>
            <a:r>
              <a:rPr lang="en-US" sz="2800" dirty="0" err="1"/>
              <a:t>Readactor</a:t>
            </a:r>
            <a:r>
              <a:rPr lang="en-US" sz="2800" dirty="0"/>
              <a:t> Security Framework</a:t>
            </a:r>
          </a:p>
          <a:p>
            <a:pPr lvl="1"/>
            <a:r>
              <a:rPr lang="en-US" sz="2800" dirty="0"/>
              <a:t>Aimed at defending against JIT-ROP attacks</a:t>
            </a:r>
          </a:p>
          <a:p>
            <a:pPr lvl="1"/>
            <a:r>
              <a:rPr lang="en-US" sz="2800" dirty="0"/>
              <a:t>Hides code pointers and late-binding code from attackers</a:t>
            </a:r>
          </a:p>
          <a:p>
            <a:pPr lvl="1"/>
            <a:r>
              <a:rPr lang="en-US" sz="2800" dirty="0"/>
              <a:t>Cannot stop COOP attacks</a:t>
            </a:r>
          </a:p>
        </p:txBody>
      </p:sp>
    </p:spTree>
    <p:extLst>
      <p:ext uri="{BB962C8B-B14F-4D97-AF65-F5344CB8AC3E}">
        <p14:creationId xmlns:p14="http://schemas.microsoft.com/office/powerpoint/2010/main" val="2607195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1607</TotalTime>
  <Words>2146</Words>
  <Application>Microsoft Office PowerPoint</Application>
  <PresentationFormat>Widescreen</PresentationFormat>
  <Paragraphs>263</Paragraphs>
  <Slides>48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Calibri</vt:lpstr>
      <vt:lpstr>Calibri Light</vt:lpstr>
      <vt:lpstr>Retrospect</vt:lpstr>
      <vt:lpstr>It’s a TRaP:  Table Randomization and Protection Against Function-Reuse Attacks</vt:lpstr>
      <vt:lpstr>Memory Corruption Attacks</vt:lpstr>
      <vt:lpstr>Code Injection Attack</vt:lpstr>
      <vt:lpstr>Code Reuse Attack</vt:lpstr>
      <vt:lpstr>ROP Attack</vt:lpstr>
      <vt:lpstr>JIT-ROP</vt:lpstr>
      <vt:lpstr>COOP Attack</vt:lpstr>
      <vt:lpstr>The Fall of Code Injection</vt:lpstr>
      <vt:lpstr>Defending Against Reuse Attacks</vt:lpstr>
      <vt:lpstr>Motivation</vt:lpstr>
      <vt:lpstr>Inheritance in C++</vt:lpstr>
      <vt:lpstr>Virtual Methods</vt:lpstr>
      <vt:lpstr>PowerPoint Presentation</vt:lpstr>
      <vt:lpstr>Function Linking at Runtime</vt:lpstr>
      <vt:lpstr>Exploiting VTables</vt:lpstr>
      <vt:lpstr>Exploiting VTables Cont.</vt:lpstr>
      <vt:lpstr>ML-G</vt:lpstr>
      <vt:lpstr>Recursive COOP</vt:lpstr>
      <vt:lpstr>PowerPoint Presentation</vt:lpstr>
      <vt:lpstr>Unrolled COOP</vt:lpstr>
      <vt:lpstr>Security Requirements</vt:lpstr>
      <vt:lpstr>Countering Attacks</vt:lpstr>
      <vt:lpstr>Countering Attacks Cont.</vt:lpstr>
      <vt:lpstr>Overview of Readactor++</vt:lpstr>
      <vt:lpstr>Memory Disclosure</vt:lpstr>
      <vt:lpstr>Memory Disclosure Cont.</vt:lpstr>
      <vt:lpstr>Trampolines</vt:lpstr>
      <vt:lpstr>Virtual Table Randomization</vt:lpstr>
      <vt:lpstr>Virtual Table Randomization Cont.</vt:lpstr>
      <vt:lpstr>PowerPoint Presentation</vt:lpstr>
      <vt:lpstr>Guessing Attacks</vt:lpstr>
      <vt:lpstr>PowerPoint Presentation</vt:lpstr>
      <vt:lpstr>Procedure Linkage Table Randomization</vt:lpstr>
      <vt:lpstr>Overview of Readactor++</vt:lpstr>
      <vt:lpstr>TRaP Metadata</vt:lpstr>
      <vt:lpstr>RandoLib</vt:lpstr>
      <vt:lpstr>Security Performance</vt:lpstr>
      <vt:lpstr>Runtime Efficiency Concerns</vt:lpstr>
      <vt:lpstr>PowerPoint Presentation</vt:lpstr>
      <vt:lpstr>Future Work</vt:lpstr>
      <vt:lpstr>Limitations</vt:lpstr>
      <vt:lpstr>Limitations Cont.</vt:lpstr>
      <vt:lpstr>Related Work</vt:lpstr>
      <vt:lpstr>Code Layout Randomization</vt:lpstr>
      <vt:lpstr>Control-Flow Integrity</vt:lpstr>
      <vt:lpstr>Code-Pointer Integrity</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 TRaP:  Table Randomization and Protection Against Function-Reuse Attacks</dc:title>
  <dc:creator>Bret Finley</dc:creator>
  <cp:lastModifiedBy>Bret Finley</cp:lastModifiedBy>
  <cp:revision>171</cp:revision>
  <dcterms:created xsi:type="dcterms:W3CDTF">2016-04-04T19:26:25Z</dcterms:created>
  <dcterms:modified xsi:type="dcterms:W3CDTF">2017-10-16T15:42:43Z</dcterms:modified>
</cp:coreProperties>
</file>