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9" r:id="rId3"/>
    <p:sldId id="261" r:id="rId4"/>
    <p:sldId id="279" r:id="rId5"/>
    <p:sldId id="286" r:id="rId6"/>
    <p:sldId id="262" r:id="rId7"/>
    <p:sldId id="263" r:id="rId8"/>
    <p:sldId id="280" r:id="rId9"/>
    <p:sldId id="281" r:id="rId10"/>
    <p:sldId id="282" r:id="rId11"/>
    <p:sldId id="264" r:id="rId12"/>
    <p:sldId id="284" r:id="rId13"/>
    <p:sldId id="283" r:id="rId14"/>
    <p:sldId id="265" r:id="rId15"/>
    <p:sldId id="266" r:id="rId16"/>
    <p:sldId id="303" r:id="rId17"/>
    <p:sldId id="287" r:id="rId18"/>
    <p:sldId id="285" r:id="rId19"/>
    <p:sldId id="298" r:id="rId20"/>
    <p:sldId id="290" r:id="rId21"/>
    <p:sldId id="302" r:id="rId22"/>
    <p:sldId id="268" r:id="rId23"/>
    <p:sldId id="299" r:id="rId24"/>
    <p:sldId id="294" r:id="rId25"/>
    <p:sldId id="269" r:id="rId26"/>
    <p:sldId id="300" r:id="rId27"/>
    <p:sldId id="295" r:id="rId28"/>
    <p:sldId id="270" r:id="rId29"/>
    <p:sldId id="304" r:id="rId30"/>
    <p:sldId id="296" r:id="rId31"/>
    <p:sldId id="272" r:id="rId32"/>
    <p:sldId id="297" r:id="rId33"/>
    <p:sldId id="271" r:id="rId34"/>
    <p:sldId id="306" r:id="rId35"/>
    <p:sldId id="273" r:id="rId36"/>
    <p:sldId id="305" r:id="rId37"/>
    <p:sldId id="274" r:id="rId38"/>
    <p:sldId id="289" r:id="rId39"/>
    <p:sldId id="308" r:id="rId40"/>
    <p:sldId id="275" r:id="rId41"/>
    <p:sldId id="276" r:id="rId42"/>
    <p:sldId id="301" r:id="rId43"/>
    <p:sldId id="277" r:id="rId44"/>
    <p:sldId id="293" r:id="rId45"/>
    <p:sldId id="292" r:id="rId46"/>
    <p:sldId id="291" r:id="rId47"/>
    <p:sldId id="278" r:id="rId48"/>
    <p:sldId id="30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t Finley" initials="BF" lastIdx="1" clrIdx="0">
    <p:extLst>
      <p:ext uri="{19B8F6BF-5375-455C-9EA6-DF929625EA0E}">
        <p15:presenceInfo xmlns:p15="http://schemas.microsoft.com/office/powerpoint/2012/main" userId="1b46f738a8eff4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80556" autoAdjust="0"/>
  </p:normalViewPr>
  <p:slideViewPr>
    <p:cSldViewPr snapToGrid="0">
      <p:cViewPr varScale="1">
        <p:scale>
          <a:sx n="94" d="100"/>
          <a:sy n="94" d="100"/>
        </p:scale>
        <p:origin x="1176" y="78"/>
      </p:cViewPr>
      <p:guideLst/>
    </p:cSldViewPr>
  </p:slideViewPr>
  <p:outlineViewPr>
    <p:cViewPr>
      <p:scale>
        <a:sx n="33" d="100"/>
        <a:sy n="33" d="100"/>
      </p:scale>
      <p:origin x="0" y="-228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66B5-D90F-4948-8BCC-BB9CA59B2E06}" type="datetimeFigureOut">
              <a:rPr lang="en-US" smtClean="0"/>
              <a:t>4/20/2016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BB88C-87E2-44F9-A268-46B4C19CC696}" type="slidenum">
              <a:rPr lang="en-US" smtClean="0"/>
              <a:t>‹#›</a:t>
            </a:fld>
            <a:endParaRPr lang="en-US"/>
          </a:p>
        </p:txBody>
      </p:sp>
    </p:spTree>
    <p:extLst>
      <p:ext uri="{BB962C8B-B14F-4D97-AF65-F5344CB8AC3E}">
        <p14:creationId xmlns:p14="http://schemas.microsoft.com/office/powerpoint/2010/main" val="83871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19</a:t>
            </a:fld>
            <a:endParaRPr lang="en-US"/>
          </a:p>
        </p:txBody>
      </p:sp>
    </p:spTree>
    <p:extLst>
      <p:ext uri="{BB962C8B-B14F-4D97-AF65-F5344CB8AC3E}">
        <p14:creationId xmlns:p14="http://schemas.microsoft.com/office/powerpoint/2010/main" val="1877908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20</a:t>
            </a:fld>
            <a:endParaRPr lang="en-US"/>
          </a:p>
        </p:txBody>
      </p:sp>
    </p:spTree>
    <p:extLst>
      <p:ext uri="{BB962C8B-B14F-4D97-AF65-F5344CB8AC3E}">
        <p14:creationId xmlns:p14="http://schemas.microsoft.com/office/powerpoint/2010/main" val="476270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specialized</a:t>
            </a:r>
            <a:r>
              <a:rPr lang="en-US" baseline="0" dirty="0" smtClean="0"/>
              <a:t> compiler creates </a:t>
            </a:r>
            <a:r>
              <a:rPr lang="en-US" baseline="0" dirty="0" err="1" smtClean="0"/>
              <a:t>Readactor</a:t>
            </a:r>
            <a:r>
              <a:rPr lang="en-US" baseline="0" dirty="0" smtClean="0"/>
              <a:t>++ apps that randomize their in memory representation. A small runtime component, </a:t>
            </a:r>
            <a:r>
              <a:rPr lang="en-US" baseline="0" dirty="0" err="1" smtClean="0"/>
              <a:t>RandoLib</a:t>
            </a:r>
            <a:r>
              <a:rPr lang="en-US" baseline="0" dirty="0" smtClean="0"/>
              <a:t> uses </a:t>
            </a:r>
            <a:r>
              <a:rPr lang="en-US" baseline="0" dirty="0" err="1" smtClean="0"/>
              <a:t>TRaP</a:t>
            </a:r>
            <a:r>
              <a:rPr lang="en-US" baseline="0" dirty="0" smtClean="0"/>
              <a:t> metadata embedded in binaries to safely permute the layout of </a:t>
            </a:r>
            <a:r>
              <a:rPr lang="en-US" baseline="0" dirty="0" err="1" smtClean="0"/>
              <a:t>vtables</a:t>
            </a:r>
            <a:r>
              <a:rPr lang="en-US" baseline="0" dirty="0" smtClean="0"/>
              <a:t> and procedure linkage tables without disassemble the entire application. We prevent the disclosure of randomized code using execute-only memory.</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24</a:t>
            </a:fld>
            <a:endParaRPr lang="en-US"/>
          </a:p>
        </p:txBody>
      </p:sp>
    </p:spTree>
    <p:extLst>
      <p:ext uri="{BB962C8B-B14F-4D97-AF65-F5344CB8AC3E}">
        <p14:creationId xmlns:p14="http://schemas.microsoft.com/office/powerpoint/2010/main" val="1344077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traditional</a:t>
            </a:r>
            <a:r>
              <a:rPr lang="en-US" baseline="0" dirty="0" smtClean="0"/>
              <a:t> apps, adversaries can locate and read functions by following code pointers. We only store pointers to trampolines in readable memory. Trampolines prevent indirect disclosure of the function layout because trampolines are non-readable and their layout is randomized independently of other code.</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27</a:t>
            </a:fld>
            <a:endParaRPr lang="en-US"/>
          </a:p>
        </p:txBody>
      </p:sp>
    </p:spTree>
    <p:extLst>
      <p:ext uri="{BB962C8B-B14F-4D97-AF65-F5344CB8AC3E}">
        <p14:creationId xmlns:p14="http://schemas.microsoft.com/office/powerpoint/2010/main" val="2111619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a:t>
            </a:r>
            <a:r>
              <a:rPr lang="en-US" baseline="0" dirty="0" smtClean="0"/>
              <a:t> protection, an adversary that can read arbitrary memory can read the </a:t>
            </a:r>
            <a:r>
              <a:rPr lang="en-US" baseline="0" dirty="0" err="1" smtClean="0"/>
              <a:t>vtable</a:t>
            </a:r>
            <a:r>
              <a:rPr lang="en-US" baseline="0" dirty="0" smtClean="0"/>
              <a:t> contents and disclose the function layout. In </a:t>
            </a:r>
            <a:r>
              <a:rPr lang="en-US" baseline="0" dirty="0" err="1" smtClean="0"/>
              <a:t>Readactor</a:t>
            </a:r>
            <a:r>
              <a:rPr lang="en-US" baseline="0" dirty="0" smtClean="0"/>
              <a:t>++ apps, the readable part of the </a:t>
            </a:r>
            <a:r>
              <a:rPr lang="en-US" baseline="0" dirty="0" err="1" smtClean="0"/>
              <a:t>vtables</a:t>
            </a:r>
            <a:r>
              <a:rPr lang="en-US" baseline="0" dirty="0" smtClean="0"/>
              <a:t> (</a:t>
            </a:r>
            <a:r>
              <a:rPr lang="en-US" baseline="0" dirty="0" err="1" smtClean="0"/>
              <a:t>rvtable</a:t>
            </a:r>
            <a:r>
              <a:rPr lang="en-US" baseline="0" dirty="0" smtClean="0"/>
              <a:t>) contain no code pointers and the executable randomized part (</a:t>
            </a:r>
            <a:r>
              <a:rPr lang="en-US" baseline="0" dirty="0" err="1" smtClean="0"/>
              <a:t>xvtable</a:t>
            </a:r>
            <a:r>
              <a:rPr lang="en-US" baseline="0" dirty="0" smtClean="0"/>
              <a:t>) is not readable</a:t>
            </a:r>
          </a:p>
          <a:p>
            <a:endParaRPr lang="en-US" baseline="0" dirty="0" smtClean="0"/>
          </a:p>
          <a:p>
            <a:r>
              <a:rPr lang="en-US" baseline="0" dirty="0" err="1" smtClean="0"/>
              <a:t>rtti</a:t>
            </a:r>
            <a:r>
              <a:rPr lang="en-US" baseline="0" dirty="0" smtClean="0"/>
              <a:t>- runtime type information</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30</a:t>
            </a:fld>
            <a:endParaRPr lang="en-US"/>
          </a:p>
        </p:txBody>
      </p:sp>
    </p:spTree>
    <p:extLst>
      <p:ext uri="{BB962C8B-B14F-4D97-AF65-F5344CB8AC3E}">
        <p14:creationId xmlns:p14="http://schemas.microsoft.com/office/powerpoint/2010/main" val="1206388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traditional apps, functions call PLT entries. In </a:t>
            </a:r>
            <a:r>
              <a:rPr lang="en-US" dirty="0" err="1" smtClean="0"/>
              <a:t>Readactor</a:t>
            </a:r>
            <a:r>
              <a:rPr lang="en-US" dirty="0" smtClean="0"/>
              <a:t>++</a:t>
            </a:r>
            <a:r>
              <a:rPr lang="en-US" baseline="0" dirty="0" smtClean="0"/>
              <a:t> apps, functions first jump to a trampoline which performs the actual call, so that the actual return addresses are not leaked. Moreover, we resolve the targets of PLT entries, remove the global offset table (GOT), and add booby traps to deter probing.</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32</a:t>
            </a:fld>
            <a:endParaRPr lang="en-US"/>
          </a:p>
        </p:txBody>
      </p:sp>
    </p:spTree>
    <p:extLst>
      <p:ext uri="{BB962C8B-B14F-4D97-AF65-F5344CB8AC3E}">
        <p14:creationId xmlns:p14="http://schemas.microsoft.com/office/powerpoint/2010/main" val="2366124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specialized</a:t>
            </a:r>
            <a:r>
              <a:rPr lang="en-US" baseline="0" dirty="0" smtClean="0"/>
              <a:t> compiler creates </a:t>
            </a:r>
            <a:r>
              <a:rPr lang="en-US" baseline="0" dirty="0" err="1" smtClean="0"/>
              <a:t>Readactor</a:t>
            </a:r>
            <a:r>
              <a:rPr lang="en-US" baseline="0" dirty="0" smtClean="0"/>
              <a:t>++ apps that randomize their in memory representation. A small runtime component, </a:t>
            </a:r>
            <a:r>
              <a:rPr lang="en-US" baseline="0" dirty="0" err="1" smtClean="0"/>
              <a:t>RandoLib</a:t>
            </a:r>
            <a:r>
              <a:rPr lang="en-US" baseline="0" dirty="0" smtClean="0"/>
              <a:t> uses </a:t>
            </a:r>
            <a:r>
              <a:rPr lang="en-US" baseline="0" dirty="0" err="1" smtClean="0"/>
              <a:t>TRaP</a:t>
            </a:r>
            <a:r>
              <a:rPr lang="en-US" baseline="0" dirty="0" smtClean="0"/>
              <a:t> metadata embedded in binaries to safely permute the layout of </a:t>
            </a:r>
            <a:r>
              <a:rPr lang="en-US" baseline="0" dirty="0" err="1" smtClean="0"/>
              <a:t>vtables</a:t>
            </a:r>
            <a:r>
              <a:rPr lang="en-US" baseline="0" dirty="0" smtClean="0"/>
              <a:t> and procedure linkage tables without disassemble the entire application. We prevent the disclosure of randomized code using execute-only memory.</a:t>
            </a:r>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34</a:t>
            </a:fld>
            <a:endParaRPr lang="en-US"/>
          </a:p>
        </p:txBody>
      </p:sp>
    </p:spTree>
    <p:extLst>
      <p:ext uri="{BB962C8B-B14F-4D97-AF65-F5344CB8AC3E}">
        <p14:creationId xmlns:p14="http://schemas.microsoft.com/office/powerpoint/2010/main" val="11927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BB88C-87E2-44F9-A268-46B4C19CC696}" type="slidenum">
              <a:rPr lang="en-US" smtClean="0"/>
              <a:t>37</a:t>
            </a:fld>
            <a:endParaRPr lang="en-US"/>
          </a:p>
        </p:txBody>
      </p:sp>
    </p:spTree>
    <p:extLst>
      <p:ext uri="{BB962C8B-B14F-4D97-AF65-F5344CB8AC3E}">
        <p14:creationId xmlns:p14="http://schemas.microsoft.com/office/powerpoint/2010/main" val="174856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5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391728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203477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9C8547-764F-417E-AA1B-D2C8B5082AF7}"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2227426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9C8547-764F-417E-AA1B-D2C8B5082AF7}" type="datetimeFigureOut">
              <a:rPr lang="en-US" smtClean="0"/>
              <a:t>4/20/2016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560D4-9A0F-4DE4-880B-8F563B1F28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33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9C8547-764F-417E-AA1B-D2C8B5082AF7}"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169644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9C8547-764F-417E-AA1B-D2C8B5082AF7}" type="datetimeFigureOut">
              <a:rPr lang="en-US" smtClean="0"/>
              <a:t>4/20/2016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166070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9C8547-764F-417E-AA1B-D2C8B5082AF7}" type="datetimeFigureOut">
              <a:rPr lang="en-US" smtClean="0"/>
              <a:t>4/20/2016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97265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9C8547-764F-417E-AA1B-D2C8B5082AF7}" type="datetimeFigureOut">
              <a:rPr lang="en-US" smtClean="0"/>
              <a:t>4/20/2016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380853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9C8547-764F-417E-AA1B-D2C8B5082AF7}" type="datetimeFigureOut">
              <a:rPr lang="en-US" smtClean="0"/>
              <a:t>4/20/2016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5560D4-9A0F-4DE4-880B-8F563B1F2849}" type="slidenum">
              <a:rPr lang="en-US" smtClean="0"/>
              <a:t>‹#›</a:t>
            </a:fld>
            <a:endParaRPr lang="en-US"/>
          </a:p>
        </p:txBody>
      </p:sp>
    </p:spTree>
    <p:extLst>
      <p:ext uri="{BB962C8B-B14F-4D97-AF65-F5344CB8AC3E}">
        <p14:creationId xmlns:p14="http://schemas.microsoft.com/office/powerpoint/2010/main" val="222735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9C8547-764F-417E-AA1B-D2C8B5082AF7}" type="datetimeFigureOut">
              <a:rPr lang="en-US" smtClean="0"/>
              <a:t>4/20/2016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560D4-9A0F-4DE4-880B-8F563B1F2849}" type="slidenum">
              <a:rPr lang="en-US" smtClean="0"/>
              <a:t>‹#›</a:t>
            </a:fld>
            <a:endParaRPr lang="en-US"/>
          </a:p>
        </p:txBody>
      </p:sp>
    </p:spTree>
    <p:extLst>
      <p:ext uri="{BB962C8B-B14F-4D97-AF65-F5344CB8AC3E}">
        <p14:creationId xmlns:p14="http://schemas.microsoft.com/office/powerpoint/2010/main" val="297646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9C8547-764F-417E-AA1B-D2C8B5082AF7}" type="datetimeFigureOut">
              <a:rPr lang="en-US" smtClean="0"/>
              <a:t>4/20/2016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5560D4-9A0F-4DE4-880B-8F563B1F284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411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It’s a </a:t>
            </a:r>
            <a:r>
              <a:rPr lang="en-US" sz="6000" dirty="0" err="1" smtClean="0"/>
              <a:t>TRaP</a:t>
            </a:r>
            <a:r>
              <a:rPr lang="en-US" sz="6000" dirty="0" smtClean="0"/>
              <a:t>: </a:t>
            </a:r>
            <a:br>
              <a:rPr lang="en-US" sz="6000" dirty="0" smtClean="0"/>
            </a:br>
            <a:r>
              <a:rPr lang="en-US" sz="6000" dirty="0" smtClean="0"/>
              <a:t>Table Randomization and Protection Against Function-Reuse Attacks</a:t>
            </a:r>
            <a:endParaRPr lang="en-US" sz="6000" dirty="0"/>
          </a:p>
        </p:txBody>
      </p:sp>
      <p:sp>
        <p:nvSpPr>
          <p:cNvPr id="3" name="Subtitle 2"/>
          <p:cNvSpPr>
            <a:spLocks noGrp="1"/>
          </p:cNvSpPr>
          <p:nvPr>
            <p:ph type="subTitle" idx="1"/>
          </p:nvPr>
        </p:nvSpPr>
        <p:spPr/>
        <p:txBody>
          <a:bodyPr/>
          <a:lstStyle/>
          <a:p>
            <a:r>
              <a:rPr lang="en-US" dirty="0" smtClean="0"/>
              <a:t>Written By: Crane et al.</a:t>
            </a:r>
          </a:p>
          <a:p>
            <a:r>
              <a:rPr lang="en-US" dirty="0" smtClean="0"/>
              <a:t>Presented By: Bret Finley</a:t>
            </a:r>
            <a:endParaRPr lang="en-US" dirty="0"/>
          </a:p>
        </p:txBody>
      </p:sp>
    </p:spTree>
    <p:extLst>
      <p:ext uri="{BB962C8B-B14F-4D97-AF65-F5344CB8AC3E}">
        <p14:creationId xmlns:p14="http://schemas.microsoft.com/office/powerpoint/2010/main" val="180790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1097280" y="1845734"/>
            <a:ext cx="10058400" cy="4571108"/>
          </a:xfrm>
        </p:spPr>
        <p:txBody>
          <a:bodyPr>
            <a:noAutofit/>
          </a:bodyPr>
          <a:lstStyle/>
          <a:p>
            <a:r>
              <a:rPr lang="en-US" sz="2800" dirty="0"/>
              <a:t>Want to bolster </a:t>
            </a:r>
            <a:r>
              <a:rPr lang="en-US" sz="2800" dirty="0" smtClean="0"/>
              <a:t>randomization defenses for Code Reuse Attacks</a:t>
            </a:r>
          </a:p>
          <a:p>
            <a:pPr lvl="1"/>
            <a:r>
              <a:rPr lang="en-US" sz="2800" dirty="0" smtClean="0"/>
              <a:t>RILC</a:t>
            </a:r>
          </a:p>
          <a:p>
            <a:pPr lvl="1"/>
            <a:r>
              <a:rPr lang="en-US" sz="2800" dirty="0" smtClean="0"/>
              <a:t>COOP</a:t>
            </a:r>
          </a:p>
          <a:p>
            <a:r>
              <a:rPr lang="en-US" sz="2800" dirty="0" smtClean="0"/>
              <a:t>Provide existing techniques with three contributions</a:t>
            </a:r>
          </a:p>
          <a:p>
            <a:pPr lvl="1"/>
            <a:r>
              <a:rPr lang="en-US" sz="2800" dirty="0" smtClean="0"/>
              <a:t>Obfuscate object tables containing code pointers</a:t>
            </a:r>
          </a:p>
          <a:p>
            <a:pPr lvl="1"/>
            <a:r>
              <a:rPr lang="en-US" sz="2800" dirty="0" smtClean="0"/>
              <a:t>Lay traps to discourage and diminish probing attacks</a:t>
            </a:r>
          </a:p>
          <a:p>
            <a:pPr lvl="1"/>
            <a:r>
              <a:rPr lang="en-US" sz="2800" dirty="0" smtClean="0"/>
              <a:t>Modify virtual tables from read-access to execute-access, preventing layout disclosure</a:t>
            </a:r>
          </a:p>
        </p:txBody>
      </p:sp>
    </p:spTree>
    <p:extLst>
      <p:ext uri="{BB962C8B-B14F-4D97-AF65-F5344CB8AC3E}">
        <p14:creationId xmlns:p14="http://schemas.microsoft.com/office/powerpoint/2010/main" val="214658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in C++</a:t>
            </a:r>
            <a:endParaRPr lang="en-US" dirty="0"/>
          </a:p>
        </p:txBody>
      </p:sp>
      <p:sp>
        <p:nvSpPr>
          <p:cNvPr id="3" name="Content Placeholder 2"/>
          <p:cNvSpPr>
            <a:spLocks noGrp="1"/>
          </p:cNvSpPr>
          <p:nvPr>
            <p:ph idx="1"/>
          </p:nvPr>
        </p:nvSpPr>
        <p:spPr>
          <a:xfrm>
            <a:off x="1097280" y="1845734"/>
            <a:ext cx="10058400" cy="4490898"/>
          </a:xfrm>
        </p:spPr>
        <p:txBody>
          <a:bodyPr>
            <a:noAutofit/>
          </a:bodyPr>
          <a:lstStyle/>
          <a:p>
            <a:r>
              <a:rPr lang="en-US" sz="2800" dirty="0" smtClean="0"/>
              <a:t>Unlike Java, C++ supports multiple inheritance</a:t>
            </a:r>
          </a:p>
          <a:p>
            <a:r>
              <a:rPr lang="en-US" sz="2800" dirty="0" smtClean="0"/>
              <a:t>Inherited methods must be explicitly defined with the </a:t>
            </a:r>
            <a:r>
              <a:rPr lang="en-US" sz="2800" i="1" dirty="0" smtClean="0"/>
              <a:t>virtual </a:t>
            </a:r>
            <a:r>
              <a:rPr lang="en-US" sz="2800" dirty="0" smtClean="0"/>
              <a:t>keyword</a:t>
            </a:r>
          </a:p>
          <a:p>
            <a:r>
              <a:rPr lang="en-US" sz="2800" dirty="0"/>
              <a:t>If a method is not specified to be virtual then subclasses may not override </a:t>
            </a:r>
            <a:r>
              <a:rPr lang="en-US" sz="2800" dirty="0" smtClean="0"/>
              <a:t>it</a:t>
            </a:r>
          </a:p>
          <a:p>
            <a:r>
              <a:rPr lang="en-US" sz="2800" dirty="0" smtClean="0"/>
              <a:t>Virtual methods have bodies, pure virtual (abstract) methods do not</a:t>
            </a:r>
          </a:p>
          <a:p>
            <a:r>
              <a:rPr lang="en-US" sz="2800" dirty="0" smtClean="0"/>
              <a:t>Non-virtual methods are compiled statically and called directly</a:t>
            </a:r>
          </a:p>
          <a:p>
            <a:r>
              <a:rPr lang="en-US" sz="2800" dirty="0" smtClean="0"/>
              <a:t>Virtual method calls depend on the calling context</a:t>
            </a:r>
          </a:p>
        </p:txBody>
      </p:sp>
    </p:spTree>
    <p:extLst>
      <p:ext uri="{BB962C8B-B14F-4D97-AF65-F5344CB8AC3E}">
        <p14:creationId xmlns:p14="http://schemas.microsoft.com/office/powerpoint/2010/main" val="140952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Methods</a:t>
            </a:r>
            <a:endParaRPr lang="en-US" dirty="0"/>
          </a:p>
        </p:txBody>
      </p:sp>
      <p:sp>
        <p:nvSpPr>
          <p:cNvPr id="3" name="Content Placeholder 2"/>
          <p:cNvSpPr>
            <a:spLocks noGrp="1"/>
          </p:cNvSpPr>
          <p:nvPr>
            <p:ph idx="1"/>
          </p:nvPr>
        </p:nvSpPr>
        <p:spPr/>
        <p:txBody>
          <a:bodyPr>
            <a:normAutofit/>
          </a:bodyPr>
          <a:lstStyle/>
          <a:p>
            <a:r>
              <a:rPr lang="en-US" sz="2800" dirty="0" smtClean="0"/>
              <a:t>Virtual method calls contain a pointer to a table</a:t>
            </a:r>
          </a:p>
          <a:p>
            <a:r>
              <a:rPr lang="en-US" sz="2800" dirty="0" smtClean="0"/>
              <a:t>The </a:t>
            </a:r>
            <a:r>
              <a:rPr lang="en-US" sz="2800" dirty="0" err="1" smtClean="0"/>
              <a:t>VTable</a:t>
            </a:r>
            <a:r>
              <a:rPr lang="en-US" sz="2800" dirty="0" smtClean="0"/>
              <a:t> (virtual table) contains all of the overridden versions of a method</a:t>
            </a:r>
          </a:p>
          <a:p>
            <a:r>
              <a:rPr lang="en-US" sz="2800" dirty="0" smtClean="0"/>
              <a:t>The pointer will select the correct entry in the virtual table when the function is called</a:t>
            </a:r>
            <a:endParaRPr lang="en-US" sz="2800" dirty="0"/>
          </a:p>
        </p:txBody>
      </p:sp>
    </p:spTree>
    <p:extLst>
      <p:ext uri="{BB962C8B-B14F-4D97-AF65-F5344CB8AC3E}">
        <p14:creationId xmlns:p14="http://schemas.microsoft.com/office/powerpoint/2010/main" val="2086202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
            <a:ext cx="6504148" cy="6858002"/>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148" y="0"/>
            <a:ext cx="5687851" cy="6872687"/>
          </a:xfrm>
          <a:prstGeom prst="rect">
            <a:avLst/>
          </a:prstGeom>
        </p:spPr>
      </p:pic>
    </p:spTree>
    <p:extLst>
      <p:ext uri="{BB962C8B-B14F-4D97-AF65-F5344CB8AC3E}">
        <p14:creationId xmlns:p14="http://schemas.microsoft.com/office/powerpoint/2010/main" val="3958146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Linking at Runtime</a:t>
            </a:r>
            <a:endParaRPr lang="en-US" dirty="0"/>
          </a:p>
        </p:txBody>
      </p:sp>
      <p:sp>
        <p:nvSpPr>
          <p:cNvPr id="3" name="Content Placeholder 2"/>
          <p:cNvSpPr>
            <a:spLocks noGrp="1"/>
          </p:cNvSpPr>
          <p:nvPr>
            <p:ph idx="1"/>
          </p:nvPr>
        </p:nvSpPr>
        <p:spPr/>
        <p:txBody>
          <a:bodyPr>
            <a:normAutofit/>
          </a:bodyPr>
          <a:lstStyle/>
          <a:p>
            <a:r>
              <a:rPr lang="en-US" sz="2800" dirty="0" smtClean="0"/>
              <a:t>Dynamic linking allows for late binding between symbols and their routines</a:t>
            </a:r>
          </a:p>
          <a:p>
            <a:r>
              <a:rPr lang="en-US" sz="2800" dirty="0" smtClean="0"/>
              <a:t>This allows for varied program behavior given a single function call</a:t>
            </a:r>
          </a:p>
          <a:p>
            <a:r>
              <a:rPr lang="en-US" sz="2800" dirty="0" smtClean="0"/>
              <a:t>Symbols-to-function addresses are kept in tables which can be looked up (and even modified) at runtime</a:t>
            </a:r>
            <a:endParaRPr lang="en-US" sz="2800" dirty="0"/>
          </a:p>
        </p:txBody>
      </p:sp>
    </p:spTree>
    <p:extLst>
      <p:ext uri="{BB962C8B-B14F-4D97-AF65-F5344CB8AC3E}">
        <p14:creationId xmlns:p14="http://schemas.microsoft.com/office/powerpoint/2010/main" val="1069796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Exploiting </a:t>
            </a:r>
            <a:r>
              <a:rPr lang="en-US" dirty="0" err="1" smtClean="0"/>
              <a:t>VTables</a:t>
            </a:r>
            <a:endParaRPr lang="en-US" dirty="0"/>
          </a:p>
        </p:txBody>
      </p:sp>
      <p:sp>
        <p:nvSpPr>
          <p:cNvPr id="3" name="Content Placeholder 2"/>
          <p:cNvSpPr>
            <a:spLocks noGrp="1"/>
          </p:cNvSpPr>
          <p:nvPr>
            <p:ph idx="1"/>
          </p:nvPr>
        </p:nvSpPr>
        <p:spPr>
          <a:xfrm>
            <a:off x="1097280" y="1845734"/>
            <a:ext cx="10058400" cy="4506940"/>
          </a:xfrm>
        </p:spPr>
        <p:txBody>
          <a:bodyPr>
            <a:normAutofit/>
          </a:bodyPr>
          <a:lstStyle/>
          <a:p>
            <a:r>
              <a:rPr lang="en-US" sz="2800" dirty="0" smtClean="0"/>
              <a:t>The COOP attack works by replacing the legitimate </a:t>
            </a:r>
            <a:r>
              <a:rPr lang="en-US" sz="2800" dirty="0" err="1" smtClean="0"/>
              <a:t>vtable</a:t>
            </a:r>
            <a:r>
              <a:rPr lang="en-US" sz="2800" dirty="0" smtClean="0"/>
              <a:t> with a malicious </a:t>
            </a:r>
            <a:r>
              <a:rPr lang="en-US" sz="2800" dirty="0" err="1" smtClean="0"/>
              <a:t>vtable</a:t>
            </a:r>
            <a:r>
              <a:rPr lang="en-US" sz="2800" dirty="0" smtClean="0"/>
              <a:t> </a:t>
            </a:r>
          </a:p>
          <a:p>
            <a:r>
              <a:rPr lang="en-US" sz="2800" dirty="0" smtClean="0"/>
              <a:t>Virtual table contains function pointers which are stored in read-only memory</a:t>
            </a:r>
          </a:p>
          <a:p>
            <a:r>
              <a:rPr lang="en-US" sz="2800" dirty="0" smtClean="0"/>
              <a:t>However, The pointer to the table</a:t>
            </a:r>
            <a:r>
              <a:rPr lang="en-US" sz="2800" dirty="0"/>
              <a:t> </a:t>
            </a:r>
            <a:r>
              <a:rPr lang="en-US" sz="2800" dirty="0" smtClean="0"/>
              <a:t>itself, is stored in writable memory</a:t>
            </a:r>
          </a:p>
          <a:p>
            <a:r>
              <a:rPr lang="en-US" sz="2800" dirty="0" smtClean="0"/>
              <a:t>To execute the attack, the attacker must</a:t>
            </a:r>
          </a:p>
          <a:p>
            <a:pPr lvl="1"/>
            <a:r>
              <a:rPr lang="en-US" sz="2600" dirty="0" smtClean="0"/>
              <a:t>Craft their very own virtual table</a:t>
            </a:r>
          </a:p>
          <a:p>
            <a:pPr lvl="1"/>
            <a:r>
              <a:rPr lang="en-US" sz="2600" dirty="0" smtClean="0"/>
              <a:t>Overwrite the existing </a:t>
            </a:r>
            <a:r>
              <a:rPr lang="en-US" sz="2600" dirty="0" err="1" smtClean="0"/>
              <a:t>vtable</a:t>
            </a:r>
            <a:r>
              <a:rPr lang="en-US" sz="2600" dirty="0" smtClean="0"/>
              <a:t> pointer to their own virtual table</a:t>
            </a:r>
          </a:p>
        </p:txBody>
      </p:sp>
    </p:spTree>
    <p:extLst>
      <p:ext uri="{BB962C8B-B14F-4D97-AF65-F5344CB8AC3E}">
        <p14:creationId xmlns:p14="http://schemas.microsoft.com/office/powerpoint/2010/main" val="3792716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Exploiting </a:t>
            </a:r>
            <a:r>
              <a:rPr lang="en-US" dirty="0" err="1" smtClean="0"/>
              <a:t>VTables</a:t>
            </a:r>
            <a:r>
              <a:rPr lang="en-US" dirty="0" smtClean="0"/>
              <a:t> Cont.</a:t>
            </a:r>
            <a:endParaRPr lang="en-US" dirty="0"/>
          </a:p>
        </p:txBody>
      </p:sp>
      <p:sp>
        <p:nvSpPr>
          <p:cNvPr id="3" name="Content Placeholder 2"/>
          <p:cNvSpPr>
            <a:spLocks noGrp="1"/>
          </p:cNvSpPr>
          <p:nvPr>
            <p:ph idx="1"/>
          </p:nvPr>
        </p:nvSpPr>
        <p:spPr/>
        <p:txBody>
          <a:bodyPr/>
          <a:lstStyle/>
          <a:p>
            <a:r>
              <a:rPr lang="en-US" sz="2800" dirty="0" smtClean="0"/>
              <a:t>Once this is done, the next virtual table lookup will point to the malicious table</a:t>
            </a:r>
          </a:p>
          <a:p>
            <a:r>
              <a:rPr lang="en-US" sz="2800" dirty="0" smtClean="0"/>
              <a:t>Essentially, the attacker interposes </a:t>
            </a:r>
            <a:r>
              <a:rPr lang="en-US" sz="2800" dirty="0"/>
              <a:t>their own virtual table</a:t>
            </a:r>
          </a:p>
          <a:p>
            <a:pPr lvl="1"/>
            <a:r>
              <a:rPr lang="en-US" sz="2800" dirty="0"/>
              <a:t>Virtual method lookups will be directed here</a:t>
            </a:r>
          </a:p>
          <a:p>
            <a:r>
              <a:rPr lang="en-US" sz="2800" dirty="0"/>
              <a:t>Once corrupted, the attacker may inject their own methods in place of legitimate methods</a:t>
            </a:r>
          </a:p>
          <a:p>
            <a:endParaRPr lang="en-US" dirty="0"/>
          </a:p>
        </p:txBody>
      </p:sp>
    </p:spTree>
    <p:extLst>
      <p:ext uri="{BB962C8B-B14F-4D97-AF65-F5344CB8AC3E}">
        <p14:creationId xmlns:p14="http://schemas.microsoft.com/office/powerpoint/2010/main" val="2775158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Loop Gadget</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Analogue to gadgets from ROP</a:t>
            </a:r>
          </a:p>
          <a:p>
            <a:r>
              <a:rPr lang="en-US" sz="2800" dirty="0" smtClean="0"/>
              <a:t>Otherwise know as ML-G</a:t>
            </a:r>
          </a:p>
          <a:p>
            <a:r>
              <a:rPr lang="en-US" sz="2800" dirty="0" smtClean="0"/>
              <a:t>Defined as: “The first virtual function that is executed in a COOP attack and its role is to dispatch the other virtual functions, called </a:t>
            </a:r>
            <a:r>
              <a:rPr lang="en-US" sz="2800" i="1" dirty="0" err="1" smtClean="0"/>
              <a:t>vfgadgets</a:t>
            </a:r>
            <a:r>
              <a:rPr lang="en-US" sz="2800" i="1" dirty="0" smtClean="0"/>
              <a:t> </a:t>
            </a:r>
            <a:r>
              <a:rPr lang="en-US" sz="2800" dirty="0" smtClean="0"/>
              <a:t>that make up the COOP attack”</a:t>
            </a:r>
          </a:p>
          <a:p>
            <a:r>
              <a:rPr lang="en-US" sz="2800" dirty="0" smtClean="0"/>
              <a:t>One might think that the COOP threat may be nullified by removing potential ML-Gs</a:t>
            </a:r>
          </a:p>
          <a:p>
            <a:r>
              <a:rPr lang="en-US" sz="2800" dirty="0" smtClean="0"/>
              <a:t>To disprove this, the authors devised two ML-Gs of their own</a:t>
            </a:r>
          </a:p>
          <a:p>
            <a:pPr lvl="1"/>
            <a:r>
              <a:rPr lang="en-US" sz="2800" dirty="0" smtClean="0"/>
              <a:t>Recursive COOP</a:t>
            </a:r>
          </a:p>
          <a:p>
            <a:pPr lvl="1"/>
            <a:r>
              <a:rPr lang="en-US" sz="2800" dirty="0" smtClean="0"/>
              <a:t>Unrolled COOP</a:t>
            </a:r>
          </a:p>
          <a:p>
            <a:endParaRPr lang="en-US" dirty="0"/>
          </a:p>
        </p:txBody>
      </p:sp>
    </p:spTree>
    <p:extLst>
      <p:ext uri="{BB962C8B-B14F-4D97-AF65-F5344CB8AC3E}">
        <p14:creationId xmlns:p14="http://schemas.microsoft.com/office/powerpoint/2010/main" val="4134167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COOP</a:t>
            </a:r>
            <a:endParaRPr lang="en-US" dirty="0"/>
          </a:p>
        </p:txBody>
      </p:sp>
      <p:sp>
        <p:nvSpPr>
          <p:cNvPr id="3" name="Content Placeholder 2"/>
          <p:cNvSpPr>
            <a:spLocks noGrp="1"/>
          </p:cNvSpPr>
          <p:nvPr>
            <p:ph idx="1"/>
          </p:nvPr>
        </p:nvSpPr>
        <p:spPr/>
        <p:txBody>
          <a:bodyPr/>
          <a:lstStyle/>
          <a:p>
            <a:r>
              <a:rPr lang="en-US" sz="2800" dirty="0"/>
              <a:t>A</a:t>
            </a:r>
            <a:r>
              <a:rPr lang="en-US" sz="2800" dirty="0" smtClean="0"/>
              <a:t>ny </a:t>
            </a:r>
            <a:r>
              <a:rPr lang="en-US" sz="2800" dirty="0"/>
              <a:t>virtual method which invokes further virtual methods is a candidate for attack</a:t>
            </a:r>
          </a:p>
          <a:p>
            <a:r>
              <a:rPr lang="en-US" sz="2800" dirty="0" smtClean="0"/>
              <a:t>Destructors which call further destructors are the most popular target</a:t>
            </a:r>
          </a:p>
        </p:txBody>
      </p:sp>
    </p:spTree>
    <p:extLst>
      <p:ext uri="{BB962C8B-B14F-4D97-AF65-F5344CB8AC3E}">
        <p14:creationId xmlns:p14="http://schemas.microsoft.com/office/powerpoint/2010/main" val="4153307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36050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Corruption Attacks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Sometimes referred to as stack-smashing</a:t>
            </a:r>
          </a:p>
          <a:p>
            <a:r>
              <a:rPr lang="en-US" sz="2800" dirty="0" smtClean="0"/>
              <a:t>These attacks exploit data stored in RAM</a:t>
            </a:r>
          </a:p>
          <a:p>
            <a:pPr lvl="1"/>
            <a:r>
              <a:rPr lang="en-US" sz="2800" dirty="0" smtClean="0"/>
              <a:t>Execute data as machine instructions</a:t>
            </a:r>
          </a:p>
          <a:p>
            <a:pPr lvl="1"/>
            <a:r>
              <a:rPr lang="en-US" sz="2800" dirty="0" smtClean="0"/>
              <a:t>Buffer-Overflow corrupts and overwrites legitimate data</a:t>
            </a:r>
          </a:p>
          <a:p>
            <a:pPr lvl="1"/>
            <a:r>
              <a:rPr lang="en-US" sz="2800" dirty="0" smtClean="0"/>
              <a:t>Overwriting return address can lead to the Program Counter (PC) being hijacked</a:t>
            </a:r>
          </a:p>
          <a:p>
            <a:r>
              <a:rPr lang="en-US" sz="2800" dirty="0" smtClean="0"/>
              <a:t>Especially prevalent in languages which utilize manual memory allocation/deallocation</a:t>
            </a:r>
          </a:p>
          <a:p>
            <a:pPr lvl="1"/>
            <a:r>
              <a:rPr lang="en-US" sz="2800" dirty="0" smtClean="0"/>
              <a:t>Most notably C and C++</a:t>
            </a:r>
          </a:p>
          <a:p>
            <a:pPr marL="0" indent="0">
              <a:buNone/>
            </a:pPr>
            <a:endParaRPr lang="en-US" dirty="0" smtClean="0"/>
          </a:p>
        </p:txBody>
      </p:sp>
    </p:spTree>
    <p:extLst>
      <p:ext uri="{BB962C8B-B14F-4D97-AF65-F5344CB8AC3E}">
        <p14:creationId xmlns:p14="http://schemas.microsoft.com/office/powerpoint/2010/main" val="188257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Unrolled COOP</a:t>
            </a:r>
            <a:endParaRPr lang="en-US" dirty="0"/>
          </a:p>
        </p:txBody>
      </p:sp>
      <p:sp>
        <p:nvSpPr>
          <p:cNvPr id="3" name="Content Placeholder 2"/>
          <p:cNvSpPr>
            <a:spLocks noGrp="1"/>
          </p:cNvSpPr>
          <p:nvPr>
            <p:ph idx="1"/>
          </p:nvPr>
        </p:nvSpPr>
        <p:spPr/>
        <p:txBody>
          <a:bodyPr/>
          <a:lstStyle/>
          <a:p>
            <a:r>
              <a:rPr lang="en-US" sz="2800" dirty="0" smtClean="0"/>
              <a:t>Possible to devise an attack without recursion or iteration</a:t>
            </a:r>
          </a:p>
          <a:p>
            <a:r>
              <a:rPr lang="en-US" sz="2800" dirty="0" smtClean="0"/>
              <a:t>A series of two or more virtual method calls provide an opportunity for an ML-G</a:t>
            </a:r>
          </a:p>
          <a:p>
            <a:r>
              <a:rPr lang="en-US" sz="2800" dirty="0" smtClean="0"/>
              <a:t>Remember that the destructors called here need to be virtual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375575"/>
            <a:ext cx="10058400" cy="1304874"/>
          </a:xfrm>
          <a:prstGeom prst="rect">
            <a:avLst/>
          </a:prstGeom>
        </p:spPr>
      </p:pic>
    </p:spTree>
    <p:extLst>
      <p:ext uri="{BB962C8B-B14F-4D97-AF65-F5344CB8AC3E}">
        <p14:creationId xmlns:p14="http://schemas.microsoft.com/office/powerpoint/2010/main" val="18748905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 Requirements</a:t>
            </a:r>
            <a:endParaRPr lang="en-US" dirty="0"/>
          </a:p>
        </p:txBody>
      </p:sp>
      <p:sp>
        <p:nvSpPr>
          <p:cNvPr id="3" name="Content Placeholder 2"/>
          <p:cNvSpPr>
            <a:spLocks noGrp="1"/>
          </p:cNvSpPr>
          <p:nvPr>
            <p:ph idx="1"/>
          </p:nvPr>
        </p:nvSpPr>
        <p:spPr>
          <a:xfrm>
            <a:off x="1097280" y="1845733"/>
            <a:ext cx="10058400" cy="4342795"/>
          </a:xfrm>
        </p:spPr>
        <p:txBody>
          <a:bodyPr/>
          <a:lstStyle/>
          <a:p>
            <a:r>
              <a:rPr lang="en-US" dirty="0" smtClean="0"/>
              <a:t>Writable OR Executable, not both</a:t>
            </a:r>
          </a:p>
          <a:p>
            <a:pPr lvl="1"/>
            <a:r>
              <a:rPr lang="en-US" dirty="0" smtClean="0"/>
              <a:t>Table-splitting and randomization</a:t>
            </a:r>
          </a:p>
          <a:p>
            <a:r>
              <a:rPr lang="en-US" dirty="0" smtClean="0"/>
              <a:t>Execute Only Instructions</a:t>
            </a:r>
          </a:p>
          <a:p>
            <a:pPr lvl="1"/>
            <a:r>
              <a:rPr lang="en-US" dirty="0" smtClean="0"/>
              <a:t>CPU may fetch and execute instructions, but reading and writing instructions is not allowed</a:t>
            </a:r>
          </a:p>
          <a:p>
            <a:pPr lvl="1"/>
            <a:r>
              <a:rPr lang="en-US" dirty="0" smtClean="0"/>
              <a:t>Store functions in execute-only memory</a:t>
            </a:r>
          </a:p>
          <a:p>
            <a:r>
              <a:rPr lang="en-US" dirty="0" smtClean="0"/>
              <a:t>JIT Protection</a:t>
            </a:r>
          </a:p>
          <a:p>
            <a:pPr lvl="1"/>
            <a:r>
              <a:rPr lang="en-US" dirty="0" smtClean="0"/>
              <a:t>Protect against real-time memory disclosure</a:t>
            </a:r>
          </a:p>
          <a:p>
            <a:pPr lvl="1"/>
            <a:r>
              <a:rPr lang="en-US" dirty="0"/>
              <a:t>T</a:t>
            </a:r>
            <a:r>
              <a:rPr lang="en-US" dirty="0" smtClean="0"/>
              <a:t>rampolines</a:t>
            </a:r>
          </a:p>
          <a:p>
            <a:r>
              <a:rPr lang="en-US" dirty="0" smtClean="0"/>
              <a:t>Defense Against Brute Force and Probing</a:t>
            </a:r>
          </a:p>
          <a:p>
            <a:pPr lvl="1"/>
            <a:r>
              <a:rPr lang="en-US" dirty="0" smtClean="0"/>
              <a:t>Brute-Force attacks could incrementally reveal the randomized address space</a:t>
            </a:r>
          </a:p>
          <a:p>
            <a:pPr lvl="1"/>
            <a:r>
              <a:rPr lang="en-US" dirty="0" smtClean="0"/>
              <a:t>Booby-traps</a:t>
            </a:r>
            <a:endParaRPr lang="en-US" dirty="0"/>
          </a:p>
        </p:txBody>
      </p:sp>
    </p:spTree>
    <p:extLst>
      <p:ext uri="{BB962C8B-B14F-4D97-AF65-F5344CB8AC3E}">
        <p14:creationId xmlns:p14="http://schemas.microsoft.com/office/powerpoint/2010/main" val="4191971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Countering Attacks</a:t>
            </a:r>
            <a:endParaRPr lang="en-US" dirty="0"/>
          </a:p>
        </p:txBody>
      </p:sp>
      <p:sp>
        <p:nvSpPr>
          <p:cNvPr id="3" name="Content Placeholder 2"/>
          <p:cNvSpPr>
            <a:spLocks noGrp="1"/>
          </p:cNvSpPr>
          <p:nvPr>
            <p:ph idx="1"/>
          </p:nvPr>
        </p:nvSpPr>
        <p:spPr/>
        <p:txBody>
          <a:bodyPr>
            <a:noAutofit/>
          </a:bodyPr>
          <a:lstStyle/>
          <a:p>
            <a:r>
              <a:rPr lang="en-US" sz="2800" dirty="0" smtClean="0"/>
              <a:t>“Show that probabilistic defenses can thwart function reuse attacks”</a:t>
            </a:r>
          </a:p>
          <a:p>
            <a:r>
              <a:rPr lang="en-US" sz="2800" dirty="0"/>
              <a:t>Their solution: </a:t>
            </a:r>
            <a:r>
              <a:rPr lang="en-US" sz="2800" dirty="0" err="1"/>
              <a:t>Readactor</a:t>
            </a:r>
            <a:r>
              <a:rPr lang="en-US" sz="2800" dirty="0" smtClean="0"/>
              <a:t>++</a:t>
            </a:r>
          </a:p>
          <a:p>
            <a:r>
              <a:rPr lang="en-US" sz="2800" dirty="0" err="1" smtClean="0"/>
              <a:t>Readactor</a:t>
            </a:r>
            <a:r>
              <a:rPr lang="en-US" sz="2800" dirty="0" smtClean="0"/>
              <a:t> is a security framework aimed at combatting ROP attacks</a:t>
            </a:r>
          </a:p>
          <a:p>
            <a:r>
              <a:rPr lang="en-US" sz="2800" dirty="0" smtClean="0"/>
              <a:t>Wanted to extend </a:t>
            </a:r>
            <a:r>
              <a:rPr lang="en-US" sz="2800" dirty="0" err="1" smtClean="0"/>
              <a:t>Readactor</a:t>
            </a:r>
            <a:r>
              <a:rPr lang="en-US" sz="2800" dirty="0" smtClean="0"/>
              <a:t> so it could defend against COOP attacks as well</a:t>
            </a:r>
          </a:p>
        </p:txBody>
      </p:sp>
    </p:spTree>
    <p:extLst>
      <p:ext uri="{BB962C8B-B14F-4D97-AF65-F5344CB8AC3E}">
        <p14:creationId xmlns:p14="http://schemas.microsoft.com/office/powerpoint/2010/main" val="2133468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Countering Attacks Cont.</a:t>
            </a:r>
            <a:endParaRPr lang="en-US" dirty="0"/>
          </a:p>
        </p:txBody>
      </p:sp>
      <p:sp>
        <p:nvSpPr>
          <p:cNvPr id="3" name="Content Placeholder 2"/>
          <p:cNvSpPr>
            <a:spLocks noGrp="1"/>
          </p:cNvSpPr>
          <p:nvPr>
            <p:ph idx="1"/>
          </p:nvPr>
        </p:nvSpPr>
        <p:spPr>
          <a:xfrm>
            <a:off x="1097280" y="1855894"/>
            <a:ext cx="10058400" cy="4023360"/>
          </a:xfrm>
        </p:spPr>
        <p:txBody>
          <a:bodyPr/>
          <a:lstStyle/>
          <a:p>
            <a:r>
              <a:rPr lang="en-US" sz="2800" dirty="0" err="1"/>
              <a:t>Readactor</a:t>
            </a:r>
            <a:r>
              <a:rPr lang="en-US" sz="2800" dirty="0"/>
              <a:t>++ protects compiled binaries in four ways</a:t>
            </a:r>
          </a:p>
          <a:p>
            <a:pPr lvl="1"/>
            <a:r>
              <a:rPr lang="en-US" sz="2800" dirty="0"/>
              <a:t>Virtual Table splitting</a:t>
            </a:r>
          </a:p>
          <a:p>
            <a:pPr lvl="1"/>
            <a:r>
              <a:rPr lang="en-US" sz="2800" dirty="0"/>
              <a:t>Booby Trapping Execute-Only table entries</a:t>
            </a:r>
          </a:p>
          <a:p>
            <a:pPr lvl="1"/>
            <a:r>
              <a:rPr lang="en-US" sz="2800" dirty="0"/>
              <a:t>Collect Translation and Protection metadata</a:t>
            </a:r>
          </a:p>
          <a:p>
            <a:pPr lvl="1"/>
            <a:r>
              <a:rPr lang="en-US" sz="2800" dirty="0"/>
              <a:t>Randomize Virtual Table layout to make injection more </a:t>
            </a:r>
            <a:r>
              <a:rPr lang="en-US" sz="2800" dirty="0" smtClean="0"/>
              <a:t>difficult</a:t>
            </a:r>
          </a:p>
          <a:p>
            <a:r>
              <a:rPr lang="en-US" sz="2800" dirty="0" err="1" smtClean="0"/>
              <a:t>Readactor</a:t>
            </a:r>
            <a:r>
              <a:rPr lang="en-US" sz="2800" dirty="0" smtClean="0"/>
              <a:t>++ took the form of a modified C++ compiler</a:t>
            </a:r>
            <a:endParaRPr lang="en-US" sz="3000" dirty="0"/>
          </a:p>
          <a:p>
            <a:endParaRPr lang="en-US" dirty="0"/>
          </a:p>
        </p:txBody>
      </p:sp>
    </p:spTree>
    <p:extLst>
      <p:ext uri="{BB962C8B-B14F-4D97-AF65-F5344CB8AC3E}">
        <p14:creationId xmlns:p14="http://schemas.microsoft.com/office/powerpoint/2010/main" val="10860807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t>
            </a:r>
            <a:r>
              <a:rPr lang="en-US" dirty="0" err="1" smtClean="0"/>
              <a:t>Readactor</a:t>
            </a:r>
            <a:r>
              <a:rPr lang="en-US" dirty="0" smtClean="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4062"/>
            <a:ext cx="12192000" cy="3426703"/>
          </a:xfrm>
          <a:prstGeom prst="rect">
            <a:avLst/>
          </a:prstGeom>
        </p:spPr>
      </p:pic>
    </p:spTree>
    <p:extLst>
      <p:ext uri="{BB962C8B-B14F-4D97-AF65-F5344CB8AC3E}">
        <p14:creationId xmlns:p14="http://schemas.microsoft.com/office/powerpoint/2010/main" val="3354910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Disclosure</a:t>
            </a:r>
            <a:endParaRPr lang="en-US" dirty="0"/>
          </a:p>
        </p:txBody>
      </p:sp>
      <p:sp>
        <p:nvSpPr>
          <p:cNvPr id="3" name="Content Placeholder 2"/>
          <p:cNvSpPr>
            <a:spLocks noGrp="1"/>
          </p:cNvSpPr>
          <p:nvPr>
            <p:ph idx="1"/>
          </p:nvPr>
        </p:nvSpPr>
        <p:spPr/>
        <p:txBody>
          <a:bodyPr>
            <a:noAutofit/>
          </a:bodyPr>
          <a:lstStyle/>
          <a:p>
            <a:r>
              <a:rPr lang="en-US" sz="2800" dirty="0" smtClean="0"/>
              <a:t>Attackers can use tricks to force the system to disclose its memory layout</a:t>
            </a:r>
          </a:p>
          <a:p>
            <a:pPr lvl="1"/>
            <a:r>
              <a:rPr lang="en-US" sz="2800" dirty="0" smtClean="0"/>
              <a:t>Read the code segment of the program stack</a:t>
            </a:r>
          </a:p>
          <a:p>
            <a:pPr lvl="1"/>
            <a:r>
              <a:rPr lang="en-US" sz="2800" dirty="0" smtClean="0"/>
              <a:t>Read code pointers from </a:t>
            </a:r>
            <a:r>
              <a:rPr lang="en-US" sz="2800" dirty="0" err="1" smtClean="0"/>
              <a:t>vtables</a:t>
            </a:r>
            <a:r>
              <a:rPr lang="en-US" sz="2800" dirty="0" smtClean="0"/>
              <a:t>, </a:t>
            </a:r>
            <a:r>
              <a:rPr lang="en-US" sz="2800" dirty="0" smtClean="0"/>
              <a:t>stack, </a:t>
            </a:r>
            <a:r>
              <a:rPr lang="en-US" sz="2800" dirty="0" smtClean="0"/>
              <a:t>or </a:t>
            </a:r>
            <a:r>
              <a:rPr lang="en-US" sz="2800" dirty="0" smtClean="0"/>
              <a:t>heap</a:t>
            </a:r>
            <a:endParaRPr lang="en-US" sz="2800" dirty="0" smtClean="0"/>
          </a:p>
          <a:p>
            <a:r>
              <a:rPr lang="en-US" sz="2800" dirty="0" err="1" smtClean="0"/>
              <a:t>Readactor</a:t>
            </a:r>
            <a:r>
              <a:rPr lang="en-US" sz="2800" dirty="0" smtClean="0"/>
              <a:t>++ combats this by hiding all code pointers and replacing them with “trampolines”</a:t>
            </a:r>
          </a:p>
        </p:txBody>
      </p:sp>
    </p:spTree>
    <p:extLst>
      <p:ext uri="{BB962C8B-B14F-4D97-AF65-F5344CB8AC3E}">
        <p14:creationId xmlns:p14="http://schemas.microsoft.com/office/powerpoint/2010/main" val="933881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Disclosure Cont.</a:t>
            </a:r>
            <a:endParaRPr lang="en-US" dirty="0"/>
          </a:p>
        </p:txBody>
      </p:sp>
      <p:sp>
        <p:nvSpPr>
          <p:cNvPr id="3" name="Content Placeholder 2"/>
          <p:cNvSpPr>
            <a:spLocks noGrp="1"/>
          </p:cNvSpPr>
          <p:nvPr>
            <p:ph idx="1"/>
          </p:nvPr>
        </p:nvSpPr>
        <p:spPr/>
        <p:txBody>
          <a:bodyPr/>
          <a:lstStyle/>
          <a:p>
            <a:r>
              <a:rPr lang="en-US" sz="2800" dirty="0"/>
              <a:t>A trampoline is simply a jump instruction to the </a:t>
            </a:r>
            <a:r>
              <a:rPr lang="en-US" sz="2800" dirty="0" smtClean="0"/>
              <a:t>pointer</a:t>
            </a:r>
            <a:endParaRPr lang="en-US" sz="2800" dirty="0"/>
          </a:p>
          <a:p>
            <a:r>
              <a:rPr lang="en-US" sz="2800" dirty="0"/>
              <a:t>Trampolines provide an extra layer of indirection which hides the code segment</a:t>
            </a:r>
          </a:p>
          <a:p>
            <a:r>
              <a:rPr lang="en-US" sz="2800" dirty="0"/>
              <a:t>Because trampolines may not be dereferenced (unlike pointers), attackers cannot force them to give away their memory layout</a:t>
            </a:r>
          </a:p>
          <a:p>
            <a:endParaRPr lang="en-US" dirty="0"/>
          </a:p>
        </p:txBody>
      </p:sp>
    </p:spTree>
    <p:extLst>
      <p:ext uri="{BB962C8B-B14F-4D97-AF65-F5344CB8AC3E}">
        <p14:creationId xmlns:p14="http://schemas.microsoft.com/office/powerpoint/2010/main" val="1288683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Trampolines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7360"/>
            <a:ext cx="12192000" cy="5120640"/>
          </a:xfrm>
          <a:prstGeom prst="rect">
            <a:avLst/>
          </a:prstGeom>
        </p:spPr>
      </p:pic>
    </p:spTree>
    <p:extLst>
      <p:ext uri="{BB962C8B-B14F-4D97-AF65-F5344CB8AC3E}">
        <p14:creationId xmlns:p14="http://schemas.microsoft.com/office/powerpoint/2010/main" val="261773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Table Randomization</a:t>
            </a:r>
            <a:endParaRPr lang="en-US" dirty="0"/>
          </a:p>
        </p:txBody>
      </p:sp>
      <p:sp>
        <p:nvSpPr>
          <p:cNvPr id="3" name="Content Placeholder 2"/>
          <p:cNvSpPr>
            <a:spLocks noGrp="1"/>
          </p:cNvSpPr>
          <p:nvPr>
            <p:ph idx="1"/>
          </p:nvPr>
        </p:nvSpPr>
        <p:spPr>
          <a:xfrm>
            <a:off x="1097280" y="1845733"/>
            <a:ext cx="10058400" cy="4458813"/>
          </a:xfrm>
        </p:spPr>
        <p:txBody>
          <a:bodyPr>
            <a:noAutofit/>
          </a:bodyPr>
          <a:lstStyle/>
          <a:p>
            <a:r>
              <a:rPr lang="en-US" sz="2800" dirty="0" smtClean="0"/>
              <a:t>Every C++ object contains necessary metadata for pointing to its virtual table</a:t>
            </a:r>
          </a:p>
          <a:p>
            <a:pPr lvl="1"/>
            <a:r>
              <a:rPr lang="en-US" sz="2800" dirty="0" smtClean="0"/>
              <a:t>Known as the </a:t>
            </a:r>
            <a:r>
              <a:rPr lang="en-US" sz="2800" dirty="0" err="1" smtClean="0"/>
              <a:t>vptr</a:t>
            </a:r>
            <a:endParaRPr lang="en-US" sz="2800" dirty="0" smtClean="0"/>
          </a:p>
          <a:p>
            <a:r>
              <a:rPr lang="en-US" sz="2800" dirty="0" smtClean="0"/>
              <a:t>Simply randomizing the object’s metadata layout is not enough</a:t>
            </a:r>
          </a:p>
          <a:p>
            <a:pPr lvl="1"/>
            <a:r>
              <a:rPr lang="en-US" sz="2800" dirty="0" smtClean="0"/>
              <a:t>Can be attacked much the same as address randomization</a:t>
            </a:r>
          </a:p>
        </p:txBody>
      </p:sp>
    </p:spTree>
    <p:extLst>
      <p:ext uri="{BB962C8B-B14F-4D97-AF65-F5344CB8AC3E}">
        <p14:creationId xmlns:p14="http://schemas.microsoft.com/office/powerpoint/2010/main" val="1203687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Table Randomization Cont.</a:t>
            </a:r>
            <a:endParaRPr lang="en-US" dirty="0"/>
          </a:p>
        </p:txBody>
      </p:sp>
      <p:sp>
        <p:nvSpPr>
          <p:cNvPr id="3" name="Content Placeholder 2"/>
          <p:cNvSpPr>
            <a:spLocks noGrp="1"/>
          </p:cNvSpPr>
          <p:nvPr>
            <p:ph idx="1"/>
          </p:nvPr>
        </p:nvSpPr>
        <p:spPr/>
        <p:txBody>
          <a:bodyPr/>
          <a:lstStyle/>
          <a:p>
            <a:r>
              <a:rPr lang="en-US" sz="2800" dirty="0"/>
              <a:t>The virtual table’s themselves are better candidates for randomization</a:t>
            </a:r>
          </a:p>
          <a:p>
            <a:r>
              <a:rPr lang="en-US" sz="2800" dirty="0"/>
              <a:t>O</a:t>
            </a:r>
            <a:r>
              <a:rPr lang="en-US" sz="2800" dirty="0" smtClean="0"/>
              <a:t>nce these tables are randomized, we need </a:t>
            </a:r>
            <a:r>
              <a:rPr lang="en-US" sz="2800" dirty="0"/>
              <a:t>to prevent code pointers from being read</a:t>
            </a:r>
          </a:p>
          <a:p>
            <a:r>
              <a:rPr lang="en-US" sz="2800" dirty="0"/>
              <a:t>Solution: split the virtual tables into read-only and execute-only</a:t>
            </a:r>
          </a:p>
          <a:p>
            <a:pPr marL="0" indent="0">
              <a:buNone/>
            </a:pPr>
            <a:endParaRPr lang="en-US" dirty="0"/>
          </a:p>
        </p:txBody>
      </p:sp>
    </p:spTree>
    <p:extLst>
      <p:ext uri="{BB962C8B-B14F-4D97-AF65-F5344CB8AC3E}">
        <p14:creationId xmlns:p14="http://schemas.microsoft.com/office/powerpoint/2010/main" val="1123105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Injection Attack</a:t>
            </a:r>
            <a:endParaRPr lang="en-US" dirty="0"/>
          </a:p>
        </p:txBody>
      </p:sp>
      <p:sp>
        <p:nvSpPr>
          <p:cNvPr id="3" name="Content Placeholder 2"/>
          <p:cNvSpPr>
            <a:spLocks noGrp="1"/>
          </p:cNvSpPr>
          <p:nvPr>
            <p:ph idx="1"/>
          </p:nvPr>
        </p:nvSpPr>
        <p:spPr/>
        <p:txBody>
          <a:bodyPr>
            <a:normAutofit/>
          </a:bodyPr>
          <a:lstStyle/>
          <a:p>
            <a:r>
              <a:rPr lang="en-US" sz="2800" dirty="0" smtClean="0"/>
              <a:t>Code Injection seeks to supplant legitimate code with that of malicious code</a:t>
            </a:r>
          </a:p>
          <a:p>
            <a:r>
              <a:rPr lang="en-US" sz="2800" dirty="0" smtClean="0"/>
              <a:t>Overflow a buffer with malicious, carefully crafted code</a:t>
            </a:r>
          </a:p>
          <a:p>
            <a:r>
              <a:rPr lang="en-US" sz="2800" dirty="0" smtClean="0"/>
              <a:t>The hijacked program counter will return into the attacker’s code</a:t>
            </a:r>
          </a:p>
          <a:p>
            <a:r>
              <a:rPr lang="en-US" sz="2800" dirty="0" smtClean="0"/>
              <a:t>Malicious code is freshly introduced into the system from an outside source</a:t>
            </a:r>
          </a:p>
        </p:txBody>
      </p:sp>
    </p:spTree>
    <p:extLst>
      <p:ext uri="{BB962C8B-B14F-4D97-AF65-F5344CB8AC3E}">
        <p14:creationId xmlns:p14="http://schemas.microsoft.com/office/powerpoint/2010/main" val="1243243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77801"/>
          </a:xfrm>
        </p:spPr>
      </p:pic>
      <p:cxnSp>
        <p:nvCxnSpPr>
          <p:cNvPr id="5" name="Straight Connector 4"/>
          <p:cNvCxnSpPr/>
          <p:nvPr/>
        </p:nvCxnSpPr>
        <p:spPr>
          <a:xfrm flipV="1">
            <a:off x="6065520" y="2692400"/>
            <a:ext cx="2397760" cy="2032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066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Guessing Attacks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Brute force attacks on the virtual tables are a big concern</a:t>
            </a:r>
          </a:p>
          <a:p>
            <a:r>
              <a:rPr lang="en-US" sz="2800" dirty="0" smtClean="0"/>
              <a:t>Attacker could probe the randomized </a:t>
            </a:r>
            <a:r>
              <a:rPr lang="en-US" sz="2800" dirty="0" err="1" smtClean="0"/>
              <a:t>vtable</a:t>
            </a:r>
            <a:r>
              <a:rPr lang="en-US" sz="2800" dirty="0" smtClean="0"/>
              <a:t> until they are familiar with the layout</a:t>
            </a:r>
          </a:p>
          <a:p>
            <a:r>
              <a:rPr lang="en-US" sz="2800" dirty="0" smtClean="0"/>
              <a:t>Placing booby-traps in the execute-only portion of the </a:t>
            </a:r>
            <a:r>
              <a:rPr lang="en-US" sz="2800" dirty="0" err="1" smtClean="0"/>
              <a:t>vtable</a:t>
            </a:r>
            <a:r>
              <a:rPr lang="en-US" sz="2800" dirty="0" smtClean="0"/>
              <a:t> will discourage probing</a:t>
            </a:r>
          </a:p>
          <a:p>
            <a:r>
              <a:rPr lang="en-US" sz="2800" dirty="0" smtClean="0"/>
              <a:t>Triggering a booby trap</a:t>
            </a:r>
          </a:p>
          <a:p>
            <a:pPr lvl="1"/>
            <a:r>
              <a:rPr lang="en-US" sz="2800" dirty="0" smtClean="0"/>
              <a:t>Program will immediately terminate</a:t>
            </a:r>
          </a:p>
          <a:p>
            <a:pPr lvl="1"/>
            <a:r>
              <a:rPr lang="en-US" sz="2800" dirty="0" smtClean="0"/>
              <a:t>Virtual Table layout will freshly randomize</a:t>
            </a:r>
          </a:p>
          <a:p>
            <a:pPr lvl="1"/>
            <a:r>
              <a:rPr lang="en-US" sz="2800" dirty="0" smtClean="0"/>
              <a:t>Application reports the activity to a system administrator</a:t>
            </a:r>
          </a:p>
          <a:p>
            <a:endParaRPr lang="en-US" dirty="0"/>
          </a:p>
        </p:txBody>
      </p:sp>
    </p:spTree>
    <p:extLst>
      <p:ext uri="{BB962C8B-B14F-4D97-AF65-F5344CB8AC3E}">
        <p14:creationId xmlns:p14="http://schemas.microsoft.com/office/powerpoint/2010/main" val="9611808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75188"/>
          </a:xfrm>
          <a:prstGeom prst="rect">
            <a:avLst/>
          </a:prstGeom>
        </p:spPr>
      </p:pic>
    </p:spTree>
    <p:extLst>
      <p:ext uri="{BB962C8B-B14F-4D97-AF65-F5344CB8AC3E}">
        <p14:creationId xmlns:p14="http://schemas.microsoft.com/office/powerpoint/2010/main" val="18230877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Linkage Table Randomization</a:t>
            </a:r>
            <a:endParaRPr lang="en-US" dirty="0"/>
          </a:p>
        </p:txBody>
      </p:sp>
      <p:sp>
        <p:nvSpPr>
          <p:cNvPr id="3" name="Content Placeholder 2"/>
          <p:cNvSpPr>
            <a:spLocks noGrp="1"/>
          </p:cNvSpPr>
          <p:nvPr>
            <p:ph idx="1"/>
          </p:nvPr>
        </p:nvSpPr>
        <p:spPr>
          <a:xfrm>
            <a:off x="1097280" y="1845734"/>
            <a:ext cx="10058400" cy="4843824"/>
          </a:xfrm>
        </p:spPr>
        <p:txBody>
          <a:bodyPr>
            <a:normAutofit lnSpcReduction="10000"/>
          </a:bodyPr>
          <a:lstStyle/>
          <a:p>
            <a:r>
              <a:rPr lang="en-US" sz="2800" dirty="0" smtClean="0"/>
              <a:t>Acts as a map for dynamically linked library functions</a:t>
            </a:r>
          </a:p>
          <a:p>
            <a:r>
              <a:rPr lang="en-US" sz="2800" dirty="0" smtClean="0"/>
              <a:t>Exploiting this structure is vital to a RILC attack’s success</a:t>
            </a:r>
          </a:p>
          <a:p>
            <a:r>
              <a:rPr lang="en-US" sz="2800" dirty="0" smtClean="0"/>
              <a:t>Entries are usually organized in series, with the base addresses randomized</a:t>
            </a:r>
          </a:p>
          <a:p>
            <a:r>
              <a:rPr lang="en-US" sz="2800" dirty="0" err="1" smtClean="0"/>
              <a:t>Readactor</a:t>
            </a:r>
            <a:r>
              <a:rPr lang="en-US" sz="2800" dirty="0" smtClean="0"/>
              <a:t>++ randomizes entries, as well as sets booby traps to protect against exploitation</a:t>
            </a:r>
          </a:p>
          <a:p>
            <a:r>
              <a:rPr lang="en-US" sz="2800" dirty="0" smtClean="0"/>
              <a:t>Trampolines are added to ensure the function locations cannot be dereferenced</a:t>
            </a:r>
          </a:p>
          <a:p>
            <a:r>
              <a:rPr lang="en-US" sz="2800" dirty="0" smtClean="0"/>
              <a:t>Lastly, </a:t>
            </a:r>
            <a:r>
              <a:rPr lang="en-US" sz="2800" dirty="0" err="1" smtClean="0"/>
              <a:t>TRaP</a:t>
            </a:r>
            <a:r>
              <a:rPr lang="en-US" sz="2800" dirty="0" smtClean="0"/>
              <a:t> data is collected in order to update call instructions with the new, random function address</a:t>
            </a:r>
          </a:p>
          <a:p>
            <a:endParaRPr lang="en-US" dirty="0"/>
          </a:p>
        </p:txBody>
      </p:sp>
    </p:spTree>
    <p:extLst>
      <p:ext uri="{BB962C8B-B14F-4D97-AF65-F5344CB8AC3E}">
        <p14:creationId xmlns:p14="http://schemas.microsoft.com/office/powerpoint/2010/main" val="1500940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t>
            </a:r>
            <a:r>
              <a:rPr lang="en-US" dirty="0" err="1" smtClean="0"/>
              <a:t>Readactor</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 y="2144062"/>
            <a:ext cx="12192000" cy="3426703"/>
          </a:xfrm>
          <a:prstGeom prst="rect">
            <a:avLst/>
          </a:prstGeom>
        </p:spPr>
      </p:pic>
    </p:spTree>
    <p:extLst>
      <p:ext uri="{BB962C8B-B14F-4D97-AF65-F5344CB8AC3E}">
        <p14:creationId xmlns:p14="http://schemas.microsoft.com/office/powerpoint/2010/main" val="40686681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TRaP</a:t>
            </a:r>
            <a:r>
              <a:rPr lang="en-US" dirty="0" smtClean="0"/>
              <a:t> Metadata</a:t>
            </a:r>
            <a:endParaRPr lang="en-US" dirty="0"/>
          </a:p>
        </p:txBody>
      </p:sp>
      <p:sp>
        <p:nvSpPr>
          <p:cNvPr id="3" name="Content Placeholder 2"/>
          <p:cNvSpPr>
            <a:spLocks noGrp="1"/>
          </p:cNvSpPr>
          <p:nvPr>
            <p:ph idx="1"/>
          </p:nvPr>
        </p:nvSpPr>
        <p:spPr/>
        <p:txBody>
          <a:bodyPr/>
          <a:lstStyle/>
          <a:p>
            <a:r>
              <a:rPr lang="en-US" sz="2800" dirty="0" smtClean="0"/>
              <a:t>Stands for “Table Randomization and Protection”</a:t>
            </a:r>
          </a:p>
          <a:p>
            <a:r>
              <a:rPr lang="en-US" sz="2800" dirty="0" err="1" smtClean="0"/>
              <a:t>TRaP</a:t>
            </a:r>
            <a:r>
              <a:rPr lang="en-US" sz="2800" dirty="0" smtClean="0"/>
              <a:t> info represents the newly randomized locations of dynamically loaded functions and </a:t>
            </a:r>
            <a:r>
              <a:rPr lang="en-US" sz="2800" dirty="0" err="1" smtClean="0"/>
              <a:t>vtables</a:t>
            </a:r>
            <a:endParaRPr lang="en-US" sz="2800" dirty="0" smtClean="0"/>
          </a:p>
          <a:p>
            <a:r>
              <a:rPr lang="en-US" sz="2800" dirty="0" err="1" smtClean="0"/>
              <a:t>TRaP</a:t>
            </a:r>
            <a:r>
              <a:rPr lang="en-US" sz="2800" dirty="0" smtClean="0"/>
              <a:t> is specialized metadata that is compiled into the binary directly</a:t>
            </a:r>
          </a:p>
          <a:p>
            <a:r>
              <a:rPr lang="en-US" sz="2800" dirty="0" smtClean="0"/>
              <a:t>Every dynamic function call and virtual call must be updated with the new address</a:t>
            </a:r>
          </a:p>
          <a:p>
            <a:pPr lvl="1"/>
            <a:endParaRPr lang="en-US" dirty="0"/>
          </a:p>
        </p:txBody>
      </p:sp>
    </p:spTree>
    <p:extLst>
      <p:ext uri="{BB962C8B-B14F-4D97-AF65-F5344CB8AC3E}">
        <p14:creationId xmlns:p14="http://schemas.microsoft.com/office/powerpoint/2010/main" val="26886562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RandoLib</a:t>
            </a:r>
            <a:endParaRPr lang="en-US" dirty="0"/>
          </a:p>
        </p:txBody>
      </p:sp>
      <p:sp>
        <p:nvSpPr>
          <p:cNvPr id="3" name="Content Placeholder 2"/>
          <p:cNvSpPr>
            <a:spLocks noGrp="1"/>
          </p:cNvSpPr>
          <p:nvPr>
            <p:ph idx="1"/>
          </p:nvPr>
        </p:nvSpPr>
        <p:spPr/>
        <p:txBody>
          <a:bodyPr>
            <a:normAutofit/>
          </a:bodyPr>
          <a:lstStyle/>
          <a:p>
            <a:r>
              <a:rPr lang="en-US" sz="2800" dirty="0" smtClean="0"/>
              <a:t>Randomization engine for assigning new function addresses</a:t>
            </a:r>
            <a:endParaRPr lang="en-US" sz="2800" dirty="0"/>
          </a:p>
          <a:p>
            <a:pPr marL="544068" lvl="1" indent="-342900">
              <a:buFont typeface="+mj-lt"/>
              <a:buAutoNum type="arabicPeriod"/>
            </a:pPr>
            <a:r>
              <a:rPr lang="en-US" sz="2800" dirty="0" smtClean="0"/>
              <a:t>Alter table layouts and locations</a:t>
            </a:r>
          </a:p>
          <a:p>
            <a:pPr marL="544068" lvl="1" indent="-342900">
              <a:buFont typeface="+mj-lt"/>
              <a:buAutoNum type="arabicPeriod"/>
            </a:pPr>
            <a:r>
              <a:rPr lang="en-US" sz="2800" dirty="0" smtClean="0"/>
              <a:t>Update call sites and references to change functions using the </a:t>
            </a:r>
            <a:r>
              <a:rPr lang="en-US" sz="2800" dirty="0" err="1" smtClean="0"/>
              <a:t>TRaP</a:t>
            </a:r>
            <a:r>
              <a:rPr lang="en-US" sz="2800" dirty="0" smtClean="0"/>
              <a:t> data</a:t>
            </a:r>
            <a:endParaRPr lang="en-US" sz="3000" dirty="0"/>
          </a:p>
        </p:txBody>
      </p:sp>
    </p:spTree>
    <p:extLst>
      <p:ext uri="{BB962C8B-B14F-4D97-AF65-F5344CB8AC3E}">
        <p14:creationId xmlns:p14="http://schemas.microsoft.com/office/powerpoint/2010/main" val="11721264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Performance</a:t>
            </a:r>
            <a:endParaRPr lang="en-US" dirty="0"/>
          </a:p>
        </p:txBody>
      </p:sp>
      <p:sp>
        <p:nvSpPr>
          <p:cNvPr id="3" name="Content Placeholder 2"/>
          <p:cNvSpPr>
            <a:spLocks noGrp="1"/>
          </p:cNvSpPr>
          <p:nvPr>
            <p:ph idx="1"/>
          </p:nvPr>
        </p:nvSpPr>
        <p:spPr>
          <a:xfrm>
            <a:off x="1097280" y="1845734"/>
            <a:ext cx="10058400" cy="4494106"/>
          </a:xfrm>
        </p:spPr>
        <p:txBody>
          <a:bodyPr>
            <a:normAutofit fontScale="92500" lnSpcReduction="10000"/>
          </a:bodyPr>
          <a:lstStyle/>
          <a:p>
            <a:r>
              <a:rPr lang="en-US" sz="2800" dirty="0" smtClean="0"/>
              <a:t>Trampoline addresses are still readable</a:t>
            </a:r>
          </a:p>
          <a:p>
            <a:pPr lvl="1"/>
            <a:r>
              <a:rPr lang="en-US" sz="2600" dirty="0" smtClean="0"/>
              <a:t>Possible security extension, could cause problems</a:t>
            </a:r>
            <a:endParaRPr lang="en-US" sz="2600" dirty="0" smtClean="0"/>
          </a:p>
          <a:p>
            <a:r>
              <a:rPr lang="en-US" sz="2800" dirty="0" smtClean="0"/>
              <a:t>Brute-Force </a:t>
            </a:r>
            <a:r>
              <a:rPr lang="en-US" sz="2800" dirty="0" smtClean="0"/>
              <a:t>Attacks</a:t>
            </a:r>
          </a:p>
          <a:p>
            <a:pPr lvl="1"/>
            <a:r>
              <a:rPr lang="en-US" sz="2800" dirty="0" smtClean="0"/>
              <a:t>Probe the stack until the layout is </a:t>
            </a:r>
            <a:r>
              <a:rPr lang="en-US" sz="2800" dirty="0" smtClean="0"/>
              <a:t>known</a:t>
            </a:r>
          </a:p>
          <a:p>
            <a:pPr lvl="1"/>
            <a:r>
              <a:rPr lang="en-US" sz="2800" dirty="0" smtClean="0"/>
              <a:t>Booby-traps stopped almost all brute-force attacks</a:t>
            </a:r>
          </a:p>
          <a:p>
            <a:pPr lvl="1"/>
            <a:r>
              <a:rPr lang="en-US" sz="2800" dirty="0" smtClean="0"/>
              <a:t>Success rate was found to be about 0.0003%</a:t>
            </a:r>
            <a:endParaRPr lang="en-US" sz="2800" dirty="0" smtClean="0"/>
          </a:p>
          <a:p>
            <a:r>
              <a:rPr lang="en-US" sz="2800" dirty="0" smtClean="0"/>
              <a:t>Practical Attacks – Chromium Web Browser</a:t>
            </a:r>
          </a:p>
          <a:p>
            <a:pPr lvl="1"/>
            <a:r>
              <a:rPr lang="en-US" sz="2800" dirty="0" smtClean="0"/>
              <a:t>JavaScript was used to create read/write </a:t>
            </a:r>
            <a:r>
              <a:rPr lang="en-US" sz="2800" dirty="0" smtClean="0"/>
              <a:t>locations for both COOP and RILC attacks</a:t>
            </a:r>
          </a:p>
          <a:p>
            <a:pPr lvl="1"/>
            <a:r>
              <a:rPr lang="en-US" sz="2800" dirty="0" smtClean="0"/>
              <a:t>Both attacks were successful on vanilla Chromium and failed on Chromium compiled with </a:t>
            </a:r>
            <a:r>
              <a:rPr lang="en-US" sz="2800" dirty="0" err="1" smtClean="0"/>
              <a:t>Readactor</a:t>
            </a:r>
            <a:r>
              <a:rPr lang="en-US" sz="2800" dirty="0" smtClean="0"/>
              <a:t>++</a:t>
            </a:r>
            <a:endParaRPr lang="en-US" sz="2800" dirty="0" smtClean="0"/>
          </a:p>
          <a:p>
            <a:endParaRPr lang="en-US" sz="3000" dirty="0"/>
          </a:p>
        </p:txBody>
      </p:sp>
    </p:spTree>
    <p:extLst>
      <p:ext uri="{BB962C8B-B14F-4D97-AF65-F5344CB8AC3E}">
        <p14:creationId xmlns:p14="http://schemas.microsoft.com/office/powerpoint/2010/main" val="20261628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Efficiency Concerns</a:t>
            </a:r>
            <a:endParaRPr lang="en-US" dirty="0"/>
          </a:p>
        </p:txBody>
      </p:sp>
      <p:sp>
        <p:nvSpPr>
          <p:cNvPr id="3" name="Content Placeholder 2"/>
          <p:cNvSpPr>
            <a:spLocks noGrp="1"/>
          </p:cNvSpPr>
          <p:nvPr>
            <p:ph idx="1"/>
          </p:nvPr>
        </p:nvSpPr>
        <p:spPr>
          <a:xfrm>
            <a:off x="1097280" y="1845734"/>
            <a:ext cx="10058400" cy="4440766"/>
          </a:xfrm>
        </p:spPr>
        <p:txBody>
          <a:bodyPr>
            <a:noAutofit/>
          </a:bodyPr>
          <a:lstStyle/>
          <a:p>
            <a:r>
              <a:rPr lang="en-US" sz="2400" dirty="0" smtClean="0"/>
              <a:t>Built the Chromium web browser using </a:t>
            </a:r>
            <a:r>
              <a:rPr lang="en-US" sz="2400" dirty="0" err="1" smtClean="0"/>
              <a:t>Readactor</a:t>
            </a:r>
            <a:r>
              <a:rPr lang="en-US" sz="2400" dirty="0" smtClean="0"/>
              <a:t>++</a:t>
            </a:r>
          </a:p>
          <a:p>
            <a:r>
              <a:rPr lang="en-US" sz="2400" dirty="0" smtClean="0"/>
              <a:t>Can only measure performance of C++ components in the Chromium system</a:t>
            </a:r>
          </a:p>
          <a:p>
            <a:r>
              <a:rPr lang="en-US" sz="2400" dirty="0" smtClean="0"/>
              <a:t>Measured the performance of scrolling over a large web page</a:t>
            </a:r>
          </a:p>
          <a:p>
            <a:pPr lvl="1"/>
            <a:r>
              <a:rPr lang="en-US" sz="2400" dirty="0" smtClean="0"/>
              <a:t>Google</a:t>
            </a:r>
          </a:p>
          <a:p>
            <a:pPr lvl="1"/>
            <a:r>
              <a:rPr lang="en-US" sz="2400" dirty="0" smtClean="0"/>
              <a:t>Gmail</a:t>
            </a:r>
          </a:p>
          <a:p>
            <a:pPr lvl="1"/>
            <a:r>
              <a:rPr lang="en-US" sz="2400" dirty="0" smtClean="0"/>
              <a:t>CNN</a:t>
            </a:r>
          </a:p>
          <a:p>
            <a:pPr lvl="1"/>
            <a:r>
              <a:rPr lang="en-US" sz="2400" dirty="0" smtClean="0"/>
              <a:t>Facebook</a:t>
            </a:r>
          </a:p>
          <a:p>
            <a:r>
              <a:rPr lang="en-US" sz="2400" dirty="0" smtClean="0"/>
              <a:t>Table randomization alone resulted in about 1.0% overhead increase</a:t>
            </a:r>
          </a:p>
          <a:p>
            <a:r>
              <a:rPr lang="en-US" sz="2400" dirty="0" smtClean="0"/>
              <a:t>The addition of x-only memory and trampolines incurred a performance overhead of 7.9%</a:t>
            </a:r>
            <a:endParaRPr lang="en-US" sz="2400" dirty="0"/>
          </a:p>
        </p:txBody>
      </p:sp>
    </p:spTree>
    <p:extLst>
      <p:ext uri="{BB962C8B-B14F-4D97-AF65-F5344CB8AC3E}">
        <p14:creationId xmlns:p14="http://schemas.microsoft.com/office/powerpoint/2010/main" val="21600668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66652"/>
          </a:xfrm>
        </p:spPr>
      </p:pic>
    </p:spTree>
    <p:extLst>
      <p:ext uri="{BB962C8B-B14F-4D97-AF65-F5344CB8AC3E}">
        <p14:creationId xmlns:p14="http://schemas.microsoft.com/office/powerpoint/2010/main" val="2700707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Reuse Attack</a:t>
            </a:r>
            <a:endParaRPr lang="en-US" dirty="0"/>
          </a:p>
        </p:txBody>
      </p:sp>
      <p:sp>
        <p:nvSpPr>
          <p:cNvPr id="3" name="Content Placeholder 2"/>
          <p:cNvSpPr>
            <a:spLocks noGrp="1"/>
          </p:cNvSpPr>
          <p:nvPr>
            <p:ph idx="1"/>
          </p:nvPr>
        </p:nvSpPr>
        <p:spPr/>
        <p:txBody>
          <a:bodyPr/>
          <a:lstStyle/>
          <a:p>
            <a:r>
              <a:rPr lang="en-US" sz="2800" dirty="0" smtClean="0"/>
              <a:t>Focuses on using pre-existing system or library code, rather than injected code</a:t>
            </a:r>
          </a:p>
          <a:p>
            <a:r>
              <a:rPr lang="en-US" sz="2800" dirty="0" smtClean="0"/>
              <a:t>As before, the attacker must overflow a buffer in order to hijack the program counter</a:t>
            </a:r>
          </a:p>
          <a:p>
            <a:r>
              <a:rPr lang="en-US" sz="2800" dirty="0" smtClean="0"/>
              <a:t>Return-to-</a:t>
            </a:r>
            <a:r>
              <a:rPr lang="en-US" sz="2800" dirty="0" err="1" smtClean="0"/>
              <a:t>Libc</a:t>
            </a:r>
            <a:r>
              <a:rPr lang="en-US" sz="2800" dirty="0" smtClean="0"/>
              <a:t> is a famous example of a Code Reuse Attack</a:t>
            </a:r>
          </a:p>
          <a:p>
            <a:pPr lvl="1"/>
            <a:r>
              <a:rPr lang="en-US" sz="2800" dirty="0" smtClean="0"/>
              <a:t>Contains many system utility functions</a:t>
            </a:r>
          </a:p>
          <a:p>
            <a:pPr lvl="1"/>
            <a:r>
              <a:rPr lang="en-US" sz="2800" dirty="0" smtClean="0"/>
              <a:t>A veritable playground for attackers</a:t>
            </a:r>
          </a:p>
          <a:p>
            <a:endParaRPr lang="en-US" dirty="0" smtClean="0"/>
          </a:p>
          <a:p>
            <a:endParaRPr lang="en-US" dirty="0"/>
          </a:p>
        </p:txBody>
      </p:sp>
    </p:spTree>
    <p:extLst>
      <p:ext uri="{BB962C8B-B14F-4D97-AF65-F5344CB8AC3E}">
        <p14:creationId xmlns:p14="http://schemas.microsoft.com/office/powerpoint/2010/main" val="1989760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sz="2800" dirty="0" smtClean="0"/>
              <a:t>Other table based attacks</a:t>
            </a:r>
          </a:p>
          <a:p>
            <a:pPr lvl="1"/>
            <a:r>
              <a:rPr lang="en-US" sz="2800" dirty="0" smtClean="0"/>
              <a:t>C Programming Language utilizes tables of function pointers</a:t>
            </a:r>
          </a:p>
          <a:p>
            <a:r>
              <a:rPr lang="en-US" sz="2800" dirty="0" smtClean="0"/>
              <a:t>Randomization of data structure layouts</a:t>
            </a:r>
          </a:p>
          <a:p>
            <a:pPr lvl="1"/>
            <a:r>
              <a:rPr lang="en-US" sz="2800" dirty="0" smtClean="0"/>
              <a:t>Further protect stack objects by randomizing their layout</a:t>
            </a:r>
          </a:p>
          <a:p>
            <a:r>
              <a:rPr lang="en-US" sz="2800" dirty="0" smtClean="0"/>
              <a:t>Dynamically linked libraries</a:t>
            </a:r>
          </a:p>
          <a:p>
            <a:pPr lvl="1"/>
            <a:r>
              <a:rPr lang="en-US" sz="2800" dirty="0" smtClean="0"/>
              <a:t>These could be a potential attack vector for the clever hacker</a:t>
            </a:r>
          </a:p>
          <a:p>
            <a:pPr lvl="1"/>
            <a:r>
              <a:rPr lang="en-US" sz="2800" dirty="0" smtClean="0"/>
              <a:t>Libraries loaded at runtime could be vulnerable to COOP attack</a:t>
            </a:r>
          </a:p>
          <a:p>
            <a:pPr lvl="1"/>
            <a:r>
              <a:rPr lang="en-US" sz="2800" dirty="0" smtClean="0"/>
              <a:t>Want to provide protection at runtime for these libraries</a:t>
            </a:r>
            <a:endParaRPr lang="en-US" sz="2800" dirty="0"/>
          </a:p>
        </p:txBody>
      </p:sp>
    </p:spTree>
    <p:extLst>
      <p:ext uri="{BB962C8B-B14F-4D97-AF65-F5344CB8AC3E}">
        <p14:creationId xmlns:p14="http://schemas.microsoft.com/office/powerpoint/2010/main" val="21136029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noAutofit/>
          </a:bodyPr>
          <a:lstStyle/>
          <a:p>
            <a:r>
              <a:rPr lang="en-US" sz="2800" dirty="0" err="1" smtClean="0"/>
              <a:t>Readactor</a:t>
            </a:r>
            <a:r>
              <a:rPr lang="en-US" sz="2800" dirty="0" smtClean="0"/>
              <a:t>++ covers only those programs which adhere to the C++ language specification</a:t>
            </a:r>
          </a:p>
          <a:p>
            <a:r>
              <a:rPr lang="en-US" sz="2800" dirty="0" smtClean="0"/>
              <a:t>Programs which rely on compiler-introduced changes to the </a:t>
            </a:r>
            <a:r>
              <a:rPr lang="en-US" sz="2800" dirty="0" err="1" smtClean="0"/>
              <a:t>vtable</a:t>
            </a:r>
            <a:r>
              <a:rPr lang="en-US" sz="2800" dirty="0" smtClean="0"/>
              <a:t> are not protected</a:t>
            </a:r>
          </a:p>
          <a:p>
            <a:r>
              <a:rPr lang="en-US" sz="2800" dirty="0" err="1"/>
              <a:t>Vtables</a:t>
            </a:r>
            <a:r>
              <a:rPr lang="en-US" sz="2800" dirty="0"/>
              <a:t> can have different implementations between platforms and </a:t>
            </a:r>
            <a:r>
              <a:rPr lang="en-US" sz="2800" dirty="0" smtClean="0"/>
              <a:t>compilers</a:t>
            </a:r>
            <a:endParaRPr lang="en-US" sz="2800" dirty="0"/>
          </a:p>
        </p:txBody>
      </p:sp>
    </p:spTree>
    <p:extLst>
      <p:ext uri="{BB962C8B-B14F-4D97-AF65-F5344CB8AC3E}">
        <p14:creationId xmlns:p14="http://schemas.microsoft.com/office/powerpoint/2010/main" val="10523178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Cont.</a:t>
            </a:r>
            <a:endParaRPr lang="en-US" dirty="0"/>
          </a:p>
        </p:txBody>
      </p:sp>
      <p:sp>
        <p:nvSpPr>
          <p:cNvPr id="3" name="Content Placeholder 2"/>
          <p:cNvSpPr>
            <a:spLocks noGrp="1"/>
          </p:cNvSpPr>
          <p:nvPr>
            <p:ph idx="1"/>
          </p:nvPr>
        </p:nvSpPr>
        <p:spPr/>
        <p:txBody>
          <a:bodyPr/>
          <a:lstStyle/>
          <a:p>
            <a:r>
              <a:rPr lang="en-US" sz="2800" dirty="0" smtClean="0"/>
              <a:t>Programs </a:t>
            </a:r>
            <a:r>
              <a:rPr lang="en-US" sz="2800" dirty="0"/>
              <a:t>which include external libraries must be compiled with the same version as the external library</a:t>
            </a:r>
          </a:p>
          <a:p>
            <a:pPr lvl="1"/>
            <a:r>
              <a:rPr lang="en-US" sz="2800" dirty="0"/>
              <a:t>External libraries may be </a:t>
            </a:r>
            <a:r>
              <a:rPr lang="en-US" sz="2800" dirty="0" smtClean="0"/>
              <a:t>rebuilt with </a:t>
            </a:r>
            <a:r>
              <a:rPr lang="en-US" sz="2800" dirty="0" err="1" smtClean="0"/>
              <a:t>Readactor</a:t>
            </a:r>
            <a:r>
              <a:rPr lang="en-US" sz="2800" dirty="0" smtClean="0"/>
              <a:t>++ </a:t>
            </a:r>
            <a:r>
              <a:rPr lang="en-US" sz="2800" dirty="0"/>
              <a:t>to follow this </a:t>
            </a:r>
            <a:r>
              <a:rPr lang="en-US" sz="2800" dirty="0" smtClean="0"/>
              <a:t>rule</a:t>
            </a:r>
            <a:endParaRPr lang="en-US" sz="2800" dirty="0"/>
          </a:p>
        </p:txBody>
      </p:sp>
    </p:spTree>
    <p:extLst>
      <p:ext uri="{BB962C8B-B14F-4D97-AF65-F5344CB8AC3E}">
        <p14:creationId xmlns:p14="http://schemas.microsoft.com/office/powerpoint/2010/main" val="20125454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1097280" y="1845733"/>
            <a:ext cx="10058400" cy="4293809"/>
          </a:xfrm>
        </p:spPr>
        <p:txBody>
          <a:bodyPr>
            <a:normAutofit/>
          </a:bodyPr>
          <a:lstStyle/>
          <a:p>
            <a:r>
              <a:rPr lang="en-US" sz="2800" dirty="0" smtClean="0"/>
              <a:t>There have been many studies concerning memory corruption and its defense</a:t>
            </a:r>
          </a:p>
          <a:p>
            <a:pPr lvl="1"/>
            <a:r>
              <a:rPr lang="en-US" sz="2800" dirty="0" smtClean="0"/>
              <a:t>Code Layout Randomization</a:t>
            </a:r>
          </a:p>
          <a:p>
            <a:pPr lvl="2"/>
            <a:r>
              <a:rPr lang="en-US" sz="2800" dirty="0" smtClean="0"/>
              <a:t>Defense schemes for obfuscating and combatting memory layout disclosure</a:t>
            </a:r>
          </a:p>
          <a:p>
            <a:pPr lvl="1"/>
            <a:r>
              <a:rPr lang="en-US" sz="2800" dirty="0" smtClean="0"/>
              <a:t>Control-Flow Integrity</a:t>
            </a:r>
          </a:p>
          <a:p>
            <a:pPr lvl="2"/>
            <a:r>
              <a:rPr lang="en-US" sz="2800" dirty="0" smtClean="0"/>
              <a:t>Defend against illegal program states</a:t>
            </a:r>
          </a:p>
          <a:p>
            <a:pPr lvl="1"/>
            <a:r>
              <a:rPr lang="en-US" sz="2800" dirty="0" smtClean="0"/>
              <a:t>Code Pointer Integrity</a:t>
            </a:r>
          </a:p>
          <a:p>
            <a:pPr lvl="2"/>
            <a:r>
              <a:rPr lang="en-US" sz="2800" dirty="0" smtClean="0"/>
              <a:t>Defend against code pointer exploitation</a:t>
            </a:r>
          </a:p>
          <a:p>
            <a:endParaRPr lang="en-US" dirty="0"/>
          </a:p>
        </p:txBody>
      </p:sp>
    </p:spTree>
    <p:extLst>
      <p:ext uri="{BB962C8B-B14F-4D97-AF65-F5344CB8AC3E}">
        <p14:creationId xmlns:p14="http://schemas.microsoft.com/office/powerpoint/2010/main" val="7391013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Layout Randomization</a:t>
            </a:r>
            <a:endParaRPr lang="en-US" dirty="0"/>
          </a:p>
        </p:txBody>
      </p:sp>
      <p:sp>
        <p:nvSpPr>
          <p:cNvPr id="3" name="Content Placeholder 2"/>
          <p:cNvSpPr>
            <a:spLocks noGrp="1"/>
          </p:cNvSpPr>
          <p:nvPr>
            <p:ph idx="1"/>
          </p:nvPr>
        </p:nvSpPr>
        <p:spPr/>
        <p:txBody>
          <a:bodyPr>
            <a:normAutofit/>
          </a:bodyPr>
          <a:lstStyle/>
          <a:p>
            <a:r>
              <a:rPr lang="en-US" sz="2800" dirty="0" smtClean="0"/>
              <a:t>Oxymoron—scheme for hiding direct code references</a:t>
            </a:r>
          </a:p>
          <a:p>
            <a:pPr lvl="1"/>
            <a:r>
              <a:rPr lang="en-US" sz="2800" dirty="0" smtClean="0"/>
              <a:t>Oxymoron – Making Fine-Grained </a:t>
            </a:r>
            <a:r>
              <a:rPr lang="en-US" sz="2800" dirty="0"/>
              <a:t>M</a:t>
            </a:r>
            <a:r>
              <a:rPr lang="en-US" sz="2800" dirty="0" smtClean="0"/>
              <a:t>emory Randomization </a:t>
            </a:r>
            <a:r>
              <a:rPr lang="en-US" sz="2800" dirty="0"/>
              <a:t>P</a:t>
            </a:r>
            <a:r>
              <a:rPr lang="en-US" sz="2800" dirty="0" smtClean="0"/>
              <a:t>ractical by Allowing </a:t>
            </a:r>
            <a:r>
              <a:rPr lang="en-US" sz="2800" dirty="0"/>
              <a:t>C</a:t>
            </a:r>
            <a:r>
              <a:rPr lang="en-US" sz="2800" dirty="0" smtClean="0"/>
              <a:t>ode </a:t>
            </a:r>
            <a:r>
              <a:rPr lang="en-US" sz="2800" dirty="0"/>
              <a:t>S</a:t>
            </a:r>
            <a:r>
              <a:rPr lang="en-US" sz="2800" dirty="0" smtClean="0"/>
              <a:t>haring by M. </a:t>
            </a:r>
            <a:r>
              <a:rPr lang="en-US" sz="2800" dirty="0" err="1" smtClean="0"/>
              <a:t>Backes</a:t>
            </a:r>
            <a:r>
              <a:rPr lang="en-US" sz="2800" dirty="0" smtClean="0"/>
              <a:t> and S. </a:t>
            </a:r>
            <a:r>
              <a:rPr lang="en-US" sz="2800" dirty="0" err="1" smtClean="0"/>
              <a:t>Nurnberger</a:t>
            </a:r>
            <a:endParaRPr lang="en-US" sz="2800" dirty="0" smtClean="0"/>
          </a:p>
          <a:p>
            <a:pPr lvl="1"/>
            <a:r>
              <a:rPr lang="en-US" sz="2800" dirty="0" smtClean="0"/>
              <a:t>Defends against memory disclosure by disallowing direct code references</a:t>
            </a:r>
          </a:p>
          <a:p>
            <a:pPr lvl="2"/>
            <a:r>
              <a:rPr lang="en-US" sz="2800" dirty="0" smtClean="0"/>
              <a:t>Very similar to trampolines</a:t>
            </a:r>
          </a:p>
          <a:p>
            <a:pPr lvl="1"/>
            <a:r>
              <a:rPr lang="en-US" sz="2800" dirty="0" smtClean="0"/>
              <a:t>Vulnerable to clever use of JIT-ROP as code pages are still readable</a:t>
            </a:r>
          </a:p>
        </p:txBody>
      </p:sp>
    </p:spTree>
    <p:extLst>
      <p:ext uri="{BB962C8B-B14F-4D97-AF65-F5344CB8AC3E}">
        <p14:creationId xmlns:p14="http://schemas.microsoft.com/office/powerpoint/2010/main" val="27186756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Control-Flow Integrity</a:t>
            </a:r>
            <a:endParaRPr lang="en-US" dirty="0"/>
          </a:p>
        </p:txBody>
      </p:sp>
      <p:sp>
        <p:nvSpPr>
          <p:cNvPr id="3" name="Content Placeholder 2"/>
          <p:cNvSpPr>
            <a:spLocks noGrp="1"/>
          </p:cNvSpPr>
          <p:nvPr>
            <p:ph idx="1"/>
          </p:nvPr>
        </p:nvSpPr>
        <p:spPr/>
        <p:txBody>
          <a:bodyPr>
            <a:normAutofit/>
          </a:bodyPr>
          <a:lstStyle/>
          <a:p>
            <a:r>
              <a:rPr lang="en-US" sz="2800" dirty="0" smtClean="0"/>
              <a:t>COOP Safe Compiler</a:t>
            </a:r>
          </a:p>
          <a:p>
            <a:pPr lvl="1"/>
            <a:r>
              <a:rPr lang="en-US" sz="2800" dirty="0" smtClean="0"/>
              <a:t>Secure C++ Virtual Calls </a:t>
            </a:r>
            <a:r>
              <a:rPr lang="en-US" sz="2800" dirty="0"/>
              <a:t>F</a:t>
            </a:r>
            <a:r>
              <a:rPr lang="en-US" sz="2800" dirty="0" smtClean="0"/>
              <a:t>rom </a:t>
            </a:r>
            <a:r>
              <a:rPr lang="en-US" sz="2800" dirty="0"/>
              <a:t>M</a:t>
            </a:r>
            <a:r>
              <a:rPr lang="en-US" sz="2800" dirty="0" smtClean="0"/>
              <a:t>emory </a:t>
            </a:r>
            <a:r>
              <a:rPr lang="en-US" sz="2800" dirty="0"/>
              <a:t>C</a:t>
            </a:r>
            <a:r>
              <a:rPr lang="en-US" sz="2800" dirty="0" smtClean="0"/>
              <a:t>orruption </a:t>
            </a:r>
            <a:r>
              <a:rPr lang="en-US" sz="2800" dirty="0"/>
              <a:t>A</a:t>
            </a:r>
            <a:r>
              <a:rPr lang="en-US" sz="2800" dirty="0" smtClean="0"/>
              <a:t>ttacks by D. Jang, Z. </a:t>
            </a:r>
            <a:r>
              <a:rPr lang="en-US" sz="2800" dirty="0" err="1" smtClean="0"/>
              <a:t>Tatlock</a:t>
            </a:r>
            <a:r>
              <a:rPr lang="en-US" sz="2800" dirty="0" smtClean="0"/>
              <a:t>, and S. Lerner</a:t>
            </a:r>
          </a:p>
          <a:p>
            <a:pPr lvl="1"/>
            <a:r>
              <a:rPr lang="en-US" sz="2800" dirty="0" smtClean="0"/>
              <a:t>Protect </a:t>
            </a:r>
            <a:r>
              <a:rPr lang="en-US" sz="2800" dirty="0" err="1" smtClean="0"/>
              <a:t>vtable</a:t>
            </a:r>
            <a:r>
              <a:rPr lang="en-US" sz="2800" dirty="0" smtClean="0"/>
              <a:t> pointer from modification</a:t>
            </a:r>
          </a:p>
          <a:p>
            <a:pPr lvl="1"/>
            <a:r>
              <a:rPr lang="en-US" sz="2800" dirty="0" smtClean="0"/>
              <a:t>Attacker is unable to point it to their malicious code</a:t>
            </a:r>
          </a:p>
          <a:p>
            <a:pPr lvl="1"/>
            <a:r>
              <a:rPr lang="en-US" sz="2800" dirty="0" smtClean="0"/>
              <a:t>Unfortunately, their method is vulnerable to RILC attacks as they do not protect return instructions</a:t>
            </a:r>
            <a:endParaRPr lang="en-US" sz="2800" dirty="0"/>
          </a:p>
        </p:txBody>
      </p:sp>
    </p:spTree>
    <p:extLst>
      <p:ext uri="{BB962C8B-B14F-4D97-AF65-F5344CB8AC3E}">
        <p14:creationId xmlns:p14="http://schemas.microsoft.com/office/powerpoint/2010/main" val="592532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Code-Pointer Integrity</a:t>
            </a:r>
            <a:endParaRPr lang="en-US" dirty="0"/>
          </a:p>
        </p:txBody>
      </p:sp>
      <p:sp>
        <p:nvSpPr>
          <p:cNvPr id="3" name="Content Placeholder 2"/>
          <p:cNvSpPr>
            <a:spLocks noGrp="1"/>
          </p:cNvSpPr>
          <p:nvPr>
            <p:ph idx="1"/>
          </p:nvPr>
        </p:nvSpPr>
        <p:spPr/>
        <p:txBody>
          <a:bodyPr>
            <a:normAutofit/>
          </a:bodyPr>
          <a:lstStyle/>
          <a:p>
            <a:r>
              <a:rPr lang="en-US" sz="2800" dirty="0" smtClean="0"/>
              <a:t>Separate code pointers and pointers to code pointers</a:t>
            </a:r>
          </a:p>
          <a:p>
            <a:pPr lvl="1"/>
            <a:r>
              <a:rPr lang="en-US" sz="2800" dirty="0"/>
              <a:t>Eternal War in Memory by L. </a:t>
            </a:r>
            <a:r>
              <a:rPr lang="en-US" sz="2800" dirty="0" err="1"/>
              <a:t>Szekeres</a:t>
            </a:r>
            <a:r>
              <a:rPr lang="en-US" sz="2800" dirty="0"/>
              <a:t>, M. Payer, T. Wei, and D. </a:t>
            </a:r>
            <a:r>
              <a:rPr lang="en-US" sz="2800" dirty="0" smtClean="0"/>
              <a:t>Song</a:t>
            </a:r>
          </a:p>
          <a:p>
            <a:pPr lvl="1"/>
            <a:r>
              <a:rPr lang="en-US" sz="2800" dirty="0" smtClean="0"/>
              <a:t>These pointers are put in a safe memory area</a:t>
            </a:r>
          </a:p>
          <a:p>
            <a:pPr lvl="1"/>
            <a:r>
              <a:rPr lang="en-US" sz="2800" dirty="0" smtClean="0"/>
              <a:t>Only functions determined “trustworthy” may be given access to these pointers</a:t>
            </a:r>
          </a:p>
          <a:p>
            <a:pPr lvl="2"/>
            <a:r>
              <a:rPr lang="en-US" sz="2800" dirty="0" smtClean="0"/>
              <a:t>Trustworthiness is determined at compile-time, not runtime</a:t>
            </a:r>
          </a:p>
          <a:p>
            <a:pPr lvl="1"/>
            <a:r>
              <a:rPr lang="en-US" sz="2800" dirty="0" smtClean="0"/>
              <a:t>While this scheme runs efficiently in C, programs in C++ incur a stiff overhead (&gt;40%)</a:t>
            </a:r>
            <a:endParaRPr lang="en-US" sz="2800" dirty="0"/>
          </a:p>
        </p:txBody>
      </p:sp>
    </p:spTree>
    <p:extLst>
      <p:ext uri="{BB962C8B-B14F-4D97-AF65-F5344CB8AC3E}">
        <p14:creationId xmlns:p14="http://schemas.microsoft.com/office/powerpoint/2010/main" val="1525969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1097280" y="1845733"/>
            <a:ext cx="10058400" cy="4378603"/>
          </a:xfrm>
        </p:spPr>
        <p:txBody>
          <a:bodyPr>
            <a:noAutofit/>
          </a:bodyPr>
          <a:lstStyle/>
          <a:p>
            <a:r>
              <a:rPr lang="en-US" sz="2800" dirty="0" smtClean="0"/>
              <a:t>Code Reuse attacks, namely ROP and COOP attacks have become increasingly troublesome</a:t>
            </a:r>
          </a:p>
          <a:p>
            <a:r>
              <a:rPr lang="en-US" sz="2800" dirty="0" err="1" smtClean="0"/>
              <a:t>Readactor</a:t>
            </a:r>
            <a:r>
              <a:rPr lang="en-US" sz="2800" dirty="0" smtClean="0"/>
              <a:t>++ is an interesting and novel defense against COOP attacks</a:t>
            </a:r>
          </a:p>
          <a:p>
            <a:r>
              <a:rPr lang="en-US" sz="2800" dirty="0" err="1" smtClean="0"/>
              <a:t>Readactor</a:t>
            </a:r>
            <a:r>
              <a:rPr lang="en-US" sz="2800" dirty="0" smtClean="0"/>
              <a:t>++ has been shown to</a:t>
            </a:r>
          </a:p>
          <a:p>
            <a:pPr lvl="1"/>
            <a:r>
              <a:rPr lang="en-US" sz="2800" dirty="0" smtClean="0"/>
              <a:t>Resist information disclosure</a:t>
            </a:r>
          </a:p>
          <a:p>
            <a:pPr lvl="1"/>
            <a:r>
              <a:rPr lang="en-US" sz="2800" dirty="0" smtClean="0"/>
              <a:t>Identify attacks and notify the </a:t>
            </a:r>
            <a:r>
              <a:rPr lang="en-US" sz="2800" smtClean="0"/>
              <a:t>host system</a:t>
            </a:r>
            <a:endParaRPr lang="en-US" sz="2800" dirty="0" smtClean="0"/>
          </a:p>
          <a:p>
            <a:r>
              <a:rPr lang="en-US" sz="2800" dirty="0" smtClean="0"/>
              <a:t>When using clever configuration options, </a:t>
            </a:r>
            <a:r>
              <a:rPr lang="en-US" sz="2800" dirty="0" err="1" smtClean="0"/>
              <a:t>Readactor</a:t>
            </a:r>
            <a:r>
              <a:rPr lang="en-US" sz="2800" dirty="0" smtClean="0"/>
              <a:t>++ has been shown to have negligible affect on system performance</a:t>
            </a:r>
            <a:endParaRPr lang="en-US" sz="2800" dirty="0"/>
          </a:p>
        </p:txBody>
      </p:sp>
    </p:spTree>
    <p:extLst>
      <p:ext uri="{BB962C8B-B14F-4D97-AF65-F5344CB8AC3E}">
        <p14:creationId xmlns:p14="http://schemas.microsoft.com/office/powerpoint/2010/main" val="5067213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0717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ROP Attack</a:t>
            </a:r>
            <a:endParaRPr lang="en-US" dirty="0"/>
          </a:p>
        </p:txBody>
      </p:sp>
      <p:sp>
        <p:nvSpPr>
          <p:cNvPr id="3" name="Content Placeholder 2"/>
          <p:cNvSpPr>
            <a:spLocks noGrp="1"/>
          </p:cNvSpPr>
          <p:nvPr>
            <p:ph idx="1"/>
          </p:nvPr>
        </p:nvSpPr>
        <p:spPr>
          <a:xfrm>
            <a:off x="1097280" y="1845734"/>
            <a:ext cx="10058400" cy="4522982"/>
          </a:xfrm>
        </p:spPr>
        <p:txBody>
          <a:bodyPr>
            <a:normAutofit/>
          </a:bodyPr>
          <a:lstStyle/>
          <a:p>
            <a:r>
              <a:rPr lang="en-US" sz="2800" dirty="0" smtClean="0"/>
              <a:t>A variety of Code Reuse Attack</a:t>
            </a:r>
          </a:p>
          <a:p>
            <a:r>
              <a:rPr lang="en-US" sz="2800" dirty="0" smtClean="0"/>
              <a:t>ROP stands for Return Oriented Programming</a:t>
            </a:r>
          </a:p>
          <a:p>
            <a:r>
              <a:rPr lang="en-US" sz="2800" dirty="0" smtClean="0"/>
              <a:t>Once </a:t>
            </a:r>
            <a:r>
              <a:rPr lang="en-US" sz="2800" dirty="0"/>
              <a:t>the control flow is hijacked, the attacker employs a sequence of machine instructions called “gadgets</a:t>
            </a:r>
            <a:r>
              <a:rPr lang="en-US" sz="2800" dirty="0" smtClean="0"/>
              <a:t>”</a:t>
            </a:r>
          </a:p>
          <a:p>
            <a:r>
              <a:rPr lang="en-US" sz="2800" dirty="0" smtClean="0"/>
              <a:t>Each </a:t>
            </a:r>
            <a:r>
              <a:rPr lang="en-US" sz="2800" dirty="0"/>
              <a:t>gadget terminates with a return instruction (ret</a:t>
            </a:r>
            <a:r>
              <a:rPr lang="en-US" sz="2800" dirty="0" smtClean="0"/>
              <a:t>)</a:t>
            </a:r>
          </a:p>
          <a:p>
            <a:pPr lvl="1"/>
            <a:r>
              <a:rPr lang="en-US" sz="2800" dirty="0" smtClean="0"/>
              <a:t>Transfers control to the next gadget</a:t>
            </a:r>
            <a:endParaRPr lang="en-US" sz="2800" dirty="0"/>
          </a:p>
          <a:p>
            <a:r>
              <a:rPr lang="en-US" sz="2800" dirty="0"/>
              <a:t>Gadgets may be chained together in order to execute a sequence of subroutines</a:t>
            </a:r>
          </a:p>
          <a:p>
            <a:endParaRPr lang="en-US" dirty="0"/>
          </a:p>
        </p:txBody>
      </p:sp>
    </p:spTree>
    <p:extLst>
      <p:ext uri="{BB962C8B-B14F-4D97-AF65-F5344CB8AC3E}">
        <p14:creationId xmlns:p14="http://schemas.microsoft.com/office/powerpoint/2010/main" val="2248003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JIT-ROP</a:t>
            </a:r>
            <a:endParaRPr lang="en-US" dirty="0"/>
          </a:p>
        </p:txBody>
      </p:sp>
      <p:sp>
        <p:nvSpPr>
          <p:cNvPr id="3" name="Content Placeholder 2"/>
          <p:cNvSpPr>
            <a:spLocks noGrp="1"/>
          </p:cNvSpPr>
          <p:nvPr>
            <p:ph idx="1"/>
          </p:nvPr>
        </p:nvSpPr>
        <p:spPr/>
        <p:txBody>
          <a:bodyPr>
            <a:normAutofit/>
          </a:bodyPr>
          <a:lstStyle/>
          <a:p>
            <a:r>
              <a:rPr lang="en-US" sz="2800" dirty="0" smtClean="0"/>
              <a:t>JIT-ROP stands for Just-In-Time Return-Oriented-Programming</a:t>
            </a:r>
          </a:p>
          <a:p>
            <a:r>
              <a:rPr lang="en-US" sz="2800" dirty="0" smtClean="0"/>
              <a:t>Developed to overcome address randomization</a:t>
            </a:r>
          </a:p>
          <a:p>
            <a:r>
              <a:rPr lang="en-US" sz="2800" dirty="0" smtClean="0"/>
              <a:t>Abuse memory disclosure in order to map memory on the fly</a:t>
            </a:r>
          </a:p>
          <a:p>
            <a:r>
              <a:rPr lang="en-US" sz="2800" dirty="0" smtClean="0"/>
              <a:t>Tricks the machine into disclosing the new randomized layout</a:t>
            </a:r>
          </a:p>
          <a:p>
            <a:r>
              <a:rPr lang="en-US" sz="2800" dirty="0" smtClean="0"/>
              <a:t>Construct and compile malicious application on the fly</a:t>
            </a:r>
          </a:p>
        </p:txBody>
      </p:sp>
    </p:spTree>
    <p:extLst>
      <p:ext uri="{BB962C8B-B14F-4D97-AF65-F5344CB8AC3E}">
        <p14:creationId xmlns:p14="http://schemas.microsoft.com/office/powerpoint/2010/main" val="131167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COOP Attack</a:t>
            </a:r>
            <a:endParaRPr lang="en-US" dirty="0"/>
          </a:p>
        </p:txBody>
      </p:sp>
      <p:sp>
        <p:nvSpPr>
          <p:cNvPr id="3" name="Content Placeholder 2"/>
          <p:cNvSpPr>
            <a:spLocks noGrp="1"/>
          </p:cNvSpPr>
          <p:nvPr>
            <p:ph idx="1"/>
          </p:nvPr>
        </p:nvSpPr>
        <p:spPr/>
        <p:txBody>
          <a:bodyPr/>
          <a:lstStyle/>
          <a:p>
            <a:r>
              <a:rPr lang="en-US" sz="2800" dirty="0" smtClean="0"/>
              <a:t>COOP stands for Counterfeit Object-Oriented Programming</a:t>
            </a:r>
          </a:p>
          <a:p>
            <a:r>
              <a:rPr lang="en-US" sz="2800" dirty="0" smtClean="0"/>
              <a:t>Focuses on exploiting a vulnerability in C++ inheritance</a:t>
            </a:r>
          </a:p>
          <a:p>
            <a:r>
              <a:rPr lang="en-US" sz="2800" dirty="0" smtClean="0"/>
              <a:t>External library calls are stored and looked up in a table at runtime (dynamically-bound functions)</a:t>
            </a:r>
          </a:p>
          <a:p>
            <a:pPr lvl="1"/>
            <a:r>
              <a:rPr lang="en-US" sz="2800" dirty="0" smtClean="0"/>
              <a:t>Allows for method selection at runtime</a:t>
            </a:r>
          </a:p>
          <a:p>
            <a:r>
              <a:rPr lang="en-US" sz="2800" dirty="0" smtClean="0"/>
              <a:t>Semantically similar to Return-to-</a:t>
            </a:r>
            <a:r>
              <a:rPr lang="en-US" sz="2800" dirty="0" err="1" smtClean="0"/>
              <a:t>Libc</a:t>
            </a:r>
            <a:r>
              <a:rPr lang="en-US" sz="2800" dirty="0" smtClean="0"/>
              <a:t>, but exploits virtual (inherited) functions</a:t>
            </a:r>
          </a:p>
          <a:p>
            <a:endParaRPr lang="en-US" dirty="0" smtClean="0"/>
          </a:p>
          <a:p>
            <a:pPr lvl="1"/>
            <a:endParaRPr lang="en-US" dirty="0"/>
          </a:p>
        </p:txBody>
      </p:sp>
    </p:spTree>
    <p:extLst>
      <p:ext uri="{BB962C8B-B14F-4D97-AF65-F5344CB8AC3E}">
        <p14:creationId xmlns:p14="http://schemas.microsoft.com/office/powerpoint/2010/main" val="428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Fall of Code Injection</a:t>
            </a:r>
            <a:endParaRPr lang="en-US" dirty="0"/>
          </a:p>
        </p:txBody>
      </p:sp>
      <p:sp>
        <p:nvSpPr>
          <p:cNvPr id="3" name="Content Placeholder 2"/>
          <p:cNvSpPr>
            <a:spLocks noGrp="1"/>
          </p:cNvSpPr>
          <p:nvPr>
            <p:ph idx="1"/>
          </p:nvPr>
        </p:nvSpPr>
        <p:spPr/>
        <p:txBody>
          <a:bodyPr/>
          <a:lstStyle/>
          <a:p>
            <a:r>
              <a:rPr lang="en-US" sz="2800" dirty="0"/>
              <a:t>Data Execution Prevention (DEP) has </a:t>
            </a:r>
            <a:r>
              <a:rPr lang="en-US" sz="2800" dirty="0" smtClean="0"/>
              <a:t>resulted in the downfall Code Injection</a:t>
            </a:r>
            <a:endParaRPr lang="en-US" sz="2800" dirty="0"/>
          </a:p>
          <a:p>
            <a:pPr lvl="1"/>
            <a:r>
              <a:rPr lang="en-US" sz="2800" dirty="0" err="1" smtClean="0"/>
              <a:t>noexecstack</a:t>
            </a:r>
            <a:r>
              <a:rPr lang="en-US" sz="2800" dirty="0" smtClean="0"/>
              <a:t> </a:t>
            </a:r>
            <a:r>
              <a:rPr lang="en-US" sz="2800" dirty="0"/>
              <a:t>in </a:t>
            </a:r>
            <a:r>
              <a:rPr lang="en-US" sz="2800" dirty="0" err="1"/>
              <a:t>linux</a:t>
            </a:r>
            <a:endParaRPr lang="en-US" sz="2800" dirty="0"/>
          </a:p>
          <a:p>
            <a:pPr lvl="1"/>
            <a:r>
              <a:rPr lang="en-US" sz="2800" dirty="0"/>
              <a:t>Prevents data from being interpreted as machine instructions</a:t>
            </a:r>
          </a:p>
          <a:p>
            <a:pPr lvl="1"/>
            <a:r>
              <a:rPr lang="en-US" sz="2800" dirty="0"/>
              <a:t>Very problematic for code </a:t>
            </a:r>
            <a:r>
              <a:rPr lang="en-US" sz="2800" dirty="0" smtClean="0"/>
              <a:t>injection</a:t>
            </a:r>
          </a:p>
          <a:p>
            <a:r>
              <a:rPr lang="en-US" sz="2800" dirty="0" smtClean="0"/>
              <a:t>Address randomization has further complicated Code Injection</a:t>
            </a:r>
          </a:p>
          <a:p>
            <a:r>
              <a:rPr lang="en-US" sz="2800" dirty="0" smtClean="0"/>
              <a:t>These advancements led to the increased popularity of Code Reuse Attacks</a:t>
            </a:r>
          </a:p>
          <a:p>
            <a:endParaRPr lang="en-US" dirty="0"/>
          </a:p>
        </p:txBody>
      </p:sp>
    </p:spTree>
    <p:extLst>
      <p:ext uri="{BB962C8B-B14F-4D97-AF65-F5344CB8AC3E}">
        <p14:creationId xmlns:p14="http://schemas.microsoft.com/office/powerpoint/2010/main" val="22816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Defending Against Reuse Attacks</a:t>
            </a:r>
            <a:endParaRPr lang="en-US" dirty="0"/>
          </a:p>
        </p:txBody>
      </p:sp>
      <p:sp>
        <p:nvSpPr>
          <p:cNvPr id="3" name="Content Placeholder 2"/>
          <p:cNvSpPr>
            <a:spLocks noGrp="1"/>
          </p:cNvSpPr>
          <p:nvPr>
            <p:ph idx="1"/>
          </p:nvPr>
        </p:nvSpPr>
        <p:spPr>
          <a:xfrm>
            <a:off x="1097280" y="1845733"/>
            <a:ext cx="10058400" cy="4474855"/>
          </a:xfrm>
        </p:spPr>
        <p:txBody>
          <a:bodyPr>
            <a:noAutofit/>
          </a:bodyPr>
          <a:lstStyle/>
          <a:p>
            <a:r>
              <a:rPr lang="en-US" sz="2800" dirty="0" smtClean="0"/>
              <a:t>Address Randomization</a:t>
            </a:r>
          </a:p>
          <a:p>
            <a:pPr lvl="1"/>
            <a:r>
              <a:rPr lang="en-US" sz="2800" dirty="0" smtClean="0"/>
              <a:t>Can’t assume address layout as base address is random between executions</a:t>
            </a:r>
          </a:p>
          <a:p>
            <a:pPr lvl="1"/>
            <a:r>
              <a:rPr lang="en-US" sz="2800" dirty="0" smtClean="0"/>
              <a:t>Not a silver bullet</a:t>
            </a:r>
          </a:p>
          <a:p>
            <a:pPr lvl="2"/>
            <a:r>
              <a:rPr lang="en-US" sz="2800" dirty="0" smtClean="0"/>
              <a:t>Just-In-Time Compilation allows for attacker to learn address layout on the fly</a:t>
            </a:r>
          </a:p>
          <a:p>
            <a:r>
              <a:rPr lang="en-US" sz="2800" dirty="0" err="1" smtClean="0"/>
              <a:t>Readactor</a:t>
            </a:r>
            <a:r>
              <a:rPr lang="en-US" sz="2800" dirty="0" smtClean="0"/>
              <a:t> Security Framework</a:t>
            </a:r>
          </a:p>
          <a:p>
            <a:pPr lvl="1"/>
            <a:r>
              <a:rPr lang="en-US" sz="2800" dirty="0" smtClean="0"/>
              <a:t>Aimed at defending against JIT-ROP attacks</a:t>
            </a:r>
          </a:p>
          <a:p>
            <a:pPr lvl="1"/>
            <a:r>
              <a:rPr lang="en-US" sz="2800" dirty="0" smtClean="0"/>
              <a:t>Hides code pointers and late-binding code from attackers</a:t>
            </a:r>
          </a:p>
          <a:p>
            <a:pPr lvl="1"/>
            <a:r>
              <a:rPr lang="en-US" sz="2800" dirty="0" smtClean="0"/>
              <a:t>Cannot stop COOP attacks</a:t>
            </a:r>
            <a:endParaRPr lang="en-US" sz="2800" dirty="0"/>
          </a:p>
        </p:txBody>
      </p:sp>
    </p:spTree>
    <p:extLst>
      <p:ext uri="{BB962C8B-B14F-4D97-AF65-F5344CB8AC3E}">
        <p14:creationId xmlns:p14="http://schemas.microsoft.com/office/powerpoint/2010/main" val="26071951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1566</TotalTime>
  <Words>2246</Words>
  <Application>Microsoft Office PowerPoint</Application>
  <PresentationFormat>Widescreen</PresentationFormat>
  <Paragraphs>262</Paragraphs>
  <Slides>48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Calibri</vt:lpstr>
      <vt:lpstr>Calibri Light</vt:lpstr>
      <vt:lpstr>Retrospect</vt:lpstr>
      <vt:lpstr>It’s a TRaP:  Table Randomization and Protection Against Function-Reuse Attacks</vt:lpstr>
      <vt:lpstr>Memory Corruption Attacks</vt:lpstr>
      <vt:lpstr>Code Injection Attack</vt:lpstr>
      <vt:lpstr>Code Reuse Attack</vt:lpstr>
      <vt:lpstr>ROP Attack</vt:lpstr>
      <vt:lpstr>JIT-ROP</vt:lpstr>
      <vt:lpstr>COOP Attack</vt:lpstr>
      <vt:lpstr>The Fall of Code Injection</vt:lpstr>
      <vt:lpstr>Defending Against Reuse Attacks</vt:lpstr>
      <vt:lpstr>Motivation</vt:lpstr>
      <vt:lpstr>Inheritance in C++</vt:lpstr>
      <vt:lpstr>Virtual Methods</vt:lpstr>
      <vt:lpstr>PowerPoint Presentation</vt:lpstr>
      <vt:lpstr>Function Linking at Runtime</vt:lpstr>
      <vt:lpstr>Exploiting VTables</vt:lpstr>
      <vt:lpstr>Exploiting VTables Cont.</vt:lpstr>
      <vt:lpstr>Main Loop Gadget</vt:lpstr>
      <vt:lpstr>Recursive COOP</vt:lpstr>
      <vt:lpstr>PowerPoint Presentation</vt:lpstr>
      <vt:lpstr>Unrolled COOP</vt:lpstr>
      <vt:lpstr>Security Requirements</vt:lpstr>
      <vt:lpstr>Countering Attacks</vt:lpstr>
      <vt:lpstr>Countering Attacks Cont.</vt:lpstr>
      <vt:lpstr>Overview of Readactor++</vt:lpstr>
      <vt:lpstr>Memory Disclosure</vt:lpstr>
      <vt:lpstr>Memory Disclosure Cont.</vt:lpstr>
      <vt:lpstr>Trampolines</vt:lpstr>
      <vt:lpstr>Virtual Table Randomization</vt:lpstr>
      <vt:lpstr>Virtual Table Randomization Cont.</vt:lpstr>
      <vt:lpstr>PowerPoint Presentation</vt:lpstr>
      <vt:lpstr>Guessing Attacks</vt:lpstr>
      <vt:lpstr>PowerPoint Presentation</vt:lpstr>
      <vt:lpstr>Procedure Linkage Table Randomization</vt:lpstr>
      <vt:lpstr>Overview of Readactor++</vt:lpstr>
      <vt:lpstr>TRaP Metadata</vt:lpstr>
      <vt:lpstr>RandoLib</vt:lpstr>
      <vt:lpstr>Security Performance</vt:lpstr>
      <vt:lpstr>Runtime Efficiency Concerns</vt:lpstr>
      <vt:lpstr>PowerPoint Presentation</vt:lpstr>
      <vt:lpstr>Future Work</vt:lpstr>
      <vt:lpstr>Limitations</vt:lpstr>
      <vt:lpstr>Limitations Cont.</vt:lpstr>
      <vt:lpstr>Related Work</vt:lpstr>
      <vt:lpstr>Code Layout Randomization</vt:lpstr>
      <vt:lpstr>Control-Flow Integrity</vt:lpstr>
      <vt:lpstr>Code-Pointer Integrity</vt:lpstr>
      <vt:lpstr>Conclusions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a TRaP:  Table Randomization and Protection Against Function-Reuse Attacks</dc:title>
  <dc:creator>Bret Finley</dc:creator>
  <cp:lastModifiedBy>Bret Finley</cp:lastModifiedBy>
  <cp:revision>150</cp:revision>
  <dcterms:created xsi:type="dcterms:W3CDTF">2016-04-04T19:26:25Z</dcterms:created>
  <dcterms:modified xsi:type="dcterms:W3CDTF">2016-04-20T23:38:54Z</dcterms:modified>
</cp:coreProperties>
</file>