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8" r:id="rId20"/>
    <p:sldId id="292" r:id="rId21"/>
    <p:sldId id="293" r:id="rId22"/>
    <p:sldId id="29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D1208"/>
    <a:srgbClr val="233115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43A8-E64E-40F2-9B3D-2196760BFB70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A37C-1AF0-4BA9-B44D-84FB98531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43A8-E64E-40F2-9B3D-2196760BFB70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A37C-1AF0-4BA9-B44D-84FB98531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43A8-E64E-40F2-9B3D-2196760BFB70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A37C-1AF0-4BA9-B44D-84FB98531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43A8-E64E-40F2-9B3D-2196760BFB70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A37C-1AF0-4BA9-B44D-84FB98531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43A8-E64E-40F2-9B3D-2196760BFB70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A37C-1AF0-4BA9-B44D-84FB98531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43A8-E64E-40F2-9B3D-2196760BFB70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A37C-1AF0-4BA9-B44D-84FB98531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43A8-E64E-40F2-9B3D-2196760BFB70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A37C-1AF0-4BA9-B44D-84FB98531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43A8-E64E-40F2-9B3D-2196760BFB70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A37C-1AF0-4BA9-B44D-84FB98531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9" name="Picture 18" descr="wim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Box 5"/>
          <p:cNvSpPr txBox="1">
            <a:spLocks noChangeArrowheads="1"/>
          </p:cNvSpPr>
          <p:nvPr userDrawn="1"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 dirty="0">
                <a:solidFill>
                  <a:srgbClr val="FFFF00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21" name="Picture 20" descr="tamaraw logo-final copy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NEWEST-OFFICIAL-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Box 15"/>
          <p:cNvSpPr txBox="1">
            <a:spLocks noChangeArrowheads="1"/>
          </p:cNvSpPr>
          <p:nvPr userDrawn="1"/>
        </p:nvSpPr>
        <p:spPr bwMode="auto">
          <a:xfrm>
            <a:off x="762000" y="6172200"/>
            <a:ext cx="1066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 dirty="0">
                <a:solidFill>
                  <a:srgbClr val="FFFF00"/>
                </a:solidFill>
              </a:rPr>
              <a:t>Information Technology Department</a:t>
            </a:r>
          </a:p>
        </p:txBody>
      </p:sp>
      <p:pic>
        <p:nvPicPr>
          <p:cNvPr id="24" name="Picture 19" descr="C:\Users\jlbombasi.FEU-EAC\Desktop\cs cluster logo (2)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43A8-E64E-40F2-9B3D-2196760BFB70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A37C-1AF0-4BA9-B44D-84FB98531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43A8-E64E-40F2-9B3D-2196760BFB70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A37C-1AF0-4BA9-B44D-84FB98531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F43A8-E64E-40F2-9B3D-2196760BFB70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EA37C-1AF0-4BA9-B44D-84FB98531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eural_network" TargetMode="External"/><Relationship Id="rId2" Type="http://schemas.openxmlformats.org/officeDocument/2006/relationships/hyperlink" Target="http://en.wikipedia.org/wiki/Computer_program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n.wikipedia.org/wiki/Electrical_circuit" TargetMode="External"/><Relationship Id="rId5" Type="http://schemas.openxmlformats.org/officeDocument/2006/relationships/hyperlink" Target="http://en.wikipedia.org/wiki/Arithmetic" TargetMode="External"/><Relationship Id="rId4" Type="http://schemas.openxmlformats.org/officeDocument/2006/relationships/hyperlink" Target="http://en.wikipedia.org/wiki/Human_brain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E/execute.html" TargetMode="External"/><Relationship Id="rId2" Type="http://schemas.openxmlformats.org/officeDocument/2006/relationships/hyperlink" Target="http://www.webopedia.com/TERM/C/compile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webopedia.com/TERM/P/programming_language.html" TargetMode="External"/><Relationship Id="rId4" Type="http://schemas.openxmlformats.org/officeDocument/2006/relationships/hyperlink" Target="http://www.webopedia.com/TERM/A/algorithm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4" descr="wi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 dirty="0">
                <a:solidFill>
                  <a:srgbClr val="FFFF00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7" name="Picture 6" descr="tamaraw logo-final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NEWEST-OFFICIAL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 dirty="0">
                <a:solidFill>
                  <a:srgbClr val="FFFF00"/>
                </a:solidFill>
              </a:rPr>
              <a:t>Information Technology Department</a:t>
            </a:r>
          </a:p>
        </p:txBody>
      </p:sp>
      <p:pic>
        <p:nvPicPr>
          <p:cNvPr id="10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914400" y="1828800"/>
            <a:ext cx="7632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Introduction to Programming</a:t>
            </a:r>
            <a:endParaRPr lang="en-US" sz="4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381000" y="685800"/>
            <a:ext cx="8382000" cy="4524315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00"/>
                </a:solidFill>
              </a:rPr>
              <a:t>Original Program Specification:</a:t>
            </a:r>
            <a:r>
              <a:rPr lang="en-US" sz="2400" dirty="0" smtClean="0">
                <a:solidFill>
                  <a:schemeClr val="bg1"/>
                </a:solidFill>
              </a:rPr>
              <a:t> 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Arial" pitchFamily="34" charset="0"/>
              </a:rPr>
              <a:t>Write a program that will display if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Arial" pitchFamily="34" charset="0"/>
              </a:rPr>
              <a:t> the entered student’s grade is passed of failed. Passing grade is 70.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baseline="0" dirty="0" smtClean="0">
              <a:solidFill>
                <a:schemeClr val="bg1"/>
              </a:solidFill>
              <a:ea typeface="Times New Roman" pitchFamily="18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00"/>
                </a:solidFill>
              </a:rPr>
              <a:t>Pseudocode: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ea typeface="Times New Roman" pitchFamily="18" charset="0"/>
                <a:cs typeface="Arial" pitchFamily="34" charset="0"/>
              </a:rPr>
              <a:t>Prompt the user to enter a student grade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Arial" pitchFamily="34" charset="0"/>
              </a:rPr>
              <a:t>If student's grade is greater than or equal to 70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	Print "passed"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else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	Print "failed"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381000" y="457200"/>
            <a:ext cx="8382000" cy="5262979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00"/>
                </a:solidFill>
              </a:rPr>
              <a:t>Original Program Specification:</a:t>
            </a:r>
            <a:r>
              <a:rPr lang="en-US" sz="2400" dirty="0" smtClean="0">
                <a:solidFill>
                  <a:schemeClr val="bg1"/>
                </a:solidFill>
              </a:rPr>
              <a:t>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Arial" pitchFamily="34" charset="0"/>
              </a:rPr>
              <a:t>Write a program that will allow the student to input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a typeface="Times New Roman" pitchFamily="18" charset="0"/>
                <a:cs typeface="Arial" pitchFamily="34" charset="0"/>
              </a:rPr>
              <a:t>the grade on his 5 subjects and will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Arial" pitchFamily="34" charset="0"/>
              </a:rPr>
              <a:t>compute for his average grade.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rgbClr val="000000"/>
              </a:solidFill>
              <a:ea typeface="Times New Roman" pitchFamily="18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00"/>
                </a:solidFill>
              </a:rPr>
              <a:t>Original Program Specification:</a:t>
            </a:r>
            <a:r>
              <a:rPr lang="en-US" sz="2400" dirty="0" smtClean="0">
                <a:solidFill>
                  <a:schemeClr val="bg1"/>
                </a:solidFill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Arial" pitchFamily="34" charset="0"/>
              </a:rPr>
              <a:t>Set total to zero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Arial" pitchFamily="34" charset="0"/>
              </a:rPr>
              <a:t>Set grade counter to 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Arial" pitchFamily="34" charset="0"/>
              </a:rPr>
              <a:t>While grade counter is less than or equal to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	Input the next grade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	Add the grade into the total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Arial" pitchFamily="34" charset="0"/>
              </a:rPr>
              <a:t>Set the class average to the total divided by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Arial" pitchFamily="34" charset="0"/>
              </a:rPr>
              <a:t>Print the class average.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04800" y="228600"/>
            <a:ext cx="8382000" cy="5632311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b="1" dirty="0" smtClean="0">
                <a:solidFill>
                  <a:srgbClr val="FFFF00"/>
                </a:solidFill>
                <a:ea typeface="Times New Roman" pitchFamily="18" charset="0"/>
                <a:cs typeface="Tahoma" pitchFamily="34" charset="0"/>
              </a:rPr>
              <a:t>Pseudocode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ea typeface="Times New Roman" pitchFamily="18" charset="0"/>
                <a:cs typeface="Arial" pitchFamily="34" charset="0"/>
              </a:rPr>
              <a:t>example :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ea typeface="Times New Roman" pitchFamily="18" charset="0"/>
                <a:cs typeface="Tahoma" pitchFamily="34" charset="0"/>
              </a:rPr>
              <a:t> If then Else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chemeClr val="bg1"/>
                </a:solidFill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If age &gt; 17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 		 Display a message indicating you can vote.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	Else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 		 Display a message indicating you can't vote.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	Endif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b="1" dirty="0" smtClean="0">
                <a:solidFill>
                  <a:srgbClr val="FFFF00"/>
                </a:solidFill>
                <a:ea typeface="Times New Roman" pitchFamily="18" charset="0"/>
                <a:cs typeface="Tahoma" pitchFamily="34" charset="0"/>
              </a:rPr>
              <a:t>Pseudocode </a:t>
            </a:r>
            <a:r>
              <a:rPr lang="en-US" sz="2400" b="1" dirty="0" smtClean="0">
                <a:solidFill>
                  <a:srgbClr val="FFFF00"/>
                </a:solidFill>
                <a:ea typeface="Times New Roman" pitchFamily="18" charset="0"/>
                <a:cs typeface="Arial" pitchFamily="34" charset="0"/>
              </a:rPr>
              <a:t>example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ea typeface="Times New Roman" pitchFamily="18" charset="0"/>
                <a:cs typeface="Tahoma" pitchFamily="34" charset="0"/>
              </a:rPr>
              <a:t>: Case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	Case of age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 		 0 to 17   Display "You can't vote."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  		18 to 64  Display "Your in your working years."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  		65 +      Display "You should be retired."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	Endcase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457200" y="381000"/>
            <a:ext cx="8153400" cy="4893647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ea typeface="Times New Roman" pitchFamily="18" charset="0"/>
                <a:cs typeface="Tahoma" pitchFamily="34" charset="0"/>
              </a:rPr>
              <a:t>Pseudocode example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ea typeface="Times New Roman" pitchFamily="18" charset="0"/>
                <a:cs typeface="Tahoma" pitchFamily="34" charset="0"/>
              </a:rPr>
              <a:t>: While loop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	count assigned zero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	While count &lt; 5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  		Display "I love computers!"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 		 Increment count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	Endwhile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b="1" dirty="0" smtClean="0">
                <a:solidFill>
                  <a:srgbClr val="FFFF00"/>
                </a:solidFill>
                <a:ea typeface="Times New Roman" pitchFamily="18" charset="0"/>
                <a:cs typeface="Tahoma" pitchFamily="34" charset="0"/>
              </a:rPr>
              <a:t>Pseudocode example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ea typeface="Times New Roman" pitchFamily="18" charset="0"/>
                <a:cs typeface="Tahoma" pitchFamily="34" charset="0"/>
              </a:rPr>
              <a:t>: For loop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chemeClr val="bg1"/>
                </a:solidFill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For x starts at 0, x &lt; 5, increment x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		  Display "Are we having fun?"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	Endfor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381000" y="228600"/>
            <a:ext cx="8305800" cy="5632311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ea typeface="Times New Roman" pitchFamily="18" charset="0"/>
                <a:cs typeface="Tahoma" pitchFamily="34" charset="0"/>
              </a:rPr>
              <a:t>Pseudocode example : Do While loop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chemeClr val="bg1"/>
                </a:solidFill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count assigned five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		Do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 			 Display "Blast off is soon!"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  			Decrement count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		While count &gt; zero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ea typeface="Times New Roman" pitchFamily="18" charset="0"/>
                <a:cs typeface="Tahoma" pitchFamily="34" charset="0"/>
              </a:rPr>
              <a:t>seudocode example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ea typeface="Times New Roman" pitchFamily="18" charset="0"/>
                <a:cs typeface="Tahoma" pitchFamily="34" charset="0"/>
              </a:rPr>
              <a:t>: Repeat Until loop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		count assigned five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		Repeat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			  Display "Blast off is soon!"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			  Decrement count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		Until count &lt; one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2739163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ea typeface="Times New Roman" pitchFamily="18" charset="0"/>
                <a:cs typeface="Tahoma" pitchFamily="34" charset="0"/>
              </a:rPr>
              <a:t>seudocode example : Function with no parameter passing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Function clear monitor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Pass In: nothing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Direct the operating system to clear the monitor  			Pass Out: nothing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Endfunction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1000" y="3048000"/>
            <a:ext cx="8382000" cy="2739163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FFFF00"/>
                </a:solidFill>
                <a:ea typeface="Times New Roman" pitchFamily="18" charset="0"/>
                <a:cs typeface="Arial" pitchFamily="34" charset="0"/>
              </a:rPr>
              <a:t>P</a:t>
            </a:r>
            <a:r>
              <a:rPr lang="en-US" sz="2400" b="1" dirty="0" smtClean="0">
                <a:solidFill>
                  <a:srgbClr val="FFFF00"/>
                </a:solidFill>
                <a:ea typeface="Times New Roman" pitchFamily="18" charset="0"/>
                <a:cs typeface="Tahoma" pitchFamily="34" charset="0"/>
              </a:rPr>
              <a:t>seudocode example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ea typeface="Times New Roman" pitchFamily="18" charset="0"/>
                <a:cs typeface="Tahoma" pitchFamily="34" charset="0"/>
              </a:rPr>
              <a:t>: Function with parameter passing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	Function delay program so you can see the monitor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Pass In: integer representing tenths of a second  			Using the operating system delay the program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Pass Out: nothing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Courier New" pitchFamily="49" charset="0"/>
              </a:rPr>
              <a:t>Endfunction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381000" y="457200"/>
            <a:ext cx="8534400" cy="3477827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ea typeface="Times New Roman" pitchFamily="18" charset="0"/>
                <a:cs typeface="Tahoma" pitchFamily="34" charset="0"/>
              </a:rPr>
              <a:t>Pseudocode of : Function main calling the clear monitor function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Function main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Pass In: nothing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Doing some lines of code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Call: clear monitor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Doing some lines of code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Pass Out: value zero to the operating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Courier New" pitchFamily="49" charset="0"/>
              </a:rPr>
              <a:t>system 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Courier New" pitchFamily="49" charset="0"/>
              </a:rPr>
              <a:t>Endfunction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228600"/>
            <a:ext cx="7772400" cy="76200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Flowchart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143000"/>
            <a:ext cx="7772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The flowchart is a means of visually presenting the flow of data through an information processing systems, the operations performed within the system and the sequence in which they are performed. 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In our lesson, we shall concern ourselves with the </a:t>
            </a:r>
            <a:r>
              <a:rPr lang="en-US" sz="2000" u="sng" dirty="0" smtClean="0">
                <a:solidFill>
                  <a:schemeClr val="bg1"/>
                </a:solidFill>
              </a:rPr>
              <a:t>program flowchart</a:t>
            </a:r>
            <a:r>
              <a:rPr lang="en-US" sz="2000" dirty="0" smtClean="0">
                <a:solidFill>
                  <a:schemeClr val="bg1"/>
                </a:solidFill>
              </a:rPr>
              <a:t>, which describes what operations (and in what sequence) are required to solve a given problem. 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The program flowchart can be likened to the blueprint of a building. As we know a designer draws a blueprint before starting construction on a building. Similarly, a programmer prefers to draw a flowchart prior to writing a computer program. As in the case of the drawing of a blueprint, the flowchart is drawn according to defined rules and using standard flowchart symbols prescribed by the </a:t>
            </a:r>
            <a:r>
              <a:rPr lang="en-US" sz="2000" u="sng" dirty="0" smtClean="0">
                <a:solidFill>
                  <a:schemeClr val="bg1"/>
                </a:solidFill>
              </a:rPr>
              <a:t>American National Standard Institute, Inc. (ANSI)</a:t>
            </a:r>
            <a:endParaRPr lang="en-US" sz="20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85800" y="1219200"/>
            <a:ext cx="7772400" cy="36576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a typeface="Times New Roman" pitchFamily="18" charset="0"/>
                <a:cs typeface="Arial" pitchFamily="34" charset="0"/>
              </a:rPr>
              <a:t>A flowchart is a diagrammatic representation that illustrates the sequence of operations to be performed to get the solution of a problem.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Logic diagram to describe each step that the program must perform to arrive at the solution.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popular logic tool used for showing an algorithm in graphics form.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533400" y="381000"/>
            <a:ext cx="822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ea typeface="Times New Roman" pitchFamily="18" charset="0"/>
                <a:cs typeface="Times New Roman" pitchFamily="18" charset="0"/>
              </a:rPr>
              <a:t>Meanin</a:t>
            </a:r>
            <a:r>
              <a:rPr lang="en-US" sz="2800" b="1" dirty="0" smtClean="0">
                <a:solidFill>
                  <a:srgbClr val="FFFF00"/>
                </a:solidFill>
                <a:ea typeface="Times New Roman" pitchFamily="18" charset="0"/>
                <a:cs typeface="Times New Roman" pitchFamily="18" charset="0"/>
              </a:rPr>
              <a:t>g of Flowchart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510540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Flowcharting software examples : microsoft visio, flowbreeze, RFFlow, </a:t>
            </a:r>
            <a:r>
              <a:rPr lang="en-US" sz="2400" b="1" dirty="0" err="1" smtClean="0">
                <a:solidFill>
                  <a:schemeClr val="bg1"/>
                </a:solidFill>
              </a:rPr>
              <a:t>SmartDraw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533400" y="546318"/>
            <a:ext cx="838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Types of Flowcharts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536918"/>
            <a:ext cx="541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Document Flowchart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Data Flowchart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System Flowchart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Program Flowchart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304800"/>
            <a:ext cx="8305800" cy="76200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 Development Cycle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295400"/>
            <a:ext cx="7772400" cy="1828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Analyze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Define the problem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Plan the solution to the problem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Choose the 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Select the objects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>
          <a:xfrm>
            <a:off x="685800" y="2819400"/>
            <a:ext cx="7772400" cy="3124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Translate the algorithm into a programming language.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 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Debug and Test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Locate and remove any errors in the program.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 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Complete the Documentation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Organize all the materials that describe the program.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381000"/>
            <a:ext cx="3362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FFFF00"/>
                </a:solidFill>
                <a:ea typeface="Times New Roman" pitchFamily="18" charset="0"/>
                <a:cs typeface="Arial" pitchFamily="34" charset="0"/>
              </a:rPr>
              <a:t>Flowcharting Symbols</a:t>
            </a:r>
            <a:endParaRPr lang="en-US" sz="2800" dirty="0" smtClean="0">
              <a:solidFill>
                <a:srgbClr val="FFFF00"/>
              </a:solidFill>
              <a:cs typeface="Arial" pitchFamily="34" charset="0"/>
            </a:endParaRP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8153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667000"/>
            <a:ext cx="8153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4495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524000"/>
            <a:ext cx="8153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0480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46482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05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200400"/>
            <a:ext cx="8305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Guidelines for Drawing a Flowchart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533400" y="1295400"/>
            <a:ext cx="82296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   In drawing a proper flowchart, all necessary requirements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400" dirty="0" smtClean="0"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should be listed out in logical order.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   The flowchart should be clear, neat and easy to follow. There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400" dirty="0" smtClean="0"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should not be any room for ambiguity in understanding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400" dirty="0" smtClean="0"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flowchart.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   The usual direction of the flow of a procedure or system is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     from left to right or top to bottom.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381000" y="381000"/>
            <a:ext cx="838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   Only one flow line should come out from a process symbol.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  <p:pic>
        <p:nvPicPr>
          <p:cNvPr id="32780" name="Picture 1" descr="b3.gif (987 bytes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066800"/>
            <a:ext cx="1828800" cy="1066800"/>
          </a:xfrm>
          <a:prstGeom prst="rect">
            <a:avLst/>
          </a:prstGeom>
          <a:noFill/>
        </p:spPr>
      </p:pic>
      <p:pic>
        <p:nvPicPr>
          <p:cNvPr id="32779" name="Picture 2" descr="b4.gif (993 bytes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990600"/>
            <a:ext cx="1371600" cy="1447800"/>
          </a:xfrm>
          <a:prstGeom prst="rect">
            <a:avLst/>
          </a:prstGeom>
          <a:noFill/>
        </p:spPr>
      </p:pic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0" y="847725"/>
            <a:ext cx="30008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 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0" y="1419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381000" y="2743200"/>
            <a:ext cx="8382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Only one flow line should enter a decision symbol, but two or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three flow lines, one for each possible answer, should leave the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decision symbol.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2786" name="Picture 3" descr="b5.gif (1355 bytes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3886200"/>
            <a:ext cx="2667000" cy="1600200"/>
          </a:xfrm>
          <a:prstGeom prst="rect">
            <a:avLst/>
          </a:prstGeom>
          <a:noFill/>
        </p:spPr>
      </p:pic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0" y="1552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      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34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 Only one flow line is used in conjunction with terminal symbol.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3794" name="Picture 5" descr="b7.gif (1091 bytes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219200"/>
            <a:ext cx="1143000" cy="838200"/>
          </a:xfrm>
          <a:prstGeom prst="rect">
            <a:avLst/>
          </a:prstGeom>
          <a:noFill/>
        </p:spPr>
      </p:pic>
      <p:pic>
        <p:nvPicPr>
          <p:cNvPr id="33793" name="Picture 6" descr="b8.gif (1120 bytes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219200"/>
            <a:ext cx="1266825" cy="838200"/>
          </a:xfrm>
          <a:prstGeom prst="rect">
            <a:avLst/>
          </a:prstGeom>
          <a:noFill/>
        </p:spPr>
      </p:pic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1181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           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2019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23622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 Write within standard symbols briefly. As necessary, you can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use the annotation symbol to describe data or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computational steps more clearly.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798" name="Picture 7" descr="b9.gif (1308 bytes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3886200"/>
            <a:ext cx="3124200" cy="990600"/>
          </a:xfrm>
          <a:prstGeom prst="rect">
            <a:avLst/>
          </a:prstGeom>
          <a:noFill/>
        </p:spPr>
      </p:pic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1057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533400" y="457200"/>
            <a:ext cx="82296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   If the flowchart becomes complex, it is better to use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400" dirty="0" smtClean="0"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connector symbols to reduce the number of flow lines.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400" dirty="0" smtClean="0"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Avoid the intersection of flow lines if you want to make it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400" dirty="0" smtClean="0"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more effective and better way of communication.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   Ensure that the flowchart has a logical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start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 and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finish.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   It is useful to test the validity of the flowchart by passing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400" dirty="0" smtClean="0"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through it with a simple test data.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5872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ADVANTAGES OF USING FLOWCHARTS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381000" y="1371600"/>
            <a:ext cx="8458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The benefits of flowcharts are as follows: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Communication: Flowcharts are better way of communicating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the logic of a system to all concerned.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Effective analysis: With the help of flowchart, problem can be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analyzed in more effective way.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Proper documentation: Program flowcharts serve as a good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program documentation, which is needed for various purposes.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381000" y="762000"/>
            <a:ext cx="8382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Efficient Coding: The flowcharts act as a guide or blueprint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during the systems analysis and program development phase.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lang="en-US" sz="2400" dirty="0" smtClean="0">
              <a:solidFill>
                <a:schemeClr val="bg1"/>
              </a:solidFill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   Proper Debugging: The flowchart helps in debugging process.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400" dirty="0" smtClean="0">
                <a:solidFill>
                  <a:schemeClr val="bg1"/>
                </a:solidFill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Arial" pitchFamily="34" charset="0"/>
              </a:rPr>
              <a:t>Efficient Program Maintenance: The maintenance of operating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400" dirty="0" smtClean="0">
                <a:solidFill>
                  <a:schemeClr val="bg1"/>
                </a:solidFill>
                <a:ea typeface="Times New Roman" pitchFamily="18" charset="0"/>
                <a:cs typeface="Arial" pitchFamily="34" charset="0"/>
              </a:rPr>
              <a:t>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Arial" pitchFamily="34" charset="0"/>
              </a:rPr>
              <a:t>program becomes easy with the help of flowchart. It helps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400" dirty="0" smtClean="0">
                <a:solidFill>
                  <a:schemeClr val="bg1"/>
                </a:solidFill>
                <a:ea typeface="Times New Roman" pitchFamily="18" charset="0"/>
                <a:cs typeface="Arial" pitchFamily="34" charset="0"/>
              </a:rPr>
              <a:t>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Arial" pitchFamily="34" charset="0"/>
              </a:rPr>
              <a:t>programmer to put efforts more efficiently on that part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381000" y="304800"/>
            <a:ext cx="83820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ea typeface="Times New Roman" pitchFamily="18" charset="0"/>
                <a:cs typeface="Times New Roman" pitchFamily="18" charset="0"/>
              </a:rPr>
              <a:t>LIMITATIONS OF USING FLOWCHARTS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   Complex logic: Sometimes, the program logic is quite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400" dirty="0" smtClean="0"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complicated. In that case, flowchart becomes complex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400" dirty="0" smtClean="0"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clumsy.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   Alterations and Modifications: If alterations are required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400" dirty="0" smtClean="0"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flowchart may require re-drawing completely.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   Reproduction: As the flowchart symbols cannot be typed,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400" dirty="0" smtClean="0"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reproduction of flowchart becomes a problem.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81000" y="304800"/>
            <a:ext cx="8305800" cy="76200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Algorithm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81000" y="1219200"/>
            <a:ext cx="8382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   A set of rules that precisely defines a sequence of operations.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chemeClr val="bg1"/>
              </a:solidFill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   Any set of detailed instructions which results in a predictable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end-state from a known beginning.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57200" y="3200400"/>
            <a:ext cx="3352800" cy="523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9204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ea typeface="Times New Roman" pitchFamily="18" charset="0"/>
                <a:cs typeface="Arial" pitchFamily="34" charset="0"/>
              </a:rPr>
              <a:t>Implementation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7338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Most algorithms are intended to be implemented as </a:t>
            </a:r>
            <a:r>
              <a:rPr lang="en-US" sz="2400" u="sng" dirty="0" smtClean="0">
                <a:solidFill>
                  <a:srgbClr val="92D050"/>
                </a:solidFill>
                <a:hlinkClick r:id="rId2" tooltip="Computer programs"/>
              </a:rPr>
              <a:t>computer programs</a:t>
            </a:r>
            <a:r>
              <a:rPr lang="en-US" sz="2400" dirty="0" smtClean="0">
                <a:solidFill>
                  <a:schemeClr val="bg1"/>
                </a:solidFill>
              </a:rPr>
              <a:t>. However, algorithms are also implemented by other means, such as in a biological </a:t>
            </a:r>
            <a:r>
              <a:rPr lang="en-US" sz="2400" u="sng" dirty="0" smtClean="0">
                <a:solidFill>
                  <a:schemeClr val="bg1"/>
                </a:solidFill>
                <a:hlinkClick r:id="rId3" tooltip="Neural network"/>
              </a:rPr>
              <a:t>neural network</a:t>
            </a:r>
            <a:r>
              <a:rPr lang="en-US" sz="2400" dirty="0" smtClean="0">
                <a:solidFill>
                  <a:schemeClr val="bg1"/>
                </a:solidFill>
              </a:rPr>
              <a:t> (for example, the </a:t>
            </a:r>
            <a:r>
              <a:rPr lang="en-US" sz="2400" u="sng" dirty="0" smtClean="0">
                <a:solidFill>
                  <a:schemeClr val="bg1"/>
                </a:solidFill>
                <a:hlinkClick r:id="rId4" tooltip="Human brain"/>
              </a:rPr>
              <a:t>human brain</a:t>
            </a:r>
            <a:r>
              <a:rPr lang="en-US" sz="2400" dirty="0" smtClean="0">
                <a:solidFill>
                  <a:schemeClr val="bg1"/>
                </a:solidFill>
              </a:rPr>
              <a:t> implementing </a:t>
            </a:r>
            <a:r>
              <a:rPr lang="en-US" sz="2400" u="sng" dirty="0" smtClean="0">
                <a:solidFill>
                  <a:schemeClr val="bg1"/>
                </a:solidFill>
                <a:hlinkClick r:id="rId5" tooltip="Arithmetic"/>
              </a:rPr>
              <a:t>arithmetic</a:t>
            </a:r>
            <a:r>
              <a:rPr lang="en-US" sz="2400" dirty="0" smtClean="0">
                <a:solidFill>
                  <a:schemeClr val="bg1"/>
                </a:solidFill>
              </a:rPr>
              <a:t> or an insect looking for food), in an </a:t>
            </a:r>
            <a:r>
              <a:rPr lang="en-US" sz="2400" u="sng" dirty="0" smtClean="0">
                <a:solidFill>
                  <a:schemeClr val="bg1"/>
                </a:solidFill>
                <a:hlinkClick r:id="rId6" tooltip="Electrical circuit"/>
              </a:rPr>
              <a:t>electrical circuit</a:t>
            </a:r>
            <a:r>
              <a:rPr lang="en-US" sz="2400" dirty="0" smtClean="0">
                <a:solidFill>
                  <a:schemeClr val="bg1"/>
                </a:solidFill>
              </a:rPr>
              <a:t>, or in a mechanical device.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360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800" b="1" dirty="0" smtClean="0">
                <a:solidFill>
                  <a:srgbClr val="FFFF00"/>
                </a:solidFill>
                <a:ea typeface="Times New Roman" pitchFamily="18" charset="0"/>
                <a:cs typeface="Times New Roman" pitchFamily="18" charset="0"/>
              </a:rPr>
              <a:t>Flowcharting Examples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457200" y="990600"/>
            <a:ext cx="3505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Example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Draw a flowchart to find the sum of first 50 natural numbers.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4" name="Picture 3" descr="b10.gif (3617 bytes)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762000"/>
            <a:ext cx="31242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381000" y="304800"/>
            <a:ext cx="830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Example 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Arial" pitchFamily="34" charset="0"/>
              </a:rPr>
              <a:t>Draw a flowchart to find the largest of three numbers A,B, and C.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rPr>
              <a:t> </a:t>
            </a:r>
          </a:p>
        </p:txBody>
      </p:sp>
      <p:pic>
        <p:nvPicPr>
          <p:cNvPr id="3" name="Picture 2" descr="b11.gif (4829 bytes)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6858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381000" y="304800"/>
            <a:ext cx="4114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Example 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Draw a flowchart for computing factorial N (N!)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Arial" pitchFamily="34" charset="0"/>
              </a:rPr>
              <a:t>Where N! = 1 ´ 2 ´ 3 ´ …… N 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rPr>
              <a:t> </a:t>
            </a:r>
          </a:p>
        </p:txBody>
      </p:sp>
      <p:pic>
        <p:nvPicPr>
          <p:cNvPr id="3" name="Picture 2" descr="b12.gif (3604 bytes)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81000"/>
            <a:ext cx="3810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381000" y="622518"/>
            <a:ext cx="563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ea typeface="Times New Roman" pitchFamily="18" charset="0"/>
                <a:cs typeface="Arial" pitchFamily="34" charset="0"/>
              </a:rPr>
              <a:t>Expressing Algorithms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308318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Algorithms can be expressed in many kinds of notation, including: 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2133600"/>
            <a:ext cx="412638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Natural Languages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Pseudocode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Flowcharts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Programming Languages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81000"/>
            <a:ext cx="7772400" cy="76200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Pseudocode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295400"/>
            <a:ext cx="8153400" cy="4648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program design technique that uses English words.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 no formal syntactical rules.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bg1"/>
                </a:solidFill>
              </a:rPr>
              <a:t>Pseudo</a:t>
            </a:r>
            <a:r>
              <a:rPr lang="en-US" sz="2400" dirty="0" smtClean="0">
                <a:solidFill>
                  <a:schemeClr val="bg1"/>
                </a:solidFill>
              </a:rPr>
              <a:t> means false, thus pseudocode means false code. It looks like (imitates) real code but it is NOT real code.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Pseudocode cannot be </a:t>
            </a:r>
            <a:r>
              <a:rPr lang="en-US" sz="2400" dirty="0" smtClean="0">
                <a:solidFill>
                  <a:schemeClr val="bg1"/>
                </a:solidFill>
                <a:hlinkClick r:id="rId2"/>
              </a:rPr>
              <a:t>compiled</a:t>
            </a:r>
            <a:r>
              <a:rPr lang="en-US" sz="2400" dirty="0" smtClean="0">
                <a:solidFill>
                  <a:schemeClr val="bg1"/>
                </a:solidFill>
              </a:rPr>
              <a:t> nor 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executed</a:t>
            </a:r>
            <a:r>
              <a:rPr lang="en-US" sz="2400" dirty="0" smtClean="0">
                <a:solidFill>
                  <a:schemeClr val="bg1"/>
                </a:solidFill>
              </a:rPr>
              <a:t>, and there are no real formatting or syntax rules.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Pseudocode should not include keywords in any specific computer languages.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benefit of pseudocode is that it enables the programmer to concentrate on the </a:t>
            </a:r>
            <a:r>
              <a:rPr lang="en-US" sz="2400" dirty="0" smtClean="0">
                <a:solidFill>
                  <a:schemeClr val="bg1"/>
                </a:solidFill>
                <a:hlinkClick r:id="rId4"/>
              </a:rPr>
              <a:t>algorithms</a:t>
            </a:r>
            <a:r>
              <a:rPr lang="en-US" sz="2400" dirty="0" smtClean="0">
                <a:solidFill>
                  <a:schemeClr val="bg1"/>
                </a:solidFill>
              </a:rPr>
              <a:t> without worrying about all the syntactic details of a particular </a:t>
            </a:r>
            <a:r>
              <a:rPr lang="en-US" sz="2400" dirty="0" smtClean="0">
                <a:solidFill>
                  <a:schemeClr val="bg1"/>
                </a:solidFill>
                <a:hlinkClick r:id="rId5"/>
              </a:rPr>
              <a:t>programming language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457200" y="457200"/>
            <a:ext cx="647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How do I write Pseudocode?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295400"/>
            <a:ext cx="8229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 First you may want to make a list of the main tasks that must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be accomplished on a piece of scratch paper. 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 Then, focus on each of those tasks. Generally, you should try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to break each main task down into very small tasks that can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each be explained with a short phrase. 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 There may eventually be a one-to-one correlation between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the lines of pseudocode and the lines of the code that you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write after you have finished pseudocoding.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 It is not necessary in pseudocode to mention the need to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declare variables. It is wise however to show the initialization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of variables.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   All statements showing "dependency" are to be indented.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    These include while, do, for, if, switch.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873276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Some Keywords That Should be Used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3559076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For looping and selection, the keywords that are to be used include: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Do While...</a:t>
            </a:r>
            <a:r>
              <a:rPr lang="en-US" sz="2400" dirty="0" err="1" smtClean="0">
                <a:solidFill>
                  <a:schemeClr val="bg1"/>
                </a:solidFill>
              </a:rPr>
              <a:t>EndDo</a:t>
            </a:r>
            <a:r>
              <a:rPr lang="en-US" sz="2400" dirty="0" smtClean="0">
                <a:solidFill>
                  <a:schemeClr val="bg1"/>
                </a:solidFill>
              </a:rPr>
              <a:t>		 Call ... with (parameters)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Do Until...</a:t>
            </a:r>
            <a:r>
              <a:rPr lang="en-US" sz="2400" dirty="0" err="1" smtClean="0">
                <a:solidFill>
                  <a:schemeClr val="bg1"/>
                </a:solidFill>
              </a:rPr>
              <a:t>Enddo</a:t>
            </a:r>
            <a:r>
              <a:rPr lang="en-US" sz="2400" dirty="0" smtClean="0">
                <a:solidFill>
                  <a:schemeClr val="bg1"/>
                </a:solidFill>
              </a:rPr>
              <a:t>		 Call 	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Case...</a:t>
            </a:r>
            <a:r>
              <a:rPr lang="en-US" sz="2400" dirty="0" err="1" smtClean="0">
                <a:solidFill>
                  <a:schemeClr val="bg1"/>
                </a:solidFill>
              </a:rPr>
              <a:t>EndCase</a:t>
            </a:r>
            <a:r>
              <a:rPr lang="en-US" sz="2400" dirty="0" smtClean="0">
                <a:solidFill>
                  <a:schemeClr val="bg1"/>
                </a:solidFill>
              </a:rPr>
              <a:t>		Return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If...Endif			When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3400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As verbs, use the words: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	Generate, Compute, Process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Set, Reset, Increment, Compute, Test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Calculate, Add, Sum, Multiply, ...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Print, Display, Input, Output, Edit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3410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Pseudocode Examples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219200"/>
            <a:ext cx="8001000" cy="452431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Original Program Specification:</a:t>
            </a:r>
            <a:r>
              <a:rPr lang="en-US" sz="2400" dirty="0" smtClean="0">
                <a:solidFill>
                  <a:schemeClr val="bg1"/>
                </a:solidFill>
              </a:rPr>
              <a:t>   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Write a program that obtains two integer numbers from the user. It will print out the sum of those numbers.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Pseudocode: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Prompt the user to enter the first integer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Prompt the user to enter a second integer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Compute the sum of the two user inputs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Display an output prompt that explains the answer as the sum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Display the result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1100</Words>
  <Application>Microsoft Office PowerPoint</Application>
  <PresentationFormat>On-screen Show (4:3)</PresentationFormat>
  <Paragraphs>244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Fanny</dc:creator>
  <cp:lastModifiedBy>Fanny</cp:lastModifiedBy>
  <cp:revision>56</cp:revision>
  <dcterms:created xsi:type="dcterms:W3CDTF">2011-06-05T13:50:32Z</dcterms:created>
  <dcterms:modified xsi:type="dcterms:W3CDTF">2011-06-12T17:40:06Z</dcterms:modified>
</cp:coreProperties>
</file>