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D1208"/>
    <a:srgbClr val="233115"/>
    <a:srgbClr val="00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CF43A8-E64E-40F2-9B3D-2196760BFB70}" type="datetimeFigureOut">
              <a:rPr lang="en-US" smtClean="0"/>
              <a:pPr/>
              <a:t>6/8/2011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EA37C-1AF0-4BA9-B44D-84FB985312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F43A8-E64E-40F2-9B3D-2196760BFB70}" type="datetimeFigureOut">
              <a:rPr lang="en-US" smtClean="0"/>
              <a:pPr/>
              <a:t>6/8/2011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EA37C-1AF0-4BA9-B44D-84FB985312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F43A8-E64E-40F2-9B3D-2196760BFB70}" type="datetimeFigureOut">
              <a:rPr lang="en-US" smtClean="0"/>
              <a:pPr/>
              <a:t>6/8/2011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EA37C-1AF0-4BA9-B44D-84FB985312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F43A8-E64E-40F2-9B3D-2196760BFB70}" type="datetimeFigureOut">
              <a:rPr lang="en-US" smtClean="0"/>
              <a:pPr/>
              <a:t>6/8/2011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EA37C-1AF0-4BA9-B44D-84FB985312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F43A8-E64E-40F2-9B3D-2196760BFB70}" type="datetimeFigureOut">
              <a:rPr lang="en-US" smtClean="0"/>
              <a:pPr/>
              <a:t>6/8/2011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EA37C-1AF0-4BA9-B44D-84FB9853125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CF43A8-E64E-40F2-9B3D-2196760BFB70}" type="datetimeFigureOut">
              <a:rPr lang="en-US" smtClean="0"/>
              <a:pPr/>
              <a:t>6/8/2011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EA37C-1AF0-4BA9-B44D-84FB985312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CF43A8-E64E-40F2-9B3D-2196760BFB70}" type="datetimeFigureOut">
              <a:rPr lang="en-US" smtClean="0"/>
              <a:pPr/>
              <a:t>6/8/2011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8EA37C-1AF0-4BA9-B44D-84FB985312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CF43A8-E64E-40F2-9B3D-2196760BFB70}" type="datetimeFigureOut">
              <a:rPr lang="en-US" smtClean="0"/>
              <a:pPr/>
              <a:t>6/8/2011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8EA37C-1AF0-4BA9-B44D-84FB985312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8" name="Rectangle 17"/>
          <p:cNvSpPr>
            <a:spLocks noChangeArrowheads="1"/>
          </p:cNvSpPr>
          <p:nvPr userDrawn="1"/>
        </p:nvSpPr>
        <p:spPr bwMode="auto">
          <a:xfrm>
            <a:off x="0" y="5943600"/>
            <a:ext cx="9144000" cy="914400"/>
          </a:xfrm>
          <a:prstGeom prst="rect">
            <a:avLst/>
          </a:prstGeom>
          <a:gradFill rotWithShape="1">
            <a:gsLst>
              <a:gs pos="0">
                <a:srgbClr val="008000">
                  <a:alpha val="39998"/>
                </a:srgbClr>
              </a:gs>
              <a:gs pos="100000">
                <a:schemeClr val="tx1"/>
              </a:gs>
            </a:gsLst>
            <a:lin ang="0" scaled="1"/>
          </a:gradFill>
          <a:ln w="9525">
            <a:solidFill>
              <a:schemeClr val="tx1"/>
            </a:solidFill>
            <a:miter lim="800000"/>
            <a:headEnd/>
            <a:tailEnd/>
          </a:ln>
        </p:spPr>
        <p:txBody>
          <a:bodyPr wrap="none" anchor="ctr"/>
          <a:lstStyle/>
          <a:p>
            <a:endParaRPr lang="en-US"/>
          </a:p>
        </p:txBody>
      </p:sp>
      <p:pic>
        <p:nvPicPr>
          <p:cNvPr id="19" name="Picture 18" descr="wima"/>
          <p:cNvPicPr>
            <a:picLocks noChangeAspect="1" noChangeArrowheads="1"/>
          </p:cNvPicPr>
          <p:nvPr userDrawn="1"/>
        </p:nvPicPr>
        <p:blipFill>
          <a:blip r:embed="rId2"/>
          <a:srcRect/>
          <a:stretch>
            <a:fillRect/>
          </a:stretch>
        </p:blipFill>
        <p:spPr bwMode="auto">
          <a:xfrm>
            <a:off x="2667000" y="6045200"/>
            <a:ext cx="2971800" cy="812800"/>
          </a:xfrm>
          <a:prstGeom prst="rect">
            <a:avLst/>
          </a:prstGeom>
          <a:noFill/>
          <a:ln w="9525">
            <a:noFill/>
            <a:miter lim="800000"/>
            <a:headEnd/>
            <a:tailEnd/>
          </a:ln>
        </p:spPr>
      </p:pic>
      <p:sp>
        <p:nvSpPr>
          <p:cNvPr id="20" name="Text Box 5"/>
          <p:cNvSpPr txBox="1">
            <a:spLocks noChangeArrowheads="1"/>
          </p:cNvSpPr>
          <p:nvPr userDrawn="1"/>
        </p:nvSpPr>
        <p:spPr bwMode="auto">
          <a:xfrm>
            <a:off x="2768600" y="6032500"/>
            <a:ext cx="3175000" cy="366713"/>
          </a:xfrm>
          <a:prstGeom prst="rect">
            <a:avLst/>
          </a:prstGeom>
          <a:noFill/>
          <a:ln w="9525">
            <a:noFill/>
            <a:miter lim="800000"/>
            <a:headEnd/>
            <a:tailEnd/>
          </a:ln>
        </p:spPr>
        <p:txBody>
          <a:bodyPr>
            <a:spAutoFit/>
          </a:bodyPr>
          <a:lstStyle/>
          <a:p>
            <a:pPr algn="l">
              <a:spcBef>
                <a:spcPct val="50000"/>
              </a:spcBef>
            </a:pPr>
            <a:r>
              <a:rPr lang="en-US" sz="1800" i="0" dirty="0">
                <a:solidFill>
                  <a:srgbClr val="FFFF00"/>
                </a:solidFill>
                <a:latin typeface="Times New Roman" pitchFamily="18" charset="0"/>
              </a:rPr>
              <a:t>FEU – EAST ASIA COLLEGE</a:t>
            </a:r>
          </a:p>
        </p:txBody>
      </p:sp>
      <p:pic>
        <p:nvPicPr>
          <p:cNvPr id="21" name="Picture 20" descr="tamaraw logo-final copy"/>
          <p:cNvPicPr>
            <a:picLocks noChangeAspect="1" noChangeArrowheads="1"/>
          </p:cNvPicPr>
          <p:nvPr userDrawn="1"/>
        </p:nvPicPr>
        <p:blipFill>
          <a:blip r:embed="rId3"/>
          <a:srcRect/>
          <a:stretch>
            <a:fillRect/>
          </a:stretch>
        </p:blipFill>
        <p:spPr bwMode="auto">
          <a:xfrm>
            <a:off x="8255000" y="5943600"/>
            <a:ext cx="812800" cy="939800"/>
          </a:xfrm>
          <a:prstGeom prst="rect">
            <a:avLst/>
          </a:prstGeom>
          <a:noFill/>
          <a:ln w="9525">
            <a:noFill/>
            <a:miter lim="800000"/>
            <a:headEnd/>
            <a:tailEnd/>
          </a:ln>
        </p:spPr>
      </p:pic>
      <p:pic>
        <p:nvPicPr>
          <p:cNvPr id="22" name="Picture 21" descr="NEWEST-OFFICIAL-LOGO"/>
          <p:cNvPicPr>
            <a:picLocks noChangeAspect="1" noChangeArrowheads="1"/>
          </p:cNvPicPr>
          <p:nvPr userDrawn="1"/>
        </p:nvPicPr>
        <p:blipFill>
          <a:blip r:embed="rId4"/>
          <a:srcRect/>
          <a:stretch>
            <a:fillRect/>
          </a:stretch>
        </p:blipFill>
        <p:spPr bwMode="auto">
          <a:xfrm>
            <a:off x="225425" y="6057900"/>
            <a:ext cx="579438" cy="749300"/>
          </a:xfrm>
          <a:prstGeom prst="rect">
            <a:avLst/>
          </a:prstGeom>
          <a:noFill/>
          <a:ln w="9525">
            <a:noFill/>
            <a:miter lim="800000"/>
            <a:headEnd/>
            <a:tailEnd/>
          </a:ln>
        </p:spPr>
      </p:pic>
      <p:sp>
        <p:nvSpPr>
          <p:cNvPr id="23" name="Text Box 15"/>
          <p:cNvSpPr txBox="1">
            <a:spLocks noChangeArrowheads="1"/>
          </p:cNvSpPr>
          <p:nvPr userDrawn="1"/>
        </p:nvSpPr>
        <p:spPr bwMode="auto">
          <a:xfrm>
            <a:off x="762000" y="6172200"/>
            <a:ext cx="1066800" cy="553998"/>
          </a:xfrm>
          <a:prstGeom prst="rect">
            <a:avLst/>
          </a:prstGeom>
          <a:noFill/>
          <a:ln w="9525">
            <a:noFill/>
            <a:miter lim="800000"/>
            <a:headEnd/>
            <a:tailEnd/>
          </a:ln>
        </p:spPr>
        <p:txBody>
          <a:bodyPr tIns="0" bIns="0">
            <a:spAutoFit/>
          </a:bodyPr>
          <a:lstStyle/>
          <a:p>
            <a:pPr algn="l">
              <a:spcBef>
                <a:spcPct val="50000"/>
              </a:spcBef>
            </a:pPr>
            <a:r>
              <a:rPr lang="en-US" sz="1200" b="1" i="0" dirty="0">
                <a:solidFill>
                  <a:srgbClr val="FFFF00"/>
                </a:solidFill>
              </a:rPr>
              <a:t>Information Technology Department</a:t>
            </a:r>
          </a:p>
        </p:txBody>
      </p:sp>
      <p:pic>
        <p:nvPicPr>
          <p:cNvPr id="24" name="Picture 19" descr="C:\Users\jlbombasi.FEU-EAC\Desktop\cs cluster logo (2).jpg"/>
          <p:cNvPicPr>
            <a:picLocks noChangeAspect="1" noChangeArrowheads="1"/>
          </p:cNvPicPr>
          <p:nvPr userDrawn="1"/>
        </p:nvPicPr>
        <p:blipFill>
          <a:blip r:embed="rId5" cstate="print"/>
          <a:srcRect/>
          <a:stretch>
            <a:fillRect/>
          </a:stretch>
        </p:blipFill>
        <p:spPr bwMode="auto">
          <a:xfrm>
            <a:off x="7010400" y="5943600"/>
            <a:ext cx="1295400" cy="914400"/>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F43A8-E64E-40F2-9B3D-2196760BFB70}" type="datetimeFigureOut">
              <a:rPr lang="en-US" smtClean="0"/>
              <a:pPr/>
              <a:t>6/8/2011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EA37C-1AF0-4BA9-B44D-84FB985312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F43A8-E64E-40F2-9B3D-2196760BFB70}" type="datetimeFigureOut">
              <a:rPr lang="en-US" smtClean="0"/>
              <a:pPr/>
              <a:t>6/8/2011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EA37C-1AF0-4BA9-B44D-84FB985312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F43A8-E64E-40F2-9B3D-2196760BFB70}" type="datetimeFigureOut">
              <a:rPr lang="en-US" smtClean="0"/>
              <a:pPr/>
              <a:t>6/8/2011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EA37C-1AF0-4BA9-B44D-84FB985312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5943600"/>
            <a:ext cx="9144000" cy="914400"/>
          </a:xfrm>
          <a:prstGeom prst="rect">
            <a:avLst/>
          </a:prstGeom>
          <a:gradFill rotWithShape="1">
            <a:gsLst>
              <a:gs pos="0">
                <a:srgbClr val="008000">
                  <a:alpha val="39998"/>
                </a:srgbClr>
              </a:gs>
              <a:gs pos="100000">
                <a:schemeClr val="tx1"/>
              </a:gs>
            </a:gsLst>
            <a:lin ang="0" scaled="1"/>
          </a:gradFill>
          <a:ln w="9525">
            <a:solidFill>
              <a:schemeClr val="tx1"/>
            </a:solidFill>
            <a:miter lim="800000"/>
            <a:headEnd/>
            <a:tailEnd/>
          </a:ln>
        </p:spPr>
        <p:txBody>
          <a:bodyPr wrap="none" anchor="ctr"/>
          <a:lstStyle/>
          <a:p>
            <a:endParaRPr lang="en-US"/>
          </a:p>
        </p:txBody>
      </p:sp>
      <p:pic>
        <p:nvPicPr>
          <p:cNvPr id="5" name="Picture 4" descr="wima"/>
          <p:cNvPicPr>
            <a:picLocks noChangeAspect="1" noChangeArrowheads="1"/>
          </p:cNvPicPr>
          <p:nvPr/>
        </p:nvPicPr>
        <p:blipFill>
          <a:blip r:embed="rId2"/>
          <a:srcRect/>
          <a:stretch>
            <a:fillRect/>
          </a:stretch>
        </p:blipFill>
        <p:spPr bwMode="auto">
          <a:xfrm>
            <a:off x="2667000" y="6045200"/>
            <a:ext cx="2971800" cy="812800"/>
          </a:xfrm>
          <a:prstGeom prst="rect">
            <a:avLst/>
          </a:prstGeom>
          <a:noFill/>
          <a:ln w="9525">
            <a:noFill/>
            <a:miter lim="800000"/>
            <a:headEnd/>
            <a:tailEnd/>
          </a:ln>
        </p:spPr>
      </p:pic>
      <p:sp>
        <p:nvSpPr>
          <p:cNvPr id="6" name="Text Box 5"/>
          <p:cNvSpPr txBox="1">
            <a:spLocks noChangeArrowheads="1"/>
          </p:cNvSpPr>
          <p:nvPr/>
        </p:nvSpPr>
        <p:spPr bwMode="auto">
          <a:xfrm>
            <a:off x="2768600" y="6032500"/>
            <a:ext cx="3175000" cy="366713"/>
          </a:xfrm>
          <a:prstGeom prst="rect">
            <a:avLst/>
          </a:prstGeom>
          <a:noFill/>
          <a:ln w="9525">
            <a:noFill/>
            <a:miter lim="800000"/>
            <a:headEnd/>
            <a:tailEnd/>
          </a:ln>
        </p:spPr>
        <p:txBody>
          <a:bodyPr>
            <a:spAutoFit/>
          </a:bodyPr>
          <a:lstStyle/>
          <a:p>
            <a:pPr algn="l">
              <a:spcBef>
                <a:spcPct val="50000"/>
              </a:spcBef>
            </a:pPr>
            <a:r>
              <a:rPr lang="en-US" sz="1800" i="0" dirty="0">
                <a:solidFill>
                  <a:srgbClr val="FFFF00"/>
                </a:solidFill>
                <a:latin typeface="Times New Roman" pitchFamily="18" charset="0"/>
              </a:rPr>
              <a:t>FEU – EAST ASIA COLLEGE</a:t>
            </a:r>
          </a:p>
        </p:txBody>
      </p:sp>
      <p:pic>
        <p:nvPicPr>
          <p:cNvPr id="7" name="Picture 6" descr="tamaraw logo-final copy"/>
          <p:cNvPicPr>
            <a:picLocks noChangeAspect="1" noChangeArrowheads="1"/>
          </p:cNvPicPr>
          <p:nvPr/>
        </p:nvPicPr>
        <p:blipFill>
          <a:blip r:embed="rId3"/>
          <a:srcRect/>
          <a:stretch>
            <a:fillRect/>
          </a:stretch>
        </p:blipFill>
        <p:spPr bwMode="auto">
          <a:xfrm>
            <a:off x="8255000" y="5943600"/>
            <a:ext cx="812800" cy="939800"/>
          </a:xfrm>
          <a:prstGeom prst="rect">
            <a:avLst/>
          </a:prstGeom>
          <a:noFill/>
          <a:ln w="9525">
            <a:noFill/>
            <a:miter lim="800000"/>
            <a:headEnd/>
            <a:tailEnd/>
          </a:ln>
        </p:spPr>
      </p:pic>
      <p:pic>
        <p:nvPicPr>
          <p:cNvPr id="8" name="Picture 7" descr="NEWEST-OFFICIAL-LOGO"/>
          <p:cNvPicPr>
            <a:picLocks noChangeAspect="1" noChangeArrowheads="1"/>
          </p:cNvPicPr>
          <p:nvPr/>
        </p:nvPicPr>
        <p:blipFill>
          <a:blip r:embed="rId4"/>
          <a:srcRect/>
          <a:stretch>
            <a:fillRect/>
          </a:stretch>
        </p:blipFill>
        <p:spPr bwMode="auto">
          <a:xfrm>
            <a:off x="225425" y="6057900"/>
            <a:ext cx="579438" cy="749300"/>
          </a:xfrm>
          <a:prstGeom prst="rect">
            <a:avLst/>
          </a:prstGeom>
          <a:noFill/>
          <a:ln w="9525">
            <a:noFill/>
            <a:miter lim="800000"/>
            <a:headEnd/>
            <a:tailEnd/>
          </a:ln>
        </p:spPr>
      </p:pic>
      <p:sp>
        <p:nvSpPr>
          <p:cNvPr id="9" name="Text Box 15"/>
          <p:cNvSpPr txBox="1">
            <a:spLocks noChangeArrowheads="1"/>
          </p:cNvSpPr>
          <p:nvPr/>
        </p:nvSpPr>
        <p:spPr bwMode="auto">
          <a:xfrm>
            <a:off x="762000" y="6172200"/>
            <a:ext cx="1066800" cy="553998"/>
          </a:xfrm>
          <a:prstGeom prst="rect">
            <a:avLst/>
          </a:prstGeom>
          <a:noFill/>
          <a:ln w="9525">
            <a:noFill/>
            <a:miter lim="800000"/>
            <a:headEnd/>
            <a:tailEnd/>
          </a:ln>
        </p:spPr>
        <p:txBody>
          <a:bodyPr tIns="0" bIns="0">
            <a:spAutoFit/>
          </a:bodyPr>
          <a:lstStyle/>
          <a:p>
            <a:pPr algn="l">
              <a:spcBef>
                <a:spcPct val="50000"/>
              </a:spcBef>
            </a:pPr>
            <a:r>
              <a:rPr lang="en-US" sz="1200" b="1" i="0" dirty="0">
                <a:solidFill>
                  <a:srgbClr val="FFFF00"/>
                </a:solidFill>
              </a:rPr>
              <a:t>Information Technology Department</a:t>
            </a:r>
          </a:p>
        </p:txBody>
      </p:sp>
      <p:pic>
        <p:nvPicPr>
          <p:cNvPr id="10" name="Picture 19" descr="C:\Users\jlbombasi.FEU-EAC\Desktop\cs cluster logo (2).jpg"/>
          <p:cNvPicPr>
            <a:picLocks noChangeAspect="1" noChangeArrowheads="1"/>
          </p:cNvPicPr>
          <p:nvPr/>
        </p:nvPicPr>
        <p:blipFill>
          <a:blip r:embed="rId5" cstate="print"/>
          <a:srcRect/>
          <a:stretch>
            <a:fillRect/>
          </a:stretch>
        </p:blipFill>
        <p:spPr bwMode="auto">
          <a:xfrm>
            <a:off x="7010400" y="5943600"/>
            <a:ext cx="1295400" cy="914400"/>
          </a:xfrm>
          <a:prstGeom prst="rect">
            <a:avLst/>
          </a:prstGeom>
          <a:noFill/>
        </p:spPr>
      </p:pic>
      <p:sp>
        <p:nvSpPr>
          <p:cNvPr id="12" name="TextBox 11"/>
          <p:cNvSpPr txBox="1"/>
          <p:nvPr/>
        </p:nvSpPr>
        <p:spPr>
          <a:xfrm>
            <a:off x="914400" y="1828800"/>
            <a:ext cx="7632026" cy="830997"/>
          </a:xfrm>
          <a:prstGeom prst="rect">
            <a:avLst/>
          </a:prstGeom>
          <a:noFill/>
        </p:spPr>
        <p:txBody>
          <a:bodyPr wrap="none" rtlCol="0">
            <a:spAutoFit/>
          </a:bodyPr>
          <a:lstStyle/>
          <a:p>
            <a:r>
              <a:rPr lang="en-US" sz="4800" b="1" dirty="0" smtClean="0">
                <a:solidFill>
                  <a:srgbClr val="FFFF00"/>
                </a:solidFill>
              </a:rPr>
              <a:t>Introduction to Programming</a:t>
            </a:r>
            <a:endParaRPr lang="en-US" sz="4800" b="1" dirty="0">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8382000" cy="646331"/>
          </a:xfrm>
          <a:prstGeom prst="rect">
            <a:avLst/>
          </a:prstGeom>
          <a:noFill/>
          <a:ln>
            <a:solidFill>
              <a:srgbClr val="92D050"/>
            </a:solidFill>
          </a:ln>
        </p:spPr>
        <p:txBody>
          <a:bodyPr wrap="square" rtlCol="0">
            <a:spAutoFit/>
          </a:bodyPr>
          <a:lstStyle/>
          <a:p>
            <a:r>
              <a:rPr lang="en-US" sz="3600" b="1" dirty="0" smtClean="0">
                <a:solidFill>
                  <a:srgbClr val="FFFF00"/>
                </a:solidFill>
              </a:rPr>
              <a:t>Difference </a:t>
            </a:r>
            <a:r>
              <a:rPr lang="en-US" sz="3600" b="1" dirty="0" smtClean="0">
                <a:solidFill>
                  <a:srgbClr val="FFFF00"/>
                </a:solidFill>
              </a:rPr>
              <a:t>of </a:t>
            </a:r>
            <a:r>
              <a:rPr lang="en-US" sz="3600" b="1" dirty="0" smtClean="0">
                <a:solidFill>
                  <a:srgbClr val="FFFF00"/>
                </a:solidFill>
              </a:rPr>
              <a:t>C and C</a:t>
            </a:r>
            <a:r>
              <a:rPr lang="en-US" sz="3600" b="1" dirty="0" smtClean="0">
                <a:solidFill>
                  <a:srgbClr val="FFFF00"/>
                </a:solidFill>
              </a:rPr>
              <a:t>++</a:t>
            </a:r>
            <a:endParaRPr lang="en-US" sz="3600" b="1" dirty="0">
              <a:solidFill>
                <a:srgbClr val="FFFF00"/>
              </a:solidFill>
            </a:endParaRPr>
          </a:p>
        </p:txBody>
      </p:sp>
      <p:sp>
        <p:nvSpPr>
          <p:cNvPr id="7" name="Rectangle 6"/>
          <p:cNvSpPr/>
          <p:nvPr/>
        </p:nvSpPr>
        <p:spPr>
          <a:xfrm>
            <a:off x="381000" y="1371600"/>
            <a:ext cx="8458200" cy="2677656"/>
          </a:xfrm>
          <a:prstGeom prst="rect">
            <a:avLst/>
          </a:prstGeom>
        </p:spPr>
        <p:txBody>
          <a:bodyPr wrap="square">
            <a:spAutoFit/>
          </a:bodyPr>
          <a:lstStyle/>
          <a:p>
            <a:r>
              <a:rPr lang="en-US" sz="2800" dirty="0" smtClean="0">
                <a:solidFill>
                  <a:schemeClr val="bg1"/>
                </a:solidFill>
              </a:rPr>
              <a:t>C++ is an extension of C language. This means that you can not only use the new features introduced with C++ but can also use the power and efficiency of C language. C and C++ are no more language for writing compilers and other languages, these general purpose languages are used worldwide in every field. </a:t>
            </a:r>
            <a:endParaRPr lang="en-US" sz="2800" dirty="0" smtClean="0">
              <a:solidFill>
                <a:schemeClr val="bg1"/>
              </a:solidFill>
            </a:endParaRPr>
          </a:p>
        </p:txBody>
      </p:sp>
      <p:sp>
        <p:nvSpPr>
          <p:cNvPr id="9" name="Rectangle 8"/>
          <p:cNvSpPr/>
          <p:nvPr/>
        </p:nvSpPr>
        <p:spPr>
          <a:xfrm>
            <a:off x="457200" y="4343400"/>
            <a:ext cx="8153400" cy="954107"/>
          </a:xfrm>
          <a:prstGeom prst="rect">
            <a:avLst/>
          </a:prstGeom>
        </p:spPr>
        <p:txBody>
          <a:bodyPr wrap="square">
            <a:spAutoFit/>
          </a:bodyPr>
          <a:lstStyle/>
          <a:p>
            <a:r>
              <a:rPr lang="en-US" sz="2800" dirty="0" smtClean="0">
                <a:solidFill>
                  <a:schemeClr val="bg1"/>
                </a:solidFill>
              </a:rPr>
              <a:t>However, C</a:t>
            </a:r>
            <a:r>
              <a:rPr lang="en-US" sz="2800" dirty="0" smtClean="0">
                <a:solidFill>
                  <a:schemeClr val="bg1"/>
                </a:solidFill>
              </a:rPr>
              <a:t>++ does not retain complete source-level compatibility with C. </a:t>
            </a:r>
            <a:endParaRPr lang="en-US" sz="28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381000"/>
            <a:ext cx="8382000" cy="523220"/>
          </a:xfrm>
          <a:prstGeom prst="rect">
            <a:avLst/>
          </a:prstGeom>
        </p:spPr>
        <p:txBody>
          <a:bodyPr wrap="square">
            <a:spAutoFit/>
          </a:bodyPr>
          <a:lstStyle/>
          <a:p>
            <a:r>
              <a:rPr lang="en-US" sz="2800" dirty="0" smtClean="0">
                <a:solidFill>
                  <a:srgbClr val="FFFF00"/>
                </a:solidFill>
              </a:rPr>
              <a:t>Here is a list of differences between C and C++:</a:t>
            </a:r>
            <a:endParaRPr lang="en-US" sz="2800" dirty="0"/>
          </a:p>
        </p:txBody>
      </p:sp>
      <p:sp>
        <p:nvSpPr>
          <p:cNvPr id="4" name="Rectangle 3"/>
          <p:cNvSpPr/>
          <p:nvPr/>
        </p:nvSpPr>
        <p:spPr>
          <a:xfrm>
            <a:off x="457200" y="1348651"/>
            <a:ext cx="8153400" cy="1384995"/>
          </a:xfrm>
          <a:prstGeom prst="rect">
            <a:avLst/>
          </a:prstGeom>
        </p:spPr>
        <p:txBody>
          <a:bodyPr wrap="square">
            <a:spAutoFit/>
          </a:bodyPr>
          <a:lstStyle/>
          <a:p>
            <a:pPr>
              <a:buFont typeface="Arial" pitchFamily="34" charset="0"/>
              <a:buChar char="•"/>
            </a:pPr>
            <a:r>
              <a:rPr lang="en-US" sz="2800" dirty="0" smtClean="0">
                <a:solidFill>
                  <a:schemeClr val="bg1"/>
                </a:solidFill>
              </a:rPr>
              <a:t>   The </a:t>
            </a:r>
            <a:r>
              <a:rPr lang="en-US" sz="2800" dirty="0" smtClean="0">
                <a:solidFill>
                  <a:schemeClr val="bg1"/>
                </a:solidFill>
              </a:rPr>
              <a:t>main difference between C and C++ is that C++ </a:t>
            </a:r>
            <a:endParaRPr lang="en-US" sz="2800" dirty="0" smtClean="0">
              <a:solidFill>
                <a:schemeClr val="bg1"/>
              </a:solidFill>
            </a:endParaRPr>
          </a:p>
          <a:p>
            <a:r>
              <a:rPr lang="en-US" sz="2800" dirty="0" smtClean="0">
                <a:solidFill>
                  <a:schemeClr val="bg1"/>
                </a:solidFill>
              </a:rPr>
              <a:t> </a:t>
            </a:r>
            <a:r>
              <a:rPr lang="en-US" sz="2800" dirty="0" smtClean="0">
                <a:solidFill>
                  <a:schemeClr val="bg1"/>
                </a:solidFill>
              </a:rPr>
              <a:t>    is </a:t>
            </a:r>
            <a:r>
              <a:rPr lang="en-US" sz="2800" dirty="0" smtClean="0">
                <a:solidFill>
                  <a:schemeClr val="bg1"/>
                </a:solidFill>
              </a:rPr>
              <a:t>object oriented while C is function or procedure </a:t>
            </a:r>
            <a:endParaRPr lang="en-US" sz="2800" dirty="0" smtClean="0">
              <a:solidFill>
                <a:schemeClr val="bg1"/>
              </a:solidFill>
            </a:endParaRPr>
          </a:p>
          <a:p>
            <a:r>
              <a:rPr lang="en-US" sz="2800" dirty="0" smtClean="0">
                <a:solidFill>
                  <a:schemeClr val="bg1"/>
                </a:solidFill>
              </a:rPr>
              <a:t> </a:t>
            </a:r>
            <a:r>
              <a:rPr lang="en-US" sz="2800" dirty="0" smtClean="0">
                <a:solidFill>
                  <a:schemeClr val="bg1"/>
                </a:solidFill>
              </a:rPr>
              <a:t>    oriented</a:t>
            </a:r>
            <a:r>
              <a:rPr lang="en-US" sz="2800" dirty="0" smtClean="0">
                <a:solidFill>
                  <a:schemeClr val="bg1"/>
                </a:solidFill>
              </a:rPr>
              <a:t>.</a:t>
            </a:r>
            <a:endParaRPr lang="en-US" sz="2800" dirty="0">
              <a:solidFill>
                <a:schemeClr val="bg1"/>
              </a:solidFill>
            </a:endParaRPr>
          </a:p>
        </p:txBody>
      </p:sp>
      <p:sp>
        <p:nvSpPr>
          <p:cNvPr id="5" name="Rectangle 4"/>
          <p:cNvSpPr/>
          <p:nvPr/>
        </p:nvSpPr>
        <p:spPr>
          <a:xfrm>
            <a:off x="533400" y="2872651"/>
            <a:ext cx="7696200" cy="523220"/>
          </a:xfrm>
          <a:prstGeom prst="rect">
            <a:avLst/>
          </a:prstGeom>
        </p:spPr>
        <p:txBody>
          <a:bodyPr wrap="square">
            <a:spAutoFit/>
          </a:bodyPr>
          <a:lstStyle/>
          <a:p>
            <a:pPr>
              <a:buFont typeface="Arial" pitchFamily="34" charset="0"/>
              <a:buChar char="•"/>
            </a:pPr>
            <a:r>
              <a:rPr lang="en-US" sz="2800" dirty="0" smtClean="0">
                <a:solidFill>
                  <a:schemeClr val="bg1"/>
                </a:solidFill>
              </a:rPr>
              <a:t>   C</a:t>
            </a:r>
            <a:r>
              <a:rPr lang="en-US" sz="2800" dirty="0" smtClean="0">
                <a:solidFill>
                  <a:schemeClr val="bg1"/>
                </a:solidFill>
              </a:rPr>
              <a:t>++ has a much larger library</a:t>
            </a:r>
            <a:endParaRPr lang="en-US" sz="2800" dirty="0">
              <a:solidFill>
                <a:schemeClr val="bg1"/>
              </a:solidFill>
            </a:endParaRPr>
          </a:p>
        </p:txBody>
      </p:sp>
      <p:sp>
        <p:nvSpPr>
          <p:cNvPr id="1025" name="Rectangle 1"/>
          <p:cNvSpPr>
            <a:spLocks noChangeArrowheads="1"/>
          </p:cNvSpPr>
          <p:nvPr/>
        </p:nvSpPr>
        <p:spPr bwMode="auto">
          <a:xfrm>
            <a:off x="609600" y="3406051"/>
            <a:ext cx="8077200" cy="1851749"/>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800" i="0" u="none" strike="noStrike" cap="none" normalizeH="0" baseline="0" dirty="0" smtClean="0">
                <a:ln>
                  <a:noFill/>
                </a:ln>
                <a:solidFill>
                  <a:schemeClr val="bg1"/>
                </a:solidFill>
                <a:effectLst/>
                <a:ea typeface="Times New Roman" pitchFamily="18" charset="0"/>
                <a:cs typeface="Times New Roman" pitchFamily="18" charset="0"/>
              </a:rPr>
              <a:t>   You must declare functions before use. </a:t>
            </a:r>
            <a:r>
              <a:rPr kumimoji="0" lang="en-US" sz="2800" b="0" i="0" u="none" strike="noStrike" cap="none" normalizeH="0" baseline="0" dirty="0" smtClean="0">
                <a:ln>
                  <a:noFill/>
                </a:ln>
                <a:solidFill>
                  <a:schemeClr val="bg1"/>
                </a:solidFill>
                <a:effectLst/>
                <a:ea typeface="Calibri" pitchFamily="34" charset="0"/>
                <a:cs typeface="Times New Roman" pitchFamily="18" charset="0"/>
              </a:rPr>
              <a:t>Although </a:t>
            </a:r>
          </a:p>
          <a:p>
            <a:pPr marL="0" marR="0" lvl="0" indent="0" algn="l" defTabSz="914400" rtl="0" eaLnBrk="1" fontAlgn="base" latinLnBrk="0" hangingPunct="1">
              <a:lnSpc>
                <a:spcPct val="100000"/>
              </a:lnSpc>
              <a:spcBef>
                <a:spcPct val="0"/>
              </a:spcBef>
              <a:spcAft>
                <a:spcPct val="0"/>
              </a:spcAft>
              <a:buClrTx/>
              <a:buSzTx/>
              <a:tabLst/>
            </a:pPr>
            <a:r>
              <a:rPr lang="en-US" sz="2800" dirty="0" smtClean="0">
                <a:solidFill>
                  <a:schemeClr val="bg1"/>
                </a:solidFill>
                <a:ea typeface="Calibri" pitchFamily="34" charset="0"/>
                <a:cs typeface="Times New Roman" pitchFamily="18" charset="0"/>
              </a:rPr>
              <a:t> </a:t>
            </a:r>
            <a:r>
              <a:rPr lang="en-US" sz="2800" dirty="0" smtClean="0">
                <a:solidFill>
                  <a:schemeClr val="bg1"/>
                </a:solidFill>
                <a:ea typeface="Calibri" pitchFamily="34" charset="0"/>
                <a:cs typeface="Times New Roman" pitchFamily="18" charset="0"/>
              </a:rPr>
              <a:t>    </a:t>
            </a:r>
            <a:r>
              <a:rPr kumimoji="0" lang="en-US" sz="2800" b="0" i="0" u="none" strike="noStrike" cap="none" normalizeH="0" baseline="0" dirty="0" smtClean="0">
                <a:ln>
                  <a:noFill/>
                </a:ln>
                <a:solidFill>
                  <a:schemeClr val="bg1"/>
                </a:solidFill>
                <a:effectLst/>
                <a:ea typeface="Calibri" pitchFamily="34" charset="0"/>
                <a:cs typeface="Times New Roman" pitchFamily="18" charset="0"/>
              </a:rPr>
              <a:t>most good C code will follow this convention, in C++ </a:t>
            </a:r>
          </a:p>
          <a:p>
            <a:pPr marL="0" marR="0" lvl="0" indent="0" algn="l" defTabSz="914400" rtl="0" eaLnBrk="1" fontAlgn="base" latinLnBrk="0" hangingPunct="1">
              <a:lnSpc>
                <a:spcPct val="100000"/>
              </a:lnSpc>
              <a:spcBef>
                <a:spcPct val="0"/>
              </a:spcBef>
              <a:spcAft>
                <a:spcPct val="0"/>
              </a:spcAft>
              <a:buClrTx/>
              <a:buSzTx/>
              <a:tabLst/>
            </a:pPr>
            <a:r>
              <a:rPr lang="en-US" sz="2800" dirty="0" smtClean="0">
                <a:solidFill>
                  <a:schemeClr val="bg1"/>
                </a:solidFill>
                <a:ea typeface="Calibri" pitchFamily="34" charset="0"/>
                <a:cs typeface="Times New Roman" pitchFamily="18" charset="0"/>
              </a:rPr>
              <a:t> </a:t>
            </a:r>
            <a:r>
              <a:rPr lang="en-US" sz="2800" dirty="0" smtClean="0">
                <a:solidFill>
                  <a:schemeClr val="bg1"/>
                </a:solidFill>
                <a:ea typeface="Calibri" pitchFamily="34" charset="0"/>
                <a:cs typeface="Times New Roman" pitchFamily="18" charset="0"/>
              </a:rPr>
              <a:t>    </a:t>
            </a:r>
            <a:r>
              <a:rPr kumimoji="0" lang="en-US" sz="2800" b="0" i="0" u="none" strike="noStrike" cap="none" normalizeH="0" baseline="0" dirty="0" smtClean="0">
                <a:ln>
                  <a:noFill/>
                </a:ln>
                <a:solidFill>
                  <a:schemeClr val="bg1"/>
                </a:solidFill>
                <a:effectLst/>
                <a:ea typeface="Calibri" pitchFamily="34" charset="0"/>
                <a:cs typeface="Times New Roman" pitchFamily="18" charset="0"/>
              </a:rPr>
              <a:t>it is strictly enforced that all functions must be </a:t>
            </a:r>
          </a:p>
          <a:p>
            <a:pPr marL="0" marR="0" lvl="0" indent="0" algn="l" defTabSz="914400" rtl="0" eaLnBrk="1" fontAlgn="base" latinLnBrk="0" hangingPunct="1">
              <a:lnSpc>
                <a:spcPct val="100000"/>
              </a:lnSpc>
              <a:spcBef>
                <a:spcPct val="0"/>
              </a:spcBef>
              <a:spcAft>
                <a:spcPct val="0"/>
              </a:spcAft>
              <a:buClrTx/>
              <a:buSzTx/>
              <a:tabLst/>
            </a:pPr>
            <a:r>
              <a:rPr lang="en-US" sz="2800" dirty="0" smtClean="0">
                <a:solidFill>
                  <a:schemeClr val="bg1"/>
                </a:solidFill>
                <a:ea typeface="Calibri" pitchFamily="34" charset="0"/>
                <a:cs typeface="Times New Roman" pitchFamily="18" charset="0"/>
              </a:rPr>
              <a:t> </a:t>
            </a:r>
            <a:r>
              <a:rPr lang="en-US" sz="2800" dirty="0" smtClean="0">
                <a:solidFill>
                  <a:schemeClr val="bg1"/>
                </a:solidFill>
                <a:ea typeface="Calibri" pitchFamily="34" charset="0"/>
                <a:cs typeface="Times New Roman" pitchFamily="18" charset="0"/>
              </a:rPr>
              <a:t>    </a:t>
            </a:r>
            <a:r>
              <a:rPr kumimoji="0" lang="en-US" sz="2800" b="0" i="0" u="none" strike="noStrike" cap="none" normalizeH="0" baseline="0" dirty="0" smtClean="0">
                <a:ln>
                  <a:noFill/>
                </a:ln>
                <a:solidFill>
                  <a:schemeClr val="bg1"/>
                </a:solidFill>
                <a:effectLst/>
                <a:ea typeface="Calibri" pitchFamily="34" charset="0"/>
                <a:cs typeface="Times New Roman" pitchFamily="18" charset="0"/>
              </a:rPr>
              <a:t>declared before they are used. </a:t>
            </a:r>
            <a:endParaRPr kumimoji="0" lang="en-US" sz="2800" b="0" i="0" u="none" strike="noStrike" cap="none" normalizeH="0" baseline="0" dirty="0" smtClean="0">
              <a:ln>
                <a:noFill/>
              </a:ln>
              <a:solidFill>
                <a:schemeClr val="bg1"/>
              </a:solidFill>
              <a:effectLst/>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1000" y="457200"/>
            <a:ext cx="8534400" cy="1420861"/>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800" i="0" u="none" strike="noStrike" cap="none" normalizeH="0" baseline="0" dirty="0" smtClean="0">
                <a:ln>
                  <a:noFill/>
                </a:ln>
                <a:solidFill>
                  <a:schemeClr val="bg1"/>
                </a:solidFill>
                <a:effectLst/>
                <a:ea typeface="Times New Roman" pitchFamily="18" charset="0"/>
                <a:cs typeface="Times New Roman" pitchFamily="18" charset="0"/>
              </a:rPr>
              <a:t>   In C, main() doesn't provide return 0 automatically.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solidFill>
                <a:effectLst/>
                <a:ea typeface="Calibri" pitchFamily="34" charset="0"/>
                <a:cs typeface="Times New Roman" pitchFamily="18" charset="0"/>
              </a:rPr>
              <a:t>     In C++, you are free to leave off the statement 'return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smtClean="0">
                <a:solidFill>
                  <a:schemeClr val="bg1"/>
                </a:solidFill>
                <a:ea typeface="Calibri" pitchFamily="34" charset="0"/>
                <a:cs typeface="Times New Roman" pitchFamily="18" charset="0"/>
              </a:rPr>
              <a:t> </a:t>
            </a:r>
            <a:r>
              <a:rPr lang="en-US" sz="2800" dirty="0" smtClean="0">
                <a:solidFill>
                  <a:schemeClr val="bg1"/>
                </a:solidFill>
                <a:ea typeface="Calibri" pitchFamily="34" charset="0"/>
                <a:cs typeface="Times New Roman" pitchFamily="18" charset="0"/>
              </a:rPr>
              <a:t>    </a:t>
            </a:r>
            <a:r>
              <a:rPr kumimoji="0" lang="en-US" sz="2800" b="0" i="0" u="none" strike="noStrike" cap="none" normalizeH="0" baseline="0" dirty="0" smtClean="0">
                <a:ln>
                  <a:noFill/>
                </a:ln>
                <a:solidFill>
                  <a:schemeClr val="bg1"/>
                </a:solidFill>
                <a:effectLst/>
                <a:ea typeface="Calibri" pitchFamily="34" charset="0"/>
                <a:cs typeface="Times New Roman" pitchFamily="18" charset="0"/>
              </a:rPr>
              <a:t>0;' at the end of main; it will be provided automatically:</a:t>
            </a:r>
            <a:endParaRPr kumimoji="0" lang="en-US" sz="2800" b="0" i="0" u="none" strike="noStrike" cap="none" normalizeH="0" baseline="0" dirty="0" smtClean="0">
              <a:ln>
                <a:noFill/>
              </a:ln>
              <a:solidFill>
                <a:schemeClr val="bg1"/>
              </a:solidFill>
              <a:effectLst/>
              <a:cs typeface="Arial" pitchFamily="34" charset="0"/>
            </a:endParaRPr>
          </a:p>
        </p:txBody>
      </p:sp>
      <p:sp>
        <p:nvSpPr>
          <p:cNvPr id="16387" name="Rectangle 3"/>
          <p:cNvSpPr>
            <a:spLocks noChangeArrowheads="1"/>
          </p:cNvSpPr>
          <p:nvPr/>
        </p:nvSpPr>
        <p:spPr bwMode="auto">
          <a:xfrm>
            <a:off x="2362200" y="2133600"/>
            <a:ext cx="4114800" cy="1107996"/>
          </a:xfrm>
          <a:prstGeom prst="rect">
            <a:avLst/>
          </a:prstGeom>
          <a:solidFill>
            <a:srgbClr val="FFFFCC"/>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ea typeface="Times New Roman" pitchFamily="18" charset="0"/>
                <a:cs typeface="Courier New" pitchFamily="49" charset="0"/>
              </a:rPr>
              <a:t>int</a:t>
            </a:r>
            <a:r>
              <a:rPr kumimoji="0" lang="en-US" sz="2400" b="0" i="0" u="none" strike="noStrike" cap="none" normalizeH="0" baseline="0" dirty="0" smtClean="0">
                <a:ln>
                  <a:noFill/>
                </a:ln>
                <a:solidFill>
                  <a:srgbClr val="000000"/>
                </a:solidFill>
                <a:effectLst/>
                <a:ea typeface="Times New Roman" pitchFamily="18" charset="0"/>
                <a:cs typeface="Courier New" pitchFamily="49" charset="0"/>
              </a:rPr>
              <a:t> main()</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ea typeface="Times New Roman" pitchFamily="18" charset="0"/>
                <a:cs typeface="Courier New" pitchFamily="49" charset="0"/>
              </a:rPr>
              <a:t> </a:t>
            </a:r>
            <a:r>
              <a:rPr lang="en-US" sz="2400" dirty="0" smtClean="0">
                <a:solidFill>
                  <a:srgbClr val="000000"/>
                </a:solidFill>
                <a:ea typeface="Times New Roman" pitchFamily="18" charset="0"/>
                <a:cs typeface="Courier New" pitchFamily="49" charset="0"/>
              </a:rPr>
              <a:t>     </a:t>
            </a:r>
            <a:r>
              <a:rPr kumimoji="0" lang="en-US" sz="2400" b="0" i="0" u="none" strike="noStrike" cap="none" normalizeH="0" baseline="0" dirty="0" smtClean="0">
                <a:ln>
                  <a:noFill/>
                </a:ln>
                <a:solidFill>
                  <a:srgbClr val="000000"/>
                </a:solidFill>
                <a:effectLst/>
                <a:ea typeface="Times New Roman" pitchFamily="18" charset="0"/>
                <a:cs typeface="Courier New" pitchFamily="49" charset="0"/>
              </a:rPr>
              <a:t>{    </a:t>
            </a:r>
            <a:r>
              <a:rPr kumimoji="0" lang="en-US" sz="2400" b="0" i="0" u="none" strike="noStrike" cap="none" normalizeH="0" baseline="0" dirty="0" err="1" smtClean="0">
                <a:ln>
                  <a:noFill/>
                </a:ln>
                <a:solidFill>
                  <a:srgbClr val="000000"/>
                </a:solidFill>
                <a:effectLst/>
                <a:ea typeface="Times New Roman" pitchFamily="18" charset="0"/>
                <a:cs typeface="Courier New" pitchFamily="49" charset="0"/>
              </a:rPr>
              <a:t>printf</a:t>
            </a:r>
            <a:r>
              <a:rPr kumimoji="0" lang="en-US" sz="2400" b="0" i="0" u="none" strike="noStrike" cap="none" normalizeH="0" baseline="0" dirty="0" smtClean="0">
                <a:ln>
                  <a:noFill/>
                </a:ln>
                <a:solidFill>
                  <a:srgbClr val="000000"/>
                </a:solidFill>
                <a:effectLst/>
                <a:ea typeface="Times New Roman" pitchFamily="18" charset="0"/>
                <a:cs typeface="Courier New" pitchFamily="49" charset="0"/>
              </a:rPr>
              <a:t>( "Hello, World"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ea typeface="Times New Roman" pitchFamily="18" charset="0"/>
                <a:cs typeface="Courier New" pitchFamily="49" charset="0"/>
              </a:rPr>
              <a:t> </a:t>
            </a:r>
            <a:r>
              <a:rPr lang="en-US" sz="2400" dirty="0" smtClean="0">
                <a:solidFill>
                  <a:srgbClr val="000000"/>
                </a:solidFill>
                <a:ea typeface="Times New Roman" pitchFamily="18" charset="0"/>
                <a:cs typeface="Courier New" pitchFamily="49" charset="0"/>
              </a:rPr>
              <a:t>     </a:t>
            </a:r>
            <a:r>
              <a:rPr kumimoji="0" lang="en-US" sz="2400" b="0" i="0" u="none" strike="noStrike" cap="none" normalizeH="0" baseline="0" dirty="0" smtClean="0">
                <a:ln>
                  <a:noFill/>
                </a:ln>
                <a:solidFill>
                  <a:srgbClr val="000000"/>
                </a:solidFill>
                <a:effectLst/>
                <a:ea typeface="Times New Roman" pitchFamily="18" charset="0"/>
                <a:cs typeface="Courier New" pitchFamily="49" charset="0"/>
              </a:rPr>
              <a:t>}</a:t>
            </a:r>
            <a:endParaRPr kumimoji="0" lang="en-US" sz="2400" b="0" i="0" u="none" strike="noStrike" cap="none" normalizeH="0" baseline="0" dirty="0" smtClean="0">
              <a:ln>
                <a:noFill/>
              </a:ln>
              <a:solidFill>
                <a:schemeClr val="tx1"/>
              </a:solidFill>
              <a:effectLst/>
              <a:cs typeface="Arial" pitchFamily="34" charset="0"/>
            </a:endParaRPr>
          </a:p>
        </p:txBody>
      </p:sp>
      <p:sp>
        <p:nvSpPr>
          <p:cNvPr id="16389" name="Rectangle 5"/>
          <p:cNvSpPr>
            <a:spLocks noChangeArrowheads="1"/>
          </p:cNvSpPr>
          <p:nvPr/>
        </p:nvSpPr>
        <p:spPr bwMode="auto">
          <a:xfrm>
            <a:off x="2362200" y="3657600"/>
            <a:ext cx="57912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ea typeface="Calibri" pitchFamily="34" charset="0"/>
                <a:cs typeface="Times New Roman" pitchFamily="18" charset="0"/>
              </a:rPr>
              <a:t>but in C, you must manually add it:</a:t>
            </a:r>
            <a:endParaRPr kumimoji="0" lang="en-US" sz="2400" b="0" i="0" u="none" strike="noStrike" cap="none" normalizeH="0" baseline="0" dirty="0" smtClean="0">
              <a:ln>
                <a:noFill/>
              </a:ln>
              <a:solidFill>
                <a:schemeClr val="bg1"/>
              </a:solidFill>
              <a:effectLst/>
              <a:cs typeface="Arial" pitchFamily="34" charset="0"/>
            </a:endParaRPr>
          </a:p>
        </p:txBody>
      </p:sp>
      <p:sp>
        <p:nvSpPr>
          <p:cNvPr id="16390" name="Rectangle 6"/>
          <p:cNvSpPr>
            <a:spLocks noChangeArrowheads="1"/>
          </p:cNvSpPr>
          <p:nvPr/>
        </p:nvSpPr>
        <p:spPr bwMode="auto">
          <a:xfrm>
            <a:off x="2362200" y="4267200"/>
            <a:ext cx="4191000" cy="1477328"/>
          </a:xfrm>
          <a:prstGeom prst="rect">
            <a:avLst/>
          </a:prstGeom>
          <a:solidFill>
            <a:srgbClr val="FFFFCC"/>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ea typeface="Times New Roman" pitchFamily="18" charset="0"/>
                <a:cs typeface="Courier New" pitchFamily="49" charset="0"/>
              </a:rPr>
              <a:t>int</a:t>
            </a:r>
            <a:r>
              <a:rPr kumimoji="0" lang="en-US" sz="2400" b="0" i="0" u="none" strike="noStrike" cap="none" normalizeH="0" baseline="0" dirty="0" smtClean="0">
                <a:ln>
                  <a:noFill/>
                </a:ln>
                <a:solidFill>
                  <a:srgbClr val="000000"/>
                </a:solidFill>
                <a:effectLst/>
                <a:ea typeface="Times New Roman" pitchFamily="18" charset="0"/>
                <a:cs typeface="Courier New" pitchFamily="49" charset="0"/>
              </a:rPr>
              <a:t> main()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ea typeface="Times New Roman" pitchFamily="18" charset="0"/>
                <a:cs typeface="Courier New" pitchFamily="49" charset="0"/>
              </a:rPr>
              <a:t>{    </a:t>
            </a:r>
            <a:r>
              <a:rPr kumimoji="0" lang="en-US" sz="2400" b="0" i="0" u="none" strike="noStrike" cap="none" normalizeH="0" baseline="0" dirty="0" err="1" smtClean="0">
                <a:ln>
                  <a:noFill/>
                </a:ln>
                <a:solidFill>
                  <a:srgbClr val="000000"/>
                </a:solidFill>
                <a:effectLst/>
                <a:ea typeface="Times New Roman" pitchFamily="18" charset="0"/>
                <a:cs typeface="Courier New" pitchFamily="49" charset="0"/>
              </a:rPr>
              <a:t>printf</a:t>
            </a:r>
            <a:r>
              <a:rPr kumimoji="0" lang="en-US" sz="2400" b="0" i="0" u="none" strike="noStrike" cap="none" normalizeH="0" baseline="0" dirty="0" smtClean="0">
                <a:ln>
                  <a:noFill/>
                </a:ln>
                <a:solidFill>
                  <a:srgbClr val="000000"/>
                </a:solidFill>
                <a:effectLst/>
                <a:ea typeface="Times New Roman" pitchFamily="18" charset="0"/>
                <a:cs typeface="Courier New" pitchFamily="49" charset="0"/>
              </a:rPr>
              <a:t>( "Hello, World" );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ea typeface="Times New Roman" pitchFamily="18" charset="0"/>
                <a:cs typeface="Courier New" pitchFamily="49" charset="0"/>
              </a:rPr>
              <a:t> </a:t>
            </a:r>
            <a:r>
              <a:rPr lang="en-US" sz="2400" dirty="0" smtClean="0">
                <a:solidFill>
                  <a:srgbClr val="000000"/>
                </a:solidFill>
                <a:ea typeface="Times New Roman" pitchFamily="18" charset="0"/>
                <a:cs typeface="Courier New" pitchFamily="49" charset="0"/>
              </a:rPr>
              <a:t>    </a:t>
            </a:r>
            <a:r>
              <a:rPr kumimoji="0" lang="en-US" sz="2400" b="0" i="0" u="none" strike="noStrike" cap="none" normalizeH="0" baseline="0" dirty="0" smtClean="0">
                <a:ln>
                  <a:noFill/>
                </a:ln>
                <a:solidFill>
                  <a:srgbClr val="000000"/>
                </a:solidFill>
                <a:effectLst/>
                <a:ea typeface="Times New Roman" pitchFamily="18" charset="0"/>
                <a:cs typeface="Courier New" pitchFamily="49" charset="0"/>
              </a:rPr>
              <a:t>return 0;</a:t>
            </a:r>
            <a:endParaRPr kumimoji="0" lang="en-US" sz="2400" b="0" i="0" u="none" strike="noStrike" cap="none" normalizeH="0" baseline="0" dirty="0" smtClean="0">
              <a:ln>
                <a:noFill/>
              </a:ln>
              <a:solidFill>
                <a:srgbClr val="000000"/>
              </a:solidFill>
              <a:effectLs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ea typeface="Calibri" pitchFamily="34" charset="0"/>
                <a:cs typeface="Times New Roman" pitchFamily="18" charset="0"/>
              </a:rPr>
              <a:t>}</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8382000" cy="646331"/>
          </a:xfrm>
          <a:prstGeom prst="rect">
            <a:avLst/>
          </a:prstGeom>
          <a:noFill/>
          <a:ln>
            <a:solidFill>
              <a:srgbClr val="92D050"/>
            </a:solidFill>
          </a:ln>
        </p:spPr>
        <p:txBody>
          <a:bodyPr wrap="square" rtlCol="0">
            <a:spAutoFit/>
          </a:bodyPr>
          <a:lstStyle/>
          <a:p>
            <a:r>
              <a:rPr lang="en-US" sz="3600" b="1" dirty="0" smtClean="0">
                <a:solidFill>
                  <a:srgbClr val="FFFF00"/>
                </a:solidFill>
              </a:rPr>
              <a:t>History of C++</a:t>
            </a:r>
            <a:endParaRPr lang="en-US" sz="3600" b="1" dirty="0">
              <a:solidFill>
                <a:srgbClr val="FFFF00"/>
              </a:solidFill>
            </a:endParaRPr>
          </a:p>
        </p:txBody>
      </p:sp>
      <p:sp>
        <p:nvSpPr>
          <p:cNvPr id="6" name="TextBox 5"/>
          <p:cNvSpPr txBox="1"/>
          <p:nvPr/>
        </p:nvSpPr>
        <p:spPr>
          <a:xfrm>
            <a:off x="381000" y="1371600"/>
            <a:ext cx="8382000" cy="2246769"/>
          </a:xfrm>
          <a:prstGeom prst="rect">
            <a:avLst/>
          </a:prstGeom>
          <a:noFill/>
        </p:spPr>
        <p:txBody>
          <a:bodyPr wrap="square" rtlCol="0">
            <a:spAutoFit/>
          </a:bodyPr>
          <a:lstStyle/>
          <a:p>
            <a:r>
              <a:rPr lang="en-US" sz="2800" dirty="0" smtClean="0">
                <a:solidFill>
                  <a:srgbClr val="FFFF00"/>
                </a:solidFill>
              </a:rPr>
              <a:t>During the 60s</a:t>
            </a:r>
          </a:p>
          <a:p>
            <a:endParaRPr lang="en-US" sz="2800" dirty="0" smtClean="0">
              <a:solidFill>
                <a:srgbClr val="FFFF00"/>
              </a:solidFill>
            </a:endParaRPr>
          </a:p>
          <a:p>
            <a:r>
              <a:rPr lang="en-US" sz="2800" b="1" u="sng" dirty="0" smtClean="0">
                <a:solidFill>
                  <a:schemeClr val="bg1"/>
                </a:solidFill>
              </a:rPr>
              <a:t>ALGOL 60</a:t>
            </a:r>
            <a:r>
              <a:rPr lang="en-US" sz="2800" dirty="0" smtClean="0">
                <a:solidFill>
                  <a:schemeClr val="bg1"/>
                </a:solidFill>
              </a:rPr>
              <a:t>, was developed as an alternative to </a:t>
            </a:r>
            <a:r>
              <a:rPr lang="en-US" sz="2800" b="1" u="sng" dirty="0" smtClean="0">
                <a:solidFill>
                  <a:schemeClr val="bg1"/>
                </a:solidFill>
              </a:rPr>
              <a:t>FORTRAN </a:t>
            </a:r>
            <a:r>
              <a:rPr lang="en-US" sz="2800" dirty="0" smtClean="0">
                <a:solidFill>
                  <a:schemeClr val="bg1"/>
                </a:solidFill>
              </a:rPr>
              <a:t>taking from it some concepts of structured programming which would later inspire most procedural languages.</a:t>
            </a:r>
            <a:endParaRPr lang="en-US" sz="2800" dirty="0">
              <a:solidFill>
                <a:schemeClr val="bg1"/>
              </a:solidFill>
            </a:endParaRPr>
          </a:p>
        </p:txBody>
      </p:sp>
      <p:sp>
        <p:nvSpPr>
          <p:cNvPr id="5" name="TextBox 4"/>
          <p:cNvSpPr txBox="1"/>
          <p:nvPr/>
        </p:nvSpPr>
        <p:spPr>
          <a:xfrm>
            <a:off x="457200" y="3810000"/>
            <a:ext cx="8305800" cy="1815882"/>
          </a:xfrm>
          <a:prstGeom prst="rect">
            <a:avLst/>
          </a:prstGeom>
          <a:noFill/>
        </p:spPr>
        <p:txBody>
          <a:bodyPr wrap="square" rtlCol="0">
            <a:spAutoFit/>
          </a:bodyPr>
          <a:lstStyle/>
          <a:p>
            <a:r>
              <a:rPr lang="en-US" sz="2800" b="1" u="sng" dirty="0" smtClean="0">
                <a:solidFill>
                  <a:schemeClr val="bg1"/>
                </a:solidFill>
              </a:rPr>
              <a:t>ALGOL 68</a:t>
            </a:r>
            <a:r>
              <a:rPr lang="en-US" sz="2800" dirty="0" smtClean="0">
                <a:solidFill>
                  <a:schemeClr val="bg1"/>
                </a:solidFill>
              </a:rPr>
              <a:t> also directly influenced the development of data types in C. Nevertheless ALGOL was an non-specific language and its abstraction made it impractical to solve most commercial tasks.</a:t>
            </a:r>
            <a:endParaRPr lang="en-US" sz="28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677656"/>
          </a:xfrm>
          <a:prstGeom prst="rect">
            <a:avLst/>
          </a:prstGeom>
          <a:noFill/>
        </p:spPr>
        <p:txBody>
          <a:bodyPr wrap="square" rtlCol="0">
            <a:spAutoFit/>
          </a:bodyPr>
          <a:lstStyle/>
          <a:p>
            <a:r>
              <a:rPr lang="en-US" sz="2800" dirty="0" smtClean="0">
                <a:solidFill>
                  <a:schemeClr val="bg1"/>
                </a:solidFill>
              </a:rPr>
              <a:t>In </a:t>
            </a:r>
            <a:r>
              <a:rPr lang="en-US" sz="2800" b="1" dirty="0" smtClean="0">
                <a:solidFill>
                  <a:srgbClr val="FFFF00"/>
                </a:solidFill>
              </a:rPr>
              <a:t>1963 the CPL (Combined Programming language)</a:t>
            </a:r>
            <a:r>
              <a:rPr lang="en-US" sz="2800" dirty="0" smtClean="0">
                <a:solidFill>
                  <a:srgbClr val="FFFF00"/>
                </a:solidFill>
              </a:rPr>
              <a:t> </a:t>
            </a:r>
            <a:r>
              <a:rPr lang="en-US" sz="2800" dirty="0" smtClean="0">
                <a:solidFill>
                  <a:schemeClr val="bg1"/>
                </a:solidFill>
              </a:rPr>
              <a:t>appeared with the idea of being more specific for concrete programming tasks of that time than ALGOL or FORTRAN. Nevertheless this same specificity made it a big language and, therefore, difficult to learn and implement.</a:t>
            </a:r>
            <a:endParaRPr lang="en-US" sz="2800" dirty="0">
              <a:solidFill>
                <a:schemeClr val="bg1"/>
              </a:solidFill>
            </a:endParaRPr>
          </a:p>
        </p:txBody>
      </p:sp>
      <p:sp>
        <p:nvSpPr>
          <p:cNvPr id="3" name="TextBox 2"/>
          <p:cNvSpPr txBox="1"/>
          <p:nvPr/>
        </p:nvSpPr>
        <p:spPr>
          <a:xfrm>
            <a:off x="533400" y="3429000"/>
            <a:ext cx="8153400" cy="2246769"/>
          </a:xfrm>
          <a:prstGeom prst="rect">
            <a:avLst/>
          </a:prstGeom>
          <a:noFill/>
        </p:spPr>
        <p:txBody>
          <a:bodyPr wrap="square" rtlCol="0">
            <a:spAutoFit/>
          </a:bodyPr>
          <a:lstStyle/>
          <a:p>
            <a:r>
              <a:rPr lang="en-US" sz="2800" dirty="0" smtClean="0">
                <a:solidFill>
                  <a:schemeClr val="bg1"/>
                </a:solidFill>
              </a:rPr>
              <a:t>In </a:t>
            </a:r>
            <a:r>
              <a:rPr lang="en-US" sz="2800" b="1" dirty="0" smtClean="0">
                <a:solidFill>
                  <a:srgbClr val="FFFF00"/>
                </a:solidFill>
              </a:rPr>
              <a:t>1967, Martin Richards developed the BCPL (Basic Combined Programming Language)</a:t>
            </a:r>
            <a:r>
              <a:rPr lang="en-US" sz="2800" dirty="0" smtClean="0">
                <a:solidFill>
                  <a:srgbClr val="FFFF00"/>
                </a:solidFill>
              </a:rPr>
              <a:t>, </a:t>
            </a:r>
            <a:r>
              <a:rPr lang="en-US" sz="2800" dirty="0" smtClean="0">
                <a:solidFill>
                  <a:schemeClr val="bg1"/>
                </a:solidFill>
              </a:rPr>
              <a:t>that signified a simplification of CPL but kept most important features the language offered. Although it too was an abstract and somewhat large language.</a:t>
            </a:r>
            <a:endParaRPr lang="en-US" sz="28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382000" cy="4893647"/>
          </a:xfrm>
          <a:prstGeom prst="rect">
            <a:avLst/>
          </a:prstGeom>
        </p:spPr>
        <p:txBody>
          <a:bodyPr wrap="square">
            <a:spAutoFit/>
          </a:bodyPr>
          <a:lstStyle/>
          <a:p>
            <a:r>
              <a:rPr lang="en-US" sz="2400" dirty="0" smtClean="0">
                <a:solidFill>
                  <a:schemeClr val="bg1"/>
                </a:solidFill>
              </a:rPr>
              <a:t>In </a:t>
            </a:r>
            <a:r>
              <a:rPr lang="en-US" sz="2400" b="1" dirty="0" smtClean="0">
                <a:solidFill>
                  <a:srgbClr val="FFFF00"/>
                </a:solidFill>
              </a:rPr>
              <a:t>1970, Ken Thompson, immersed in the development of UNIX at Bell Labs, created the B language</a:t>
            </a:r>
            <a:r>
              <a:rPr lang="en-US" sz="2400" dirty="0" smtClean="0">
                <a:solidFill>
                  <a:schemeClr val="bg1"/>
                </a:solidFill>
              </a:rPr>
              <a:t>. It was a port of BCPL for a specific machine and system (DEC PDP-7 and UNIX), and was adapted to his particular taste and necessities. The final result was an even greater </a:t>
            </a:r>
            <a:r>
              <a:rPr lang="en-US" sz="2400" u="sng" dirty="0" smtClean="0">
                <a:solidFill>
                  <a:schemeClr val="bg1"/>
                </a:solidFill>
              </a:rPr>
              <a:t>simplification of CPL</a:t>
            </a:r>
            <a:r>
              <a:rPr lang="en-US" sz="2400" dirty="0" smtClean="0">
                <a:solidFill>
                  <a:schemeClr val="bg1"/>
                </a:solidFill>
              </a:rPr>
              <a:t>, although dependent on the system. It had great limitations, like it did not compile to executable code but threaded-code, which generates slower code in execution, and therefore was inadequate for the development of an operating system. Therefore, from 1971, Dennis Ritchie, from the Bell Labs team, began the development of a B compiler which, among other things, was able to generate executable code directly. This "New B", finally called C, introduced in addition, some other new concepts to the language like data types (char).</a:t>
            </a:r>
            <a:endParaRPr lang="en-US" sz="24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533400"/>
            <a:ext cx="8077200" cy="4401205"/>
          </a:xfrm>
          <a:prstGeom prst="rect">
            <a:avLst/>
          </a:prstGeom>
        </p:spPr>
        <p:txBody>
          <a:bodyPr wrap="square">
            <a:spAutoFit/>
          </a:bodyPr>
          <a:lstStyle/>
          <a:p>
            <a:r>
              <a:rPr lang="en-US" sz="2800" dirty="0" smtClean="0">
                <a:solidFill>
                  <a:schemeClr val="bg1"/>
                </a:solidFill>
              </a:rPr>
              <a:t>The </a:t>
            </a:r>
            <a:r>
              <a:rPr lang="en-US" sz="2800" dirty="0" smtClean="0">
                <a:solidFill>
                  <a:srgbClr val="FFFF00"/>
                </a:solidFill>
              </a:rPr>
              <a:t>C programming language was designed by Dennies Ritchie in 1973</a:t>
            </a:r>
            <a:r>
              <a:rPr lang="en-US" sz="2800" dirty="0" smtClean="0">
                <a:solidFill>
                  <a:schemeClr val="bg1"/>
                </a:solidFill>
              </a:rPr>
              <a:t> at Bell Laboratories. It was first used system implementation language for the nascent Unix operating system. The main reason to devised C was to overcome the limitations of B.  It was Derived from the type-less language BCPL (</a:t>
            </a:r>
            <a:r>
              <a:rPr lang="en-US" sz="2800" b="1" dirty="0" smtClean="0">
                <a:solidFill>
                  <a:schemeClr val="bg1"/>
                </a:solidFill>
              </a:rPr>
              <a:t>Basic Combined Programming Language)</a:t>
            </a:r>
            <a:r>
              <a:rPr lang="en-US" sz="2800" dirty="0" smtClean="0">
                <a:solidFill>
                  <a:schemeClr val="bg1"/>
                </a:solidFill>
              </a:rPr>
              <a:t>. C was was the evolution of B and BCPL by incorporating type checking. It was originally intended for use in writing compilers for other languages.</a:t>
            </a:r>
            <a:endParaRPr lang="en-US" sz="28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ennis_ritchie1.jpg"/>
          <p:cNvPicPr>
            <a:picLocks noChangeAspect="1"/>
          </p:cNvPicPr>
          <p:nvPr/>
        </p:nvPicPr>
        <p:blipFill>
          <a:blip r:embed="rId2"/>
          <a:stretch>
            <a:fillRect/>
          </a:stretch>
        </p:blipFill>
        <p:spPr>
          <a:xfrm>
            <a:off x="685800" y="457200"/>
            <a:ext cx="2943225" cy="3810000"/>
          </a:xfrm>
          <a:prstGeom prst="rect">
            <a:avLst/>
          </a:prstGeom>
        </p:spPr>
      </p:pic>
      <p:pic>
        <p:nvPicPr>
          <p:cNvPr id="4" name="Picture 3" descr="dennis_ritchie2.jpg"/>
          <p:cNvPicPr>
            <a:picLocks noChangeAspect="1"/>
          </p:cNvPicPr>
          <p:nvPr/>
        </p:nvPicPr>
        <p:blipFill>
          <a:blip r:embed="rId3"/>
          <a:stretch>
            <a:fillRect/>
          </a:stretch>
        </p:blipFill>
        <p:spPr>
          <a:xfrm>
            <a:off x="3962400" y="1295400"/>
            <a:ext cx="4648200" cy="42481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800"/>
            <a:ext cx="8382000" cy="2308324"/>
          </a:xfrm>
          <a:prstGeom prst="rect">
            <a:avLst/>
          </a:prstGeom>
        </p:spPr>
        <p:txBody>
          <a:bodyPr wrap="square">
            <a:spAutoFit/>
          </a:bodyPr>
          <a:lstStyle/>
          <a:p>
            <a:r>
              <a:rPr lang="en-US" sz="2400" dirty="0" smtClean="0">
                <a:solidFill>
                  <a:schemeClr val="bg1"/>
                </a:solidFill>
              </a:rPr>
              <a:t>In </a:t>
            </a:r>
            <a:r>
              <a:rPr lang="en-US" sz="2400" b="1" u="sng" dirty="0" smtClean="0">
                <a:solidFill>
                  <a:srgbClr val="FFFF00"/>
                </a:solidFill>
              </a:rPr>
              <a:t>1980, Bjarne Stroustrup, from Bell labs, began the development of the C++ language</a:t>
            </a:r>
            <a:r>
              <a:rPr lang="en-US" sz="2400" b="1" u="sng" dirty="0" smtClean="0">
                <a:solidFill>
                  <a:schemeClr val="bg1"/>
                </a:solidFill>
              </a:rPr>
              <a:t>,</a:t>
            </a:r>
            <a:r>
              <a:rPr lang="en-US" sz="2400" dirty="0" smtClean="0">
                <a:solidFill>
                  <a:schemeClr val="bg1"/>
                </a:solidFill>
              </a:rPr>
              <a:t> that would receive formally this name at the end of 1983, when its first manual was going to be published. In October 1985, the first commercial release of the language appeared as well as the first edition of the book "The C++ Programming Language" by Bjarne Stroustrup.</a:t>
            </a:r>
            <a:endParaRPr lang="en-US" sz="2400" dirty="0">
              <a:solidFill>
                <a:schemeClr val="bg1"/>
              </a:solidFill>
            </a:endParaRPr>
          </a:p>
        </p:txBody>
      </p:sp>
      <p:sp>
        <p:nvSpPr>
          <p:cNvPr id="3" name="Rectangle 2"/>
          <p:cNvSpPr/>
          <p:nvPr/>
        </p:nvSpPr>
        <p:spPr>
          <a:xfrm>
            <a:off x="457200" y="3200400"/>
            <a:ext cx="8305800" cy="1938992"/>
          </a:xfrm>
          <a:prstGeom prst="rect">
            <a:avLst/>
          </a:prstGeom>
        </p:spPr>
        <p:txBody>
          <a:bodyPr wrap="square">
            <a:spAutoFit/>
          </a:bodyPr>
          <a:lstStyle/>
          <a:p>
            <a:r>
              <a:rPr lang="en-US" sz="2400" dirty="0" smtClean="0">
                <a:solidFill>
                  <a:schemeClr val="bg1"/>
                </a:solidFill>
              </a:rPr>
              <a:t>In the words of Bjarne Stroustrup "the name signifies the evolutionary nature of the changes from C". </a:t>
            </a:r>
            <a:br>
              <a:rPr lang="en-US" sz="2400" dirty="0" smtClean="0">
                <a:solidFill>
                  <a:schemeClr val="bg1"/>
                </a:solidFill>
              </a:rPr>
            </a:br>
            <a:r>
              <a:rPr lang="en-US" sz="2400" dirty="0" smtClean="0">
                <a:solidFill>
                  <a:schemeClr val="bg1"/>
                </a:solidFill>
              </a:rPr>
              <a:t>That is during when C++ was evolving initially, it was called as new C or C with classes. The "+" is actually the operator's sign used in programming languages normally for coding purposes.</a:t>
            </a:r>
            <a:endParaRPr lang="en-US" sz="24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jarneStroustrup.jpg"/>
          <p:cNvPicPr>
            <a:picLocks noChangeAspect="1"/>
          </p:cNvPicPr>
          <p:nvPr/>
        </p:nvPicPr>
        <p:blipFill>
          <a:blip r:embed="rId2"/>
          <a:stretch>
            <a:fillRect/>
          </a:stretch>
        </p:blipFill>
        <p:spPr>
          <a:xfrm>
            <a:off x="1447800" y="685800"/>
            <a:ext cx="6324600" cy="4724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74345"/>
            <a:ext cx="8229600" cy="5170646"/>
          </a:xfrm>
          <a:prstGeom prst="rect">
            <a:avLst/>
          </a:prstGeom>
        </p:spPr>
        <p:txBody>
          <a:bodyPr wrap="square">
            <a:spAutoFit/>
          </a:bodyPr>
          <a:lstStyle/>
          <a:p>
            <a:r>
              <a:rPr lang="en-US" sz="2200" dirty="0" smtClean="0">
                <a:solidFill>
                  <a:schemeClr val="bg1"/>
                </a:solidFill>
              </a:rPr>
              <a:t>During the 80s, the C++ language was being refined until it became a language with its own personality. All that with very few losses of compatibility with the code with C, and without resigning to its most important characteristics. In fact, the ANSI standard for the C language published in 1989 took good part of the contributions of C++ to structured programming.</a:t>
            </a:r>
            <a:br>
              <a:rPr lang="en-US" sz="2200" dirty="0" smtClean="0">
                <a:solidFill>
                  <a:schemeClr val="bg1"/>
                </a:solidFill>
              </a:rPr>
            </a:br>
            <a:r>
              <a:rPr lang="en-US" sz="2200" dirty="0" smtClean="0">
                <a:solidFill>
                  <a:schemeClr val="bg1"/>
                </a:solidFill>
              </a:rPr>
              <a:t/>
            </a:r>
            <a:br>
              <a:rPr lang="en-US" sz="2200" dirty="0" smtClean="0">
                <a:solidFill>
                  <a:schemeClr val="bg1"/>
                </a:solidFill>
              </a:rPr>
            </a:br>
            <a:r>
              <a:rPr lang="en-US" sz="2200" dirty="0" smtClean="0">
                <a:solidFill>
                  <a:schemeClr val="bg1"/>
                </a:solidFill>
              </a:rPr>
              <a:t>From </a:t>
            </a:r>
            <a:r>
              <a:rPr lang="en-US" sz="2200" b="1" u="sng" dirty="0" smtClean="0">
                <a:solidFill>
                  <a:srgbClr val="FFFF00"/>
                </a:solidFill>
              </a:rPr>
              <a:t>1990 on, ANSI committee X3J16 began the development of a specific standard for C++.</a:t>
            </a:r>
            <a:r>
              <a:rPr lang="en-US" sz="2200" dirty="0" smtClean="0">
                <a:solidFill>
                  <a:srgbClr val="FFFF00"/>
                </a:solidFill>
              </a:rPr>
              <a:t> </a:t>
            </a:r>
            <a:r>
              <a:rPr lang="en-US" sz="2200" dirty="0" smtClean="0">
                <a:solidFill>
                  <a:schemeClr val="bg1"/>
                </a:solidFill>
              </a:rPr>
              <a:t>In the period elapsed until the publication of the standard in 1998, C++ lived a great expansion in its use and today is the preferred language to develop professional applications on all platforms.</a:t>
            </a:r>
            <a:br>
              <a:rPr lang="en-US" sz="2200" dirty="0" smtClean="0">
                <a:solidFill>
                  <a:schemeClr val="bg1"/>
                </a:solidFill>
              </a:rPr>
            </a:br>
            <a:r>
              <a:rPr lang="en-US" sz="2200" dirty="0" smtClean="0">
                <a:solidFill>
                  <a:schemeClr val="bg1"/>
                </a:solidFill>
              </a:rPr>
              <a:t/>
            </a:r>
            <a:br>
              <a:rPr lang="en-US" sz="2200" dirty="0" smtClean="0">
                <a:solidFill>
                  <a:schemeClr val="bg1"/>
                </a:solidFill>
              </a:rPr>
            </a:br>
            <a:r>
              <a:rPr lang="en-US" sz="2200" dirty="0" smtClean="0">
                <a:solidFill>
                  <a:schemeClr val="bg1"/>
                </a:solidFill>
              </a:rPr>
              <a:t>C++ has been evolving, and a new version of the standard, c++0x, is being developed to be published soon, with several new features.</a:t>
            </a:r>
            <a:endParaRPr lang="en-US" sz="2200"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777</Words>
  <Application>Microsoft Office PowerPoint</Application>
  <PresentationFormat>On-screen Show (4:3)</PresentationFormat>
  <Paragraphs>38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Fanny</dc:creator>
  <cp:lastModifiedBy>Fanny</cp:lastModifiedBy>
  <cp:revision>40</cp:revision>
  <dcterms:created xsi:type="dcterms:W3CDTF">2011-06-05T13:50:32Z</dcterms:created>
  <dcterms:modified xsi:type="dcterms:W3CDTF">2011-06-08T11:22:35Z</dcterms:modified>
</cp:coreProperties>
</file>