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D1208"/>
    <a:srgbClr val="233115"/>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43A8-E64E-40F2-9B3D-2196760BFB70}" type="datetimeFigureOut">
              <a:rPr lang="en-US" smtClean="0"/>
              <a:pPr/>
              <a:t>6/9/2011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F43A8-E64E-40F2-9B3D-2196760BFB70}" type="datetimeFigureOut">
              <a:rPr lang="en-US" smtClean="0"/>
              <a:pPr/>
              <a:t>6/9/2011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F43A8-E64E-40F2-9B3D-2196760BFB70}" type="datetimeFigureOut">
              <a:rPr lang="en-US" smtClean="0"/>
              <a:pPr/>
              <a:t>6/9/2011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F43A8-E64E-40F2-9B3D-2196760BFB70}" type="datetimeFigureOut">
              <a:rPr lang="en-US" smtClean="0"/>
              <a:pPr/>
              <a:t>6/9/2011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F43A8-E64E-40F2-9B3D-2196760BFB70}" type="datetimeFigureOut">
              <a:rPr lang="en-US" smtClean="0"/>
              <a:pPr/>
              <a:t>6/9/2011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8" name="Rectangle 17"/>
          <p:cNvSpPr>
            <a:spLocks noChangeArrowheads="1"/>
          </p:cNvSpPr>
          <p:nvPr userDrawn="1"/>
        </p:nvSpPr>
        <p:spPr bwMode="auto">
          <a:xfrm>
            <a:off x="0" y="5943600"/>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endParaRPr lang="en-US"/>
          </a:p>
        </p:txBody>
      </p:sp>
      <p:pic>
        <p:nvPicPr>
          <p:cNvPr id="19" name="Picture 18" descr="wima"/>
          <p:cNvPicPr>
            <a:picLocks noChangeAspect="1" noChangeArrowheads="1"/>
          </p:cNvPicPr>
          <p:nvPr userDrawn="1"/>
        </p:nvPicPr>
        <p:blipFill>
          <a:blip r:embed="rId2"/>
          <a:srcRect/>
          <a:stretch>
            <a:fillRect/>
          </a:stretch>
        </p:blipFill>
        <p:spPr bwMode="auto">
          <a:xfrm>
            <a:off x="2667000" y="6045200"/>
            <a:ext cx="2971800" cy="812800"/>
          </a:xfrm>
          <a:prstGeom prst="rect">
            <a:avLst/>
          </a:prstGeom>
          <a:noFill/>
          <a:ln w="9525">
            <a:noFill/>
            <a:miter lim="800000"/>
            <a:headEnd/>
            <a:tailEnd/>
          </a:ln>
        </p:spPr>
      </p:pic>
      <p:sp>
        <p:nvSpPr>
          <p:cNvPr id="20" name="Text Box 5"/>
          <p:cNvSpPr txBox="1">
            <a:spLocks noChangeArrowheads="1"/>
          </p:cNvSpPr>
          <p:nvPr userDrawn="1"/>
        </p:nvSpPr>
        <p:spPr bwMode="auto">
          <a:xfrm>
            <a:off x="2768600" y="6032500"/>
            <a:ext cx="3175000" cy="366713"/>
          </a:xfrm>
          <a:prstGeom prst="rect">
            <a:avLst/>
          </a:prstGeom>
          <a:noFill/>
          <a:ln w="9525">
            <a:noFill/>
            <a:miter lim="800000"/>
            <a:headEnd/>
            <a:tailEnd/>
          </a:ln>
        </p:spPr>
        <p:txBody>
          <a:bodyPr>
            <a:spAutoFit/>
          </a:bodyPr>
          <a:lstStyle/>
          <a:p>
            <a:pPr algn="l">
              <a:spcBef>
                <a:spcPct val="50000"/>
              </a:spcBef>
            </a:pPr>
            <a:r>
              <a:rPr lang="en-US" sz="1800" i="0" dirty="0">
                <a:solidFill>
                  <a:srgbClr val="FFFF00"/>
                </a:solidFill>
                <a:latin typeface="Times New Roman" pitchFamily="18" charset="0"/>
              </a:rPr>
              <a:t>FEU – EAST ASIA COLLEGE</a:t>
            </a:r>
          </a:p>
        </p:txBody>
      </p:sp>
      <p:pic>
        <p:nvPicPr>
          <p:cNvPr id="21" name="Picture 20" descr="tamaraw logo-final copy"/>
          <p:cNvPicPr>
            <a:picLocks noChangeAspect="1" noChangeArrowheads="1"/>
          </p:cNvPicPr>
          <p:nvPr userDrawn="1"/>
        </p:nvPicPr>
        <p:blipFill>
          <a:blip r:embed="rId3"/>
          <a:srcRect/>
          <a:stretch>
            <a:fillRect/>
          </a:stretch>
        </p:blipFill>
        <p:spPr bwMode="auto">
          <a:xfrm>
            <a:off x="8255000" y="5943600"/>
            <a:ext cx="812800" cy="939800"/>
          </a:xfrm>
          <a:prstGeom prst="rect">
            <a:avLst/>
          </a:prstGeom>
          <a:noFill/>
          <a:ln w="9525">
            <a:noFill/>
            <a:miter lim="800000"/>
            <a:headEnd/>
            <a:tailEnd/>
          </a:ln>
        </p:spPr>
      </p:pic>
      <p:pic>
        <p:nvPicPr>
          <p:cNvPr id="22" name="Picture 21" descr="NEWEST-OFFICIAL-LOGO"/>
          <p:cNvPicPr>
            <a:picLocks noChangeAspect="1" noChangeArrowheads="1"/>
          </p:cNvPicPr>
          <p:nvPr userDrawn="1"/>
        </p:nvPicPr>
        <p:blipFill>
          <a:blip r:embed="rId4"/>
          <a:srcRect/>
          <a:stretch>
            <a:fillRect/>
          </a:stretch>
        </p:blipFill>
        <p:spPr bwMode="auto">
          <a:xfrm>
            <a:off x="225425" y="6057900"/>
            <a:ext cx="579438" cy="749300"/>
          </a:xfrm>
          <a:prstGeom prst="rect">
            <a:avLst/>
          </a:prstGeom>
          <a:noFill/>
          <a:ln w="9525">
            <a:noFill/>
            <a:miter lim="800000"/>
            <a:headEnd/>
            <a:tailEnd/>
          </a:ln>
        </p:spPr>
      </p:pic>
      <p:sp>
        <p:nvSpPr>
          <p:cNvPr id="23" name="Text Box 15"/>
          <p:cNvSpPr txBox="1">
            <a:spLocks noChangeArrowheads="1"/>
          </p:cNvSpPr>
          <p:nvPr userDrawn="1"/>
        </p:nvSpPr>
        <p:spPr bwMode="auto">
          <a:xfrm>
            <a:off x="762000" y="6172200"/>
            <a:ext cx="1066800" cy="553998"/>
          </a:xfrm>
          <a:prstGeom prst="rect">
            <a:avLst/>
          </a:prstGeom>
          <a:noFill/>
          <a:ln w="9525">
            <a:noFill/>
            <a:miter lim="800000"/>
            <a:headEnd/>
            <a:tailEnd/>
          </a:ln>
        </p:spPr>
        <p:txBody>
          <a:bodyPr tIns="0" bIns="0">
            <a:spAutoFit/>
          </a:bodyPr>
          <a:lstStyle/>
          <a:p>
            <a:pPr algn="l">
              <a:spcBef>
                <a:spcPct val="50000"/>
              </a:spcBef>
            </a:pPr>
            <a:r>
              <a:rPr lang="en-US" sz="1200" b="1" i="0" dirty="0">
                <a:solidFill>
                  <a:srgbClr val="FFFF00"/>
                </a:solidFill>
              </a:rPr>
              <a:t>Information Technology Department</a:t>
            </a:r>
          </a:p>
        </p:txBody>
      </p:sp>
      <p:pic>
        <p:nvPicPr>
          <p:cNvPr id="24" name="Picture 19" descr="C:\Users\jlbombasi.FEU-EAC\Desktop\cs cluster logo (2).jpg"/>
          <p:cNvPicPr>
            <a:picLocks noChangeAspect="1" noChangeArrowheads="1"/>
          </p:cNvPicPr>
          <p:nvPr userDrawn="1"/>
        </p:nvPicPr>
        <p:blipFill>
          <a:blip r:embed="rId5" cstate="print"/>
          <a:srcRect/>
          <a:stretch>
            <a:fillRect/>
          </a:stretch>
        </p:blipFill>
        <p:spPr bwMode="auto">
          <a:xfrm>
            <a:off x="7010400" y="5943600"/>
            <a:ext cx="1295400"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43A8-E64E-40F2-9B3D-2196760BFB70}" type="datetimeFigureOut">
              <a:rPr lang="en-US" smtClean="0"/>
              <a:pPr/>
              <a:t>6/9/2011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43A8-E64E-40F2-9B3D-2196760BFB70}" type="datetimeFigureOut">
              <a:rPr lang="en-US" smtClean="0"/>
              <a:pPr/>
              <a:t>6/9/2011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A37C-1AF0-4BA9-B44D-84FB985312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F43A8-E64E-40F2-9B3D-2196760BFB70}" type="datetimeFigureOut">
              <a:rPr lang="en-US" smtClean="0"/>
              <a:pPr/>
              <a:t>6/9/2011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EA37C-1AF0-4BA9-B44D-84FB985312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System_softwar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rogrammer"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7.xml"/><Relationship Id="rId4" Type="http://schemas.openxmlformats.org/officeDocument/2006/relationships/hyperlink" Target="http://en.wikipedia.org/wiki/Machine_co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943600"/>
            <a:ext cx="9144000" cy="914400"/>
          </a:xfrm>
          <a:prstGeom prst="rect">
            <a:avLst/>
          </a:prstGeom>
          <a:gradFill rotWithShape="1">
            <a:gsLst>
              <a:gs pos="0">
                <a:srgbClr val="008000">
                  <a:alpha val="39998"/>
                </a:srgbClr>
              </a:gs>
              <a:gs pos="100000">
                <a:schemeClr val="tx1"/>
              </a:gs>
            </a:gsLst>
            <a:lin ang="0" scaled="1"/>
          </a:gradFill>
          <a:ln w="9525">
            <a:solidFill>
              <a:schemeClr val="tx1"/>
            </a:solidFill>
            <a:miter lim="800000"/>
            <a:headEnd/>
            <a:tailEnd/>
          </a:ln>
        </p:spPr>
        <p:txBody>
          <a:bodyPr wrap="none" anchor="ctr"/>
          <a:lstStyle/>
          <a:p>
            <a:endParaRPr lang="en-US"/>
          </a:p>
        </p:txBody>
      </p:sp>
      <p:pic>
        <p:nvPicPr>
          <p:cNvPr id="5" name="Picture 4" descr="wima"/>
          <p:cNvPicPr>
            <a:picLocks noChangeAspect="1" noChangeArrowheads="1"/>
          </p:cNvPicPr>
          <p:nvPr/>
        </p:nvPicPr>
        <p:blipFill>
          <a:blip r:embed="rId2"/>
          <a:srcRect/>
          <a:stretch>
            <a:fillRect/>
          </a:stretch>
        </p:blipFill>
        <p:spPr bwMode="auto">
          <a:xfrm>
            <a:off x="2667000" y="6045200"/>
            <a:ext cx="2971800" cy="812800"/>
          </a:xfrm>
          <a:prstGeom prst="rect">
            <a:avLst/>
          </a:prstGeom>
          <a:noFill/>
          <a:ln w="9525">
            <a:noFill/>
            <a:miter lim="800000"/>
            <a:headEnd/>
            <a:tailEnd/>
          </a:ln>
        </p:spPr>
      </p:pic>
      <p:sp>
        <p:nvSpPr>
          <p:cNvPr id="6" name="Text Box 5"/>
          <p:cNvSpPr txBox="1">
            <a:spLocks noChangeArrowheads="1"/>
          </p:cNvSpPr>
          <p:nvPr/>
        </p:nvSpPr>
        <p:spPr bwMode="auto">
          <a:xfrm>
            <a:off x="2768600" y="6032500"/>
            <a:ext cx="3175000" cy="366713"/>
          </a:xfrm>
          <a:prstGeom prst="rect">
            <a:avLst/>
          </a:prstGeom>
          <a:noFill/>
          <a:ln w="9525">
            <a:noFill/>
            <a:miter lim="800000"/>
            <a:headEnd/>
            <a:tailEnd/>
          </a:ln>
        </p:spPr>
        <p:txBody>
          <a:bodyPr>
            <a:spAutoFit/>
          </a:bodyPr>
          <a:lstStyle/>
          <a:p>
            <a:pPr algn="l">
              <a:spcBef>
                <a:spcPct val="50000"/>
              </a:spcBef>
            </a:pPr>
            <a:r>
              <a:rPr lang="en-US" sz="1800" i="0" dirty="0">
                <a:solidFill>
                  <a:srgbClr val="FFFF00"/>
                </a:solidFill>
                <a:latin typeface="Times New Roman" pitchFamily="18" charset="0"/>
              </a:rPr>
              <a:t>FEU – EAST ASIA COLLEGE</a:t>
            </a:r>
          </a:p>
        </p:txBody>
      </p:sp>
      <p:pic>
        <p:nvPicPr>
          <p:cNvPr id="7" name="Picture 6" descr="tamaraw logo-final copy"/>
          <p:cNvPicPr>
            <a:picLocks noChangeAspect="1" noChangeArrowheads="1"/>
          </p:cNvPicPr>
          <p:nvPr/>
        </p:nvPicPr>
        <p:blipFill>
          <a:blip r:embed="rId3"/>
          <a:srcRect/>
          <a:stretch>
            <a:fillRect/>
          </a:stretch>
        </p:blipFill>
        <p:spPr bwMode="auto">
          <a:xfrm>
            <a:off x="8255000" y="5943600"/>
            <a:ext cx="812800" cy="939800"/>
          </a:xfrm>
          <a:prstGeom prst="rect">
            <a:avLst/>
          </a:prstGeom>
          <a:noFill/>
          <a:ln w="9525">
            <a:noFill/>
            <a:miter lim="800000"/>
            <a:headEnd/>
            <a:tailEnd/>
          </a:ln>
        </p:spPr>
      </p:pic>
      <p:pic>
        <p:nvPicPr>
          <p:cNvPr id="8" name="Picture 7" descr="NEWEST-OFFICIAL-LOGO"/>
          <p:cNvPicPr>
            <a:picLocks noChangeAspect="1" noChangeArrowheads="1"/>
          </p:cNvPicPr>
          <p:nvPr/>
        </p:nvPicPr>
        <p:blipFill>
          <a:blip r:embed="rId4"/>
          <a:srcRect/>
          <a:stretch>
            <a:fillRect/>
          </a:stretch>
        </p:blipFill>
        <p:spPr bwMode="auto">
          <a:xfrm>
            <a:off x="225425" y="6057900"/>
            <a:ext cx="579438" cy="749300"/>
          </a:xfrm>
          <a:prstGeom prst="rect">
            <a:avLst/>
          </a:prstGeom>
          <a:noFill/>
          <a:ln w="9525">
            <a:noFill/>
            <a:miter lim="800000"/>
            <a:headEnd/>
            <a:tailEnd/>
          </a:ln>
        </p:spPr>
      </p:pic>
      <p:sp>
        <p:nvSpPr>
          <p:cNvPr id="9" name="Text Box 15"/>
          <p:cNvSpPr txBox="1">
            <a:spLocks noChangeArrowheads="1"/>
          </p:cNvSpPr>
          <p:nvPr/>
        </p:nvSpPr>
        <p:spPr bwMode="auto">
          <a:xfrm>
            <a:off x="762000" y="6172200"/>
            <a:ext cx="1066800" cy="553998"/>
          </a:xfrm>
          <a:prstGeom prst="rect">
            <a:avLst/>
          </a:prstGeom>
          <a:noFill/>
          <a:ln w="9525">
            <a:noFill/>
            <a:miter lim="800000"/>
            <a:headEnd/>
            <a:tailEnd/>
          </a:ln>
        </p:spPr>
        <p:txBody>
          <a:bodyPr tIns="0" bIns="0">
            <a:spAutoFit/>
          </a:bodyPr>
          <a:lstStyle/>
          <a:p>
            <a:pPr algn="l">
              <a:spcBef>
                <a:spcPct val="50000"/>
              </a:spcBef>
            </a:pPr>
            <a:r>
              <a:rPr lang="en-US" sz="1200" b="1" i="0" dirty="0">
                <a:solidFill>
                  <a:srgbClr val="FFFF00"/>
                </a:solidFill>
              </a:rPr>
              <a:t>Information Technology Department</a:t>
            </a:r>
          </a:p>
        </p:txBody>
      </p:sp>
      <p:pic>
        <p:nvPicPr>
          <p:cNvPr id="10" name="Picture 19" descr="C:\Users\jlbombasi.FEU-EAC\Desktop\cs cluster logo (2).jpg"/>
          <p:cNvPicPr>
            <a:picLocks noChangeAspect="1" noChangeArrowheads="1"/>
          </p:cNvPicPr>
          <p:nvPr/>
        </p:nvPicPr>
        <p:blipFill>
          <a:blip r:embed="rId5" cstate="print"/>
          <a:srcRect/>
          <a:stretch>
            <a:fillRect/>
          </a:stretch>
        </p:blipFill>
        <p:spPr bwMode="auto">
          <a:xfrm>
            <a:off x="7010400" y="5943600"/>
            <a:ext cx="1295400" cy="914400"/>
          </a:xfrm>
          <a:prstGeom prst="rect">
            <a:avLst/>
          </a:prstGeom>
          <a:noFill/>
        </p:spPr>
      </p:pic>
      <p:sp>
        <p:nvSpPr>
          <p:cNvPr id="12" name="TextBox 11"/>
          <p:cNvSpPr txBox="1"/>
          <p:nvPr/>
        </p:nvSpPr>
        <p:spPr>
          <a:xfrm>
            <a:off x="914400" y="1828800"/>
            <a:ext cx="7632026" cy="830997"/>
          </a:xfrm>
          <a:prstGeom prst="rect">
            <a:avLst/>
          </a:prstGeom>
          <a:noFill/>
        </p:spPr>
        <p:txBody>
          <a:bodyPr wrap="none" rtlCol="0">
            <a:spAutoFit/>
          </a:bodyPr>
          <a:lstStyle/>
          <a:p>
            <a:r>
              <a:rPr lang="en-US" sz="4800" b="1" dirty="0" smtClean="0">
                <a:solidFill>
                  <a:srgbClr val="FFFF00"/>
                </a:solidFill>
              </a:rPr>
              <a:t>Introduction to Programming</a:t>
            </a:r>
            <a:endParaRPr lang="en-US" sz="4800" b="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381000" y="304800"/>
            <a:ext cx="83058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9050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Assembly Language</a:t>
            </a:r>
            <a:endParaRPr lang="en-US" sz="2400" dirty="0" smtClean="0">
              <a:solidFill>
                <a:srgbClr val="FFFF00"/>
              </a:solidFill>
              <a:latin typeface="Arial" pitchFamily="34" charset="0"/>
              <a:ea typeface="Times New Roman" pitchFamily="18" charset="0"/>
              <a:cs typeface="Arial" pitchFamily="34" charset="0"/>
            </a:endParaRPr>
          </a:p>
          <a:p>
            <a:pPr marL="0" marR="0" lvl="0" indent="19050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No matter how close assembly language is to machine code, the computer still cannot understand it. The assembly-language program must be translated into machine code by a separate program called an </a:t>
            </a:r>
            <a:r>
              <a:rPr kumimoji="0" lang="en-US" sz="2400" b="0" i="1" u="sng" strike="noStrike" cap="none" normalizeH="0" baseline="0" dirty="0" smtClean="0">
                <a:ln>
                  <a:noFill/>
                </a:ln>
                <a:solidFill>
                  <a:schemeClr val="bg1"/>
                </a:solidFill>
                <a:effectLst/>
                <a:latin typeface="Arial" pitchFamily="34" charset="0"/>
                <a:ea typeface="Times New Roman" pitchFamily="18" charset="0"/>
                <a:cs typeface="Arial" pitchFamily="34" charset="0"/>
              </a:rPr>
              <a:t>assembler</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The assembler program recognizes the character strings that make up the symbolic names of the various machine operations, and substitutes the required machine code for each instruction.</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81000" y="457200"/>
            <a:ext cx="8382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Compiler Language</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Compiler languages are the high-level equivalent of assembly language. Each instruction in the compiler language can correspond to many machine instructions. Once the program has been written, it is translated to the equivalent machine code by a program called a </a:t>
            </a:r>
            <a:r>
              <a:rPr kumimoji="0" lang="en-US" sz="2400" b="0" i="1"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compiler</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Once the program has been compiled, the resulting machine code is saved separately, and can be run on its own at any time.</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347008"/>
            <a:ext cx="8610600" cy="5667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9050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Interpreter Language</a:t>
            </a:r>
            <a:r>
              <a:rPr kumimoji="0" lang="en-US" sz="24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 </a:t>
            </a:r>
            <a:endParaRPr kumimoji="0" lang="en-US" sz="2400" b="0" i="0" u="none" strike="noStrike" cap="none" normalizeH="0" baseline="0" dirty="0" smtClean="0">
              <a:ln>
                <a:noFill/>
              </a:ln>
              <a:solidFill>
                <a:srgbClr val="FFFF00"/>
              </a:solidFill>
              <a:effectLst/>
              <a:latin typeface="Arial" pitchFamily="34" charset="0"/>
              <a:cs typeface="Arial" pitchFamily="34" charset="0"/>
            </a:endParaRPr>
          </a:p>
          <a:p>
            <a:pPr marL="0" marR="0" lvl="0" indent="1905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The interpreter program resides in memory, and directly executes the high-level program without preliminary translation to machine code.</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0" marR="0" lvl="0" indent="1905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The primary advantage is that you can run the program to test its operation, make a few changes, and run it again directly. There is no need to recompile because no new machine code is ever produced. This can enormously speed up the development and testing process.</a:t>
            </a:r>
          </a:p>
          <a:p>
            <a:pPr marL="0" marR="0" lvl="0" indent="1905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On the down side, this arrangement requires that both the interpreter and the user's program reside in memory at the same time. In addition, because the interpreter has to scan the user's program one line at a time and execute internal portions of itself in response, execution of an interpreted program is much slower than for a compiled program.</a:t>
            </a:r>
            <a:r>
              <a:rPr kumimoji="0" lang="en-US" sz="20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707886"/>
          </a:xfrm>
          <a:prstGeom prst="rect">
            <a:avLst/>
          </a:prstGeom>
          <a:ln>
            <a:solidFill>
              <a:schemeClr val="accent3">
                <a:lumMod val="60000"/>
                <a:lumOff val="40000"/>
              </a:schemeClr>
            </a:solidFill>
          </a:ln>
        </p:spPr>
        <p:txBody>
          <a:bodyPr wrap="square">
            <a:spAutoFit/>
          </a:bodyPr>
          <a:lstStyle/>
          <a:p>
            <a:r>
              <a:rPr lang="en-US" sz="2000" dirty="0" smtClean="0">
                <a:solidFill>
                  <a:srgbClr val="FFFF00"/>
                </a:solidFill>
                <a:latin typeface="Arial" pitchFamily="34" charset="0"/>
                <a:cs typeface="Arial" pitchFamily="34" charset="0"/>
              </a:rPr>
              <a:t>Before your new program ever gets anywhere close to a computer, there are several steps you must take. These steps are:</a:t>
            </a:r>
            <a:endParaRPr lang="en-US" sz="2000" dirty="0">
              <a:solidFill>
                <a:srgbClr val="FFFF00"/>
              </a:solidFill>
              <a:latin typeface="Arial" pitchFamily="34" charset="0"/>
              <a:cs typeface="Arial" pitchFamily="34" charset="0"/>
            </a:endParaRPr>
          </a:p>
        </p:txBody>
      </p:sp>
      <p:sp>
        <p:nvSpPr>
          <p:cNvPr id="26625" name="Rectangle 1"/>
          <p:cNvSpPr>
            <a:spLocks noChangeArrowheads="1"/>
          </p:cNvSpPr>
          <p:nvPr/>
        </p:nvSpPr>
        <p:spPr bwMode="auto">
          <a:xfrm>
            <a:off x="381000" y="1524000"/>
            <a:ext cx="8382000" cy="27938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Define the problem</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Before you can tell a computer or even another person what you want to accomplish, you must know it yourself. You must be able to clearly state what the computer is to accomplish or produce as the end result of the activities it will carry out.</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533400"/>
            <a:ext cx="8153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Define the solution</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Now that you know what information the computer is to produce as its final output, you need to look at what information you have available and what information you still need, that will apply to that output. You also need to define the equations, logical procedures, or other methods you will need to use to manipulate the raw input data into becoming the final desired output.</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57200" y="533400"/>
            <a:ext cx="81534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Map the solution</a:t>
            </a:r>
            <a:endParaRPr kumimoji="0" lang="en-US" sz="2400" b="0" i="0" u="none" strike="noStrike" cap="none" normalizeH="0" baseline="0" dirty="0" smtClean="0">
              <a:ln>
                <a:noFill/>
              </a:ln>
              <a:solidFill>
                <a:srgbClr val="FFFF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The third paper step in programming is to lay out the solution in its proper sequence. Remember that the order in which actions are taken is just as important as the actions themselves. You need to organize the solution procedure into its proper sequence, taking choices and alternatives into account.</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924800" cy="5563831"/>
          </a:xfrm>
          <a:prstGeom prst="rect">
            <a:avLst/>
          </a:prstGeom>
        </p:spPr>
        <p:txBody>
          <a:bodyPr wrap="square">
            <a:spAutoFit/>
          </a:bodyPr>
          <a:lstStyle/>
          <a:p>
            <a:pPr>
              <a:lnSpc>
                <a:spcPct val="150000"/>
              </a:lnSpc>
            </a:pPr>
            <a:r>
              <a:rPr lang="en-US" sz="2400" dirty="0" smtClean="0">
                <a:solidFill>
                  <a:schemeClr val="bg1"/>
                </a:solidFill>
                <a:latin typeface="Arial" pitchFamily="34" charset="0"/>
                <a:cs typeface="Arial" pitchFamily="34" charset="0"/>
              </a:rPr>
              <a:t>Once you have the problem defined and its solution designed and fully mapped on paper, you are almost ready to start the process of writing the actual program code in some computer language. Before you do, however, you will need to consider the possible languages available to you, and the specific computer platform(s) as well. Different languages are often optimized for different kinds of tasks, so it is important to choose a language that is well suited to the task you have in mind.</a:t>
            </a:r>
            <a:endParaRPr lang="en-US" sz="2400" dirty="0">
              <a:solidFill>
                <a:schemeClr val="bg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3416320"/>
          </a:xfrm>
          <a:prstGeom prst="rect">
            <a:avLst/>
          </a:prstGeom>
        </p:spPr>
        <p:txBody>
          <a:bodyPr wrap="square">
            <a:spAutoFit/>
          </a:bodyPr>
          <a:lstStyle/>
          <a:p>
            <a:pPr>
              <a:lnSpc>
                <a:spcPct val="150000"/>
              </a:lnSpc>
            </a:pPr>
            <a:r>
              <a:rPr lang="en-US" sz="2400" dirty="0" smtClean="0">
                <a:solidFill>
                  <a:schemeClr val="bg1"/>
                </a:solidFill>
                <a:latin typeface="Arial" pitchFamily="34" charset="0"/>
                <a:cs typeface="Arial" pitchFamily="34" charset="0"/>
              </a:rPr>
              <a:t>A </a:t>
            </a:r>
            <a:r>
              <a:rPr lang="en-US" sz="2400" b="1" dirty="0" smtClean="0">
                <a:solidFill>
                  <a:srgbClr val="FFFF00"/>
                </a:solidFill>
                <a:latin typeface="Arial" pitchFamily="34" charset="0"/>
                <a:cs typeface="Arial" pitchFamily="34" charset="0"/>
              </a:rPr>
              <a:t>computer program</a:t>
            </a:r>
            <a:r>
              <a:rPr lang="en-US" sz="2400" dirty="0" smtClean="0">
                <a:solidFill>
                  <a:schemeClr val="bg1"/>
                </a:solidFill>
                <a:latin typeface="Arial" pitchFamily="34" charset="0"/>
                <a:cs typeface="Arial" pitchFamily="34" charset="0"/>
              </a:rPr>
              <a:t> (also a </a:t>
            </a:r>
            <a:r>
              <a:rPr lang="en-US" sz="2400" b="1" dirty="0" smtClean="0">
                <a:solidFill>
                  <a:schemeClr val="bg1"/>
                </a:solidFill>
                <a:latin typeface="Arial" pitchFamily="34" charset="0"/>
                <a:cs typeface="Arial" pitchFamily="34" charset="0"/>
              </a:rPr>
              <a:t>software program</a:t>
            </a:r>
            <a:r>
              <a:rPr lang="en-US" sz="2400" dirty="0" smtClean="0">
                <a:solidFill>
                  <a:schemeClr val="bg1"/>
                </a:solidFill>
                <a:latin typeface="Arial" pitchFamily="34" charset="0"/>
                <a:cs typeface="Arial" pitchFamily="34" charset="0"/>
              </a:rPr>
              <a:t>, or just a </a:t>
            </a:r>
            <a:r>
              <a:rPr lang="en-US" sz="2400" b="1" dirty="0" smtClean="0">
                <a:solidFill>
                  <a:schemeClr val="bg1"/>
                </a:solidFill>
                <a:latin typeface="Arial" pitchFamily="34" charset="0"/>
                <a:cs typeface="Arial" pitchFamily="34" charset="0"/>
              </a:rPr>
              <a:t>program</a:t>
            </a:r>
            <a:r>
              <a:rPr lang="en-US" sz="2400" dirty="0" smtClean="0">
                <a:solidFill>
                  <a:schemeClr val="bg1"/>
                </a:solidFill>
                <a:latin typeface="Arial" pitchFamily="34" charset="0"/>
                <a:cs typeface="Arial" pitchFamily="34" charset="0"/>
              </a:rPr>
              <a:t>) is a sequence of instructions written to perform a specified task for a computer.</a:t>
            </a:r>
            <a:r>
              <a:rPr lang="en-US" sz="2400" baseline="30000" dirty="0" smtClean="0">
                <a:solidFill>
                  <a:schemeClr val="bg1"/>
                </a:solidFill>
                <a:latin typeface="Arial" pitchFamily="34" charset="0"/>
                <a:cs typeface="Arial" pitchFamily="34" charset="0"/>
              </a:rPr>
              <a:t> </a:t>
            </a:r>
            <a:r>
              <a:rPr lang="en-US" sz="2400" dirty="0" smtClean="0">
                <a:solidFill>
                  <a:schemeClr val="bg1"/>
                </a:solidFill>
                <a:latin typeface="Arial" pitchFamily="34" charset="0"/>
                <a:cs typeface="Arial" pitchFamily="34" charset="0"/>
              </a:rPr>
              <a:t> A computer requires programs to function, typically executing the program's instructions in a central processor.</a:t>
            </a:r>
            <a:r>
              <a:rPr lang="en-US" sz="2400" baseline="30000" dirty="0" smtClean="0">
                <a:solidFill>
                  <a:schemeClr val="bg1"/>
                </a:solidFill>
                <a:latin typeface="Arial" pitchFamily="34" charset="0"/>
                <a:cs typeface="Arial" pitchFamily="34" charset="0"/>
              </a:rPr>
              <a:t>  </a:t>
            </a:r>
            <a:r>
              <a:rPr lang="en-US" sz="2400" dirty="0" smtClean="0">
                <a:solidFill>
                  <a:schemeClr val="bg1"/>
                </a:solidFill>
                <a:latin typeface="Arial" pitchFamily="34" charset="0"/>
                <a:cs typeface="Arial" pitchFamily="34" charset="0"/>
              </a:rPr>
              <a:t>The program has an executable form that the computer can use directly to execute the instructions. </a:t>
            </a:r>
          </a:p>
        </p:txBody>
      </p:sp>
      <p:sp>
        <p:nvSpPr>
          <p:cNvPr id="3" name="Rectangle 2"/>
          <p:cNvSpPr/>
          <p:nvPr/>
        </p:nvSpPr>
        <p:spPr>
          <a:xfrm>
            <a:off x="381000" y="4191000"/>
            <a:ext cx="8382000" cy="1131848"/>
          </a:xfrm>
          <a:prstGeom prst="rect">
            <a:avLst/>
          </a:prstGeom>
        </p:spPr>
        <p:txBody>
          <a:bodyPr wrap="square">
            <a:spAutoFit/>
          </a:bodyPr>
          <a:lstStyle/>
          <a:p>
            <a:pPr>
              <a:lnSpc>
                <a:spcPct val="150000"/>
              </a:lnSpc>
            </a:pPr>
            <a:r>
              <a:rPr lang="en-US" sz="2400" dirty="0" smtClean="0">
                <a:solidFill>
                  <a:schemeClr val="bg1"/>
                </a:solidFill>
                <a:latin typeface="Arial" pitchFamily="34" charset="0"/>
                <a:cs typeface="Arial" pitchFamily="34" charset="0"/>
              </a:rPr>
              <a:t>Computer programs may be categorized along functional lines: </a:t>
            </a:r>
            <a:r>
              <a:rPr lang="en-US" sz="2400" dirty="0" smtClean="0">
                <a:solidFill>
                  <a:schemeClr val="bg1"/>
                </a:solidFill>
                <a:latin typeface="Arial" pitchFamily="34" charset="0"/>
                <a:cs typeface="Arial" pitchFamily="34" charset="0"/>
                <a:hlinkClick r:id="rId2" tooltip="System software"/>
              </a:rPr>
              <a:t>system software</a:t>
            </a:r>
            <a:r>
              <a:rPr lang="en-US" sz="2400" dirty="0" smtClean="0">
                <a:solidFill>
                  <a:schemeClr val="bg1"/>
                </a:solidFill>
                <a:latin typeface="Arial" pitchFamily="34" charset="0"/>
                <a:cs typeface="Arial" pitchFamily="34" charset="0"/>
              </a:rPr>
              <a:t> and </a:t>
            </a:r>
            <a:r>
              <a:rPr lang="en-US" sz="2400" dirty="0" smtClean="0">
                <a:solidFill>
                  <a:schemeClr val="bg1"/>
                </a:solidFill>
                <a:latin typeface="Arial" pitchFamily="34" charset="0"/>
                <a:cs typeface="Arial" pitchFamily="34" charset="0"/>
                <a:hlinkClick r:id="rId3" tooltip="Application software"/>
              </a:rPr>
              <a:t>application software</a:t>
            </a:r>
            <a:r>
              <a:rPr lang="en-US" sz="2400" dirty="0" smtClean="0">
                <a:solidFill>
                  <a:schemeClr val="bg1"/>
                </a:solidFill>
                <a:latin typeface="Arial" pitchFamily="34" charset="0"/>
                <a:cs typeface="Arial" pitchFamily="34" charset="0"/>
              </a:rPr>
              <a:t>.</a:t>
            </a:r>
            <a:endParaRPr lang="en-US" sz="2400" dirty="0">
              <a:solidFill>
                <a:schemeClr val="bg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609600"/>
            <a:ext cx="8001000" cy="3970318"/>
          </a:xfrm>
          <a:prstGeom prst="rect">
            <a:avLst/>
          </a:prstGeom>
        </p:spPr>
        <p:txBody>
          <a:bodyPr wrap="square">
            <a:spAutoFit/>
          </a:bodyPr>
          <a:lstStyle/>
          <a:p>
            <a:pPr>
              <a:lnSpc>
                <a:spcPct val="150000"/>
              </a:lnSpc>
            </a:pPr>
            <a:r>
              <a:rPr lang="en-US" sz="2400" b="1" dirty="0" smtClean="0">
                <a:solidFill>
                  <a:srgbClr val="FFFF00"/>
                </a:solidFill>
                <a:latin typeface="Arial" pitchFamily="34" charset="0"/>
                <a:cs typeface="Arial" pitchFamily="34" charset="0"/>
              </a:rPr>
              <a:t>Source code</a:t>
            </a:r>
            <a:r>
              <a:rPr lang="en-US" sz="2400" dirty="0" smtClean="0">
                <a:solidFill>
                  <a:schemeClr val="bg1"/>
                </a:solidFill>
                <a:latin typeface="Arial" pitchFamily="34" charset="0"/>
                <a:cs typeface="Arial" pitchFamily="34" charset="0"/>
              </a:rPr>
              <a:t> is text written in a computer </a:t>
            </a:r>
            <a:r>
              <a:rPr lang="en-US" sz="2400" dirty="0" smtClean="0">
                <a:solidFill>
                  <a:schemeClr val="bg1"/>
                </a:solidFill>
                <a:latin typeface="Arial" pitchFamily="34" charset="0"/>
                <a:cs typeface="Arial" pitchFamily="34" charset="0"/>
                <a:hlinkClick r:id="rId2" tooltip="Programming language"/>
              </a:rPr>
              <a:t>programming language</a:t>
            </a:r>
            <a:r>
              <a:rPr lang="en-US" sz="2400" dirty="0" smtClean="0">
                <a:solidFill>
                  <a:schemeClr val="bg1"/>
                </a:solidFill>
                <a:latin typeface="Arial" pitchFamily="34" charset="0"/>
                <a:cs typeface="Arial" pitchFamily="34" charset="0"/>
              </a:rPr>
              <a:t>. Such a language is specially designed to facilitate the work of computer </a:t>
            </a:r>
            <a:r>
              <a:rPr lang="en-US" sz="2400" dirty="0" smtClean="0">
                <a:solidFill>
                  <a:schemeClr val="bg1"/>
                </a:solidFill>
                <a:latin typeface="Arial" pitchFamily="34" charset="0"/>
                <a:cs typeface="Arial" pitchFamily="34" charset="0"/>
                <a:hlinkClick r:id="rId3" tooltip="Programmer"/>
              </a:rPr>
              <a:t>programmers</a:t>
            </a:r>
            <a:r>
              <a:rPr lang="en-US" sz="2400" dirty="0" smtClean="0">
                <a:solidFill>
                  <a:schemeClr val="bg1"/>
                </a:solidFill>
                <a:latin typeface="Arial" pitchFamily="34" charset="0"/>
                <a:cs typeface="Arial" pitchFamily="34" charset="0"/>
              </a:rPr>
              <a:t>, who specify the actions to be performed by a computer mostly by writing source code, which can then be automatically translated to binary </a:t>
            </a:r>
            <a:r>
              <a:rPr lang="en-US" sz="2400" dirty="0" smtClean="0">
                <a:solidFill>
                  <a:schemeClr val="bg1"/>
                </a:solidFill>
                <a:latin typeface="Arial" pitchFamily="34" charset="0"/>
                <a:cs typeface="Arial" pitchFamily="34" charset="0"/>
                <a:hlinkClick r:id="rId4" tooltip="Machine code"/>
              </a:rPr>
              <a:t>machine code</a:t>
            </a:r>
            <a:r>
              <a:rPr lang="en-US" sz="2400" dirty="0" smtClean="0">
                <a:solidFill>
                  <a:schemeClr val="bg1"/>
                </a:solidFill>
                <a:latin typeface="Arial" pitchFamily="34" charset="0"/>
                <a:cs typeface="Arial" pitchFamily="34" charset="0"/>
              </a:rPr>
              <a:t> that the computer can directly read and execute.</a:t>
            </a:r>
            <a:endParaRPr lang="en-US" sz="2400" dirty="0">
              <a:solidFill>
                <a:schemeClr val="bg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57200"/>
            <a:ext cx="8382000" cy="5447645"/>
          </a:xfrm>
          <a:prstGeom prst="rect">
            <a:avLst/>
          </a:prstGeom>
          <a:noFill/>
        </p:spPr>
        <p:txBody>
          <a:bodyPr wrap="square" rtlCol="0">
            <a:spAutoFit/>
          </a:bodyPr>
          <a:lstStyle/>
          <a:p>
            <a:pPr>
              <a:lnSpc>
                <a:spcPct val="150000"/>
              </a:lnSpc>
            </a:pPr>
            <a:r>
              <a:rPr lang="en-US" sz="2400" b="1" dirty="0" smtClean="0">
                <a:solidFill>
                  <a:srgbClr val="FFFF00"/>
                </a:solidFill>
                <a:latin typeface="Arial" pitchFamily="34" charset="0"/>
                <a:cs typeface="Arial" pitchFamily="34" charset="0"/>
              </a:rPr>
              <a:t>Computer programming</a:t>
            </a:r>
            <a:r>
              <a:rPr lang="en-US" sz="2400" dirty="0" smtClean="0">
                <a:solidFill>
                  <a:srgbClr val="FFFF00"/>
                </a:solidFill>
                <a:latin typeface="Arial" pitchFamily="34" charset="0"/>
                <a:cs typeface="Arial" pitchFamily="34" charset="0"/>
              </a:rPr>
              <a:t> </a:t>
            </a:r>
            <a:r>
              <a:rPr lang="en-US" sz="2400" dirty="0" smtClean="0">
                <a:solidFill>
                  <a:schemeClr val="bg1"/>
                </a:solidFill>
                <a:latin typeface="Arial" pitchFamily="34" charset="0"/>
                <a:cs typeface="Arial" pitchFamily="34" charset="0"/>
              </a:rPr>
              <a:t>(often shortened to </a:t>
            </a:r>
            <a:r>
              <a:rPr lang="en-US" sz="2400" b="1" u="sng" dirty="0" smtClean="0">
                <a:solidFill>
                  <a:schemeClr val="bg1"/>
                </a:solidFill>
                <a:latin typeface="Arial" pitchFamily="34" charset="0"/>
                <a:cs typeface="Arial" pitchFamily="34" charset="0"/>
              </a:rPr>
              <a:t>programming</a:t>
            </a:r>
            <a:r>
              <a:rPr lang="en-US" sz="2400" dirty="0" smtClean="0">
                <a:solidFill>
                  <a:schemeClr val="bg1"/>
                </a:solidFill>
                <a:latin typeface="Arial" pitchFamily="34" charset="0"/>
                <a:cs typeface="Arial" pitchFamily="34" charset="0"/>
              </a:rPr>
              <a:t> or </a:t>
            </a:r>
            <a:r>
              <a:rPr lang="en-US" sz="2400" b="1" u="sng" dirty="0" smtClean="0">
                <a:solidFill>
                  <a:schemeClr val="bg1"/>
                </a:solidFill>
                <a:latin typeface="Arial" pitchFamily="34" charset="0"/>
                <a:cs typeface="Arial" pitchFamily="34" charset="0"/>
              </a:rPr>
              <a:t>coding</a:t>
            </a:r>
            <a:r>
              <a:rPr lang="en-US" sz="2400" dirty="0" smtClean="0">
                <a:solidFill>
                  <a:schemeClr val="bg1"/>
                </a:solidFill>
                <a:latin typeface="Arial" pitchFamily="34" charset="0"/>
                <a:cs typeface="Arial" pitchFamily="34" charset="0"/>
              </a:rPr>
              <a:t>) is the process of designing, writing, testing, debugging/ troubleshooting, and maintaining the source code of computer programs. This source code is written in a programming language. The purpose of programming is to create a program that exhibits a certain desired behavior. The process of writing source code often requires expertise in many different subjects, including knowledge of the application domain, specialized </a:t>
            </a:r>
            <a:r>
              <a:rPr lang="en-US" sz="2400" u="sng" dirty="0" smtClean="0">
                <a:solidFill>
                  <a:schemeClr val="bg1"/>
                </a:solidFill>
                <a:latin typeface="Arial" pitchFamily="34" charset="0"/>
                <a:cs typeface="Arial" pitchFamily="34" charset="0"/>
              </a:rPr>
              <a:t>algorithms</a:t>
            </a:r>
            <a:r>
              <a:rPr lang="en-US" sz="2400" dirty="0" smtClean="0">
                <a:solidFill>
                  <a:schemeClr val="bg1"/>
                </a:solidFill>
                <a:latin typeface="Arial" pitchFamily="34" charset="0"/>
                <a:cs typeface="Arial" pitchFamily="34" charset="0"/>
              </a:rPr>
              <a:t> and </a:t>
            </a:r>
            <a:r>
              <a:rPr lang="en-US" sz="2400" u="sng" dirty="0" smtClean="0">
                <a:solidFill>
                  <a:schemeClr val="bg1"/>
                </a:solidFill>
                <a:latin typeface="Arial" pitchFamily="34" charset="0"/>
                <a:cs typeface="Arial" pitchFamily="34" charset="0"/>
              </a:rPr>
              <a:t>formal logic</a:t>
            </a:r>
            <a:r>
              <a:rPr lang="en-US" sz="2400" dirty="0" smtClean="0">
                <a:solidFill>
                  <a:schemeClr val="bg1"/>
                </a:solidFill>
                <a:latin typeface="Arial" pitchFamily="34" charset="0"/>
                <a:cs typeface="Arial" pitchFamily="34" charset="0"/>
              </a:rPr>
              <a:t>.</a:t>
            </a:r>
          </a:p>
          <a:p>
            <a:endParaRPr lang="en-US" sz="2400" dirty="0">
              <a:solidFill>
                <a:schemeClr val="bg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458200" cy="646331"/>
          </a:xfrm>
          <a:prstGeom prst="rect">
            <a:avLst/>
          </a:prstGeom>
          <a:noFill/>
          <a:ln>
            <a:solidFill>
              <a:schemeClr val="accent3">
                <a:lumMod val="60000"/>
                <a:lumOff val="40000"/>
              </a:schemeClr>
            </a:solidFill>
          </a:ln>
        </p:spPr>
        <p:txBody>
          <a:bodyPr wrap="square" rtlCol="0">
            <a:spAutoFit/>
          </a:bodyPr>
          <a:lstStyle/>
          <a:p>
            <a:r>
              <a:rPr lang="en-US" sz="3600" dirty="0" smtClean="0">
                <a:solidFill>
                  <a:srgbClr val="FFFF00"/>
                </a:solidFill>
                <a:latin typeface="Arial" pitchFamily="34" charset="0"/>
                <a:cs typeface="Arial" pitchFamily="34" charset="0"/>
              </a:rPr>
              <a:t>Levels of Programming Languages</a:t>
            </a:r>
          </a:p>
        </p:txBody>
      </p:sp>
      <p:sp>
        <p:nvSpPr>
          <p:cNvPr id="3" name="Rectangle 3"/>
          <p:cNvSpPr txBox="1">
            <a:spLocks noChangeArrowheads="1"/>
          </p:cNvSpPr>
          <p:nvPr/>
        </p:nvSpPr>
        <p:spPr>
          <a:xfrm>
            <a:off x="304800" y="1828800"/>
            <a:ext cx="5334000" cy="2133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Machine Language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Assembly Language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High level Language </a:t>
            </a:r>
            <a:endParaRPr kumimoji="0" lang="en-US" alt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Right Brace 3"/>
          <p:cNvSpPr/>
          <p:nvPr/>
        </p:nvSpPr>
        <p:spPr>
          <a:xfrm>
            <a:off x="4495800" y="1981200"/>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29200" y="2286000"/>
            <a:ext cx="3267241" cy="523220"/>
          </a:xfrm>
          <a:prstGeom prst="rect">
            <a:avLst/>
          </a:prstGeom>
          <a:noFill/>
        </p:spPr>
        <p:txBody>
          <a:bodyPr wrap="none" rtlCol="0">
            <a:spAutoFit/>
          </a:bodyPr>
          <a:lstStyle/>
          <a:p>
            <a:r>
              <a:rPr lang="en-US" sz="2800" dirty="0" smtClean="0">
                <a:solidFill>
                  <a:schemeClr val="bg1"/>
                </a:solidFill>
                <a:latin typeface="Arial" pitchFamily="34" charset="0"/>
                <a:cs typeface="Arial" pitchFamily="34" charset="0"/>
              </a:rPr>
              <a:t>Low level language</a:t>
            </a:r>
            <a:endParaRPr lang="en-US" sz="2800" dirty="0">
              <a:solidFill>
                <a:schemeClr val="bg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381000"/>
            <a:ext cx="7772400" cy="8382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rgbClr val="FFFF00"/>
                </a:solidFill>
                <a:effectLst/>
                <a:uLnTx/>
                <a:uFillTx/>
                <a:latin typeface="+mj-lt"/>
                <a:ea typeface="+mj-ea"/>
                <a:cs typeface="+mj-cs"/>
              </a:rPr>
              <a:t>Machine Language</a:t>
            </a:r>
            <a:endParaRPr kumimoji="0" lang="en-US" altLang="en-US" sz="4400" b="0" i="0" u="none" strike="noStrike" kern="1200" cap="none" spc="0" normalizeH="0" baseline="0" noProof="0" dirty="0">
              <a:ln>
                <a:noFill/>
              </a:ln>
              <a:solidFill>
                <a:srgbClr val="FFFF00"/>
              </a:solidFill>
              <a:effectLst/>
              <a:uLnTx/>
              <a:uFillTx/>
              <a:latin typeface="+mj-lt"/>
              <a:ea typeface="+mj-ea"/>
              <a:cs typeface="+mj-cs"/>
            </a:endParaRPr>
          </a:p>
        </p:txBody>
      </p:sp>
      <p:sp>
        <p:nvSpPr>
          <p:cNvPr id="3" name="Rectangle 3"/>
          <p:cNvSpPr txBox="1">
            <a:spLocks noChangeArrowheads="1"/>
          </p:cNvSpPr>
          <p:nvPr/>
        </p:nvSpPr>
        <p:spPr>
          <a:xfrm>
            <a:off x="762000" y="1524000"/>
            <a:ext cx="7772400"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The fundamental language of the computer</a:t>
            </a:r>
            <a:r>
              <a:rPr kumimoji="0" lang="en-US" altLang="en-US" sz="2800" b="0" i="0" u="none" strike="noStrike" kern="1200" cap="none" spc="0" normalizeH="0" baseline="0" noProof="0" dirty="0" smtClean="0">
                <a:ln>
                  <a:noFill/>
                </a:ln>
                <a:solidFill>
                  <a:schemeClr val="bg1"/>
                </a:solidFill>
                <a:effectLst/>
                <a:uLnTx/>
                <a:uFillTx/>
                <a:latin typeface="Times"/>
                <a:ea typeface="+mn-ea"/>
                <a:cs typeface="+mn-cs"/>
              </a:rPr>
              <a:t>’</a:t>
            </a: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s processor, also called Low Level Language.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All programs are converted into machine language before they can be executed.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Consists of combination of 0</a:t>
            </a:r>
            <a:r>
              <a:rPr kumimoji="0" lang="en-US" altLang="en-US" sz="2800" b="0" i="0" u="none" strike="noStrike" kern="1200" cap="none" spc="0" normalizeH="0" baseline="0" noProof="0" dirty="0" smtClean="0">
                <a:ln>
                  <a:noFill/>
                </a:ln>
                <a:solidFill>
                  <a:schemeClr val="bg1"/>
                </a:solidFill>
                <a:effectLst/>
                <a:uLnTx/>
                <a:uFillTx/>
                <a:latin typeface="Times"/>
                <a:ea typeface="+mn-ea"/>
                <a:cs typeface="+mn-cs"/>
              </a:rPr>
              <a:t>’</a:t>
            </a: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s and 1</a:t>
            </a:r>
            <a:r>
              <a:rPr kumimoji="0" lang="en-US" altLang="en-US" sz="2800" b="0" i="0" u="none" strike="noStrike" kern="1200" cap="none" spc="0" normalizeH="0" baseline="0" noProof="0" dirty="0" smtClean="0">
                <a:ln>
                  <a:noFill/>
                </a:ln>
                <a:solidFill>
                  <a:schemeClr val="bg1"/>
                </a:solidFill>
                <a:effectLst/>
                <a:uLnTx/>
                <a:uFillTx/>
                <a:latin typeface="Times"/>
                <a:ea typeface="+mn-ea"/>
                <a:cs typeface="+mn-cs"/>
              </a:rPr>
              <a:t>’</a:t>
            </a:r>
            <a:r>
              <a:rPr kumimoji="0" lang="en-US" altLang="en-US" sz="2800" b="0" i="0" u="none" strike="noStrike" kern="1200" cap="none" spc="0" normalizeH="0" baseline="0" noProof="0" dirty="0" smtClean="0">
                <a:ln>
                  <a:noFill/>
                </a:ln>
                <a:solidFill>
                  <a:schemeClr val="bg1"/>
                </a:solidFill>
                <a:effectLst/>
                <a:uLnTx/>
                <a:uFillTx/>
                <a:latin typeface="+mn-lt"/>
                <a:ea typeface="+mn-ea"/>
                <a:cs typeface="+mn-cs"/>
              </a:rPr>
              <a:t>s that represent high and low electrical voltage.</a:t>
            </a:r>
            <a:endParaRPr kumimoji="0" lang="en-US" alt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685800" y="381000"/>
            <a:ext cx="7772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rgbClr val="FFFF00"/>
                </a:solidFill>
                <a:effectLst/>
                <a:uLnTx/>
                <a:uFillTx/>
                <a:latin typeface="+mj-lt"/>
                <a:ea typeface="+mj-ea"/>
                <a:cs typeface="+mj-cs"/>
              </a:rPr>
              <a:t>Assembly Language</a:t>
            </a:r>
            <a:endParaRPr kumimoji="0" lang="en-US" altLang="en-US" sz="4400" b="0" i="0" u="none" strike="noStrike" kern="1200" cap="none" spc="0" normalizeH="0" baseline="0" noProof="0" dirty="0">
              <a:ln>
                <a:noFill/>
              </a:ln>
              <a:solidFill>
                <a:srgbClr val="FFFF00"/>
              </a:solidFill>
              <a:effectLst/>
              <a:uLnTx/>
              <a:uFillTx/>
              <a:latin typeface="+mj-lt"/>
              <a:ea typeface="+mj-ea"/>
              <a:cs typeface="+mj-cs"/>
            </a:endParaRPr>
          </a:p>
        </p:txBody>
      </p:sp>
      <p:sp>
        <p:nvSpPr>
          <p:cNvPr id="3" name="Rectangle 1027"/>
          <p:cNvSpPr txBox="1">
            <a:spLocks noChangeArrowheads="1"/>
          </p:cNvSpPr>
          <p:nvPr/>
        </p:nvSpPr>
        <p:spPr>
          <a:xfrm>
            <a:off x="685800" y="1600200"/>
            <a:ext cx="7772400"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A low level language that is similar to machine language.</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Uses symbolic operation code to represent the machine operation code.</a:t>
            </a:r>
            <a:endParaRPr kumimoji="0" lang="en-US" alt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381000"/>
            <a:ext cx="7772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rgbClr val="FFFF00"/>
                </a:solidFill>
                <a:effectLst/>
                <a:uLnTx/>
                <a:uFillTx/>
                <a:latin typeface="+mj-lt"/>
                <a:ea typeface="+mj-ea"/>
                <a:cs typeface="+mj-cs"/>
              </a:rPr>
              <a:t>High Level Language</a:t>
            </a:r>
            <a:endParaRPr kumimoji="0" lang="en-US" altLang="en-US" sz="4400" b="0" i="0" u="none" strike="noStrike" kern="1200" cap="none" spc="0" normalizeH="0" baseline="0" noProof="0" dirty="0">
              <a:ln>
                <a:noFill/>
              </a:ln>
              <a:solidFill>
                <a:srgbClr val="FFFF00"/>
              </a:solidFill>
              <a:effectLst/>
              <a:uLnTx/>
              <a:uFillTx/>
              <a:latin typeface="+mj-lt"/>
              <a:ea typeface="+mj-ea"/>
              <a:cs typeface="+mj-cs"/>
            </a:endParaRPr>
          </a:p>
        </p:txBody>
      </p:sp>
      <p:sp>
        <p:nvSpPr>
          <p:cNvPr id="3" name="Rectangle 3"/>
          <p:cNvSpPr txBox="1">
            <a:spLocks noChangeArrowheads="1"/>
          </p:cNvSpPr>
          <p:nvPr/>
        </p:nvSpPr>
        <p:spPr>
          <a:xfrm>
            <a:off x="685800" y="1676400"/>
            <a:ext cx="7772400"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Computer (programming) languages that are easier to learn.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Uses English like statements.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Examples are C ++, Visual Basic, Pascal, Fortran and </a:t>
            </a:r>
            <a:r>
              <a:rPr kumimoji="0" lang="en-US" altLang="en-US" sz="3200" b="0" i="0" u="none" strike="noStrike" kern="1200" cap="none" spc="0" normalizeH="0" baseline="0" noProof="0" dirty="0" smtClean="0">
                <a:ln>
                  <a:noFill/>
                </a:ln>
                <a:solidFill>
                  <a:schemeClr val="bg1"/>
                </a:solidFill>
                <a:effectLst/>
                <a:uLnTx/>
                <a:uFillTx/>
                <a:latin typeface="Times"/>
                <a:ea typeface="+mn-ea"/>
                <a:cs typeface="+mn-cs"/>
              </a:rPr>
              <a:t>…</a:t>
            </a:r>
            <a:r>
              <a:rPr kumimoji="0" lang="en-US" altLang="en-US" sz="3200" b="0" i="0" u="none" strike="noStrike" kern="1200" cap="none" spc="0" normalizeH="0" baseline="0" noProof="0" dirty="0" smtClean="0">
                <a:ln>
                  <a:noFill/>
                </a:ln>
                <a:solidFill>
                  <a:schemeClr val="bg1"/>
                </a:solidFill>
                <a:effectLst/>
                <a:uLnTx/>
                <a:uFillTx/>
                <a:latin typeface="+mn-lt"/>
                <a:ea typeface="+mn-ea"/>
                <a:cs typeface="+mn-cs"/>
              </a:rPr>
              <a:t>....</a:t>
            </a:r>
            <a:endParaRPr kumimoji="0" lang="en-US" alt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229600" cy="1015663"/>
          </a:xfrm>
          <a:prstGeom prst="rect">
            <a:avLst/>
          </a:prstGeom>
          <a:ln>
            <a:solidFill>
              <a:schemeClr val="accent3">
                <a:lumMod val="60000"/>
                <a:lumOff val="40000"/>
              </a:schemeClr>
            </a:solidFill>
          </a:ln>
        </p:spPr>
        <p:txBody>
          <a:bodyPr wrap="square">
            <a:spAutoFit/>
          </a:bodyPr>
          <a:lstStyle/>
          <a:p>
            <a:r>
              <a:rPr lang="en-US" sz="2000" dirty="0" smtClean="0">
                <a:solidFill>
                  <a:srgbClr val="FFFF00"/>
                </a:solidFill>
                <a:latin typeface="Arial" pitchFamily="34" charset="0"/>
                <a:cs typeface="Arial" pitchFamily="34" charset="0"/>
              </a:rPr>
              <a:t>In addition to the distinction between high-level and low-level languages, there is a further distinction between </a:t>
            </a:r>
            <a:r>
              <a:rPr lang="en-US" sz="2000" i="1" dirty="0" smtClean="0">
                <a:solidFill>
                  <a:srgbClr val="FFFF00"/>
                </a:solidFill>
                <a:latin typeface="Arial" pitchFamily="34" charset="0"/>
                <a:cs typeface="Arial" pitchFamily="34" charset="0"/>
              </a:rPr>
              <a:t>compiler languages</a:t>
            </a:r>
            <a:r>
              <a:rPr lang="en-US" sz="2000" dirty="0" smtClean="0">
                <a:solidFill>
                  <a:srgbClr val="FFFF00"/>
                </a:solidFill>
                <a:latin typeface="Arial" pitchFamily="34" charset="0"/>
                <a:cs typeface="Arial" pitchFamily="34" charset="0"/>
              </a:rPr>
              <a:t> and </a:t>
            </a:r>
            <a:r>
              <a:rPr lang="en-US" sz="2000" i="1" dirty="0" smtClean="0">
                <a:solidFill>
                  <a:srgbClr val="FFFF00"/>
                </a:solidFill>
                <a:latin typeface="Arial" pitchFamily="34" charset="0"/>
                <a:cs typeface="Arial" pitchFamily="34" charset="0"/>
              </a:rPr>
              <a:t>interpreter languages</a:t>
            </a:r>
            <a:r>
              <a:rPr lang="en-US" sz="2000" dirty="0" smtClean="0">
                <a:solidFill>
                  <a:srgbClr val="FFFF00"/>
                </a:solidFill>
                <a:latin typeface="Arial" pitchFamily="34" charset="0"/>
                <a:cs typeface="Arial" pitchFamily="34" charset="0"/>
              </a:rPr>
              <a:t>. Let's take a look at the various levels.</a:t>
            </a:r>
            <a:endParaRPr lang="en-US" sz="2000" dirty="0">
              <a:solidFill>
                <a:srgbClr val="FFFF00"/>
              </a:solidFill>
              <a:latin typeface="Arial" pitchFamily="34" charset="0"/>
              <a:cs typeface="Arial" pitchFamily="34" charset="0"/>
            </a:endParaRPr>
          </a:p>
        </p:txBody>
      </p:sp>
      <p:sp>
        <p:nvSpPr>
          <p:cNvPr id="1025" name="Rectangle 1"/>
          <p:cNvSpPr>
            <a:spLocks noChangeArrowheads="1"/>
          </p:cNvSpPr>
          <p:nvPr/>
        </p:nvSpPr>
        <p:spPr bwMode="auto">
          <a:xfrm>
            <a:off x="457200" y="1828800"/>
            <a:ext cx="8229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rPr>
              <a:t>Absolute Machine Code</a:t>
            </a: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The very lowest possible level at which you can program a computer is in its own native machine code, consisting of strings of 1's and 0's and stored as binary numbers. The main problems with using machine code directly are that it is very easy to make a mistake, and very hard to find it once you realize the mistake has been made.</a:t>
            </a:r>
            <a:r>
              <a:rPr kumimoji="0" lang="en-US" sz="2400" b="0" i="0" u="none" strike="noStrike" cap="none" normalizeH="0" baseline="0" dirty="0" smtClean="0">
                <a:ln>
                  <a:noFill/>
                </a:ln>
                <a:solidFill>
                  <a:schemeClr val="bg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902</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Fanny</dc:creator>
  <cp:lastModifiedBy>Fanny</cp:lastModifiedBy>
  <cp:revision>16</cp:revision>
  <dcterms:created xsi:type="dcterms:W3CDTF">2011-06-05T13:50:32Z</dcterms:created>
  <dcterms:modified xsi:type="dcterms:W3CDTF">2011-06-09T06:17:46Z</dcterms:modified>
</cp:coreProperties>
</file>