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281" r:id="rId3"/>
    <p:sldId id="291" r:id="rId4"/>
    <p:sldId id="262" r:id="rId5"/>
    <p:sldId id="283" r:id="rId6"/>
    <p:sldId id="292" r:id="rId7"/>
    <p:sldId id="284" r:id="rId8"/>
    <p:sldId id="259" r:id="rId9"/>
    <p:sldId id="293" r:id="rId10"/>
    <p:sldId id="260" r:id="rId11"/>
    <p:sldId id="266" r:id="rId12"/>
    <p:sldId id="273" r:id="rId13"/>
    <p:sldId id="294" r:id="rId14"/>
    <p:sldId id="274" r:id="rId15"/>
    <p:sldId id="296" r:id="rId16"/>
    <p:sldId id="301" r:id="rId17"/>
    <p:sldId id="305" r:id="rId18"/>
    <p:sldId id="302" r:id="rId19"/>
    <p:sldId id="303" r:id="rId20"/>
    <p:sldId id="270" r:id="rId21"/>
    <p:sldId id="297" r:id="rId22"/>
    <p:sldId id="298" r:id="rId23"/>
    <p:sldId id="271" r:id="rId24"/>
    <p:sldId id="276" r:id="rId25"/>
    <p:sldId id="268" r:id="rId26"/>
    <p:sldId id="277" r:id="rId27"/>
    <p:sldId id="267" r:id="rId28"/>
    <p:sldId id="265" r:id="rId29"/>
    <p:sldId id="299" r:id="rId30"/>
    <p:sldId id="278" r:id="rId31"/>
    <p:sldId id="280" r:id="rId32"/>
    <p:sldId id="300" r:id="rId33"/>
    <p:sldId id="289" r:id="rId34"/>
    <p:sldId id="288" r:id="rId35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CC33"/>
    <a:srgbClr val="FFFF00"/>
    <a:srgbClr val="FF0000"/>
    <a:srgbClr val="006E00"/>
    <a:srgbClr val="003A00"/>
    <a:srgbClr val="003300"/>
    <a:srgbClr val="0080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06" autoAdjust="0"/>
    <p:restoredTop sz="92203" autoAdjust="0"/>
  </p:normalViewPr>
  <p:slideViewPr>
    <p:cSldViewPr>
      <p:cViewPr varScale="1">
        <p:scale>
          <a:sx n="71" d="100"/>
          <a:sy n="71" d="100"/>
        </p:scale>
        <p:origin x="-11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DBBB63-91A1-4F93-A717-823BF857AD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701675"/>
            <a:ext cx="4681538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6588"/>
            <a:ext cx="5140325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84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15388"/>
            <a:ext cx="30384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267D4A-829C-48F6-9A31-F5A45640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World! I'm a C++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2DFB36-AC96-43F9-8A58-59671ACC6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4" descr="wim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10" name="Picture 6" descr="tamaraw logo-final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NEWEST-OFFICIAL-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13" name="Picture 19" descr="C:\Users\jlbombasi.FEU-EAC\Desktop\cs cluster logo (2)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1D5A9E-DA18-49CF-996C-4ECE07393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55BD3-8D39-49D4-92B0-AE0CB518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E6395D-F00E-4DEC-91B9-B6FF3238D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B00025-0DD7-4709-9839-88A6553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E08199-DC67-41D5-88CB-012E3E7A81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CEFDA6-7813-4260-943E-772FCF8B3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B9CEFB-8504-4522-841E-1630D2BE0B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52540B-98A3-4FFB-B966-2A4101D8B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81CA1-F98C-4D54-B684-E5E5B331E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00"/>
            </a:gs>
            <a:gs pos="50000">
              <a:srgbClr val="004600"/>
            </a:gs>
            <a:gs pos="100000">
              <a:srgbClr val="0018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D82677-ED7C-4D78-A112-87A644563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5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2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2054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2067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90499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 to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Computer Programming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using C++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Basic of C++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28600" y="381000"/>
            <a:ext cx="86868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 &lt;&lt; "Hello World!";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This line is a C++ statement. A statement is a simple or compound expression that can actually produce some effect.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Each statement must be terminated by a semicolon (;)</a:t>
            </a:r>
          </a:p>
          <a:p>
            <a:pPr algn="l">
              <a:spcBef>
                <a:spcPct val="50000"/>
              </a:spcBef>
            </a:pPr>
            <a:endParaRPr lang="en-US" sz="3200" i="0" dirty="0" smtClean="0"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return 0;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return statement causes the main function to finish, return may be followed by a return code 0;</a:t>
            </a:r>
          </a:p>
          <a:p>
            <a:pPr algn="l">
              <a:spcBef>
                <a:spcPct val="50000"/>
              </a:spcBef>
            </a:pP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04800" y="228600"/>
            <a:ext cx="4986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Sample Program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066800"/>
            <a:ext cx="81534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my second program in C++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using namespace std;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 ()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"Hello World! ";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"I'm a C++ program";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return 0;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524000"/>
            <a:ext cx="1791068" cy="16312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OUTPUT: ???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57200" y="228600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Comments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33400" y="9906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Comments are parts of the source code disregarded by the compiler. Their purpose is only to allow the programmer to insert notes or descriptions embedded within the source code. </a:t>
            </a:r>
          </a:p>
          <a:p>
            <a:pPr algn="l"/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C++ supports two ways to insert comments: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line comment</a:t>
            </a:r>
          </a:p>
          <a:p>
            <a:pPr algn="l"/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/*      Block comment – with more than one line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comments                       */ 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096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 </a:t>
            </a:r>
          </a:p>
          <a:p>
            <a:pPr algn="l"/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using namespace std; </a:t>
            </a:r>
          </a:p>
          <a:p>
            <a:pPr algn="l"/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 () 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"Hello World! "; 		// prints Hello World! 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"I'm a C++ program"; 	/* prints I'm a C++ 						 	     program */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return 0;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}</a:t>
            </a:r>
          </a:p>
        </p:txBody>
      </p:sp>
    </p:spTree>
  </p:cSld>
  <p:clrMapOvr>
    <a:masterClrMapping/>
  </p:clrMapOvr>
  <p:transition advClick="0" advTm="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214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Identifiers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1752601"/>
            <a:ext cx="8382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/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4400" y="1676400"/>
            <a:ext cx="7467600" cy="270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 Reserved Word</a:t>
            </a:r>
          </a:p>
          <a:p>
            <a:pPr lvl="1" algn="l" eaLnBrk="1" hangingPunct="1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word that has special meaning in C</a:t>
            </a: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	Examples of reserved word:</a:t>
            </a: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void, double, return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548825"/>
            <a:ext cx="8077200" cy="324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buFont typeface="Arial" pitchFamily="34" charset="0"/>
              <a:buChar char="•"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 Standard Identifier</a:t>
            </a:r>
          </a:p>
          <a:p>
            <a:pPr lvl="1" algn="l" eaLnBrk="1" hangingPunct="1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word having special meaning but may be redefined (but is not recommended!!)</a:t>
            </a:r>
          </a:p>
          <a:p>
            <a:pPr lvl="1" algn="l" eaLnBrk="1" hangingPunct="1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indent="55563" algn="l">
              <a:lnSpc>
                <a:spcPct val="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endParaRPr lang="en-US" sz="32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Examples of standard identifiers:</a:t>
            </a: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cin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cout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std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358825"/>
            <a:ext cx="5099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Variable, Constant, Function</a:t>
            </a:r>
            <a:endParaRPr lang="en-US" sz="32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214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Identifiers</a:t>
            </a:r>
          </a:p>
        </p:txBody>
      </p:sp>
    </p:spTree>
  </p:cSld>
  <p:clrMapOvr>
    <a:masterClrMapping/>
  </p:clrMapOvr>
  <p:transition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04800" y="304800"/>
            <a:ext cx="1560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Literals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295400"/>
            <a:ext cx="8382000" cy="417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They are used to express particular values within the source code of a program.</a:t>
            </a:r>
          </a:p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	a = 5;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5 in this piece of code was a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literal constant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Literal constants can be: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Integer Numerals, Floating-Point Numerals, Characters, Strings, and Boolean Values.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8153400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Integer Numerals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They are numerical constants that identify integer decimal values.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Example: 105, 1025, -895</a:t>
            </a:r>
          </a:p>
          <a:p>
            <a:pPr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Floating Point Numbers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They express numbers with decimals and/or exponents.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Example: 	3.14159 // 3.14159 </a:t>
            </a:r>
          </a:p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6.02e23 // 6.02 x 10^23 </a:t>
            </a:r>
          </a:p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1.6e-19 // 1.6 x 10^-19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7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10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 dirty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457200"/>
            <a:ext cx="83820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default type for floating point literals is double. If you explicitly want to express a float or a long double numerical literal, you can use the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 f or l suffixes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respectively:</a:t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3.14159L // long double </a:t>
            </a:r>
          </a:p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6.02e23f // float 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419100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i="0" dirty="0" smtClean="0">
                <a:latin typeface="Calibri" pitchFamily="34" charset="0"/>
                <a:cs typeface="Calibri" pitchFamily="34" charset="0"/>
              </a:rPr>
              <a:t>Boolean literals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There are only two valid Boolean values: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true and false. 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3810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Character and string literals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Non-numerical constants, like: </a:t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'z'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'p'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"Hello world"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"How do you do?" </a:t>
            </a:r>
          </a:p>
          <a:p>
            <a:pPr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Single character uses single quotes (') and to express a string (which consists of more than one character) uses double quotes ("). 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FF00"/>
                </a:solidFill>
              </a:rPr>
              <a:t>Microsoft Visual C++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Microsoft Visual C++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(often abbreviated as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MSVC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VC++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a commercial, non-free integrated development environment (IDE) product from Microsoft for the C, C++, and C++/CLI programming languages.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 has tools for developing and debugging C++ code, especially code written for the Microsoft Windows API, the DirectX API, and the Microsoft .NET Framework.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advClick="0" advTm="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228543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Data Types</a:t>
            </a:r>
            <a:endParaRPr lang="en-US" sz="3600" i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371600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en-US" sz="3200" i="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Integer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3200" i="0" dirty="0" err="1" smtClean="0">
                <a:latin typeface="Calibri" pitchFamily="34" charset="0"/>
                <a:cs typeface="Calibri" pitchFamily="34" charset="0"/>
              </a:rPr>
              <a:t>int</a:t>
            </a:r>
            <a:endParaRPr lang="en-US" sz="3200" i="0" dirty="0" smtClean="0">
              <a:latin typeface="Calibri" pitchFamily="34" charset="0"/>
              <a:cs typeface="Calibri" pitchFamily="34" charset="0"/>
            </a:endParaRPr>
          </a:p>
          <a:p>
            <a:pPr lvl="1" algn="l" eaLnBrk="1" hangingPunct="1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Whole numbers (e.g. +16, 568, -456)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2667000"/>
            <a:ext cx="790472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The integer types can be additionally defined as </a:t>
            </a:r>
          </a:p>
          <a:p>
            <a:pPr algn="l"/>
            <a:r>
              <a:rPr lang="en-US" sz="2800" i="0" dirty="0" smtClean="0"/>
              <a:t>signed or unsigned</a:t>
            </a:r>
            <a:r>
              <a:rPr lang="en-US" sz="2800" i="0" dirty="0" smtClean="0">
                <a:solidFill>
                  <a:schemeClr val="bg1"/>
                </a:solidFill>
              </a:rPr>
              <a:t>. The former means that a 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number can either be positive or negative.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The latter asserts that the number is always</a:t>
            </a:r>
          </a:p>
          <a:p>
            <a:pPr algn="l"/>
            <a:r>
              <a:rPr lang="en-US" sz="2800" i="0" dirty="0" smtClean="0"/>
              <a:t>non-negative</a:t>
            </a:r>
            <a:r>
              <a:rPr lang="en-US" sz="2800" i="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C++ assumes that all integers are signed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by default.</a:t>
            </a:r>
            <a:endParaRPr lang="en-US" sz="28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en-US" sz="3200" i="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Character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3200" b="1" i="0" dirty="0" smtClean="0">
                <a:latin typeface="Calibri" pitchFamily="34" charset="0"/>
                <a:cs typeface="Calibri" pitchFamily="34" charset="0"/>
              </a:rPr>
              <a:t>char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lvl="1" algn="l" eaLnBrk="1" hangingPunct="1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 individual character value – a letter, a digit or a symbol (e.g. ‘A’, ‘4’, ‘*’)	</a:t>
            </a:r>
          </a:p>
          <a:p>
            <a:pPr algn="l" eaLnBrk="1" hangingPunct="1">
              <a:defRPr/>
            </a:pPr>
            <a:endParaRPr lang="en-US" sz="3200" i="0" u="sng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 eaLnBrk="1" hangingPunct="1">
              <a:defRPr/>
            </a:pPr>
            <a:r>
              <a:rPr lang="en-US" sz="3200" i="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Float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float</a:t>
            </a:r>
          </a:p>
          <a:p>
            <a:pPr lvl="1" algn="l" eaLnBrk="1" hangingPunct="1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real number which has a decimal point (e.g. 8.00, 3.1416)</a:t>
            </a:r>
          </a:p>
          <a:p>
            <a:pPr algn="l" eaLnBrk="1" hangingPunct="1">
              <a:defRPr/>
            </a:pP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 eaLnBrk="1" hangingPunct="1">
              <a:defRPr/>
            </a:pPr>
            <a:r>
              <a:rPr lang="en-US" sz="3200" i="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High-level Float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double</a:t>
            </a:r>
            <a:endParaRPr lang="en-US" sz="3200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81000" y="609600"/>
            <a:ext cx="228543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Data Types</a:t>
            </a:r>
            <a:endParaRPr lang="en-US" sz="3600" i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295400"/>
          <a:ext cx="8077200" cy="524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76400"/>
                <a:gridCol w="4800600"/>
              </a:tblGrid>
              <a:tr h="4288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Type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Size in Bytes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Stores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88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short     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Small integers,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from -32,768 to 32, 767 signed or 0 to 65,535 unsigned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889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 or 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Integers with same range as short or long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88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long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Large integers, from -2,147,483,648 to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2,147,483,657 or 0 to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4,294,967,295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88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float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Floating-point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numbers (decimals)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88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double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Double-precision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floating-point numbers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88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long double 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Large double-precision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floating-point numbers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381000"/>
            <a:ext cx="4317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 smtClean="0">
                <a:latin typeface="Calibri" pitchFamily="34" charset="0"/>
                <a:cs typeface="Calibri" pitchFamily="34" charset="0"/>
              </a:rPr>
              <a:t>C++ Numeric Data Types</a:t>
            </a:r>
            <a:endParaRPr lang="en-US" sz="3200" b="1" i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228600"/>
            <a:ext cx="19357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i="0" dirty="0" smtClean="0">
                <a:latin typeface="Calibri" pitchFamily="34" charset="0"/>
                <a:cs typeface="Calibri" pitchFamily="34" charset="0"/>
              </a:rPr>
              <a:t>Variable</a:t>
            </a:r>
            <a:endParaRPr lang="en-US" sz="40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219200"/>
            <a:ext cx="8458200" cy="462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93688" indent="-293688" algn="l" eaLnBrk="1" hangingPunct="1">
              <a:buFont typeface="Arial" pitchFamily="34" charset="0"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</a:rPr>
              <a:t>A name associated with a memory cell. Its value may change.</a:t>
            </a:r>
          </a:p>
          <a:p>
            <a:pPr marL="293688" indent="-293688" algn="l" eaLnBrk="1" hangingPunct="1">
              <a:lnSpc>
                <a:spcPct val="20000"/>
              </a:lnSpc>
              <a:buFont typeface="Wingdings" pitchFamily="2" charset="2"/>
              <a:buNone/>
              <a:defRPr/>
            </a:pPr>
            <a:endParaRPr lang="en-US" sz="2800" i="0" dirty="0" smtClean="0">
              <a:solidFill>
                <a:schemeClr val="bg1"/>
              </a:solidFill>
            </a:endParaRPr>
          </a:p>
          <a:p>
            <a:pPr marL="293688" indent="-293688" algn="l" eaLnBrk="1" hangingPunct="1">
              <a:buFont typeface="Arial" pitchFamily="34" charset="0"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</a:rPr>
              <a:t>Must be declared before using</a:t>
            </a:r>
          </a:p>
          <a:p>
            <a:pPr lvl="1" algn="l" eaLnBrk="1" hangingPunct="1">
              <a:lnSpc>
                <a:spcPct val="0"/>
              </a:lnSpc>
              <a:buFont typeface="Wingdings" pitchFamily="2" charset="2"/>
              <a:buNone/>
              <a:defRPr/>
            </a:pPr>
            <a:r>
              <a:rPr lang="en-US" sz="2800" b="1" i="0" dirty="0" smtClean="0">
                <a:solidFill>
                  <a:schemeClr val="bg1"/>
                </a:solidFill>
              </a:rPr>
              <a:t> 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endParaRPr lang="en-US" sz="2800" b="1" i="0" dirty="0" smtClean="0">
              <a:solidFill>
                <a:schemeClr val="bg1"/>
              </a:solidFill>
            </a:endParaRP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sz="2800" i="0" dirty="0" smtClean="0"/>
              <a:t>Declaration syntax:    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sz="2800" i="0" dirty="0" smtClean="0">
                <a:solidFill>
                  <a:schemeClr val="bg1"/>
                </a:solidFill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</a:rPr>
              <a:t>data_type</a:t>
            </a:r>
            <a:r>
              <a:rPr lang="en-US" sz="2800" i="0" dirty="0" smtClean="0">
                <a:solidFill>
                  <a:schemeClr val="bg1"/>
                </a:solidFill>
              </a:rPr>
              <a:t> </a:t>
            </a:r>
            <a:r>
              <a:rPr lang="en-US" sz="2800" i="0" dirty="0" err="1" smtClean="0">
                <a:solidFill>
                  <a:schemeClr val="bg1"/>
                </a:solidFill>
              </a:rPr>
              <a:t>variable_name</a:t>
            </a:r>
            <a:r>
              <a:rPr lang="en-US" sz="2800" i="0" dirty="0" smtClean="0">
                <a:solidFill>
                  <a:schemeClr val="bg1"/>
                </a:solidFill>
              </a:rPr>
              <a:t>;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endParaRPr lang="en-US" sz="2800" i="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2800" i="0" dirty="0" smtClean="0">
                <a:solidFill>
                  <a:schemeClr val="bg1"/>
                </a:solidFill>
              </a:rPr>
              <a:t>	Example:</a:t>
            </a: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28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		</a:t>
            </a:r>
            <a:r>
              <a:rPr lang="en-US" sz="28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x;</a:t>
            </a:r>
          </a:p>
          <a:p>
            <a:pPr indent="55563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28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		</a:t>
            </a:r>
            <a:r>
              <a:rPr lang="en-US" sz="28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28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entry_time</a:t>
            </a:r>
            <a:r>
              <a:rPr lang="en-US" sz="28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, charge;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609600"/>
            <a:ext cx="60342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Rules in giving Variable Names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524000"/>
            <a:ext cx="8791766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50000"/>
              </a:lnSpc>
            </a:pP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Consist of only letters, digits, and underscore</a:t>
            </a:r>
          </a:p>
          <a:p>
            <a:pPr lvl="1"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Begins with either a letter or an underscore</a:t>
            </a:r>
          </a:p>
          <a:p>
            <a:pPr lvl="1"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Case sensitive</a:t>
            </a:r>
          </a:p>
          <a:p>
            <a:pPr lvl="1"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Cannot contain spaces</a:t>
            </a:r>
          </a:p>
          <a:p>
            <a:pPr lvl="1"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Cannot be the same as an existing C++ keyword</a:t>
            </a:r>
          </a:p>
          <a:p>
            <a:pPr lvl="1"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(such as 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return, main)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4070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Variable Declaration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33400" y="1371600"/>
            <a:ext cx="3733800" cy="3933384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quantity;</a:t>
            </a:r>
          </a:p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char </a:t>
            </a:r>
            <a:r>
              <a:rPr lang="en-US" sz="32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mid_initial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</a:p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float price;</a:t>
            </a:r>
          </a:p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double weight;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572000" y="1371600"/>
            <a:ext cx="4191000" cy="235756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unsigned </a:t>
            </a:r>
            <a:r>
              <a:rPr lang="en-US" sz="32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zip_code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</a:p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x = 4;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57200" y="1447800"/>
            <a:ext cx="8229600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indent="-55563" algn="l" eaLnBrk="0" hangingPunct="0">
              <a:defRPr/>
            </a:pPr>
            <a:r>
              <a:rPr lang="en-US" sz="2400" i="0" dirty="0" smtClean="0"/>
              <a:t>Algorithm</a:t>
            </a:r>
          </a:p>
          <a:p>
            <a:pPr marL="55563" indent="-55563" algn="l" eaLnBrk="0" hangingPunct="0">
              <a:defRPr/>
            </a:pPr>
            <a:r>
              <a:rPr lang="en-US" sz="2400" i="0" dirty="0" smtClean="0">
                <a:solidFill>
                  <a:schemeClr val="bg1"/>
                </a:solidFill>
              </a:rPr>
              <a:t>		variable  </a:t>
            </a:r>
            <a:r>
              <a:rPr lang="en-US" sz="2400" i="0" dirty="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2400" i="0" dirty="0" smtClean="0">
                <a:solidFill>
                  <a:schemeClr val="bg1"/>
                </a:solidFill>
              </a:rPr>
              <a:t>  expression 		</a:t>
            </a:r>
          </a:p>
          <a:p>
            <a:pPr marL="55563" indent="-55563" algn="l" eaLnBrk="0" hangingPunct="0">
              <a:defRPr/>
            </a:pPr>
            <a:r>
              <a:rPr lang="en-US" sz="2400" i="0" dirty="0" smtClean="0"/>
              <a:t>Syntax</a:t>
            </a:r>
          </a:p>
          <a:p>
            <a:pPr marL="55563" indent="-55563" algn="l" eaLnBrk="0" hangingPunct="0">
              <a:defRPr/>
            </a:pPr>
            <a:r>
              <a:rPr lang="en-US" sz="2400" i="0" dirty="0" smtClean="0">
                <a:solidFill>
                  <a:schemeClr val="bg1"/>
                </a:solidFill>
              </a:rPr>
              <a:t>		variable = expression;</a:t>
            </a:r>
          </a:p>
          <a:p>
            <a:pPr marL="1600200" lvl="3" indent="-228600" algn="l" eaLnBrk="0" hangingPunct="0">
              <a:lnSpc>
                <a:spcPct val="60000"/>
              </a:lnSpc>
              <a:defRPr/>
            </a:pPr>
            <a:endParaRPr lang="en-US" sz="2400" i="0" dirty="0" smtClean="0">
              <a:solidFill>
                <a:schemeClr val="bg1"/>
              </a:solidFill>
            </a:endParaRPr>
          </a:p>
          <a:p>
            <a:pPr marL="55563" indent="-55563" algn="l" eaLnBrk="0" hangingPunct="0">
              <a:defRPr/>
            </a:pPr>
            <a:r>
              <a:rPr lang="en-US" sz="2400" i="0" dirty="0" smtClean="0"/>
              <a:t>Rules</a:t>
            </a:r>
          </a:p>
          <a:p>
            <a:pPr marL="55563" indent="-55563" algn="l" eaLnBrk="0" hangingPunct="0">
              <a:defRPr/>
            </a:pPr>
            <a:r>
              <a:rPr lang="en-US" sz="2400" i="0" dirty="0" smtClean="0">
                <a:solidFill>
                  <a:schemeClr val="bg1"/>
                </a:solidFill>
              </a:rPr>
              <a:t>		Expression’s type must be the same </a:t>
            </a:r>
          </a:p>
          <a:p>
            <a:pPr marL="55563" indent="-55563" algn="l" eaLnBrk="0" hangingPunct="0">
              <a:defRPr/>
            </a:pPr>
            <a:r>
              <a:rPr lang="en-US" sz="2400" i="0" dirty="0" smtClean="0">
                <a:solidFill>
                  <a:schemeClr val="bg1"/>
                </a:solidFill>
              </a:rPr>
              <a:t>		as variable’s type</a:t>
            </a:r>
          </a:p>
          <a:p>
            <a:pPr marL="55563" indent="-55563" algn="l" eaLnBrk="0" hangingPunct="0">
              <a:defRPr/>
            </a:pPr>
            <a:endParaRPr lang="en-US" sz="2400" i="0" dirty="0" smtClean="0">
              <a:solidFill>
                <a:schemeClr val="bg1"/>
              </a:solidFill>
            </a:endParaRPr>
          </a:p>
          <a:p>
            <a:pPr indent="55563" algn="l" eaLnBrk="0" hangingPunct="0">
              <a:defRPr/>
            </a:pPr>
            <a:r>
              <a:rPr lang="en-US" sz="2400" i="0" dirty="0" smtClean="0">
                <a:solidFill>
                  <a:schemeClr val="bg1"/>
                </a:solidFill>
              </a:rPr>
              <a:t>	</a:t>
            </a:r>
            <a:r>
              <a:rPr lang="en-US" sz="2400" i="0" dirty="0" smtClean="0"/>
              <a:t>Valid Example:</a:t>
            </a:r>
            <a:r>
              <a:rPr lang="en-US" sz="2400" i="0" dirty="0" smtClean="0">
                <a:solidFill>
                  <a:schemeClr val="bg1"/>
                </a:solidFill>
              </a:rPr>
              <a:t>		</a:t>
            </a:r>
            <a:r>
              <a:rPr lang="en-US" sz="2400" i="0" dirty="0" smtClean="0"/>
              <a:t>Invalid Example:</a:t>
            </a:r>
          </a:p>
          <a:p>
            <a:pPr indent="55563" algn="l" eaLnBrk="0" hangingPunct="0">
              <a:defRPr/>
            </a:pPr>
            <a:r>
              <a:rPr lang="en-US" sz="24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4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4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x; 				</a:t>
            </a:r>
            <a:r>
              <a:rPr lang="en-US" sz="2400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4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y;</a:t>
            </a:r>
          </a:p>
          <a:p>
            <a:pPr lvl="1" indent="55563" algn="l" eaLnBrk="0" hangingPunct="0">
              <a:defRPr/>
            </a:pPr>
            <a:r>
              <a:rPr lang="en-US" sz="24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x = 12;			y = 5.75;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57200" y="457200"/>
            <a:ext cx="5726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Assigning Values to Variables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57200" y="457200"/>
            <a:ext cx="5726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Assigning Values to Variables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33400" y="1905000"/>
            <a:ext cx="8001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5563" algn="l" eaLnBrk="0" hangingPunct="0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number1, number2;</a:t>
            </a:r>
          </a:p>
          <a:p>
            <a:pPr indent="55563" algn="l" eaLnBrk="0" hangingPunct="0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x, y, z;</a:t>
            </a: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indent="55563" algn="l" eaLnBrk="0" hangingPunct="0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number1 = 25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 number2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23;</a:t>
            </a:r>
          </a:p>
          <a:p>
            <a:pPr indent="55563" algn="l" eaLnBrk="0" hangingPunct="0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number1 = number2;</a:t>
            </a:r>
          </a:p>
          <a:p>
            <a:pPr indent="55563" algn="l" eaLnBrk="0" hangingPunct="0">
              <a:defRPr/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x = y= z = 20;</a:t>
            </a:r>
          </a:p>
          <a:p>
            <a:pPr indent="55563" algn="l" eaLnBrk="0" hangingPunct="0">
              <a:defRPr/>
            </a:pP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indent="55563" algn="l" eaLnBrk="0" hangingPunct="0">
              <a:defRPr/>
            </a:pPr>
            <a:r>
              <a:rPr lang="en-US" sz="3200" i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After execution the lines what is the value of  </a:t>
            </a:r>
            <a:r>
              <a:rPr lang="en-US" sz="3200" i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number1, number2, x, y, and z </a:t>
            </a:r>
            <a:r>
              <a:rPr lang="en-US" sz="3200" i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???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18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>
                <a:latin typeface="Calibri" pitchFamily="34" charset="0"/>
                <a:cs typeface="Calibri" pitchFamily="34" charset="0"/>
              </a:rPr>
              <a:t>Example:</a:t>
            </a:r>
            <a:endParaRPr lang="en-US" sz="3600" i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33400" y="1524000"/>
            <a:ext cx="8077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other way to initialize variables, known as constructor initialization, is done by enclosing the initial value between parentheses (). </a:t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Syntax: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data_type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initial_value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); </a:t>
            </a:r>
          </a:p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num(10);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33400" y="457200"/>
            <a:ext cx="5726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Assigning Values to Variables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"/>
            <a:ext cx="8077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	include &lt;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using namespace std;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 ()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a=5;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b(2);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result;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a = a + 3;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result = a - b;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result;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return 0;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  <a:endParaRPr lang="en-US" sz="32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AE6395D-F00E-4DEC-91B9-B6FF3238D10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Microsoft Visual C++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228600"/>
            <a:ext cx="8077200" cy="55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5563" algn="l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	include &lt;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using namespace std; </a:t>
            </a:r>
          </a:p>
          <a:p>
            <a:pPr indent="55563" algn="l" eaLnBrk="0" hangingPunct="0">
              <a:defRPr/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quantity = 2;</a:t>
            </a:r>
          </a:p>
          <a:p>
            <a:pPr indent="55563" algn="l" eaLnBrk="0" hangingPunct="0">
              <a:defRPr/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float 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price_per_kg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price;</a:t>
            </a:r>
          </a:p>
          <a:p>
            <a:pPr algn="l"/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 () </a:t>
            </a:r>
          </a:p>
          <a:p>
            <a:pPr indent="55563" algn="l" eaLnBrk="0" hangingPunct="0">
              <a:defRPr/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price_per_kg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4.50;</a:t>
            </a:r>
          </a:p>
          <a:p>
            <a:pPr indent="55563" algn="l" eaLnBrk="0" hangingPunct="0">
              <a:defRPr/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price = quantity * 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price_per_kg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		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price; </a:t>
            </a:r>
          </a:p>
          <a:p>
            <a:pPr indent="55563" algn="l" eaLnBrk="0" hangingPunct="0">
              <a:defRPr/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return 0;</a:t>
            </a:r>
          </a:p>
          <a:p>
            <a:pPr indent="55563" algn="l" eaLnBrk="0" hangingPunct="0">
              <a:defRPr/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18923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Constant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57200" y="1295400"/>
            <a:ext cx="8382000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value that will not change. </a:t>
            </a:r>
          </a:p>
          <a:p>
            <a:pPr lvl="1"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With the </a:t>
            </a:r>
            <a:r>
              <a:rPr lang="en-US" sz="3200" i="0" u="sng" dirty="0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prefix you can declare constants with a specific type in the same way as you would do with a variable:</a:t>
            </a:r>
          </a:p>
          <a:p>
            <a:pPr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const 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StartYear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2005;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const float pi = 3.14159;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5334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Defined Constants (#define)</a:t>
            </a:r>
          </a:p>
          <a:p>
            <a:pPr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Defining own names for constants by using the #define preprocessor directive. </a:t>
            </a:r>
          </a:p>
          <a:p>
            <a:pPr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Syntax:	#define identifier value </a:t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example: </a:t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		#define pi 3.14159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		#define 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taxrate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0.0725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7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10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8600" y="152400"/>
            <a:ext cx="15958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Example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914400"/>
            <a:ext cx="86106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defined constants:  calculate circumference 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24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 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using namespace std; </a:t>
            </a:r>
          </a:p>
          <a:p>
            <a:pPr algn="l">
              <a:lnSpc>
                <a:spcPct val="110000"/>
              </a:lnSpc>
            </a:pPr>
            <a:endParaRPr lang="en-US" sz="24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#define pi 3.14159 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#define NEWLINE '\n' </a:t>
            </a:r>
          </a:p>
          <a:p>
            <a:pPr algn="l">
              <a:lnSpc>
                <a:spcPct val="110000"/>
              </a:lnSpc>
            </a:pPr>
            <a:r>
              <a:rPr lang="en-US" sz="24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 () 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	double r = 5.0; 		// radius double circle; 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circle = 2 * pi * r; 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circle; </a:t>
            </a:r>
            <a:r>
              <a:rPr lang="en-US" sz="24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NEWLINE; 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return 0;</a:t>
            </a:r>
          </a:p>
          <a:p>
            <a:pPr algn="l">
              <a:lnSpc>
                <a:spcPct val="110000"/>
              </a:lnSpc>
            </a:pPr>
            <a:r>
              <a:rPr lang="en-US" sz="24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}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27547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Escape Codes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57200" y="1219200"/>
            <a:ext cx="807720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Special characters that are difficult to express in the source code. Preceded by a backslash (\). 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590800"/>
            <a:ext cx="4253472" cy="29361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\n	 newline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\r 	carriage return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\t 	tab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\v 	vertical tab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\b 	backspace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\f 	form feed (page feed)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2590800"/>
            <a:ext cx="3962400" cy="293618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\a 	alert (beep)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\' 	single quote (') \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\" 	double quote (")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\? 	question mark (?) </a:t>
            </a:r>
          </a:p>
          <a:p>
            <a:pPr algn="l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\\ 	backslash (\)</a:t>
            </a:r>
          </a:p>
          <a:p>
            <a:pPr algn="l">
              <a:lnSpc>
                <a:spcPct val="110000"/>
              </a:lnSpc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5400" y="1379577"/>
            <a:ext cx="7086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2" name="Picture 2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81000" y="381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IDE of  MSVC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2034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Versions: 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28600" y="1295400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There are five current versions of Visual C++ available: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Microsoft Visual C++ 2010 Express Edition </a:t>
            </a:r>
          </a:p>
          <a:p>
            <a:pPr lvl="0" algn="l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(available as a free download at the MSDN site)</a:t>
            </a:r>
            <a:endParaRPr lang="en-US" sz="2800" baseline="30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Microsoft Visual Studio 2010 Professional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Microsoft Visual Studio 2010 Team Foundation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Microsoft Visual Studio 2010 Premium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Microsoft Visual Studio 2010 Ultimate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l"/>
            <a:r>
              <a:rPr lang="en-US" sz="2800" dirty="0" smtClean="0">
                <a:latin typeface="Calibri" pitchFamily="34" charset="0"/>
                <a:cs typeface="Calibri" pitchFamily="34" charset="0"/>
              </a:rPr>
              <a:t>Note: Visual C++ is included in Visual Studio.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943600"/>
            <a:ext cx="1981200" cy="914400"/>
          </a:xfrm>
          <a:prstGeom prst="rect">
            <a:avLst/>
          </a:prstGeom>
          <a:noFill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381000" y="228600"/>
            <a:ext cx="50136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Structure of C++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4743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&lt;preprocessor directives&gt;</a:t>
            </a:r>
          </a:p>
          <a:p>
            <a:pPr algn="l"/>
            <a:endParaRPr lang="en-US" sz="2800" i="0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&lt;global declarations&gt;</a:t>
            </a:r>
          </a:p>
          <a:p>
            <a:pPr algn="l"/>
            <a:endParaRPr lang="en-US" sz="2800" i="0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&lt;main body of the Program&gt;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1600200"/>
            <a:ext cx="396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3600" i="0" dirty="0" err="1" smtClean="0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3600" i="0" dirty="0" smtClean="0">
                <a:latin typeface="Calibri" pitchFamily="34" charset="0"/>
                <a:cs typeface="Calibri" pitchFamily="34" charset="0"/>
              </a:rPr>
              <a:t>&gt;</a:t>
            </a:r>
            <a:endParaRPr lang="en-US" sz="3600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2286000"/>
            <a:ext cx="2769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3600" i="0" dirty="0" smtClean="0">
                <a:latin typeface="Calibri" pitchFamily="34" charset="0"/>
                <a:cs typeface="Calibri" pitchFamily="34" charset="0"/>
              </a:rPr>
              <a:t> num, a, b; </a:t>
            </a:r>
            <a:endParaRPr lang="en-US" sz="3600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57600"/>
            <a:ext cx="39549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i="0" dirty="0" err="1" smtClean="0"/>
              <a:t>int</a:t>
            </a:r>
            <a:r>
              <a:rPr lang="en-US" sz="3600" i="0" dirty="0" smtClean="0"/>
              <a:t> main()</a:t>
            </a:r>
          </a:p>
          <a:p>
            <a:pPr algn="l"/>
            <a:r>
              <a:rPr lang="en-US" sz="3600" i="0" dirty="0" smtClean="0"/>
              <a:t>{    </a:t>
            </a:r>
          </a:p>
          <a:p>
            <a:pPr algn="l"/>
            <a:r>
              <a:rPr lang="en-US" sz="3600" i="0" dirty="0" smtClean="0"/>
              <a:t>	 line of codes;</a:t>
            </a:r>
          </a:p>
          <a:p>
            <a:pPr algn="l"/>
            <a:r>
              <a:rPr lang="en-US" sz="3600" i="0" dirty="0" smtClean="0"/>
              <a:t>        return 0;</a:t>
            </a:r>
          </a:p>
          <a:p>
            <a:pPr algn="l"/>
            <a:r>
              <a:rPr lang="en-US" sz="3600" i="0" dirty="0" smtClean="0"/>
              <a:t>} </a:t>
            </a:r>
            <a:endParaRPr lang="en-US" sz="3600" i="0" dirty="0"/>
          </a:p>
        </p:txBody>
      </p:sp>
    </p:spTree>
  </p:cSld>
  <p:clrMapOvr>
    <a:masterClrMapping/>
  </p:clrMapOvr>
  <p:transition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228600"/>
            <a:ext cx="5938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Basic Example of C++ program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19200" y="1066800"/>
            <a:ext cx="7086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my first program in C++ </a:t>
            </a: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 </a:t>
            </a: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using namespace std; </a:t>
            </a:r>
          </a:p>
          <a:p>
            <a:pPr algn="l">
              <a:spcBef>
                <a:spcPct val="50000"/>
              </a:spcBef>
            </a:pP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 ()</a:t>
            </a: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{ 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"Hello World!"; </a:t>
            </a: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return 0; </a:t>
            </a: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32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943600"/>
            <a:ext cx="1981200" cy="914400"/>
          </a:xfrm>
          <a:prstGeom prst="rect">
            <a:avLst/>
          </a:prstGeom>
          <a:noFill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5010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Structure of C++ Program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1219200"/>
            <a:ext cx="8458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// my first program in C++ </a:t>
            </a:r>
          </a:p>
          <a:p>
            <a:pPr algn="l">
              <a:spcBef>
                <a:spcPct val="50000"/>
              </a:spcBef>
            </a:pPr>
            <a:r>
              <a:rPr lang="en-US" sz="2800" i="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This is a comment line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All lines beginning with two slash signs (//) are considered comments and do not have any effect on the behavior of the program.</a:t>
            </a:r>
            <a:endParaRPr lang="en-US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2800" i="0" dirty="0" err="1" smtClean="0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Lines beginning with a hash sign (#) are </a:t>
            </a:r>
            <a:r>
              <a:rPr lang="en-US" sz="2800" i="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directives for the preprocessor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This specific file (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includes the declarations of the basic standard input-output library in C++.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using namespace std; </a:t>
            </a: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All the elements of the standard C++ library are declared within what is called a namespace, the namespace with the name std.</a:t>
            </a:r>
          </a:p>
          <a:p>
            <a:pPr algn="l">
              <a:spcBef>
                <a:spcPct val="50000"/>
              </a:spcBef>
            </a:pPr>
            <a:r>
              <a:rPr lang="en-US" sz="3200" i="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 main ()</a:t>
            </a:r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This line corresponds to the beginning of the definition of the main function. The main function is the point by where all C++ programs start their execution.</a:t>
            </a:r>
          </a:p>
          <a:p>
            <a:pPr algn="l">
              <a:spcBef>
                <a:spcPct val="50000"/>
              </a:spcBef>
            </a:pPr>
            <a:endParaRPr lang="en-US" sz="32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1245</Words>
  <Application>Microsoft PowerPoint</Application>
  <PresentationFormat>On-screen Show (4:3)</PresentationFormat>
  <Paragraphs>372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Introduction to  Computer Programming  using C++  </vt:lpstr>
      <vt:lpstr>Microsoft Visual C++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FEU - East Asia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East Asia College</dc:creator>
  <cp:lastModifiedBy>Fanny</cp:lastModifiedBy>
  <cp:revision>280</cp:revision>
  <cp:lastPrinted>2006-06-06T10:43:40Z</cp:lastPrinted>
  <dcterms:created xsi:type="dcterms:W3CDTF">2005-09-14T22:52:54Z</dcterms:created>
  <dcterms:modified xsi:type="dcterms:W3CDTF">2011-06-26T02:12:33Z</dcterms:modified>
</cp:coreProperties>
</file>