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2" r:id="rId3"/>
    <p:sldId id="269" r:id="rId4"/>
    <p:sldId id="259" r:id="rId5"/>
    <p:sldId id="260" r:id="rId6"/>
    <p:sldId id="270" r:id="rId7"/>
    <p:sldId id="263" r:id="rId8"/>
    <p:sldId id="264" r:id="rId9"/>
    <p:sldId id="265" r:id="rId10"/>
    <p:sldId id="266" r:id="rId11"/>
    <p:sldId id="272" r:id="rId12"/>
    <p:sldId id="273" r:id="rId13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CC33"/>
    <a:srgbClr val="FFFF00"/>
    <a:srgbClr val="FF0000"/>
    <a:srgbClr val="006E00"/>
    <a:srgbClr val="003A00"/>
    <a:srgbClr val="003300"/>
    <a:srgbClr val="008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DBBB63-91A1-4F93-A717-823BF857AD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701675"/>
            <a:ext cx="4681538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6588"/>
            <a:ext cx="5140325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267D4A-829C-48F6-9A31-F5A45640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sentence.This</a:t>
            </a:r>
            <a:r>
              <a:rPr lang="en-US" dirty="0" smtClean="0"/>
              <a:t> is another sentence.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enter an integer value: 702 The value you entered is 702 and its double is 1404.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2DFB36-AC96-43F9-8A58-59671ACC6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" descr="wim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10" name="Picture 6" descr="tamaraw logo-final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EWEST-OFFICIAL-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3" name="Picture 19" descr="C:\Users\jlbombasi.FEU-EAC\Desktop\cs cluster logo (2)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D5A9E-DA18-49CF-996C-4ECE07393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55BD3-8D39-49D4-92B0-AE0CB518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E6395D-F00E-4DEC-91B9-B6FF3238D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B00025-0DD7-4709-9839-88A6553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E08199-DC67-41D5-88CB-012E3E7A81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CEFDA6-7813-4260-943E-772FCF8B3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9CEFB-8504-4522-841E-1630D2BE0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78EEC-8704-4684-92BB-9E064B9A2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4" descr="wim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15" name="Picture 6" descr="tamaraw logo-final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NEWEST-OFFICIAL-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8" name="Picture 19" descr="C:\Users\jlbombasi.FEU-EAC\Desktop\cs cluster logo (2)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52540B-98A3-4FFB-B966-2A4101D8B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81CA1-F98C-4D54-B684-E5E5B331E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00"/>
            </a:gs>
            <a:gs pos="50000">
              <a:srgbClr val="004600"/>
            </a:gs>
            <a:gs pos="100000">
              <a:srgbClr val="0018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D82677-ED7C-4D78-A112-87A644563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" descr="wim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10" name="Picture 6" descr="tamaraw logo-final cop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EWEST-OFFICIAL-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3" name="Picture 19" descr="C:\Users\jlbombasi.FEU-EAC\Desktop\cs cluster logo (2)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2054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2067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381000" y="2130425"/>
            <a:ext cx="8610600" cy="1470025"/>
          </a:xfrm>
        </p:spPr>
        <p:txBody>
          <a:bodyPr/>
          <a:lstStyle/>
          <a:p>
            <a:r>
              <a:rPr lang="en-PH" b="1" dirty="0" smtClean="0">
                <a:solidFill>
                  <a:srgbClr val="FFFF00"/>
                </a:solidFill>
              </a:rPr>
              <a:t>Introduction to Programming</a:t>
            </a:r>
            <a:endParaRPr lang="en-PH" b="1" dirty="0">
              <a:solidFill>
                <a:srgbClr val="FFFF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Basic I/O Statements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90600" y="838200"/>
            <a:ext cx="7239000" cy="544764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#include &lt;</a:t>
            </a:r>
            <a:r>
              <a:rPr lang="en-US" sz="2400" i="0" dirty="0" err="1" smtClean="0">
                <a:solidFill>
                  <a:schemeClr val="bg1"/>
                </a:solidFill>
              </a:rPr>
              <a:t>iostream</a:t>
            </a:r>
            <a:r>
              <a:rPr lang="en-US" sz="2400" i="0" dirty="0" smtClean="0">
                <a:solidFill>
                  <a:schemeClr val="bg1"/>
                </a:solidFill>
              </a:rPr>
              <a:t>&gt; </a:t>
            </a:r>
            <a:endParaRPr lang="en-US" sz="2400" i="0" dirty="0" smtClean="0">
              <a:solidFill>
                <a:schemeClr val="bg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using </a:t>
            </a:r>
            <a:r>
              <a:rPr lang="en-US" sz="2400" i="0" dirty="0" smtClean="0">
                <a:solidFill>
                  <a:schemeClr val="bg1"/>
                </a:solidFill>
              </a:rPr>
              <a:t>namespace std;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</a:rPr>
              <a:t> main ()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{	</a:t>
            </a:r>
            <a:r>
              <a:rPr lang="en-US" sz="2400" i="0" dirty="0" err="1" smtClean="0">
                <a:solidFill>
                  <a:schemeClr val="bg1"/>
                </a:solidFill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</a:rPr>
              <a:t> </a:t>
            </a:r>
            <a:r>
              <a:rPr lang="en-US" sz="2400" i="0" dirty="0" err="1" smtClean="0">
                <a:solidFill>
                  <a:schemeClr val="bg1"/>
                </a:solidFill>
              </a:rPr>
              <a:t>i</a:t>
            </a:r>
            <a:r>
              <a:rPr lang="en-US" sz="2400" i="0" dirty="0" smtClean="0">
                <a:solidFill>
                  <a:schemeClr val="bg1"/>
                </a:solidFill>
              </a:rPr>
              <a:t>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"Please enter an integer value: ";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</a:rPr>
              <a:t>cin</a:t>
            </a:r>
            <a:r>
              <a:rPr lang="en-US" sz="2400" i="0" dirty="0" smtClean="0">
                <a:solidFill>
                  <a:schemeClr val="bg1"/>
                </a:solidFill>
              </a:rPr>
              <a:t> &gt;&gt; </a:t>
            </a:r>
            <a:r>
              <a:rPr lang="en-US" sz="2400" i="0" dirty="0" err="1" smtClean="0">
                <a:solidFill>
                  <a:schemeClr val="bg1"/>
                </a:solidFill>
              </a:rPr>
              <a:t>i</a:t>
            </a:r>
            <a:r>
              <a:rPr lang="en-US" sz="2400" i="0" dirty="0" smtClean="0">
                <a:solidFill>
                  <a:schemeClr val="bg1"/>
                </a:solidFill>
              </a:rPr>
              <a:t>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"The value you entered is " &lt;&lt; </a:t>
            </a:r>
            <a:r>
              <a:rPr lang="en-US" sz="2400" i="0" dirty="0" err="1" smtClean="0">
                <a:solidFill>
                  <a:schemeClr val="bg1"/>
                </a:solidFill>
              </a:rPr>
              <a:t>i</a:t>
            </a:r>
            <a:r>
              <a:rPr lang="en-US" sz="2400" i="0" dirty="0" smtClean="0">
                <a:solidFill>
                  <a:schemeClr val="bg1"/>
                </a:solidFill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	</a:t>
            </a: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" and its double is " &lt;&lt; </a:t>
            </a:r>
            <a:r>
              <a:rPr lang="en-US" sz="2400" i="0" dirty="0" err="1" smtClean="0">
                <a:solidFill>
                  <a:schemeClr val="bg1"/>
                </a:solidFill>
              </a:rPr>
              <a:t>i</a:t>
            </a:r>
            <a:r>
              <a:rPr lang="en-US" sz="2400" i="0" dirty="0" smtClean="0">
                <a:solidFill>
                  <a:schemeClr val="bg1"/>
                </a:solidFill>
              </a:rPr>
              <a:t>*2 &lt;&lt; ".\n";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	return 0; </a:t>
            </a:r>
          </a:p>
          <a:p>
            <a:pPr algn="l">
              <a:spcBef>
                <a:spcPct val="50000"/>
              </a:spcBef>
            </a:pPr>
            <a:r>
              <a:rPr lang="en-US" sz="2400" i="0" dirty="0" smtClean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28600" y="2286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Input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228600" y="114300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include &lt;</a:t>
            </a:r>
            <a:r>
              <a:rPr lang="en-US" sz="2800" i="0" dirty="0" err="1" smtClean="0">
                <a:solidFill>
                  <a:schemeClr val="bg1"/>
                </a:solidFill>
              </a:rPr>
              <a:t>iostream</a:t>
            </a:r>
            <a:r>
              <a:rPr lang="en-US" sz="2800" i="0" dirty="0" smtClean="0">
                <a:solidFill>
                  <a:schemeClr val="bg1"/>
                </a:solidFill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using namespace std;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</a:rPr>
              <a:t> main ()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{	char </a:t>
            </a:r>
            <a:r>
              <a:rPr lang="en-US" sz="2800" i="0" dirty="0" err="1" smtClean="0">
                <a:solidFill>
                  <a:schemeClr val="bg1"/>
                </a:solidFill>
              </a:rPr>
              <a:t>mystr</a:t>
            </a:r>
            <a:r>
              <a:rPr lang="en-US" sz="2800" i="0" dirty="0" smtClean="0">
                <a:solidFill>
                  <a:schemeClr val="bg1"/>
                </a:solidFill>
              </a:rPr>
              <a:t>[20];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"What's your name? ";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cin</a:t>
            </a:r>
            <a:r>
              <a:rPr lang="en-US" sz="2800" i="0" dirty="0" smtClean="0">
                <a:solidFill>
                  <a:schemeClr val="bg1"/>
                </a:solidFill>
              </a:rPr>
              <a:t> &gt;&gt; </a:t>
            </a:r>
            <a:r>
              <a:rPr lang="en-US" sz="2800" i="0" dirty="0" err="1" smtClean="0">
                <a:solidFill>
                  <a:schemeClr val="bg1"/>
                </a:solidFill>
              </a:rPr>
              <a:t>mystr</a:t>
            </a:r>
            <a:r>
              <a:rPr lang="en-US" sz="2800" i="0" dirty="0" smtClean="0">
                <a:solidFill>
                  <a:schemeClr val="bg1"/>
                </a:solidFill>
              </a:rPr>
              <a:t>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"Hello " &lt;&lt; </a:t>
            </a:r>
            <a:r>
              <a:rPr lang="en-US" sz="2800" i="0" dirty="0" err="1" smtClean="0">
                <a:solidFill>
                  <a:schemeClr val="bg1"/>
                </a:solidFill>
              </a:rPr>
              <a:t>mystr</a:t>
            </a:r>
            <a:r>
              <a:rPr lang="en-US" sz="2800" i="0" dirty="0" smtClean="0">
                <a:solidFill>
                  <a:schemeClr val="bg1"/>
                </a:solidFill>
              </a:rPr>
              <a:t> &lt;&lt; “\n"; 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28600" y="2286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Input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 advClick="0"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15"/>
          <p:cNvSpPr txBox="1">
            <a:spLocks/>
          </p:cNvSpPr>
          <p:nvPr/>
        </p:nvSpPr>
        <p:spPr>
          <a:xfrm>
            <a:off x="609600" y="609600"/>
            <a:ext cx="8001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cout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&lt;&lt; "What is your favorite team? ";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cin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mystr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cout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&lt;&lt; "I like " &lt;&lt;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mystr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&lt;&lt; " too!\n";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457200"/>
            <a:ext cx="385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Basic 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Input/Output</a:t>
            </a:r>
            <a:endParaRPr lang="en-US" sz="3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137160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C++ uses a convenient abstraction called streams to perform input and output operations in sequential media such as the screen or the keyboard.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A </a:t>
            </a:r>
            <a:r>
              <a:rPr lang="en-US" sz="2800" i="0" u="sng" dirty="0" smtClean="0"/>
              <a:t>stream</a:t>
            </a:r>
            <a:r>
              <a:rPr lang="en-US" sz="2800" i="0" dirty="0" smtClean="0">
                <a:solidFill>
                  <a:schemeClr val="bg1"/>
                </a:solidFill>
              </a:rPr>
              <a:t> is an object where a program can either insert or extract characters to/from it.</a:t>
            </a:r>
            <a:endParaRPr lang="en-US" sz="2800" i="0" dirty="0">
              <a:solidFill>
                <a:schemeClr val="bg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The standard C++ library includes the header file </a:t>
            </a:r>
            <a:r>
              <a:rPr lang="en-US" sz="2800" i="0" u="sng" dirty="0" err="1" smtClean="0"/>
              <a:t>iostream</a:t>
            </a:r>
            <a:r>
              <a:rPr lang="en-US" sz="2800" i="0" dirty="0" smtClean="0">
                <a:solidFill>
                  <a:schemeClr val="bg1"/>
                </a:solidFill>
              </a:rPr>
              <a:t>, where the standard input and output stream objects are declared.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l">
              <a:spcBef>
                <a:spcPct val="50000"/>
              </a:spcBef>
            </a:pPr>
            <a:endParaRPr lang="en-US" i="0" dirty="0" smtClean="0"/>
          </a:p>
          <a:p>
            <a:pPr algn="l">
              <a:spcBef>
                <a:spcPct val="50000"/>
              </a:spcBef>
            </a:pPr>
            <a:r>
              <a:rPr lang="en-US" sz="3200" i="0" dirty="0" smtClean="0">
                <a:solidFill>
                  <a:schemeClr val="bg1"/>
                </a:solidFill>
              </a:rPr>
              <a:t>By default, the standard output of a program is the screen, and the C++ stream object defined to access it is </a:t>
            </a:r>
            <a:r>
              <a:rPr lang="en-US" sz="3200" i="0" u="sng" dirty="0" err="1" smtClean="0"/>
              <a:t>cout</a:t>
            </a:r>
            <a:r>
              <a:rPr lang="en-US" sz="3200" i="0" dirty="0" smtClean="0">
                <a:solidFill>
                  <a:schemeClr val="bg1"/>
                </a:solidFill>
              </a:rPr>
              <a:t>.</a:t>
            </a:r>
            <a:br>
              <a:rPr lang="en-US" sz="3200" i="0" dirty="0" smtClean="0">
                <a:solidFill>
                  <a:schemeClr val="bg1"/>
                </a:solidFill>
              </a:rPr>
            </a:br>
            <a:r>
              <a:rPr lang="en-US" sz="3200" i="0" dirty="0" smtClean="0">
                <a:solidFill>
                  <a:schemeClr val="bg1"/>
                </a:solidFill>
              </a:rPr>
              <a:t/>
            </a:r>
            <a:br>
              <a:rPr lang="en-US" sz="3200" i="0" dirty="0" smtClean="0">
                <a:solidFill>
                  <a:schemeClr val="bg1"/>
                </a:solidFill>
              </a:rPr>
            </a:br>
            <a:r>
              <a:rPr lang="en-US" sz="3200" i="0" u="sng" dirty="0" err="1" smtClean="0">
                <a:solidFill>
                  <a:schemeClr val="bg1"/>
                </a:solidFill>
              </a:rPr>
              <a:t>cout</a:t>
            </a:r>
            <a:r>
              <a:rPr lang="en-US" sz="3200" i="0" dirty="0" smtClean="0">
                <a:solidFill>
                  <a:schemeClr val="bg1"/>
                </a:solidFill>
              </a:rPr>
              <a:t> is used in conjunction with the </a:t>
            </a:r>
            <a:r>
              <a:rPr lang="en-US" sz="3200" i="0" u="sng" dirty="0" smtClean="0">
                <a:solidFill>
                  <a:schemeClr val="bg1"/>
                </a:solidFill>
              </a:rPr>
              <a:t>insertion operator</a:t>
            </a:r>
            <a:r>
              <a:rPr lang="en-US" sz="3200" i="0" dirty="0" smtClean="0">
                <a:solidFill>
                  <a:schemeClr val="bg1"/>
                </a:solidFill>
              </a:rPr>
              <a:t>, which is written as &lt;&lt; (two "less than" signs).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381000"/>
            <a:ext cx="84582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l">
              <a:spcBef>
                <a:spcPct val="50000"/>
              </a:spcBef>
            </a:pPr>
            <a:endParaRPr lang="en-US" i="0" dirty="0" smtClean="0"/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"Output sentence";      </a:t>
            </a:r>
            <a:r>
              <a:rPr lang="en-US" i="0" dirty="0" smtClean="0">
                <a:solidFill>
                  <a:schemeClr val="bg1"/>
                </a:solidFill>
              </a:rPr>
              <a:t>// prints Output sentence on screen</a:t>
            </a: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120; 			     </a:t>
            </a:r>
            <a:r>
              <a:rPr lang="en-US" i="0" dirty="0" smtClean="0">
                <a:solidFill>
                  <a:schemeClr val="bg1"/>
                </a:solidFill>
              </a:rPr>
              <a:t>// prints number 120 on screen </a:t>
            </a: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x; 			     </a:t>
            </a:r>
            <a:r>
              <a:rPr lang="en-US" i="0" dirty="0" smtClean="0">
                <a:solidFill>
                  <a:schemeClr val="bg1"/>
                </a:solidFill>
              </a:rPr>
              <a:t>// prints the content of x on screen</a:t>
            </a:r>
          </a:p>
          <a:p>
            <a:pPr algn="l">
              <a:spcBef>
                <a:spcPct val="50000"/>
              </a:spcBef>
            </a:pPr>
            <a:endParaRPr lang="en-US" sz="2400" i="0" dirty="0" smtClean="0">
              <a:solidFill>
                <a:schemeClr val="bg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int</a:t>
            </a:r>
            <a:r>
              <a:rPr lang="en-US" sz="2400" i="0" dirty="0" smtClean="0">
                <a:solidFill>
                  <a:schemeClr val="bg1"/>
                </a:solidFill>
              </a:rPr>
              <a:t> Number = 5;</a:t>
            </a: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“Number"; 		    </a:t>
            </a:r>
            <a:r>
              <a:rPr lang="en-US" i="0" dirty="0" smtClean="0">
                <a:solidFill>
                  <a:schemeClr val="bg1"/>
                </a:solidFill>
              </a:rPr>
              <a:t>// prints </a:t>
            </a:r>
            <a:r>
              <a:rPr lang="en-US" i="0" dirty="0" smtClean="0">
                <a:solidFill>
                  <a:schemeClr val="bg1"/>
                </a:solidFill>
              </a:rPr>
              <a:t>Number</a:t>
            </a:r>
            <a:r>
              <a:rPr lang="en-US" sz="2400" i="0" dirty="0" smtClean="0">
                <a:solidFill>
                  <a:schemeClr val="bg1"/>
                </a:solidFill>
              </a:rPr>
              <a:t> </a:t>
            </a:r>
            <a:endParaRPr lang="en-US" sz="2400" i="0" dirty="0" smtClean="0">
              <a:solidFill>
                <a:schemeClr val="bg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&lt;&lt; Number; 		</a:t>
            </a:r>
            <a:r>
              <a:rPr lang="en-US" i="0" dirty="0" smtClean="0">
                <a:solidFill>
                  <a:schemeClr val="bg1"/>
                </a:solidFill>
              </a:rPr>
              <a:t>// </a:t>
            </a:r>
            <a:r>
              <a:rPr lang="en-US" i="0" dirty="0" smtClean="0">
                <a:solidFill>
                  <a:schemeClr val="bg1"/>
                </a:solidFill>
              </a:rPr>
              <a:t>prints the content of </a:t>
            </a:r>
            <a:r>
              <a:rPr lang="en-US" i="0" dirty="0" smtClean="0">
                <a:solidFill>
                  <a:schemeClr val="bg1"/>
                </a:solidFill>
              </a:rPr>
              <a:t>Number</a:t>
            </a:r>
            <a:r>
              <a:rPr lang="en-US" i="0" dirty="0" smtClean="0">
                <a:solidFill>
                  <a:schemeClr val="bg1"/>
                </a:solidFill>
              </a:rPr>
              <a:t> </a:t>
            </a:r>
            <a:r>
              <a:rPr lang="en-US" i="0" dirty="0" smtClean="0">
                <a:solidFill>
                  <a:schemeClr val="bg1"/>
                </a:solidFill>
              </a:rPr>
              <a:t>variable </a:t>
            </a:r>
          </a:p>
          <a:p>
            <a:pPr algn="l">
              <a:spcBef>
                <a:spcPct val="50000"/>
              </a:spcBef>
            </a:pPr>
            <a:r>
              <a:rPr lang="en-US" sz="2400" i="0" dirty="0" err="1" smtClean="0">
                <a:solidFill>
                  <a:schemeClr val="bg1"/>
                </a:solidFill>
              </a:rPr>
              <a:t>cout</a:t>
            </a:r>
            <a:r>
              <a:rPr lang="en-US" sz="2400" i="0" dirty="0" smtClean="0">
                <a:solidFill>
                  <a:schemeClr val="bg1"/>
                </a:solidFill>
              </a:rPr>
              <a:t> </a:t>
            </a:r>
            <a:r>
              <a:rPr lang="en-US" sz="2400" i="0" dirty="0" smtClean="0">
                <a:solidFill>
                  <a:schemeClr val="bg1"/>
                </a:solidFill>
              </a:rPr>
              <a:t>&lt;&lt; “The Number is : “ &lt;&lt; Number;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600201"/>
            <a:ext cx="8534400" cy="246221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</a:rPr>
              <a:t> age = 24; </a:t>
            </a:r>
            <a:r>
              <a:rPr lang="en-US" sz="2800" i="0" dirty="0" err="1" smtClean="0">
                <a:solidFill>
                  <a:schemeClr val="bg1"/>
                </a:solidFill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</a:rPr>
              <a:t>zipcode</a:t>
            </a:r>
            <a:r>
              <a:rPr lang="en-US" sz="2800" i="0" dirty="0" smtClean="0">
                <a:solidFill>
                  <a:schemeClr val="bg1"/>
                </a:solidFill>
              </a:rPr>
              <a:t> = 123;</a:t>
            </a:r>
          </a:p>
          <a:p>
            <a:pPr algn="l">
              <a:spcBef>
                <a:spcPct val="50000"/>
              </a:spcBef>
            </a:pPr>
            <a:endParaRPr lang="en-US" sz="2800" i="0" dirty="0" smtClean="0">
              <a:solidFill>
                <a:schemeClr val="bg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"Hello, I am " &lt;&lt; age </a:t>
            </a:r>
          </a:p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 years old and my </a:t>
            </a:r>
            <a:r>
              <a:rPr lang="en-US" sz="2800" i="0" dirty="0" err="1" smtClean="0">
                <a:solidFill>
                  <a:schemeClr val="bg1"/>
                </a:solidFill>
              </a:rPr>
              <a:t>zipcode</a:t>
            </a:r>
            <a:r>
              <a:rPr lang="en-US" sz="2800" i="0" dirty="0" smtClean="0">
                <a:solidFill>
                  <a:schemeClr val="bg1"/>
                </a:solidFill>
              </a:rPr>
              <a:t> is " &lt;&lt; </a:t>
            </a:r>
            <a:r>
              <a:rPr lang="en-US" sz="2800" i="0" dirty="0" err="1" smtClean="0">
                <a:solidFill>
                  <a:schemeClr val="bg1"/>
                </a:solidFill>
              </a:rPr>
              <a:t>zipcode</a:t>
            </a:r>
            <a:r>
              <a:rPr lang="en-US" sz="2800" i="0" dirty="0" smtClean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7244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i="0" dirty="0" smtClean="0">
                <a:solidFill>
                  <a:srgbClr val="FF0000"/>
                </a:solidFill>
              </a:rPr>
              <a:t>Output: ???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08782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It is important to notice that 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does not add a line break after its output unless we explicitly indicate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961382"/>
            <a:ext cx="6056466" cy="16004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"This is a sentence. ";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"This is another sentence.";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5171182"/>
            <a:ext cx="2324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0" dirty="0" smtClean="0">
                <a:solidFill>
                  <a:srgbClr val="FF0000"/>
                </a:solidFill>
              </a:rPr>
              <a:t>Output: ???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447800"/>
            <a:ext cx="8534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</a:rPr>
              <a:t>In order to perform a line break on the output we must explicitly </a:t>
            </a:r>
            <a:r>
              <a:rPr lang="en-US" sz="2800" i="0" dirty="0" smtClean="0"/>
              <a:t>insert a new-line character into </a:t>
            </a:r>
            <a:r>
              <a:rPr lang="en-US" sz="2800" i="0" dirty="0" err="1" smtClean="0"/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. In C++ a new-line character can be specified as </a:t>
            </a:r>
          </a:p>
          <a:p>
            <a:pPr algn="l">
              <a:spcBef>
                <a:spcPct val="50000"/>
              </a:spcBef>
            </a:pPr>
            <a:r>
              <a:rPr lang="en-US" sz="2800" i="0" u="sng" dirty="0" smtClean="0">
                <a:solidFill>
                  <a:schemeClr val="bg1"/>
                </a:solidFill>
              </a:rPr>
              <a:t>\n (backslash, n)</a:t>
            </a:r>
            <a:r>
              <a:rPr lang="en-US" sz="2800" i="0" dirty="0" smtClean="0">
                <a:solidFill>
                  <a:schemeClr val="bg1"/>
                </a:solidFill>
              </a:rPr>
              <a:t>:</a:t>
            </a:r>
            <a:br>
              <a:rPr lang="en-US" sz="2800" i="0" dirty="0" smtClean="0">
                <a:solidFill>
                  <a:schemeClr val="bg1"/>
                </a:solidFill>
              </a:rPr>
            </a:br>
            <a:endParaRPr lang="en-US" sz="2800" i="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049" y="3962400"/>
            <a:ext cx="7689862" cy="16004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"First sentence.\n";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"Second sentence.\n Third sentence."; </a:t>
            </a:r>
          </a:p>
          <a:p>
            <a:endParaRPr lang="en-US" sz="2800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600200"/>
            <a:ext cx="8534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Additionally, to add a new-line, you may also use the </a:t>
            </a:r>
            <a:r>
              <a:rPr lang="en-US" sz="2800" i="0" dirty="0" err="1" smtClean="0"/>
              <a:t>endl</a:t>
            </a:r>
            <a:r>
              <a:rPr lang="en-US" sz="2800" i="0" dirty="0" smtClean="0"/>
              <a:t> </a:t>
            </a:r>
            <a:r>
              <a:rPr lang="en-US" sz="2800" i="0" dirty="0" smtClean="0">
                <a:solidFill>
                  <a:schemeClr val="bg1"/>
                </a:solidFill>
              </a:rPr>
              <a:t>manipulator. </a:t>
            </a:r>
          </a:p>
          <a:p>
            <a:pPr algn="l"/>
            <a:endParaRPr lang="en-US" sz="2800" i="0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For example: </a:t>
            </a:r>
            <a:br>
              <a:rPr lang="en-US" sz="2800" i="0" dirty="0" smtClean="0">
                <a:solidFill>
                  <a:schemeClr val="bg1"/>
                </a:solidFill>
              </a:rPr>
            </a:br>
            <a:r>
              <a:rPr lang="en-US" sz="2800" i="0" dirty="0" smtClean="0">
                <a:solidFill>
                  <a:schemeClr val="bg1"/>
                </a:solidFill>
              </a:rPr>
              <a:t>	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"First sentence." &lt;&lt; </a:t>
            </a:r>
            <a:r>
              <a:rPr lang="en-US" sz="2800" i="0" dirty="0" err="1" smtClean="0">
                <a:solidFill>
                  <a:schemeClr val="bg1"/>
                </a:solidFill>
              </a:rPr>
              <a:t>endl</a:t>
            </a:r>
            <a:r>
              <a:rPr lang="en-US" sz="2800" i="0" dirty="0" smtClean="0">
                <a:solidFill>
                  <a:schemeClr val="bg1"/>
                </a:solidFill>
              </a:rPr>
              <a:t>; 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</a:rPr>
              <a:t>	</a:t>
            </a:r>
            <a:r>
              <a:rPr lang="en-US" sz="2800" i="0" dirty="0" err="1" smtClean="0">
                <a:solidFill>
                  <a:schemeClr val="bg1"/>
                </a:solidFill>
              </a:rPr>
              <a:t>cout</a:t>
            </a:r>
            <a:r>
              <a:rPr lang="en-US" sz="2800" i="0" dirty="0" smtClean="0">
                <a:solidFill>
                  <a:schemeClr val="bg1"/>
                </a:solidFill>
              </a:rPr>
              <a:t> &lt;&lt; "Second sentence." &lt;&lt; </a:t>
            </a:r>
            <a:r>
              <a:rPr lang="en-US" sz="2800" i="0" dirty="0" err="1" smtClean="0">
                <a:solidFill>
                  <a:schemeClr val="bg1"/>
                </a:solidFill>
              </a:rPr>
              <a:t>endl</a:t>
            </a:r>
            <a:r>
              <a:rPr lang="en-US" sz="2800" i="0" dirty="0" smtClean="0">
                <a:solidFill>
                  <a:schemeClr val="bg1"/>
                </a:solidFill>
              </a:rPr>
              <a:t>; </a:t>
            </a:r>
          </a:p>
          <a:p>
            <a:pPr algn="l"/>
            <a:endParaRPr lang="en-US" sz="2800" i="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Output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250752"/>
            <a:ext cx="85344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standard input device is usually the keyboard. Handling the standard input in C++ is done by applying the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overloaded operator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extraction (&gt;&gt;) on the 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stream.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Example: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age;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			</a:t>
            </a:r>
            <a:r>
              <a:rPr lang="en-US" sz="32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cin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&gt;&gt; age;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first statement declares a variable of type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called age, and the second one waits for an input from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cin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(the keyboard) in order to store it in this integer variable.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78EEC-8704-4684-92BB-9E064B9A20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Standard Input (</a:t>
            </a:r>
            <a:r>
              <a:rPr lang="en-US" sz="3600" b="1" i="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US" sz="3600" b="1" i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471</Words>
  <Application>Microsoft PowerPoint</Application>
  <PresentationFormat>On-screen Show (4:3)</PresentationFormat>
  <Paragraphs>101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Introduction to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FEU - East Asia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 Asia College</dc:creator>
  <cp:lastModifiedBy>Fanny</cp:lastModifiedBy>
  <cp:revision>229</cp:revision>
  <cp:lastPrinted>2006-06-06T10:43:40Z</cp:lastPrinted>
  <dcterms:created xsi:type="dcterms:W3CDTF">2005-09-14T22:52:54Z</dcterms:created>
  <dcterms:modified xsi:type="dcterms:W3CDTF">2011-07-03T14:22:16Z</dcterms:modified>
</cp:coreProperties>
</file>