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2" r:id="rId3"/>
    <p:sldId id="259" r:id="rId4"/>
    <p:sldId id="278" r:id="rId5"/>
    <p:sldId id="277" r:id="rId6"/>
    <p:sldId id="263" r:id="rId7"/>
    <p:sldId id="279" r:id="rId8"/>
    <p:sldId id="280" r:id="rId9"/>
    <p:sldId id="283" r:id="rId10"/>
    <p:sldId id="284" r:id="rId11"/>
    <p:sldId id="285" r:id="rId12"/>
    <p:sldId id="286" r:id="rId13"/>
    <p:sldId id="287" r:id="rId14"/>
    <p:sldId id="267" r:id="rId15"/>
    <p:sldId id="269" r:id="rId16"/>
    <p:sldId id="268" r:id="rId17"/>
    <p:sldId id="270" r:id="rId18"/>
    <p:sldId id="271" r:id="rId19"/>
    <p:sldId id="272" r:id="rId20"/>
    <p:sldId id="275" r:id="rId21"/>
    <p:sldId id="288" r:id="rId22"/>
    <p:sldId id="276" r:id="rId23"/>
    <p:sldId id="281" r:id="rId2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i="1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rgbClr val="FFFF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E00"/>
    <a:srgbClr val="008000"/>
    <a:srgbClr val="FFFF00"/>
    <a:srgbClr val="33CC33"/>
    <a:srgbClr val="FF0000"/>
    <a:srgbClr val="003A00"/>
    <a:srgbClr val="0033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DBBB63-91A1-4F93-A717-823BF857AD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701675"/>
            <a:ext cx="4681538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6588"/>
            <a:ext cx="5140325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15388"/>
            <a:ext cx="30384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267D4A-829C-48F6-9A31-F5A45640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a:4 b:7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sentence.This</a:t>
            </a:r>
            <a:r>
              <a:rPr lang="en-US" dirty="0" smtClean="0"/>
              <a:t> is another sentence.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evaluates to true since (2*3 &gt;= 6) is true.</a:t>
            </a:r>
          </a:p>
          <a:p>
            <a:r>
              <a:rPr lang="en-US" dirty="0" smtClean="0"/>
              <a:t>evaluates to false since (3+4 &gt; 2*6) is false.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evaluates to true.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4. 1</a:t>
            </a:r>
          </a:p>
          <a:p>
            <a:r>
              <a:rPr lang="en-US" dirty="0" smtClean="0"/>
              <a:t>5. 0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267D4A-829C-48F6-9A31-F5A45640B4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2DFB36-AC96-43F9-8A58-59671ACC6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1D5A9E-DA18-49CF-996C-4ECE07393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55BD3-8D39-49D4-92B0-AE0CB518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E6395D-F00E-4DEC-91B9-B6FF3238D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B00025-0DD7-4709-9839-88A6553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E08199-DC67-41D5-88CB-012E3E7A81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CEFDA6-7813-4260-943E-772FCF8B3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9CEFB-8504-4522-841E-1630D2BE0B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78EEC-8704-4684-92BB-9E064B9A2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52540B-98A3-4FFB-B966-2A4101D8B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81CA1-F98C-4D54-B684-E5E5B331E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D82677-ED7C-4D78-A112-87A644563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2054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2067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62000" y="11430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200" b="1" i="0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PH" b="1" dirty="0" smtClean="0">
                <a:solidFill>
                  <a:srgbClr val="FFFF00"/>
                </a:solidFill>
              </a:rPr>
              <a:t>Introduction to Programming</a:t>
            </a:r>
            <a:endParaRPr lang="en-PH" b="1" dirty="0">
              <a:solidFill>
                <a:srgbClr val="FFFF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Operators and Expressions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457200" y="228600"/>
            <a:ext cx="8245475" cy="402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5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A characteristic of this operator is that it can be used both as a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prefix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(++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or as a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suffix (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++).</a:t>
            </a:r>
          </a:p>
          <a:p>
            <a:pPr algn="l">
              <a:lnSpc>
                <a:spcPct val="155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In simple expressions like:</a:t>
            </a:r>
          </a:p>
          <a:p>
            <a:pPr algn="l">
              <a:lnSpc>
                <a:spcPct val="155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b="1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++</a:t>
            </a:r>
            <a:r>
              <a:rPr lang="en-US" sz="2800" b="1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	or 	</a:t>
            </a:r>
            <a:r>
              <a:rPr lang="en-US" sz="2800" b="1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b="1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++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l">
              <a:lnSpc>
                <a:spcPct val="155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they have exactly the same meaning.</a:t>
            </a:r>
          </a:p>
          <a:p>
            <a:pPr algn="l">
              <a:lnSpc>
                <a:spcPct val="155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200400" y="3962400"/>
            <a:ext cx="2133600" cy="138499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i="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num = 10;</a:t>
            </a:r>
          </a:p>
          <a:p>
            <a:pPr algn="l"/>
            <a:endParaRPr lang="en-US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++num;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5943600" y="3962400"/>
            <a:ext cx="2133600" cy="138499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i="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num = 10;</a:t>
            </a:r>
          </a:p>
          <a:p>
            <a:pPr algn="l"/>
            <a:endParaRPr lang="en-US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num++;</a:t>
            </a:r>
          </a:p>
        </p:txBody>
      </p:sp>
    </p:spTree>
  </p:cSld>
  <p:clrMapOvr>
    <a:masterClrMapping/>
  </p:clrMapOvr>
  <p:transition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457200" y="381000"/>
            <a:ext cx="8229600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i="0" dirty="0">
                <a:latin typeface="Calibri" pitchFamily="34" charset="0"/>
                <a:cs typeface="Calibri" pitchFamily="34" charset="0"/>
              </a:rPr>
              <a:t>In other operations in which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result of the increase or decrease operation is evaluated as another expression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they have an important difference in their meaning: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62000" y="3282950"/>
            <a:ext cx="7712075" cy="138499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In case that the increment operator is used as a prefix (++</a:t>
            </a:r>
            <a:r>
              <a:rPr lang="en-US" sz="2800" i="0" dirty="0" err="1"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value is increased before the expression is evaluated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762000" y="4806950"/>
            <a:ext cx="7712075" cy="138499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In case that it is used as a suffix (</a:t>
            </a:r>
            <a:r>
              <a:rPr lang="en-US" sz="2800" i="0" dirty="0" err="1"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++) 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value stored in 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is increased after being evaluated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advClick="0"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4"/>
          <p:cNvGraphicFramePr>
            <a:graphicFrameLocks noGrp="1"/>
          </p:cNvGraphicFramePr>
          <p:nvPr/>
        </p:nvGraphicFramePr>
        <p:xfrm>
          <a:off x="1066800" y="1219200"/>
          <a:ext cx="7162800" cy="3383280"/>
        </p:xfrm>
        <a:graphic>
          <a:graphicData uri="http://schemas.openxmlformats.org/drawingml/2006/table">
            <a:tbl>
              <a:tblPr/>
              <a:tblGrid>
                <a:gridCol w="3489325"/>
                <a:gridCol w="3673475"/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A=++B;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// A is 4, B is 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Example-2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A=B++;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// A is 3, B is 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81000" y="304800"/>
            <a:ext cx="839787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latin typeface="Calibri" pitchFamily="34" charset="0"/>
                <a:cs typeface="Calibri" pitchFamily="34" charset="0"/>
              </a:rPr>
              <a:t>Program Sample:</a:t>
            </a:r>
            <a:endParaRPr lang="en-US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#include &lt;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using namespace std;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main()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{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n1, n2; n1=n2=1;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“At first, n1 is “ &lt;&lt; n1 &lt;&lt; “ and n2 is “ &lt;&lt; n2 &lt;&lt; “\n”;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n2 = n1++;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“After n2=n1++, n1 is “ &lt;&lt; n1 &lt;&lt; “ and n2 is “ &lt;&lt; n2 &lt;&lt; “\n”;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n2 = n1--;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“After n2=n1--, n1 is “ &lt;&lt; n1 &lt;&lt; “ and n2 is “ &lt;&lt; n2 &lt;&lt; “\n\n”;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n1=n2=1;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“Now, n1 is “ &lt;&lt; n1 &lt;&lt; “ and n2 is “ &lt;&lt; n2 &lt;&lt; “\n”;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n2 = ++n1;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“After n2= ++n1, n1 is “ &lt;&lt; n1 &lt;&lt; “ and n2 is “ &lt;&lt; n2 &lt;&lt; “\n”;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n2 =-- n1;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“After n2=--n1, n1 is “ &lt;&lt; n1 &lt;&lt; “ and n2 is “ &lt;&lt; n2 &lt;&lt; “\n\n”;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“Press Enter to continue.\n”;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    </a:t>
            </a:r>
            <a:r>
              <a:rPr lang="en-US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cin.get</a:t>
            </a:r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(); return 0;</a:t>
            </a:r>
          </a:p>
          <a:p>
            <a:pPr algn="l"/>
            <a:r>
              <a:rPr lang="en-US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}</a:t>
            </a:r>
            <a:r>
              <a:rPr lang="en-US" i="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advClick="0"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graphicFrame>
        <p:nvGraphicFramePr>
          <p:cNvPr id="12" name="Group 171"/>
          <p:cNvGraphicFramePr>
            <a:graphicFrameLocks noGrp="1"/>
          </p:cNvGraphicFramePr>
          <p:nvPr/>
        </p:nvGraphicFramePr>
        <p:xfrm>
          <a:off x="457200" y="1548764"/>
          <a:ext cx="8243888" cy="3861436"/>
        </p:xfrm>
        <a:graphic>
          <a:graphicData uri="http://schemas.openxmlformats.org/drawingml/2006/table">
            <a:tbl>
              <a:tblPr/>
              <a:tblGrid>
                <a:gridCol w="1600200"/>
                <a:gridCol w="3352800"/>
                <a:gridCol w="1992313"/>
                <a:gridCol w="12985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Examples of Expression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Value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than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 &lt; 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than or equal to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 &lt;=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 &gt; 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 (false)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Greater than or equal to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 &gt;=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==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Equal to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 ==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 (false)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!=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Not equal to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 !=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 (true)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762000" y="6096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RELATIONAL  OPERATORS</a:t>
            </a:r>
            <a:endParaRPr lang="fil-PH" sz="28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533400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Of course, instead of using only numeric constants, we can use any valid expression, including variables. </a:t>
            </a:r>
            <a:endParaRPr lang="en-US" sz="2800" i="0" dirty="0" smtClean="0"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Suppose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that a=2, b=3 and c=6,</a:t>
            </a:r>
            <a:b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endParaRPr lang="en-US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(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== 5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(a*b)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&gt;=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(b+4)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(a*c)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(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b=2) ==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endParaRPr lang="en-US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endParaRPr lang="en-US" sz="2800" i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62000" y="1371600"/>
            <a:ext cx="6248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i="0" u="sng" dirty="0" smtClean="0">
                <a:solidFill>
                  <a:schemeClr val="bg1"/>
                </a:solidFill>
              </a:rPr>
              <a:t>Symbol</a:t>
            </a:r>
            <a:r>
              <a:rPr lang="en-US" b="1" i="0" dirty="0" smtClean="0">
                <a:solidFill>
                  <a:schemeClr val="bg1"/>
                </a:solidFill>
              </a:rPr>
              <a:t>	</a:t>
            </a:r>
            <a:r>
              <a:rPr lang="en-US" b="1" i="0" u="sng" dirty="0" smtClean="0">
                <a:solidFill>
                  <a:schemeClr val="bg1"/>
                </a:solidFill>
              </a:rPr>
              <a:t>Description</a:t>
            </a:r>
            <a:endParaRPr lang="en-US" b="1" i="0" dirty="0" smtClean="0">
              <a:solidFill>
                <a:schemeClr val="bg1"/>
              </a:solidFill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		AND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endParaRPr lang="en-US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graphicFrame>
        <p:nvGraphicFramePr>
          <p:cNvPr id="12" name="Group 109"/>
          <p:cNvGraphicFramePr>
            <a:graphicFrameLocks noGrp="1"/>
          </p:cNvGraphicFramePr>
          <p:nvPr/>
        </p:nvGraphicFramePr>
        <p:xfrm>
          <a:off x="457200" y="3048000"/>
          <a:ext cx="7986738" cy="2346960"/>
        </p:xfrm>
        <a:graphic>
          <a:graphicData uri="http://schemas.openxmlformats.org/drawingml/2006/table">
            <a:tbl>
              <a:tblPr/>
              <a:tblGrid>
                <a:gridCol w="1319238"/>
                <a:gridCol w="1333500"/>
                <a:gridCol w="1333500"/>
                <a:gridCol w="1333500"/>
                <a:gridCol w="1333500"/>
                <a:gridCol w="13335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 &amp;&amp;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 ||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!a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!b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762000" y="6096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LOGICAL  OPERATORS</a:t>
            </a:r>
            <a:endParaRPr lang="fil-PH" sz="28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457200"/>
            <a:ext cx="35493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Examples</a:t>
            </a:r>
            <a:endParaRPr lang="en-US" sz="3200" b="1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438400" y="533400"/>
            <a:ext cx="59436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 ( (5 == 5) &amp;&amp; (3 &gt; 6) ) 	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2. ( (5 == 5) || (3 &gt; 6) ) 		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Let a=2 , b=5,  c=15, d=17</a:t>
            </a:r>
          </a:p>
          <a:p>
            <a:pPr marL="0" lvl="1"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3. (a &gt;= 1) &amp;&amp; (b == 5) 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Let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a=2 , b=5,  c=15, d=17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(c  &gt;=  ( b * 3 ) ) || (a == 3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5. ! ( ( a &lt; b ) || ( c &gt; d )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600200"/>
            <a:ext cx="8534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conditional operator evaluates an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expression returning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a value if that expression is true. </a:t>
            </a:r>
            <a:endParaRPr lang="en-US" sz="3200" i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en-US" sz="3200" i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spcBef>
                <a:spcPct val="50000"/>
              </a:spcBef>
            </a:pP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Its format is: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condition ? result1 : result2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i="0" dirty="0" smtClean="0"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condition is true the expression will return result1, if it is not it will return result2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b="1" u="sng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6096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CONDITIONAL  OPERATORS</a:t>
            </a:r>
            <a:endParaRPr lang="fil-PH" sz="28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35493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Examples</a:t>
            </a:r>
            <a:endParaRPr lang="en-US" sz="32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838200"/>
            <a:ext cx="88392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1. 7 == 5  ?  4 : 3 	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         //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returns 3, since 7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!= 5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2. 7 == 5+2  ?  4 : 3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       //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returns 4, since 7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= 5+2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3. 5&gt;3  ?  a : b 	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      //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returns the value of a, since 5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&gt; 3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4. a&gt;b  ?  a : b 	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    //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returns whichever is greater, a or b.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5.  	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a, b, c; 			Output: </a:t>
            </a:r>
            <a:r>
              <a:rPr lang="en-US" sz="2800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???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	a=2; b=7;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	c = (a&gt;b) ? a : b; </a:t>
            </a:r>
          </a:p>
          <a:p>
            <a:pPr algn="l">
              <a:spcBef>
                <a:spcPct val="50000"/>
              </a:spcBef>
            </a:pP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cout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&lt;&lt; c; </a:t>
            </a: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81000" y="381000"/>
            <a:ext cx="8305800" cy="646331"/>
          </a:xfrm>
          <a:prstGeom prst="rect">
            <a:avLst/>
          </a:prstGeom>
          <a:noFill/>
          <a:ln>
            <a:solidFill>
              <a:srgbClr val="92D05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3600" b="1" i="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Operators</a:t>
            </a:r>
            <a:endParaRPr lang="en-US" sz="3600" b="1" i="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066800"/>
            <a:ext cx="8458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Operators are mainly keywords, operators in C++ are mostly made of signs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Once you have declared a variable, you can assign a value to it. Assigning values to simple variables like numbers is very easy and requires only the </a:t>
            </a:r>
            <a:r>
              <a:rPr lang="en-US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assignment operator ( = )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endParaRPr lang="en-US" sz="2800" b="1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b="1" i="0" dirty="0" smtClean="0">
                <a:latin typeface="Calibri" pitchFamily="34" charset="0"/>
                <a:cs typeface="Calibri" pitchFamily="34" charset="0"/>
              </a:rPr>
              <a:t>Assignment (=)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assignment operator assigns a value to a variable.</a:t>
            </a:r>
            <a:b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Example: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a;</a:t>
            </a: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5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en-US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8600" y="304800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0" dirty="0" smtClean="0">
                <a:latin typeface="Calibri" pitchFamily="34" charset="0"/>
                <a:cs typeface="Calibri" pitchFamily="34" charset="0"/>
              </a:rPr>
              <a:t>Precedence of operators</a:t>
            </a:r>
            <a:endParaRPr lang="en-US" sz="3200" b="1" i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1295400"/>
          <a:ext cx="8153400" cy="4252472"/>
        </p:xfrm>
        <a:graphic>
          <a:graphicData uri="http://schemas.openxmlformats.org/drawingml/2006/table">
            <a:tbl>
              <a:tblPr/>
              <a:tblGrid>
                <a:gridCol w="962545"/>
                <a:gridCol w="2493031"/>
                <a:gridCol w="2493031"/>
                <a:gridCol w="2204793"/>
              </a:tblGrid>
              <a:tr h="28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Level</a:t>
                      </a:r>
                      <a:endParaRPr lang="en-US" sz="2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Operator</a:t>
                      </a:r>
                      <a:endParaRPr lang="en-US" sz="2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Grouping</a:t>
                      </a:r>
                      <a:endParaRPr lang="en-US" sz="2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::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scope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() [] . -&gt; ++ -- 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postfix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++ -- ~ ! 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unary (prefix)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Right-to-left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* &amp;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indirection and reference (pointers)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+ -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unary sign operator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(type)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 casting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Right-to-left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.* -&gt;*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pointer-to-member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457200"/>
          <a:ext cx="8382001" cy="5183251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  <a:gridCol w="2673175"/>
                <a:gridCol w="2965626"/>
              </a:tblGrid>
              <a:tr h="28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Level</a:t>
                      </a:r>
                      <a:endParaRPr lang="en-US" sz="28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Operator</a:t>
                      </a:r>
                      <a:endParaRPr lang="en-US" sz="28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8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Grouping</a:t>
                      </a:r>
                      <a:endParaRPr lang="en-US" sz="28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* / %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multiplicative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+ -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additive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&lt;&lt; &gt;&gt;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shift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&lt; &gt; &lt;= &gt;=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relational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== !=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equality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bitwise AND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^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bitwise XOR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|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bitwise OR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logical AND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Left-to-right</a:t>
                      </a:r>
                    </a:p>
                  </a:txBody>
                  <a:tcPr marL="30480" marR="30480" marT="15240" marB="152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04800" y="304800"/>
            <a:ext cx="502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Precedence of </a:t>
            </a:r>
            <a:r>
              <a:rPr lang="en-US" sz="32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Operators</a:t>
            </a:r>
            <a:endParaRPr lang="en-US" sz="32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04800" y="1295400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Grouping defines the precedence order in which operators are evaluated in the case that there are several operators of the same level in an expression.</a:t>
            </a:r>
            <a:br>
              <a:rPr lang="en-US" sz="3200" i="0" dirty="0" smtClean="0"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5 + 7 % 2;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might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 written either as:</a:t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5 + (7 % 2); 	or   	a = (5 + 7) % 2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Depending </a:t>
            </a:r>
            <a:r>
              <a:rPr lang="en-US" sz="3200" i="0" dirty="0" smtClean="0">
                <a:latin typeface="Calibri" pitchFamily="34" charset="0"/>
                <a:cs typeface="Calibri" pitchFamily="34" charset="0"/>
              </a:rPr>
              <a:t>on the operation that we want to perform. Always include parentheses to make your code easier to read.</a:t>
            </a:r>
            <a:br>
              <a:rPr lang="en-US" sz="3200" i="0" dirty="0" smtClean="0">
                <a:latin typeface="Calibri" pitchFamily="34" charset="0"/>
                <a:cs typeface="Calibri" pitchFamily="34" charset="0"/>
              </a:rPr>
            </a:br>
            <a:endParaRPr lang="en-US" sz="3200" i="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=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 + 7 %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l"/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 be written as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= 5 + (7 % 2) 		// with a result of 6, </a:t>
            </a:r>
          </a:p>
          <a:p>
            <a:pPr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= (5 + 7) % 2 		// with a result of 0 </a:t>
            </a:r>
          </a:p>
        </p:txBody>
      </p:sp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81000" y="152400"/>
            <a:ext cx="81534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 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startYear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double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weight;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char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initial;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startYear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2006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weight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1.0196;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initial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‘C’;</a:t>
            </a:r>
            <a:endParaRPr lang="fil-PH" sz="28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Assignment operation can be used as the 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rvalue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 (or part of an </a:t>
            </a:r>
            <a:r>
              <a:rPr lang="en-US" sz="2800" i="0" dirty="0" err="1" smtClean="0">
                <a:latin typeface="Calibri" pitchFamily="34" charset="0"/>
                <a:cs typeface="Calibri" pitchFamily="34" charset="0"/>
              </a:rPr>
              <a:t>rvalue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) for another assignment operation. </a:t>
            </a:r>
          </a:p>
          <a:p>
            <a:pPr algn="l"/>
            <a:endParaRPr lang="en-US" sz="2800" i="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example: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  	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= 2 + (b = 5);</a:t>
            </a:r>
          </a:p>
          <a:p>
            <a:pPr algn="l"/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i="0" dirty="0" smtClean="0">
                <a:latin typeface="Calibri" pitchFamily="34" charset="0"/>
                <a:cs typeface="Calibri" pitchFamily="34" charset="0"/>
              </a:rPr>
            </a:br>
            <a:r>
              <a:rPr lang="en-US" sz="2800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equivalent to: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b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5;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2 + b</a:t>
            </a:r>
            <a:r>
              <a:rPr lang="en-US" sz="28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457200" y="5334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i="0" dirty="0"/>
              <a:t>Although you must always declare a variable before assigning a value to it, you can perform both acts in one step:</a:t>
            </a:r>
            <a:endParaRPr lang="fil-PH" sz="2400" i="0" dirty="0"/>
          </a:p>
          <a:p>
            <a:pPr algn="l"/>
            <a:r>
              <a:rPr lang="en-US" sz="2400" i="0" dirty="0"/>
              <a:t> </a:t>
            </a:r>
            <a:endParaRPr lang="fil-PH" sz="2400" i="0" dirty="0"/>
          </a:p>
          <a:p>
            <a:pPr algn="l"/>
            <a:r>
              <a:rPr lang="en-US" sz="2400" b="1" i="0" dirty="0">
                <a:solidFill>
                  <a:schemeClr val="bg1"/>
                </a:solidFill>
              </a:rPr>
              <a:t>Example: </a:t>
            </a:r>
            <a:r>
              <a:rPr lang="en-US" sz="2400" i="0" dirty="0">
                <a:solidFill>
                  <a:schemeClr val="bg1"/>
                </a:solidFill>
              </a:rPr>
              <a:t>	</a:t>
            </a:r>
            <a:r>
              <a:rPr lang="en-US" sz="2400" i="0" dirty="0" err="1">
                <a:solidFill>
                  <a:schemeClr val="bg1"/>
                </a:solidFill>
              </a:rPr>
              <a:t>int</a:t>
            </a:r>
            <a:r>
              <a:rPr lang="en-US" sz="2400" i="0" dirty="0">
                <a:solidFill>
                  <a:schemeClr val="bg1"/>
                </a:solidFill>
              </a:rPr>
              <a:t> </a:t>
            </a:r>
            <a:r>
              <a:rPr lang="en-US" sz="2400" i="0" dirty="0" err="1">
                <a:solidFill>
                  <a:schemeClr val="bg1"/>
                </a:solidFill>
              </a:rPr>
              <a:t>startYear</a:t>
            </a:r>
            <a:r>
              <a:rPr lang="en-US" sz="2400" i="0" dirty="0">
                <a:solidFill>
                  <a:schemeClr val="bg1"/>
                </a:solidFill>
              </a:rPr>
              <a:t> = 2006;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r>
              <a:rPr lang="en-US" sz="2400" i="0" dirty="0">
                <a:solidFill>
                  <a:schemeClr val="bg1"/>
                </a:solidFill>
              </a:rPr>
              <a:t>		double weight = 1.0196;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r>
              <a:rPr lang="en-US" sz="2400" i="0" dirty="0">
                <a:solidFill>
                  <a:schemeClr val="bg1"/>
                </a:solidFill>
              </a:rPr>
              <a:t>		char initial = ‘C’;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r>
              <a:rPr lang="en-US" sz="2400" i="0" dirty="0"/>
              <a:t> </a:t>
            </a:r>
            <a:endParaRPr lang="fil-PH" sz="2400" i="0" dirty="0"/>
          </a:p>
          <a:p>
            <a:pPr algn="l"/>
            <a:r>
              <a:rPr lang="en-US" sz="2400" i="0" dirty="0"/>
              <a:t>If multiple variables are to be assigned the same value, you can use this shorthand:</a:t>
            </a:r>
            <a:endParaRPr lang="fil-PH" sz="2400" i="0" dirty="0"/>
          </a:p>
          <a:p>
            <a:pPr algn="l"/>
            <a:r>
              <a:rPr lang="en-US" sz="2400" i="0" dirty="0"/>
              <a:t> </a:t>
            </a:r>
            <a:endParaRPr lang="fil-PH" sz="2400" i="0" dirty="0"/>
          </a:p>
          <a:p>
            <a:pPr algn="l"/>
            <a:r>
              <a:rPr lang="en-US" sz="2400" b="1" i="0" dirty="0">
                <a:solidFill>
                  <a:schemeClr val="bg1"/>
                </a:solidFill>
              </a:rPr>
              <a:t>Example:	</a:t>
            </a:r>
            <a:r>
              <a:rPr lang="en-US" sz="2400" i="0" dirty="0" err="1">
                <a:solidFill>
                  <a:schemeClr val="bg1"/>
                </a:solidFill>
              </a:rPr>
              <a:t>int</a:t>
            </a:r>
            <a:r>
              <a:rPr lang="en-US" sz="2400" i="0" dirty="0">
                <a:solidFill>
                  <a:schemeClr val="bg1"/>
                </a:solidFill>
              </a:rPr>
              <a:t> v1, v2, v3;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r>
              <a:rPr lang="en-US" sz="2400" i="0" dirty="0">
                <a:solidFill>
                  <a:schemeClr val="bg1"/>
                </a:solidFill>
              </a:rPr>
              <a:t> 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r>
              <a:rPr lang="en-US" sz="2400" i="0" dirty="0">
                <a:solidFill>
                  <a:schemeClr val="bg1"/>
                </a:solidFill>
              </a:rPr>
              <a:t>		v1 = v2 = v3 = 20;</a:t>
            </a:r>
            <a:endParaRPr lang="fil-PH" sz="2400" i="0" dirty="0">
              <a:solidFill>
                <a:schemeClr val="bg1"/>
              </a:solidFill>
            </a:endParaRPr>
          </a:p>
          <a:p>
            <a:pPr algn="l"/>
            <a:endParaRPr lang="fil-PH" sz="2400" i="0" dirty="0"/>
          </a:p>
        </p:txBody>
      </p:sp>
    </p:spTree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229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&gt; </a:t>
            </a:r>
            <a:endParaRPr lang="en-US" sz="40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using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namespace std; </a:t>
            </a:r>
          </a:p>
          <a:p>
            <a:pPr algn="l"/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main () 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 	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a, b; 		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a = 10;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4; 		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a = b;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7; 		</a:t>
            </a:r>
            <a:endParaRPr lang="en-US" sz="40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"a:"; 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&lt;&lt; a; 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&lt;&lt; " b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:"; </a:t>
            </a:r>
            <a:r>
              <a:rPr lang="en-US" sz="4000" i="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cout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&lt;&lt; b; 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return 0; </a:t>
            </a:r>
          </a:p>
          <a:p>
            <a:pPr algn="l"/>
            <a:r>
              <a:rPr lang="en-US" sz="40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4" descr="w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045200"/>
            <a:ext cx="2971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68600" y="6032500"/>
            <a:ext cx="317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i="0">
                <a:solidFill>
                  <a:schemeClr val="folHlink"/>
                </a:solidFill>
                <a:latin typeface="Times New Roman" pitchFamily="18" charset="0"/>
              </a:rPr>
              <a:t>FEU – EAST ASIA COLLEGE</a:t>
            </a:r>
          </a:p>
        </p:txBody>
      </p:sp>
      <p:pic>
        <p:nvPicPr>
          <p:cNvPr id="6" name="Picture 6" descr="tamaraw logo-final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0" y="5943600"/>
            <a:ext cx="81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NEWEST-OFFICIAL-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25" y="6057900"/>
            <a:ext cx="5794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62000" y="6172200"/>
            <a:ext cx="10668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1" i="0">
                <a:solidFill>
                  <a:schemeClr val="folHlink"/>
                </a:solidFill>
              </a:rPr>
              <a:t>Information Technology Department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00200" y="1447800"/>
            <a:ext cx="5943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	addition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	subtraction 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*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multiplication 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/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division 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 algn="l"/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% </a:t>
            </a:r>
            <a:r>
              <a:rPr lang="en-US" sz="3200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modulo</a:t>
            </a:r>
            <a:endParaRPr lang="en-US" sz="3200" i="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9" descr="C:\Users\jlbombasi.FEU-EAC\Desktop\cs cluster logo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943600"/>
            <a:ext cx="1295400" cy="91440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6096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ARITHMETIC  OPERATORS</a:t>
            </a:r>
            <a:endParaRPr lang="fil-PH" sz="28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457200" y="9906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Each of the arithmetic operators can be combined with the assignment operator (combined </a:t>
            </a:r>
            <a:r>
              <a:rPr lang="en-US" sz="2800" i="0" dirty="0" smtClean="0">
                <a:latin typeface="Calibri" pitchFamily="34" charset="0"/>
                <a:cs typeface="Calibri" pitchFamily="34" charset="0"/>
              </a:rPr>
              <a:t>operator or compound 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assignation operators) to perform calculations and assign a value in one step:</a:t>
            </a:r>
            <a:endParaRPr lang="fil-PH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 </a:t>
            </a:r>
            <a:endParaRPr lang="fil-PH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b="1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</a:t>
            </a:r>
            <a:r>
              <a:rPr lang="fil-PH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algn="l"/>
            <a:r>
              <a:rPr lang="fil-PH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 = 10;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a += 2;  // 12, same as a = a + 2;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		a -= 3;  // 9, same as a = a - 3;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		a *= 2;  // 18, same as a = a * 2;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		a /= 6;  // 3, same as a = a / 6;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		a %= 2;  // 1, same as a = a % 2;</a:t>
            </a:r>
            <a:endParaRPr lang="fil-PH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33400" y="3048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COMBINED /COMPOUND  OPERATORS</a:t>
            </a:r>
            <a:endParaRPr lang="fil-PH" sz="2800" b="1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762000" y="609600"/>
            <a:ext cx="7696200" cy="52322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il-PH" sz="2800" b="1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 and DECREMENT OPERATORS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5800" y="1828800"/>
            <a:ext cx="78644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i="0">
                <a:latin typeface="Calibri" pitchFamily="34" charset="0"/>
                <a:cs typeface="Calibri" pitchFamily="34" charset="0"/>
              </a:rPr>
              <a:t>Related to arithmetic are two special operators, referred to as </a:t>
            </a:r>
            <a:r>
              <a:rPr lang="en-US" sz="2800" i="0" u="sng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</a:t>
            </a:r>
            <a:r>
              <a:rPr lang="en-US" sz="2800" i="0" u="sng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i="0" u="sng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decrement</a:t>
            </a:r>
            <a:r>
              <a:rPr lang="en-US" sz="2800" i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l"/>
            <a:endParaRPr lang="en-US" sz="2800" i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b="1" i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Increment </a:t>
            </a:r>
            <a:r>
              <a:rPr lang="en-US" sz="2800" i="0">
                <a:latin typeface="Calibri" pitchFamily="34" charset="0"/>
                <a:cs typeface="Calibri" pitchFamily="34" charset="0"/>
              </a:rPr>
              <a:t>increases the value of a number by 1.</a:t>
            </a:r>
          </a:p>
          <a:p>
            <a:pPr algn="l"/>
            <a:endParaRPr lang="en-US" sz="2800" b="1" i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b="1" i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Decrement</a:t>
            </a:r>
            <a:r>
              <a:rPr lang="en-US" sz="2800" i="0">
                <a:latin typeface="Calibri" pitchFamily="34" charset="0"/>
                <a:cs typeface="Calibri" pitchFamily="34" charset="0"/>
              </a:rPr>
              <a:t> decreases the value of a number by 1.</a:t>
            </a:r>
          </a:p>
          <a:p>
            <a:pPr algn="l"/>
            <a:endParaRPr lang="en-US" sz="2800" i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>
                <a:latin typeface="Calibri" pitchFamily="34" charset="0"/>
                <a:cs typeface="Calibri" pitchFamily="34" charset="0"/>
              </a:rPr>
              <a:t>To do either, use the name of a variable followed by two plus signs (++) or two minus (--) signs together.</a:t>
            </a:r>
          </a:p>
        </p:txBody>
      </p:sp>
    </p:spTree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685800" y="609600"/>
            <a:ext cx="771207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10;</a:t>
            </a:r>
          </a:p>
          <a:p>
            <a:pPr algn="l"/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++;     // 11</a:t>
            </a:r>
          </a:p>
          <a:p>
            <a:pPr algn="l"/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++;     // 12</a:t>
            </a:r>
          </a:p>
          <a:p>
            <a:pPr algn="l"/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</a:t>
            </a:r>
            <a:r>
              <a:rPr lang="en-US" sz="32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32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--;       // 11 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5800" y="3200400"/>
            <a:ext cx="794166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Increment operator is simply a shorthand version of:</a:t>
            </a:r>
          </a:p>
          <a:p>
            <a:pPr algn="l"/>
            <a:endParaRPr lang="en-US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		or		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+= 1;</a:t>
            </a:r>
          </a:p>
          <a:p>
            <a:pPr algn="l"/>
            <a:endParaRPr lang="en-US" sz="2800" i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>
                <a:latin typeface="Calibri" pitchFamily="34" charset="0"/>
                <a:cs typeface="Calibri" pitchFamily="34" charset="0"/>
              </a:rPr>
              <a:t>Decrement operator is simply a shorthand version of:</a:t>
            </a:r>
          </a:p>
          <a:p>
            <a:pPr algn="l"/>
            <a:endParaRPr lang="en-US" sz="2800" i="0" dirty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1		or		</a:t>
            </a:r>
            <a:r>
              <a:rPr lang="en-US" sz="2800" i="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myVar</a:t>
            </a:r>
            <a:r>
              <a:rPr lang="en-US" sz="2800" i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-= 1;</a:t>
            </a:r>
            <a:r>
              <a:rPr lang="en-US" sz="2800" i="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advClick="0" advTm="500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869</Words>
  <Application>Microsoft PowerPoint</Application>
  <PresentationFormat>On-screen Show (4:3)</PresentationFormat>
  <Paragraphs>332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Introduction to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FEU - East Asia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 Asia College</dc:creator>
  <cp:lastModifiedBy>Fanny</cp:lastModifiedBy>
  <cp:revision>283</cp:revision>
  <cp:lastPrinted>2006-06-06T10:43:40Z</cp:lastPrinted>
  <dcterms:created xsi:type="dcterms:W3CDTF">2005-09-14T22:52:54Z</dcterms:created>
  <dcterms:modified xsi:type="dcterms:W3CDTF">2011-07-03T15:30:55Z</dcterms:modified>
</cp:coreProperties>
</file>