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3"/>
  </p:notesMasterIdLst>
  <p:handoutMasterIdLst>
    <p:handoutMasterId r:id="rId64"/>
  </p:handoutMasterIdLst>
  <p:sldIdLst>
    <p:sldId id="500" r:id="rId3"/>
    <p:sldId id="541" r:id="rId4"/>
    <p:sldId id="821" r:id="rId5"/>
    <p:sldId id="828" r:id="rId6"/>
    <p:sldId id="855" r:id="rId7"/>
    <p:sldId id="825" r:id="rId8"/>
    <p:sldId id="863" r:id="rId9"/>
    <p:sldId id="826" r:id="rId10"/>
    <p:sldId id="864" r:id="rId11"/>
    <p:sldId id="865" r:id="rId12"/>
    <p:sldId id="866" r:id="rId13"/>
    <p:sldId id="827" r:id="rId14"/>
    <p:sldId id="867" r:id="rId15"/>
    <p:sldId id="856" r:id="rId16"/>
    <p:sldId id="869" r:id="rId17"/>
    <p:sldId id="831" r:id="rId18"/>
    <p:sldId id="868" r:id="rId19"/>
    <p:sldId id="870" r:id="rId20"/>
    <p:sldId id="832" r:id="rId21"/>
    <p:sldId id="833" r:id="rId22"/>
    <p:sldId id="834" r:id="rId23"/>
    <p:sldId id="871" r:id="rId24"/>
    <p:sldId id="835" r:id="rId25"/>
    <p:sldId id="857" r:id="rId26"/>
    <p:sldId id="872" r:id="rId27"/>
    <p:sldId id="836" r:id="rId28"/>
    <p:sldId id="858" r:id="rId29"/>
    <p:sldId id="837" r:id="rId30"/>
    <p:sldId id="896" r:id="rId31"/>
    <p:sldId id="875" r:id="rId32"/>
    <p:sldId id="877" r:id="rId33"/>
    <p:sldId id="878" r:id="rId34"/>
    <p:sldId id="879" r:id="rId35"/>
    <p:sldId id="880" r:id="rId36"/>
    <p:sldId id="881" r:id="rId37"/>
    <p:sldId id="882" r:id="rId38"/>
    <p:sldId id="883" r:id="rId39"/>
    <p:sldId id="884" r:id="rId40"/>
    <p:sldId id="897" r:id="rId41"/>
    <p:sldId id="885" r:id="rId42"/>
    <p:sldId id="838" r:id="rId43"/>
    <p:sldId id="839" r:id="rId44"/>
    <p:sldId id="886" r:id="rId45"/>
    <p:sldId id="887" r:id="rId46"/>
    <p:sldId id="859" r:id="rId47"/>
    <p:sldId id="898" r:id="rId48"/>
    <p:sldId id="888" r:id="rId49"/>
    <p:sldId id="889" r:id="rId50"/>
    <p:sldId id="890" r:id="rId51"/>
    <p:sldId id="891" r:id="rId52"/>
    <p:sldId id="892" r:id="rId53"/>
    <p:sldId id="841" r:id="rId54"/>
    <p:sldId id="842" r:id="rId55"/>
    <p:sldId id="893" r:id="rId56"/>
    <p:sldId id="894" r:id="rId57"/>
    <p:sldId id="824" r:id="rId58"/>
    <p:sldId id="852" r:id="rId59"/>
    <p:sldId id="853" r:id="rId60"/>
    <p:sldId id="854" r:id="rId61"/>
    <p:sldId id="681" r:id="rId6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6" autoAdjust="0"/>
    <p:restoredTop sz="88794" autoAdjust="0"/>
  </p:normalViewPr>
  <p:slideViewPr>
    <p:cSldViewPr snapToGrid="0">
      <p:cViewPr>
        <p:scale>
          <a:sx n="66" d="100"/>
          <a:sy n="66" d="100"/>
        </p:scale>
        <p:origin x="-2418" y="-46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30.xml"/><Relationship Id="rId39" Type="http://schemas.openxmlformats.org/officeDocument/2006/relationships/slide" Target="slides/slide44.xml"/><Relationship Id="rId3" Type="http://schemas.openxmlformats.org/officeDocument/2006/relationships/slide" Target="slides/slide6.xml"/><Relationship Id="rId21" Type="http://schemas.openxmlformats.org/officeDocument/2006/relationships/slide" Target="slides/slide24.xml"/><Relationship Id="rId34" Type="http://schemas.openxmlformats.org/officeDocument/2006/relationships/slide" Target="slides/slide38.xml"/><Relationship Id="rId42" Type="http://schemas.openxmlformats.org/officeDocument/2006/relationships/slide" Target="slides/slide48.xml"/><Relationship Id="rId47" Type="http://schemas.openxmlformats.org/officeDocument/2006/relationships/slide" Target="slides/slide53.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7.xml"/><Relationship Id="rId38" Type="http://schemas.openxmlformats.org/officeDocument/2006/relationships/slide" Target="slides/slide43.xml"/><Relationship Id="rId46" Type="http://schemas.openxmlformats.org/officeDocument/2006/relationships/slide" Target="slides/slide52.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3.xml"/><Relationship Id="rId41" Type="http://schemas.openxmlformats.org/officeDocument/2006/relationships/slide" Target="slides/slide47.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6.xml"/><Relationship Id="rId37" Type="http://schemas.openxmlformats.org/officeDocument/2006/relationships/slide" Target="slides/slide42.xml"/><Relationship Id="rId40" Type="http://schemas.openxmlformats.org/officeDocument/2006/relationships/slide" Target="slides/slide45.xml"/><Relationship Id="rId45" Type="http://schemas.openxmlformats.org/officeDocument/2006/relationships/slide" Target="slides/slide51.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2.xml"/><Relationship Id="rId36" Type="http://schemas.openxmlformats.org/officeDocument/2006/relationships/slide" Target="slides/slide41.xml"/><Relationship Id="rId49" Type="http://schemas.openxmlformats.org/officeDocument/2006/relationships/slide" Target="slides/slide55.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5.xml"/><Relationship Id="rId44" Type="http://schemas.openxmlformats.org/officeDocument/2006/relationships/slide" Target="slides/slide50.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40.xml"/><Relationship Id="rId43" Type="http://schemas.openxmlformats.org/officeDocument/2006/relationships/slide" Target="slides/slide49.xml"/><Relationship Id="rId48" Type="http://schemas.openxmlformats.org/officeDocument/2006/relationships/slide" Target="slides/slide54.xml"/><Relationship Id="rId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Routing Protocols</a:t>
            </a:r>
          </a:p>
          <a:p>
            <a:pPr>
              <a:buFontTx/>
              <a:buNone/>
            </a:pPr>
            <a:r>
              <a:rPr lang="en-US" b="1" dirty="0" smtClean="0"/>
              <a:t>Chapter 8</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8.1.1.4 </a:t>
            </a:r>
            <a:r>
              <a:rPr lang="en-US" sz="1200" b="1" i="0" kern="1200" dirty="0" smtClean="0">
                <a:solidFill>
                  <a:schemeClr val="tx1"/>
                </a:solidFill>
                <a:effectLst/>
                <a:latin typeface="Arial" charset="0"/>
                <a:ea typeface="+mn-ea"/>
                <a:cs typeface="+mn-cs"/>
              </a:rPr>
              <a:t>Link-State Operation (cont.)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8.1.1.5 </a:t>
            </a:r>
            <a:r>
              <a:rPr lang="en-US" sz="1200" b="1" i="0" kern="1200" dirty="0" smtClean="0">
                <a:solidFill>
                  <a:schemeClr val="tx1"/>
                </a:solidFill>
                <a:effectLst/>
                <a:latin typeface="Arial" charset="0"/>
                <a:ea typeface="+mn-ea"/>
                <a:cs typeface="+mn-cs"/>
              </a:rPr>
              <a:t>Single-Area and </a:t>
            </a:r>
            <a:r>
              <a:rPr lang="en-US" sz="1200" b="1" i="0" kern="1200" dirty="0" err="1" smtClean="0">
                <a:solidFill>
                  <a:schemeClr val="tx1"/>
                </a:solidFill>
                <a:effectLst/>
                <a:latin typeface="Arial" charset="0"/>
                <a:ea typeface="+mn-ea"/>
                <a:cs typeface="+mn-cs"/>
              </a:rPr>
              <a:t>Multiarea</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OSPF</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8.1.1.5 </a:t>
            </a:r>
            <a:r>
              <a:rPr lang="en-US" sz="1200" b="1" i="0" kern="1200" dirty="0" smtClean="0">
                <a:solidFill>
                  <a:schemeClr val="tx1"/>
                </a:solidFill>
                <a:effectLst/>
                <a:latin typeface="Arial" charset="0"/>
                <a:ea typeface="+mn-ea"/>
                <a:cs typeface="+mn-cs"/>
              </a:rPr>
              <a:t>Single-Area and </a:t>
            </a:r>
            <a:r>
              <a:rPr lang="en-US" sz="1200" b="1" i="0" kern="1200" dirty="0" err="1" smtClean="0">
                <a:solidFill>
                  <a:schemeClr val="tx1"/>
                </a:solidFill>
                <a:effectLst/>
                <a:latin typeface="Arial" charset="0"/>
                <a:ea typeface="+mn-ea"/>
                <a:cs typeface="+mn-cs"/>
              </a:rPr>
              <a:t>Multiarea</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8.1.2.1 </a:t>
            </a:r>
            <a:r>
              <a:rPr lang="en-US" sz="1200" b="1" i="0" kern="1200" dirty="0" smtClean="0">
                <a:solidFill>
                  <a:schemeClr val="tx1"/>
                </a:solidFill>
                <a:effectLst/>
                <a:latin typeface="Arial" charset="0"/>
                <a:ea typeface="+mn-ea"/>
                <a:cs typeface="+mn-cs"/>
              </a:rPr>
              <a:t>Encapsulating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Messages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8.1.2.2 </a:t>
            </a:r>
            <a:r>
              <a:rPr lang="en-US" sz="1200" b="1" i="0" kern="1200" dirty="0" smtClean="0">
                <a:solidFill>
                  <a:schemeClr val="tx1"/>
                </a:solidFill>
                <a:effectLst/>
                <a:latin typeface="Arial" charset="0"/>
                <a:ea typeface="+mn-ea"/>
                <a:cs typeface="+mn-cs"/>
              </a:rPr>
              <a:t>Types of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Packets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8.1.2.3 </a:t>
            </a:r>
            <a:r>
              <a:rPr lang="en-US" sz="1200" b="1" i="0" kern="1200" dirty="0" smtClean="0">
                <a:solidFill>
                  <a:schemeClr val="tx1"/>
                </a:solidFill>
                <a:effectLst/>
                <a:latin typeface="Arial" charset="0"/>
                <a:ea typeface="+mn-ea"/>
                <a:cs typeface="+mn-cs"/>
              </a:rPr>
              <a:t>Hello Packet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8.1.2.3 </a:t>
            </a:r>
            <a:r>
              <a:rPr lang="en-US" sz="1200" b="1" i="0" kern="1200" dirty="0" smtClean="0">
                <a:solidFill>
                  <a:schemeClr val="tx1"/>
                </a:solidFill>
                <a:effectLst/>
                <a:latin typeface="Arial" charset="0"/>
                <a:ea typeface="+mn-ea"/>
                <a:cs typeface="+mn-cs"/>
              </a:rPr>
              <a:t>Hello Packet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8.1.2.4 </a:t>
            </a:r>
            <a:r>
              <a:rPr lang="en-US" sz="1200" b="1" i="0" kern="1200" dirty="0" smtClean="0">
                <a:solidFill>
                  <a:schemeClr val="tx1"/>
                </a:solidFill>
                <a:effectLst/>
                <a:latin typeface="Arial" charset="0"/>
                <a:ea typeface="+mn-ea"/>
                <a:cs typeface="+mn-cs"/>
              </a:rPr>
              <a:t>Hello Packet Intervals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8.1.2.5 </a:t>
            </a:r>
            <a:r>
              <a:rPr lang="en-US" sz="1200" b="1" i="0" kern="1200" dirty="0" smtClean="0">
                <a:solidFill>
                  <a:schemeClr val="tx1"/>
                </a:solidFill>
                <a:effectLst/>
                <a:latin typeface="Arial" charset="0"/>
                <a:ea typeface="+mn-ea"/>
                <a:cs typeface="+mn-cs"/>
              </a:rPr>
              <a:t>Link-State Updates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8.1.3.1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Operational States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413E50C7-A33A-4B96-B5B8-3BD9C10BC48C}"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r>
              <a:rPr lang="en-US" b="1" dirty="0" smtClean="0"/>
              <a:t>Chapter 8</a:t>
            </a: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8.1.3.2 </a:t>
            </a:r>
            <a:r>
              <a:rPr lang="en-US" sz="1200" b="1" i="0" kern="1200" dirty="0" smtClean="0">
                <a:solidFill>
                  <a:schemeClr val="tx1"/>
                </a:solidFill>
                <a:effectLst/>
                <a:latin typeface="Arial" charset="0"/>
                <a:ea typeface="+mn-ea"/>
                <a:cs typeface="+mn-cs"/>
              </a:rPr>
              <a:t>Establish Neighbor Adjacencies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8.1.3.2 </a:t>
            </a:r>
            <a:r>
              <a:rPr lang="en-US" sz="1200" b="1" i="0" kern="1200" dirty="0" smtClean="0">
                <a:solidFill>
                  <a:schemeClr val="tx1"/>
                </a:solidFill>
                <a:effectLst/>
                <a:latin typeface="Arial" charset="0"/>
                <a:ea typeface="+mn-ea"/>
                <a:cs typeface="+mn-cs"/>
              </a:rPr>
              <a:t>Establish Neighbor Adjacencies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8.1.3.3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DR</a:t>
            </a:r>
            <a:r>
              <a:rPr lang="en-US" sz="1200" b="1" i="0" kern="1200" dirty="0" smtClean="0">
                <a:solidFill>
                  <a:schemeClr val="tx1"/>
                </a:solidFill>
                <a:effectLst/>
                <a:latin typeface="Arial" charset="0"/>
                <a:ea typeface="+mn-ea"/>
                <a:cs typeface="+mn-cs"/>
              </a:rPr>
              <a:t> and </a:t>
            </a:r>
            <a:r>
              <a:rPr lang="en-US" sz="1200" b="1" i="0" kern="1200" dirty="0" err="1" smtClean="0">
                <a:solidFill>
                  <a:schemeClr val="tx1"/>
                </a:solidFill>
                <a:effectLst/>
                <a:latin typeface="Arial" charset="0"/>
                <a:ea typeface="+mn-ea"/>
                <a:cs typeface="+mn-cs"/>
              </a:rPr>
              <a:t>BDR</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8.1.3.4 Synchronizing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Databases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8.1.3.4 </a:t>
            </a:r>
            <a:r>
              <a:rPr lang="en-US" sz="1200" b="1" i="0" kern="1200" dirty="0" smtClean="0">
                <a:solidFill>
                  <a:schemeClr val="tx1"/>
                </a:solidFill>
                <a:effectLst/>
                <a:latin typeface="Arial" charset="0"/>
                <a:ea typeface="+mn-ea"/>
                <a:cs typeface="+mn-cs"/>
              </a:rPr>
              <a:t>Synchronizing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Databases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fr-FR" sz="1200" b="1" i="0" kern="1200" dirty="0" smtClean="0">
                <a:solidFill>
                  <a:schemeClr val="tx1"/>
                </a:solidFill>
                <a:effectLst/>
                <a:latin typeface="Arial" charset="0"/>
                <a:ea typeface="+mn-ea"/>
                <a:cs typeface="+mn-cs"/>
              </a:rPr>
              <a:t>8.2.1.2 </a:t>
            </a:r>
            <a:r>
              <a:rPr lang="fr-FR" sz="1200" b="1" i="0" kern="1200" dirty="0" smtClean="0">
                <a:solidFill>
                  <a:schemeClr val="tx1"/>
                </a:solidFill>
                <a:effectLst/>
                <a:latin typeface="Arial" charset="0"/>
                <a:ea typeface="+mn-ea"/>
                <a:cs typeface="+mn-cs"/>
              </a:rPr>
              <a:t>Router </a:t>
            </a:r>
            <a:r>
              <a:rPr lang="fr-FR" sz="1200" b="1" i="0" kern="1200" dirty="0" err="1" smtClean="0">
                <a:solidFill>
                  <a:schemeClr val="tx1"/>
                </a:solidFill>
                <a:effectLst/>
                <a:latin typeface="Arial" charset="0"/>
                <a:ea typeface="+mn-ea"/>
                <a:cs typeface="+mn-cs"/>
              </a:rPr>
              <a:t>OSPF</a:t>
            </a:r>
            <a:r>
              <a:rPr lang="fr-FR" sz="1200" b="1" i="0" kern="1200" dirty="0" smtClean="0">
                <a:solidFill>
                  <a:schemeClr val="tx1"/>
                </a:solidFill>
                <a:effectLst/>
                <a:latin typeface="Arial" charset="0"/>
                <a:ea typeface="+mn-ea"/>
                <a:cs typeface="+mn-cs"/>
              </a:rPr>
              <a:t> Configuration Mode</a:t>
            </a:r>
            <a:endParaRPr lang="fr-FR" sz="1200" b="1" i="0" kern="1200" dirty="0">
              <a:solidFill>
                <a:schemeClr val="tx1"/>
              </a:solidFill>
              <a:effectLst/>
              <a:latin typeface="Arial"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8.2.1.3 </a:t>
            </a:r>
            <a:r>
              <a:rPr lang="en-US" sz="1200" b="1" i="0" kern="1200" dirty="0" smtClean="0">
                <a:solidFill>
                  <a:schemeClr val="tx1"/>
                </a:solidFill>
                <a:effectLst/>
                <a:latin typeface="Arial" charset="0"/>
                <a:ea typeface="+mn-ea"/>
                <a:cs typeface="+mn-cs"/>
              </a:rPr>
              <a:t>Router IDs</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8.2.1.4 </a:t>
            </a:r>
            <a:r>
              <a:rPr lang="en-US" sz="1200" b="1" i="0" kern="1200" dirty="0" smtClean="0">
                <a:solidFill>
                  <a:schemeClr val="tx1"/>
                </a:solidFill>
                <a:effectLst/>
                <a:latin typeface="Arial" charset="0"/>
                <a:ea typeface="+mn-ea"/>
                <a:cs typeface="+mn-cs"/>
              </a:rPr>
              <a:t>Configuring an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Router ID</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8.2.1.5 </a:t>
            </a:r>
            <a:r>
              <a:rPr lang="en-US" sz="1200" b="1" i="0" kern="1200" dirty="0" smtClean="0">
                <a:solidFill>
                  <a:schemeClr val="tx1"/>
                </a:solidFill>
                <a:effectLst/>
                <a:latin typeface="Arial" charset="0"/>
                <a:ea typeface="+mn-ea"/>
                <a:cs typeface="+mn-cs"/>
              </a:rPr>
              <a:t>Modifying a Router ID</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8.2.1.6 </a:t>
            </a:r>
            <a:r>
              <a:rPr lang="en-US" sz="1200" b="1" i="0" kern="1200" dirty="0" smtClean="0">
                <a:solidFill>
                  <a:schemeClr val="tx1"/>
                </a:solidFill>
                <a:effectLst/>
                <a:latin typeface="Arial" charset="0"/>
                <a:ea typeface="+mn-ea"/>
                <a:cs typeface="+mn-cs"/>
              </a:rPr>
              <a:t>Using a Loopback Interface as the Router ID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8.2.2.1 </a:t>
            </a:r>
            <a:r>
              <a:rPr lang="en-US" sz="1200" b="1" i="0" kern="1200" dirty="0" smtClean="0">
                <a:solidFill>
                  <a:schemeClr val="tx1"/>
                </a:solidFill>
                <a:effectLst/>
                <a:latin typeface="Arial" charset="0"/>
                <a:ea typeface="+mn-ea"/>
                <a:cs typeface="+mn-cs"/>
              </a:rPr>
              <a:t>Enabling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on Interfaces</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8.2.2.2 </a:t>
            </a:r>
            <a:r>
              <a:rPr lang="en-US" sz="1200" b="1" i="0" kern="1200" dirty="0" smtClean="0">
                <a:solidFill>
                  <a:schemeClr val="tx1"/>
                </a:solidFill>
                <a:effectLst/>
                <a:latin typeface="Arial" charset="0"/>
                <a:ea typeface="+mn-ea"/>
                <a:cs typeface="+mn-cs"/>
              </a:rPr>
              <a:t>Wildcard Mask</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8.2.2.3 </a:t>
            </a:r>
            <a:r>
              <a:rPr lang="en-US" sz="1200" b="1" i="0" kern="1200" dirty="0" smtClean="0">
                <a:solidFill>
                  <a:schemeClr val="tx1"/>
                </a:solidFill>
                <a:effectLst/>
                <a:latin typeface="Arial" charset="0"/>
                <a:ea typeface="+mn-ea"/>
                <a:cs typeface="+mn-cs"/>
              </a:rPr>
              <a:t>The network Command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sz="1200" b="1" i="0" kern="1200" dirty="0" smtClean="0">
                <a:solidFill>
                  <a:schemeClr val="tx1"/>
                </a:solidFill>
                <a:effectLst/>
                <a:latin typeface="Arial" charset="0"/>
                <a:ea typeface="+mn-ea"/>
                <a:cs typeface="+mn-cs"/>
              </a:rPr>
              <a:t>8.2.2.4 </a:t>
            </a:r>
            <a:r>
              <a:rPr lang="en-US" sz="1200" b="1" i="0" kern="1200" dirty="0" smtClean="0">
                <a:solidFill>
                  <a:schemeClr val="tx1"/>
                </a:solidFill>
                <a:effectLst/>
                <a:latin typeface="Arial" charset="0"/>
                <a:ea typeface="+mn-ea"/>
                <a:cs typeface="+mn-cs"/>
              </a:rPr>
              <a:t>Passive Interface</a:t>
            </a:r>
            <a:endParaRPr lang="en-US" sz="1200" b="1"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29</a:t>
            </a:fld>
            <a:endParaRPr lang="en-US" dirty="0"/>
          </a:p>
        </p:txBody>
      </p:sp>
    </p:spTree>
    <p:extLst>
      <p:ext uri="{BB962C8B-B14F-4D97-AF65-F5344CB8AC3E}">
        <p14:creationId xmlns:p14="http://schemas.microsoft.com/office/powerpoint/2010/main" val="662305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8.2.2.5 </a:t>
            </a:r>
            <a:r>
              <a:rPr lang="en-US" sz="1200" b="1" i="0" kern="1200" dirty="0" smtClean="0">
                <a:solidFill>
                  <a:schemeClr val="tx1"/>
                </a:solidFill>
                <a:effectLst/>
                <a:latin typeface="Arial" charset="0"/>
                <a:ea typeface="+mn-ea"/>
                <a:cs typeface="+mn-cs"/>
              </a:rPr>
              <a:t>Configuring Passive Interfaces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8.1.1.1 </a:t>
            </a:r>
            <a:r>
              <a:rPr lang="en-US" sz="1200" b="1" i="0" kern="1200" dirty="0" smtClean="0">
                <a:solidFill>
                  <a:schemeClr val="tx1"/>
                </a:solidFill>
                <a:effectLst/>
                <a:latin typeface="Arial" charset="0"/>
                <a:ea typeface="+mn-ea"/>
                <a:cs typeface="+mn-cs"/>
              </a:rPr>
              <a:t>Evolution of </a:t>
            </a:r>
            <a:r>
              <a:rPr lang="en-US" sz="1200" b="1" i="0" kern="1200" dirty="0" err="1" smtClean="0">
                <a:solidFill>
                  <a:schemeClr val="tx1"/>
                </a:solidFill>
                <a:effectLst/>
                <a:latin typeface="Arial" charset="0"/>
                <a:ea typeface="+mn-ea"/>
                <a:cs typeface="+mn-cs"/>
              </a:rPr>
              <a:t>OSPF</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8.2.3.1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Metric = Cost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8.2.3.2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Accumulates Costs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8.2.3.3 </a:t>
            </a:r>
            <a:r>
              <a:rPr lang="en-US" sz="1200" b="1" i="0" kern="1200" dirty="0" smtClean="0">
                <a:solidFill>
                  <a:schemeClr val="tx1"/>
                </a:solidFill>
                <a:effectLst/>
                <a:latin typeface="Arial" charset="0"/>
                <a:ea typeface="+mn-ea"/>
                <a:cs typeface="+mn-cs"/>
              </a:rPr>
              <a:t>Adjusting the Reference Bandwidth</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8.2.3.4 </a:t>
            </a:r>
            <a:r>
              <a:rPr lang="en-US" sz="1200" b="1" i="0" kern="1200" dirty="0" smtClean="0">
                <a:solidFill>
                  <a:schemeClr val="tx1"/>
                </a:solidFill>
                <a:effectLst/>
                <a:latin typeface="Arial" charset="0"/>
                <a:ea typeface="+mn-ea"/>
                <a:cs typeface="+mn-cs"/>
              </a:rPr>
              <a:t>Default Interface Bandwidths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8.2.3.5 </a:t>
            </a:r>
            <a:r>
              <a:rPr lang="en-US" sz="1200" b="1" i="0" kern="1200" dirty="0" smtClean="0">
                <a:solidFill>
                  <a:schemeClr val="tx1"/>
                </a:solidFill>
                <a:effectLst/>
                <a:latin typeface="Arial" charset="0"/>
                <a:ea typeface="+mn-ea"/>
                <a:cs typeface="+mn-cs"/>
              </a:rPr>
              <a:t>Adjusting the Interface Bandwidths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8.2.3.6 </a:t>
            </a:r>
            <a:r>
              <a:rPr lang="en-US" sz="1200" b="1" i="0" kern="1200" dirty="0" smtClean="0">
                <a:solidFill>
                  <a:schemeClr val="tx1"/>
                </a:solidFill>
                <a:effectLst/>
                <a:latin typeface="Arial" charset="0"/>
                <a:ea typeface="+mn-ea"/>
                <a:cs typeface="+mn-cs"/>
              </a:rPr>
              <a:t>Manually Setting the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Cost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8.2.4.1 </a:t>
            </a:r>
            <a:r>
              <a:rPr lang="en-US" sz="1200" b="1" i="0" kern="1200" dirty="0" smtClean="0">
                <a:solidFill>
                  <a:schemeClr val="tx1"/>
                </a:solidFill>
                <a:effectLst/>
                <a:latin typeface="Arial" charset="0"/>
                <a:ea typeface="+mn-ea"/>
                <a:cs typeface="+mn-cs"/>
              </a:rPr>
              <a:t>Verify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Neighbors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it-IT" sz="1200" b="1" i="0" kern="1200" dirty="0" smtClean="0">
                <a:solidFill>
                  <a:schemeClr val="tx1"/>
                </a:solidFill>
                <a:effectLst/>
                <a:latin typeface="Arial" charset="0"/>
                <a:ea typeface="+mn-ea"/>
                <a:cs typeface="+mn-cs"/>
              </a:rPr>
              <a:t>8.2.4.2 </a:t>
            </a:r>
            <a:r>
              <a:rPr lang="it-IT" sz="1200" b="1" i="0" kern="1200" dirty="0" smtClean="0">
                <a:solidFill>
                  <a:schemeClr val="tx1"/>
                </a:solidFill>
                <a:effectLst/>
                <a:latin typeface="Arial" charset="0"/>
                <a:ea typeface="+mn-ea"/>
                <a:cs typeface="+mn-cs"/>
              </a:rPr>
              <a:t>Verify OSPF Protocol Settings</a:t>
            </a:r>
            <a:endParaRPr lang="it-IT" sz="1200" b="1" i="0" kern="1200" dirty="0">
              <a:solidFill>
                <a:schemeClr val="tx1"/>
              </a:solidFill>
              <a:effectLst/>
              <a:latin typeface="Arial" charset="0"/>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sz="1200" b="1" i="0" kern="1200" dirty="0" smtClean="0">
                <a:solidFill>
                  <a:schemeClr val="tx1"/>
                </a:solidFill>
                <a:effectLst/>
                <a:latin typeface="Arial" charset="0"/>
                <a:ea typeface="+mn-ea"/>
                <a:cs typeface="+mn-cs"/>
              </a:rPr>
              <a:t>8.2.4.3 </a:t>
            </a:r>
            <a:r>
              <a:rPr lang="en-US" sz="1200" b="1" i="0" kern="1200" dirty="0" smtClean="0">
                <a:solidFill>
                  <a:schemeClr val="tx1"/>
                </a:solidFill>
                <a:effectLst/>
                <a:latin typeface="Arial" charset="0"/>
                <a:ea typeface="+mn-ea"/>
                <a:cs typeface="+mn-cs"/>
              </a:rPr>
              <a:t>Verify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Process Information</a:t>
            </a:r>
            <a:endParaRPr lang="en-US" sz="1200" b="1"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39</a:t>
            </a:fld>
            <a:endParaRPr lang="en-US" dirty="0"/>
          </a:p>
        </p:txBody>
      </p:sp>
    </p:spTree>
    <p:extLst>
      <p:ext uri="{BB962C8B-B14F-4D97-AF65-F5344CB8AC3E}">
        <p14:creationId xmlns:p14="http://schemas.microsoft.com/office/powerpoint/2010/main" val="662305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8.2.4.4 </a:t>
            </a:r>
            <a:r>
              <a:rPr lang="en-US" sz="1200" b="1" i="0" kern="1200" dirty="0" smtClean="0">
                <a:solidFill>
                  <a:schemeClr val="tx1"/>
                </a:solidFill>
                <a:effectLst/>
                <a:latin typeface="Arial" charset="0"/>
                <a:ea typeface="+mn-ea"/>
                <a:cs typeface="+mn-cs"/>
              </a:rPr>
              <a:t>Verify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Interface Settings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8.1.1.2 </a:t>
            </a:r>
            <a:r>
              <a:rPr lang="en-US" sz="1200" b="1" i="0" kern="1200" dirty="0" smtClean="0">
                <a:solidFill>
                  <a:schemeClr val="tx1"/>
                </a:solidFill>
                <a:effectLst/>
                <a:latin typeface="Arial" charset="0"/>
                <a:ea typeface="+mn-ea"/>
                <a:cs typeface="+mn-cs"/>
              </a:rPr>
              <a:t>Features of </a:t>
            </a:r>
            <a:r>
              <a:rPr lang="en-US" sz="1200" b="1" i="0" kern="1200" dirty="0" err="1" smtClean="0">
                <a:solidFill>
                  <a:schemeClr val="tx1"/>
                </a:solidFill>
                <a:effectLst/>
                <a:latin typeface="Arial" charset="0"/>
                <a:ea typeface="+mn-ea"/>
                <a:cs typeface="+mn-cs"/>
              </a:rPr>
              <a:t>OSPF</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8.3.1.1 </a:t>
            </a:r>
            <a:r>
              <a:rPr lang="en-US" sz="1200" b="1" i="0" kern="1200" dirty="0" err="1" smtClean="0">
                <a:solidFill>
                  <a:schemeClr val="tx1"/>
                </a:solidFill>
                <a:effectLst/>
                <a:latin typeface="Arial" charset="0"/>
                <a:ea typeface="+mn-ea"/>
                <a:cs typeface="+mn-cs"/>
              </a:rPr>
              <a:t>OSPFv3</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8.3.1.2 </a:t>
            </a:r>
            <a:r>
              <a:rPr lang="en-US" sz="1200" b="1" i="0" kern="1200" dirty="0" smtClean="0">
                <a:solidFill>
                  <a:schemeClr val="tx1"/>
                </a:solidFill>
                <a:effectLst/>
                <a:latin typeface="Arial" charset="0"/>
                <a:ea typeface="+mn-ea"/>
                <a:cs typeface="+mn-cs"/>
              </a:rPr>
              <a:t>Similarities Between </a:t>
            </a:r>
            <a:r>
              <a:rPr lang="en-US" sz="1200" b="1" i="0" kern="1200" dirty="0" err="1" smtClean="0">
                <a:solidFill>
                  <a:schemeClr val="tx1"/>
                </a:solidFill>
                <a:effectLst/>
                <a:latin typeface="Arial" charset="0"/>
                <a:ea typeface="+mn-ea"/>
                <a:cs typeface="+mn-cs"/>
              </a:rPr>
              <a:t>OSPFv2</a:t>
            </a:r>
            <a:r>
              <a:rPr lang="en-US" sz="1200" b="1" i="0" kern="1200" dirty="0" smtClean="0">
                <a:solidFill>
                  <a:schemeClr val="tx1"/>
                </a:solidFill>
                <a:effectLst/>
                <a:latin typeface="Arial" charset="0"/>
                <a:ea typeface="+mn-ea"/>
                <a:cs typeface="+mn-cs"/>
              </a:rPr>
              <a:t> to </a:t>
            </a:r>
            <a:r>
              <a:rPr lang="en-US" sz="1200" b="1" i="0" kern="1200" dirty="0" err="1" smtClean="0">
                <a:solidFill>
                  <a:schemeClr val="tx1"/>
                </a:solidFill>
                <a:effectLst/>
                <a:latin typeface="Arial" charset="0"/>
                <a:ea typeface="+mn-ea"/>
                <a:cs typeface="+mn-cs"/>
              </a:rPr>
              <a:t>OSPFv3</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8.3.1.3 </a:t>
            </a:r>
            <a:r>
              <a:rPr lang="en-US" sz="1200" b="1" i="0" kern="1200" dirty="0" smtClean="0">
                <a:solidFill>
                  <a:schemeClr val="tx1"/>
                </a:solidFill>
                <a:effectLst/>
                <a:latin typeface="Arial" charset="0"/>
                <a:ea typeface="+mn-ea"/>
                <a:cs typeface="+mn-cs"/>
              </a:rPr>
              <a:t>Differences Between </a:t>
            </a:r>
            <a:r>
              <a:rPr lang="en-US" sz="1200" b="1" i="0" kern="1200" dirty="0" err="1" smtClean="0">
                <a:solidFill>
                  <a:schemeClr val="tx1"/>
                </a:solidFill>
                <a:effectLst/>
                <a:latin typeface="Arial" charset="0"/>
                <a:ea typeface="+mn-ea"/>
                <a:cs typeface="+mn-cs"/>
              </a:rPr>
              <a:t>OSPFv2</a:t>
            </a:r>
            <a:r>
              <a:rPr lang="en-US" sz="1200" b="1" i="0" kern="1200" dirty="0" smtClean="0">
                <a:solidFill>
                  <a:schemeClr val="tx1"/>
                </a:solidFill>
                <a:effectLst/>
                <a:latin typeface="Arial" charset="0"/>
                <a:ea typeface="+mn-ea"/>
                <a:cs typeface="+mn-cs"/>
              </a:rPr>
              <a:t> and </a:t>
            </a:r>
            <a:r>
              <a:rPr lang="en-US" sz="1200" b="1" i="0" kern="1200" dirty="0" err="1" smtClean="0">
                <a:solidFill>
                  <a:schemeClr val="tx1"/>
                </a:solidFill>
                <a:effectLst/>
                <a:latin typeface="Arial" charset="0"/>
                <a:ea typeface="+mn-ea"/>
                <a:cs typeface="+mn-cs"/>
              </a:rPr>
              <a:t>OSPFv3</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8.3.1.4 </a:t>
            </a:r>
            <a:r>
              <a:rPr lang="en-US" sz="1200" b="1" i="0" kern="1200" dirty="0" smtClean="0">
                <a:solidFill>
                  <a:schemeClr val="tx1"/>
                </a:solidFill>
                <a:effectLst/>
                <a:latin typeface="Arial" charset="0"/>
                <a:ea typeface="+mn-ea"/>
                <a:cs typeface="+mn-cs"/>
              </a:rPr>
              <a:t>Link-Local Addresses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8.3.2.1 </a:t>
            </a:r>
            <a:r>
              <a:rPr lang="en-US" sz="1200" b="1" i="0" kern="1200" dirty="0" err="1" smtClean="0">
                <a:solidFill>
                  <a:schemeClr val="tx1"/>
                </a:solidFill>
                <a:effectLst/>
                <a:latin typeface="Arial" charset="0"/>
                <a:ea typeface="+mn-ea"/>
                <a:cs typeface="+mn-cs"/>
              </a:rPr>
              <a:t>OSPFv3</a:t>
            </a:r>
            <a:r>
              <a:rPr lang="en-US" sz="1200" b="1" i="0" kern="1200" dirty="0" smtClean="0">
                <a:solidFill>
                  <a:schemeClr val="tx1"/>
                </a:solidFill>
                <a:effectLst/>
                <a:latin typeface="Arial" charset="0"/>
                <a:ea typeface="+mn-ea"/>
                <a:cs typeface="+mn-cs"/>
              </a:rPr>
              <a:t> Network Topology</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sz="1200" b="1" i="0" kern="1200" dirty="0" smtClean="0">
                <a:solidFill>
                  <a:schemeClr val="tx1"/>
                </a:solidFill>
                <a:effectLst/>
                <a:latin typeface="Arial" charset="0"/>
                <a:ea typeface="+mn-ea"/>
                <a:cs typeface="+mn-cs"/>
              </a:rPr>
              <a:t>8.3.2.1 </a:t>
            </a:r>
            <a:r>
              <a:rPr lang="en-US" sz="1200" b="1" i="0" kern="1200" dirty="0" err="1" smtClean="0">
                <a:solidFill>
                  <a:schemeClr val="tx1"/>
                </a:solidFill>
                <a:effectLst/>
                <a:latin typeface="Arial" charset="0"/>
                <a:ea typeface="+mn-ea"/>
                <a:cs typeface="+mn-cs"/>
              </a:rPr>
              <a:t>OSPFv3</a:t>
            </a:r>
            <a:r>
              <a:rPr lang="en-US" sz="1200" b="1" i="0" kern="1200" dirty="0" smtClean="0">
                <a:solidFill>
                  <a:schemeClr val="tx1"/>
                </a:solidFill>
                <a:effectLst/>
                <a:latin typeface="Arial" charset="0"/>
                <a:ea typeface="+mn-ea"/>
                <a:cs typeface="+mn-cs"/>
              </a:rPr>
              <a:t> Network Topology</a:t>
            </a:r>
            <a:endParaRPr lang="en-US" sz="1200" b="1"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46</a:t>
            </a:fld>
            <a:endParaRPr lang="en-US" dirty="0"/>
          </a:p>
        </p:txBody>
      </p:sp>
    </p:spTree>
    <p:extLst>
      <p:ext uri="{BB962C8B-B14F-4D97-AF65-F5344CB8AC3E}">
        <p14:creationId xmlns:p14="http://schemas.microsoft.com/office/powerpoint/2010/main" val="6623054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8.3.2.2 </a:t>
            </a:r>
            <a:r>
              <a:rPr lang="en-US" sz="1200" b="1" i="0" kern="1200" dirty="0" smtClean="0">
                <a:solidFill>
                  <a:schemeClr val="tx1"/>
                </a:solidFill>
                <a:effectLst/>
                <a:latin typeface="Arial" charset="0"/>
                <a:ea typeface="+mn-ea"/>
                <a:cs typeface="+mn-cs"/>
              </a:rPr>
              <a:t>Link-Local Addresses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8.3.2.3 </a:t>
            </a:r>
            <a:r>
              <a:rPr lang="en-US" sz="1200" b="1" i="0" kern="1200" dirty="0" smtClean="0">
                <a:solidFill>
                  <a:schemeClr val="tx1"/>
                </a:solidFill>
                <a:effectLst/>
                <a:latin typeface="Arial" charset="0"/>
                <a:ea typeface="+mn-ea"/>
                <a:cs typeface="+mn-cs"/>
              </a:rPr>
              <a:t>Assigning Link-Local Addresses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8.3.2.4 </a:t>
            </a:r>
            <a:r>
              <a:rPr lang="en-US" sz="1200" b="1" i="0" kern="1200" dirty="0" smtClean="0">
                <a:solidFill>
                  <a:schemeClr val="tx1"/>
                </a:solidFill>
                <a:effectLst/>
                <a:latin typeface="Arial" charset="0"/>
                <a:ea typeface="+mn-ea"/>
                <a:cs typeface="+mn-cs"/>
              </a:rPr>
              <a:t>Configuring the </a:t>
            </a:r>
            <a:r>
              <a:rPr lang="en-US" sz="1200" b="1" i="0" kern="1200" dirty="0" err="1" smtClean="0">
                <a:solidFill>
                  <a:schemeClr val="tx1"/>
                </a:solidFill>
                <a:effectLst/>
                <a:latin typeface="Arial" charset="0"/>
                <a:ea typeface="+mn-ea"/>
                <a:cs typeface="+mn-cs"/>
              </a:rPr>
              <a:t>OSPFv3</a:t>
            </a:r>
            <a:r>
              <a:rPr lang="en-US" sz="1200" b="1" i="0" kern="1200" dirty="0" smtClean="0">
                <a:solidFill>
                  <a:schemeClr val="tx1"/>
                </a:solidFill>
                <a:effectLst/>
                <a:latin typeface="Arial" charset="0"/>
                <a:ea typeface="+mn-ea"/>
                <a:cs typeface="+mn-cs"/>
              </a:rPr>
              <a:t> Router ID</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8.3.2.4 </a:t>
            </a:r>
            <a:r>
              <a:rPr lang="en-US" sz="1200" b="1" i="0" kern="1200" dirty="0" smtClean="0">
                <a:solidFill>
                  <a:schemeClr val="tx1"/>
                </a:solidFill>
                <a:effectLst/>
                <a:latin typeface="Arial" charset="0"/>
                <a:ea typeface="+mn-ea"/>
                <a:cs typeface="+mn-cs"/>
              </a:rPr>
              <a:t>Configuring the </a:t>
            </a:r>
            <a:r>
              <a:rPr lang="en-US" sz="1200" b="1" i="0" kern="1200" dirty="0" err="1" smtClean="0">
                <a:solidFill>
                  <a:schemeClr val="tx1"/>
                </a:solidFill>
                <a:effectLst/>
                <a:latin typeface="Arial" charset="0"/>
                <a:ea typeface="+mn-ea"/>
                <a:cs typeface="+mn-cs"/>
              </a:rPr>
              <a:t>OSPFv3</a:t>
            </a:r>
            <a:r>
              <a:rPr lang="en-US" sz="1200" b="1" i="0" kern="1200" dirty="0" smtClean="0">
                <a:solidFill>
                  <a:schemeClr val="tx1"/>
                </a:solidFill>
                <a:effectLst/>
                <a:latin typeface="Arial" charset="0"/>
                <a:ea typeface="+mn-ea"/>
                <a:cs typeface="+mn-cs"/>
              </a:rPr>
              <a:t> Router ID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8.1.1.3 </a:t>
            </a:r>
            <a:r>
              <a:rPr lang="en-US" sz="1200" b="1" i="0" kern="1200" dirty="0" smtClean="0">
                <a:solidFill>
                  <a:schemeClr val="tx1"/>
                </a:solidFill>
                <a:effectLst/>
                <a:latin typeface="Arial" charset="0"/>
                <a:ea typeface="+mn-ea"/>
                <a:cs typeface="+mn-cs"/>
              </a:rPr>
              <a:t>Components of </a:t>
            </a:r>
            <a:r>
              <a:rPr lang="en-US" sz="1200" b="1" i="0" kern="1200" dirty="0" err="1" smtClean="0">
                <a:solidFill>
                  <a:schemeClr val="tx1"/>
                </a:solidFill>
                <a:effectLst/>
                <a:latin typeface="Arial" charset="0"/>
                <a:ea typeface="+mn-ea"/>
                <a:cs typeface="+mn-cs"/>
              </a:rPr>
              <a:t>OSPF</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8.3.2.5 </a:t>
            </a:r>
            <a:r>
              <a:rPr lang="en-US" sz="1200" b="1" i="0" kern="1200" dirty="0" smtClean="0">
                <a:solidFill>
                  <a:schemeClr val="tx1"/>
                </a:solidFill>
                <a:effectLst/>
                <a:latin typeface="Arial" charset="0"/>
                <a:ea typeface="+mn-ea"/>
                <a:cs typeface="+mn-cs"/>
              </a:rPr>
              <a:t>Modifying an </a:t>
            </a:r>
            <a:r>
              <a:rPr lang="en-US" sz="1200" b="1" i="0" kern="1200" dirty="0" err="1" smtClean="0">
                <a:solidFill>
                  <a:schemeClr val="tx1"/>
                </a:solidFill>
                <a:effectLst/>
                <a:latin typeface="Arial" charset="0"/>
                <a:ea typeface="+mn-ea"/>
                <a:cs typeface="+mn-cs"/>
              </a:rPr>
              <a:t>OSPFv3</a:t>
            </a:r>
            <a:r>
              <a:rPr lang="en-US" sz="1200" b="1" i="0" kern="1200" dirty="0" smtClean="0">
                <a:solidFill>
                  <a:schemeClr val="tx1"/>
                </a:solidFill>
                <a:effectLst/>
                <a:latin typeface="Arial" charset="0"/>
                <a:ea typeface="+mn-ea"/>
                <a:cs typeface="+mn-cs"/>
              </a:rPr>
              <a:t> Router ID</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8.3.2.6 </a:t>
            </a:r>
            <a:r>
              <a:rPr lang="en-US" sz="1200" b="1" i="0" kern="1200" dirty="0" smtClean="0">
                <a:solidFill>
                  <a:schemeClr val="tx1"/>
                </a:solidFill>
                <a:effectLst/>
                <a:latin typeface="Arial" charset="0"/>
                <a:ea typeface="+mn-ea"/>
                <a:cs typeface="+mn-cs"/>
              </a:rPr>
              <a:t>Enabling </a:t>
            </a:r>
            <a:r>
              <a:rPr lang="en-US" sz="1200" b="1" i="0" kern="1200" dirty="0" err="1" smtClean="0">
                <a:solidFill>
                  <a:schemeClr val="tx1"/>
                </a:solidFill>
                <a:effectLst/>
                <a:latin typeface="Arial" charset="0"/>
                <a:ea typeface="+mn-ea"/>
                <a:cs typeface="+mn-cs"/>
              </a:rPr>
              <a:t>OSPFv3</a:t>
            </a:r>
            <a:r>
              <a:rPr lang="en-US" sz="1200" b="1" i="0" kern="1200" dirty="0" smtClean="0">
                <a:solidFill>
                  <a:schemeClr val="tx1"/>
                </a:solidFill>
                <a:effectLst/>
                <a:latin typeface="Arial" charset="0"/>
                <a:ea typeface="+mn-ea"/>
                <a:cs typeface="+mn-cs"/>
              </a:rPr>
              <a:t> on Interfaces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8.3.3.1 </a:t>
            </a:r>
            <a:r>
              <a:rPr lang="en-US" sz="1200" b="1" i="0" kern="1200" dirty="0" smtClean="0">
                <a:solidFill>
                  <a:schemeClr val="tx1"/>
                </a:solidFill>
                <a:effectLst/>
                <a:latin typeface="Arial" charset="0"/>
                <a:ea typeface="+mn-ea"/>
                <a:cs typeface="+mn-cs"/>
              </a:rPr>
              <a:t>Verify </a:t>
            </a:r>
            <a:r>
              <a:rPr lang="en-US" sz="1200" b="1" i="0" kern="1200" dirty="0" err="1" smtClean="0">
                <a:solidFill>
                  <a:schemeClr val="tx1"/>
                </a:solidFill>
                <a:effectLst/>
                <a:latin typeface="Arial" charset="0"/>
                <a:ea typeface="+mn-ea"/>
                <a:cs typeface="+mn-cs"/>
              </a:rPr>
              <a:t>OSPFv3</a:t>
            </a:r>
            <a:r>
              <a:rPr lang="en-US" sz="1200" b="1" i="0" kern="1200" dirty="0" smtClean="0">
                <a:solidFill>
                  <a:schemeClr val="tx1"/>
                </a:solidFill>
                <a:effectLst/>
                <a:latin typeface="Arial" charset="0"/>
                <a:ea typeface="+mn-ea"/>
                <a:cs typeface="+mn-cs"/>
              </a:rPr>
              <a:t> Neighbors</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it-IT" sz="1200" b="1" i="0" kern="1200" dirty="0" smtClean="0">
                <a:solidFill>
                  <a:schemeClr val="tx1"/>
                </a:solidFill>
                <a:effectLst/>
                <a:latin typeface="Arial" charset="0"/>
                <a:ea typeface="+mn-ea"/>
                <a:cs typeface="+mn-cs"/>
              </a:rPr>
              <a:t>8.3.3.2 </a:t>
            </a:r>
            <a:r>
              <a:rPr lang="it-IT" sz="1200" b="1" i="0" kern="1200" dirty="0" smtClean="0">
                <a:solidFill>
                  <a:schemeClr val="tx1"/>
                </a:solidFill>
                <a:effectLst/>
                <a:latin typeface="Arial" charset="0"/>
                <a:ea typeface="+mn-ea"/>
                <a:cs typeface="+mn-cs"/>
              </a:rPr>
              <a:t>Verify OSPFv3 Protocol Settings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8.3.3.3 </a:t>
            </a:r>
            <a:r>
              <a:rPr lang="en-US" sz="1200" b="1" i="0" kern="1200" dirty="0" smtClean="0">
                <a:solidFill>
                  <a:schemeClr val="tx1"/>
                </a:solidFill>
                <a:effectLst/>
                <a:latin typeface="Arial" charset="0"/>
                <a:ea typeface="+mn-ea"/>
                <a:cs typeface="+mn-cs"/>
              </a:rPr>
              <a:t>Verify </a:t>
            </a:r>
            <a:r>
              <a:rPr lang="en-US" sz="1200" b="1" i="0" kern="1200" dirty="0" err="1" smtClean="0">
                <a:solidFill>
                  <a:schemeClr val="tx1"/>
                </a:solidFill>
                <a:effectLst/>
                <a:latin typeface="Arial" charset="0"/>
                <a:ea typeface="+mn-ea"/>
                <a:cs typeface="+mn-cs"/>
              </a:rPr>
              <a:t>OSPFv3</a:t>
            </a:r>
            <a:r>
              <a:rPr lang="en-US" sz="1200" b="1" i="0" kern="1200" dirty="0" smtClean="0">
                <a:solidFill>
                  <a:schemeClr val="tx1"/>
                </a:solidFill>
                <a:effectLst/>
                <a:latin typeface="Arial" charset="0"/>
                <a:ea typeface="+mn-ea"/>
                <a:cs typeface="+mn-cs"/>
              </a:rPr>
              <a:t> Interfaces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8.3.3.4 </a:t>
            </a:r>
            <a:r>
              <a:rPr lang="en-US" sz="1200" b="1" i="0" kern="1200" dirty="0" smtClean="0">
                <a:solidFill>
                  <a:schemeClr val="tx1"/>
                </a:solidFill>
                <a:effectLst/>
                <a:latin typeface="Arial" charset="0"/>
                <a:ea typeface="+mn-ea"/>
                <a:cs typeface="+mn-cs"/>
              </a:rPr>
              <a:t>Verify the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Routing Table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56</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57</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58</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8.1.1.3 </a:t>
            </a:r>
            <a:r>
              <a:rPr lang="en-US" sz="1200" b="1" i="0" kern="1200" dirty="0" smtClean="0">
                <a:solidFill>
                  <a:schemeClr val="tx1"/>
                </a:solidFill>
                <a:effectLst/>
                <a:latin typeface="Arial" charset="0"/>
                <a:ea typeface="+mn-ea"/>
                <a:cs typeface="+mn-cs"/>
              </a:rPr>
              <a:t>Components of </a:t>
            </a:r>
            <a:r>
              <a:rPr lang="en-US" sz="1200" b="1" i="0" kern="1200" dirty="0" err="1" smtClean="0">
                <a:solidFill>
                  <a:schemeClr val="tx1"/>
                </a:solidFill>
                <a:effectLst/>
                <a:latin typeface="Arial" charset="0"/>
                <a:ea typeface="+mn-ea"/>
                <a:cs typeface="+mn-cs"/>
              </a:rPr>
              <a:t>OSPF</a:t>
            </a:r>
            <a:r>
              <a:rPr lang="en-US" sz="1200" b="1" i="0" kern="1200" baseline="0" dirty="0">
                <a:solidFill>
                  <a:schemeClr val="tx1"/>
                </a:solidFill>
                <a:effectLst/>
                <a:latin typeface="Arial" charset="0"/>
                <a:ea typeface="+mn-ea"/>
                <a:cs typeface="+mn-cs"/>
              </a:rPr>
              <a:t> </a:t>
            </a:r>
            <a:r>
              <a:rPr lang="en-US" sz="1200" b="1" i="0" kern="1200" baseline="0" dirty="0" smtClean="0">
                <a:solidFill>
                  <a:schemeClr val="tx1"/>
                </a:solidFill>
                <a:effectLst/>
                <a:latin typeface="Arial" charset="0"/>
                <a:ea typeface="+mn-ea"/>
                <a:cs typeface="+mn-cs"/>
              </a:rPr>
              <a:t>(cont.)</a:t>
            </a:r>
            <a:endParaRPr lang="en-US" sz="1200" b="1" i="0" kern="1200" dirty="0" smtClean="0">
              <a:solidFill>
                <a:schemeClr val="tx1"/>
              </a:solidFill>
              <a:effectLst/>
              <a:latin typeface="Arial"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8.1.1.4 </a:t>
            </a:r>
            <a:r>
              <a:rPr lang="en-US" sz="1200" b="1" i="0" kern="1200" dirty="0" smtClean="0">
                <a:solidFill>
                  <a:schemeClr val="tx1"/>
                </a:solidFill>
                <a:effectLst/>
                <a:latin typeface="Arial" charset="0"/>
                <a:ea typeface="+mn-ea"/>
                <a:cs typeface="+mn-cs"/>
              </a:rPr>
              <a:t>Link-State Operation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8.1.1.4 </a:t>
            </a:r>
            <a:r>
              <a:rPr lang="en-US" sz="1200" b="1" i="0" kern="1200" dirty="0" smtClean="0">
                <a:solidFill>
                  <a:schemeClr val="tx1"/>
                </a:solidFill>
                <a:effectLst/>
                <a:latin typeface="Arial" charset="0"/>
                <a:ea typeface="+mn-ea"/>
                <a:cs typeface="+mn-cs"/>
              </a:rPr>
              <a:t>Link-State Operation (cont.)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8.1.1.4 </a:t>
            </a:r>
            <a:r>
              <a:rPr lang="en-US" sz="1200" b="1" i="0" kern="1200" dirty="0" smtClean="0">
                <a:solidFill>
                  <a:schemeClr val="tx1"/>
                </a:solidFill>
                <a:effectLst/>
                <a:latin typeface="Arial" charset="0"/>
                <a:ea typeface="+mn-ea"/>
                <a:cs typeface="+mn-cs"/>
              </a:rPr>
              <a:t>Link-State Operation (cont.)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6113" y="2263775"/>
            <a:ext cx="4513943" cy="1481138"/>
          </a:xfrm>
        </p:spPr>
        <p:txBody>
          <a:bodyPr/>
          <a:lstStyle/>
          <a:p>
            <a:pPr eaLnBrk="1" hangingPunct="1"/>
            <a:r>
              <a:rPr lang="en-US" sz="2800" dirty="0" smtClean="0"/>
              <a:t>Chapter 8: </a:t>
            </a:r>
            <a:r>
              <a:rPr lang="en-US" sz="2800" dirty="0" smtClean="0"/>
              <a:t>Single-Area OSPF</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t>
            </a:r>
            <a:r>
              <a:rPr lang="en-US" sz="2400" dirty="0" smtClean="0"/>
              <a:t>&amp; Switching</a:t>
            </a:r>
            <a:endParaRPr lang="en-US" sz="2400" dirty="0"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sp>
        <p:nvSpPr>
          <p:cNvPr id="3" name="TextBox 2"/>
          <p:cNvSpPr txBox="1"/>
          <p:nvPr/>
        </p:nvSpPr>
        <p:spPr>
          <a:xfrm>
            <a:off x="5341257" y="1640735"/>
            <a:ext cx="3556150" cy="2585323"/>
          </a:xfrm>
          <a:prstGeom prst="rect">
            <a:avLst/>
          </a:prstGeom>
          <a:noFill/>
        </p:spPr>
        <p:txBody>
          <a:bodyPr wrap="square" rtlCol="0">
            <a:spAutoFit/>
          </a:bodyPr>
          <a:lstStyle/>
          <a:p>
            <a:pPr marL="342900" indent="-342900" algn="l">
              <a:buClr>
                <a:schemeClr val="accent5">
                  <a:lumMod val="75000"/>
                </a:schemeClr>
              </a:buClr>
              <a:buFont typeface="Wingdings" pitchFamily="2" charset="2"/>
              <a:buChar char="§"/>
            </a:pPr>
            <a:r>
              <a:rPr lang="en-US" sz="2000" dirty="0" smtClean="0"/>
              <a:t>Build </a:t>
            </a:r>
            <a:r>
              <a:rPr lang="en-US" sz="2000" dirty="0"/>
              <a:t>the </a:t>
            </a:r>
            <a:r>
              <a:rPr lang="en-US" sz="2000" dirty="0" smtClean="0"/>
              <a:t>topology </a:t>
            </a:r>
            <a:r>
              <a:rPr lang="en-US" sz="2000" dirty="0"/>
              <a:t>t</a:t>
            </a:r>
            <a:r>
              <a:rPr lang="en-US" sz="2000" dirty="0" smtClean="0"/>
              <a:t>able based </a:t>
            </a:r>
            <a:r>
              <a:rPr lang="en-US" sz="2000" dirty="0"/>
              <a:t>on the received LSAs. </a:t>
            </a:r>
            <a:endParaRPr lang="en-US" sz="2000" dirty="0" smtClean="0"/>
          </a:p>
          <a:p>
            <a:pPr marL="342900" indent="-342900" algn="l">
              <a:buClr>
                <a:schemeClr val="accent5">
                  <a:lumMod val="75000"/>
                </a:schemeClr>
              </a:buClr>
              <a:buFont typeface="Wingdings" pitchFamily="2" charset="2"/>
              <a:buChar char="§"/>
            </a:pPr>
            <a:r>
              <a:rPr lang="en-US" sz="2000" dirty="0" smtClean="0"/>
              <a:t>This </a:t>
            </a:r>
            <a:r>
              <a:rPr lang="en-US" sz="2000" dirty="0"/>
              <a:t>database eventually holds all the information about the topology of the </a:t>
            </a:r>
            <a:r>
              <a:rPr lang="en-US" sz="2000" dirty="0" smtClean="0"/>
              <a:t>network.</a:t>
            </a:r>
          </a:p>
          <a:p>
            <a:pPr marL="342900" indent="-342900" algn="l">
              <a:buClr>
                <a:schemeClr val="accent5">
                  <a:lumMod val="75000"/>
                </a:schemeClr>
              </a:buClr>
              <a:buFont typeface="Wingdings" pitchFamily="2" charset="2"/>
              <a:buChar char="§"/>
            </a:pPr>
            <a:r>
              <a:rPr lang="en-US" sz="2000" dirty="0" smtClean="0"/>
              <a:t>Execute </a:t>
            </a:r>
            <a:r>
              <a:rPr lang="en-US" sz="2000" dirty="0"/>
              <a:t>the SPF </a:t>
            </a:r>
            <a:r>
              <a:rPr lang="en-US" sz="2000" dirty="0" smtClean="0"/>
              <a:t>Algorithm.</a:t>
            </a:r>
            <a:endParaRPr lang="en-US" sz="20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64" y="1611084"/>
            <a:ext cx="5210793" cy="4891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232239"/>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 (cont.)</a:t>
            </a:r>
            <a:endParaRPr lang="en-US" dirty="0" smtClean="0">
              <a:solidFill>
                <a:schemeClr val="accent5">
                  <a:lumMod val="75000"/>
                </a:schemeClr>
              </a:solidFill>
              <a:cs typeface="Arial" pitchFamily="34" charset="0"/>
            </a:endParaRPr>
          </a:p>
        </p:txBody>
      </p:sp>
      <p:sp>
        <p:nvSpPr>
          <p:cNvPr id="3" name="TextBox 2"/>
          <p:cNvSpPr txBox="1"/>
          <p:nvPr/>
        </p:nvSpPr>
        <p:spPr>
          <a:xfrm>
            <a:off x="5457372" y="3513461"/>
            <a:ext cx="3018972" cy="1421928"/>
          </a:xfrm>
          <a:prstGeom prst="rect">
            <a:avLst/>
          </a:prstGeom>
          <a:noFill/>
        </p:spPr>
        <p:txBody>
          <a:bodyPr wrap="square" rtlCol="0">
            <a:spAutoFit/>
          </a:bodyPr>
          <a:lstStyle/>
          <a:p>
            <a:pPr algn="l"/>
            <a:r>
              <a:rPr lang="en-US" dirty="0"/>
              <a:t>From the SPF tree, the best paths are inserted into the routing table.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43" y="1640734"/>
            <a:ext cx="4675414" cy="4829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007692"/>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679" y="2830059"/>
            <a:ext cx="46863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Single-area and Multiarea OSPF </a:t>
            </a:r>
            <a:endParaRPr lang="en-US" dirty="0" smtClean="0">
              <a:solidFill>
                <a:schemeClr val="accent5">
                  <a:lumMod val="75000"/>
                </a:schemeClr>
              </a:solidFill>
              <a:cs typeface="Arial" pitchFamily="34"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17" y="1545318"/>
            <a:ext cx="47339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862354"/>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Single-area and Multiarea </a:t>
            </a:r>
            <a:r>
              <a:rPr lang="en-US" dirty="0"/>
              <a:t>OSPF (cont.)</a:t>
            </a:r>
            <a:endParaRPr lang="en-US" dirty="0" smtClean="0">
              <a:solidFill>
                <a:schemeClr val="accent5">
                  <a:lumMod val="75000"/>
                </a:schemeClr>
              </a:solidFill>
              <a:cs typeface="Arial"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360" y="1681163"/>
            <a:ext cx="6466440" cy="481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0421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Encapsulating OSPF Messages</a:t>
            </a:r>
            <a:endParaRPr lang="en-US" dirty="0"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029" y="1629227"/>
            <a:ext cx="5522006" cy="5059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593120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Types of OSPF Packets</a:t>
            </a:r>
            <a:endParaRPr lang="en-US" dirty="0" smtClean="0">
              <a:solidFill>
                <a:schemeClr val="accent5">
                  <a:lumMod val="75000"/>
                </a:schemeClr>
              </a:solidFill>
              <a:cs typeface="Arial" pitchFamily="34" charset="0"/>
            </a:endParaRPr>
          </a:p>
        </p:txBody>
      </p:sp>
      <p:pic>
        <p:nvPicPr>
          <p:cNvPr id="143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2811"/>
          <a:stretch/>
        </p:blipFill>
        <p:spPr bwMode="auto">
          <a:xfrm>
            <a:off x="564813" y="1872343"/>
            <a:ext cx="7882502" cy="39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0973461"/>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br>
              <a:rPr lang="en-US" sz="1800" dirty="0" smtClean="0"/>
            </a:br>
            <a:r>
              <a:rPr lang="en-US" dirty="0" smtClean="0"/>
              <a:t>Hello Packet</a:t>
            </a:r>
            <a:endParaRPr lang="en-US" dirty="0" smtClean="0">
              <a:solidFill>
                <a:schemeClr val="accent5">
                  <a:lumMod val="75000"/>
                </a:schemeClr>
              </a:solidFill>
              <a:cs typeface="Arial" pitchFamily="34" charset="0"/>
            </a:endParaRPr>
          </a:p>
        </p:txBody>
      </p:sp>
      <p:sp>
        <p:nvSpPr>
          <p:cNvPr id="2" name="Rectangle 1"/>
          <p:cNvSpPr/>
          <p:nvPr/>
        </p:nvSpPr>
        <p:spPr>
          <a:xfrm>
            <a:off x="1066800" y="1680157"/>
            <a:ext cx="6640286" cy="3416320"/>
          </a:xfrm>
          <a:prstGeom prst="rect">
            <a:avLst/>
          </a:prstGeom>
        </p:spPr>
        <p:txBody>
          <a:bodyPr wrap="square">
            <a:spAutoFit/>
          </a:bodyPr>
          <a:lstStyle/>
          <a:p>
            <a:pPr algn="l"/>
            <a:r>
              <a:rPr lang="en-US" dirty="0" smtClean="0"/>
              <a:t>OSPF </a:t>
            </a:r>
            <a:r>
              <a:rPr lang="en-US" dirty="0"/>
              <a:t>Type 1 packet </a:t>
            </a:r>
            <a:r>
              <a:rPr lang="en-US" dirty="0" smtClean="0"/>
              <a:t>= Hello packet:</a:t>
            </a:r>
          </a:p>
          <a:p>
            <a:pPr algn="l"/>
            <a:endParaRPr lang="en-US" dirty="0"/>
          </a:p>
          <a:p>
            <a:pPr marL="342900" indent="-342900" algn="l">
              <a:buClr>
                <a:srgbClr val="678DC5"/>
              </a:buClr>
              <a:buFont typeface="Wingdings" pitchFamily="2" charset="2"/>
              <a:buChar char="§"/>
            </a:pPr>
            <a:r>
              <a:rPr lang="en-US" dirty="0"/>
              <a:t>Discover OSPF neighbors and establish neighbor </a:t>
            </a:r>
            <a:r>
              <a:rPr lang="en-US" dirty="0" smtClean="0"/>
              <a:t>adjacencies.</a:t>
            </a:r>
            <a:endParaRPr lang="en-US" dirty="0"/>
          </a:p>
          <a:p>
            <a:pPr marL="342900" indent="-342900" algn="l">
              <a:buClr>
                <a:srgbClr val="678DC5"/>
              </a:buClr>
              <a:buFont typeface="Wingdings" pitchFamily="2" charset="2"/>
              <a:buChar char="§"/>
            </a:pPr>
            <a:r>
              <a:rPr lang="en-US" dirty="0" smtClean="0"/>
              <a:t>Advertise </a:t>
            </a:r>
            <a:r>
              <a:rPr lang="en-US" dirty="0"/>
              <a:t>parameters on which two routers must agree to become </a:t>
            </a:r>
            <a:r>
              <a:rPr lang="en-US" dirty="0" smtClean="0"/>
              <a:t>neighbors.</a:t>
            </a:r>
            <a:endParaRPr lang="en-US" dirty="0"/>
          </a:p>
          <a:p>
            <a:pPr marL="342900" indent="-342900" algn="l">
              <a:buClr>
                <a:srgbClr val="678DC5"/>
              </a:buClr>
              <a:buFont typeface="Wingdings" pitchFamily="2" charset="2"/>
              <a:buChar char="§"/>
            </a:pPr>
            <a:r>
              <a:rPr lang="en-US" dirty="0" smtClean="0"/>
              <a:t>Elect </a:t>
            </a:r>
            <a:r>
              <a:rPr lang="en-US" dirty="0"/>
              <a:t>the Designated Router (DR) and Backup Designated Router (BDR) on multiaccess networks like Ethernet and Frame </a:t>
            </a:r>
            <a:r>
              <a:rPr lang="en-US" dirty="0" smtClean="0"/>
              <a:t>Relay.</a:t>
            </a:r>
            <a:endParaRPr lang="en-US" dirty="0"/>
          </a:p>
        </p:txBody>
      </p:sp>
    </p:spTree>
    <p:extLst>
      <p:ext uri="{BB962C8B-B14F-4D97-AF65-F5344CB8AC3E}">
        <p14:creationId xmlns:p14="http://schemas.microsoft.com/office/powerpoint/2010/main" val="1991882133"/>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br>
              <a:rPr lang="en-US" sz="1800" dirty="0" smtClean="0"/>
            </a:br>
            <a:r>
              <a:rPr lang="en-US" dirty="0" smtClean="0"/>
              <a:t>Hello Packet (cont.)</a:t>
            </a:r>
            <a:endParaRPr lang="en-US" dirty="0" smtClean="0">
              <a:solidFill>
                <a:schemeClr val="accent5">
                  <a:lumMod val="75000"/>
                </a:schemeClr>
              </a:solidFill>
              <a:cs typeface="Arial" pitchFamily="34" charset="0"/>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182" y="1412420"/>
            <a:ext cx="6344172" cy="5220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7132989"/>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br>
              <a:rPr lang="en-US" sz="1800" dirty="0" smtClean="0"/>
            </a:br>
            <a:r>
              <a:rPr lang="en-US" dirty="0" smtClean="0"/>
              <a:t>Hello Packet Intervals</a:t>
            </a:r>
            <a:endParaRPr lang="en-US" dirty="0" smtClean="0">
              <a:solidFill>
                <a:schemeClr val="accent5">
                  <a:lumMod val="75000"/>
                </a:schemeClr>
              </a:solidFill>
              <a:cs typeface="Arial" pitchFamily="34" charset="0"/>
            </a:endParaRPr>
          </a:p>
        </p:txBody>
      </p:sp>
      <p:sp>
        <p:nvSpPr>
          <p:cNvPr id="2" name="Rectangle 1"/>
          <p:cNvSpPr/>
          <p:nvPr/>
        </p:nvSpPr>
        <p:spPr>
          <a:xfrm>
            <a:off x="478972" y="1822224"/>
            <a:ext cx="8113486" cy="4413516"/>
          </a:xfrm>
          <a:prstGeom prst="rect">
            <a:avLst/>
          </a:prstGeom>
        </p:spPr>
        <p:txBody>
          <a:bodyPr wrap="square">
            <a:spAutoFit/>
          </a:bodyPr>
          <a:lstStyle/>
          <a:p>
            <a:pPr algn="l"/>
            <a:r>
              <a:rPr lang="en-US" dirty="0"/>
              <a:t>OSPF Hello packets are </a:t>
            </a:r>
            <a:r>
              <a:rPr lang="en-US" dirty="0" smtClean="0"/>
              <a:t>transmitted:</a:t>
            </a:r>
          </a:p>
          <a:p>
            <a:pPr marL="342900" indent="-342900" algn="l">
              <a:buFont typeface="Wingdings" pitchFamily="2" charset="2"/>
              <a:buChar char="§"/>
            </a:pPr>
            <a:r>
              <a:rPr lang="en-US" dirty="0" smtClean="0"/>
              <a:t>To </a:t>
            </a:r>
            <a:r>
              <a:rPr lang="en-US" dirty="0"/>
              <a:t>224.0.0.5 in IPv4 and FF02::5 in IPv6 (all OSPF </a:t>
            </a:r>
            <a:r>
              <a:rPr lang="en-US" dirty="0" smtClean="0"/>
              <a:t>routers)</a:t>
            </a:r>
          </a:p>
          <a:p>
            <a:pPr marL="342900" indent="-342900" algn="l">
              <a:buFont typeface="Wingdings" pitchFamily="2" charset="2"/>
              <a:buChar char="§"/>
            </a:pPr>
            <a:r>
              <a:rPr lang="en-US" dirty="0" smtClean="0"/>
              <a:t>Every 10 </a:t>
            </a:r>
            <a:r>
              <a:rPr lang="en-US" dirty="0"/>
              <a:t>seconds (default on </a:t>
            </a:r>
            <a:r>
              <a:rPr lang="en-US" dirty="0" err="1"/>
              <a:t>multiaccess</a:t>
            </a:r>
            <a:r>
              <a:rPr lang="en-US" dirty="0"/>
              <a:t> and point-to-point </a:t>
            </a:r>
            <a:r>
              <a:rPr lang="en-US" dirty="0" smtClean="0"/>
              <a:t>networks)</a:t>
            </a:r>
          </a:p>
          <a:p>
            <a:pPr marL="342900" indent="-342900" algn="l">
              <a:buFont typeface="Wingdings" pitchFamily="2" charset="2"/>
              <a:buChar char="§"/>
            </a:pPr>
            <a:r>
              <a:rPr lang="en-US" dirty="0" smtClean="0"/>
              <a:t>Every 30 </a:t>
            </a:r>
            <a:r>
              <a:rPr lang="en-US" dirty="0"/>
              <a:t>seconds (default on non-broadcast </a:t>
            </a:r>
            <a:r>
              <a:rPr lang="en-US" dirty="0" err="1"/>
              <a:t>multiaccess</a:t>
            </a:r>
            <a:r>
              <a:rPr lang="en-US" dirty="0"/>
              <a:t> [NBMA] </a:t>
            </a:r>
            <a:r>
              <a:rPr lang="en-US" dirty="0" smtClean="0"/>
              <a:t>networks)</a:t>
            </a:r>
            <a:endParaRPr lang="en-US" dirty="0"/>
          </a:p>
          <a:p>
            <a:pPr marL="342900" indent="-342900" algn="l">
              <a:buFont typeface="Wingdings" pitchFamily="2" charset="2"/>
              <a:buChar char="§"/>
            </a:pPr>
            <a:r>
              <a:rPr lang="en-US" dirty="0" smtClean="0"/>
              <a:t>Dead </a:t>
            </a:r>
            <a:r>
              <a:rPr lang="en-US" dirty="0"/>
              <a:t>interval is the period that the router waits to receive a Hello packet before declaring the neighbor </a:t>
            </a:r>
            <a:r>
              <a:rPr lang="en-US" dirty="0" smtClean="0"/>
              <a:t>down</a:t>
            </a:r>
          </a:p>
          <a:p>
            <a:pPr marL="342900" indent="-342900" algn="l">
              <a:buFont typeface="Wingdings" pitchFamily="2" charset="2"/>
              <a:buChar char="§"/>
            </a:pPr>
            <a:r>
              <a:rPr lang="en-US" dirty="0"/>
              <a:t>R</a:t>
            </a:r>
            <a:r>
              <a:rPr lang="en-US" dirty="0" smtClean="0"/>
              <a:t>outer </a:t>
            </a:r>
            <a:r>
              <a:rPr lang="en-US" dirty="0"/>
              <a:t>floods the LSDB with information about </a:t>
            </a:r>
            <a:r>
              <a:rPr lang="en-US" dirty="0" smtClean="0"/>
              <a:t>down neighbors </a:t>
            </a:r>
            <a:r>
              <a:rPr lang="en-US" dirty="0"/>
              <a:t>out all OSPF enabled </a:t>
            </a:r>
            <a:r>
              <a:rPr lang="en-US" dirty="0" smtClean="0"/>
              <a:t>interfaces</a:t>
            </a:r>
            <a:endParaRPr lang="en-US" dirty="0"/>
          </a:p>
          <a:p>
            <a:pPr marL="342900" indent="-342900" algn="l">
              <a:buFont typeface="Wingdings" pitchFamily="2" charset="2"/>
              <a:buChar char="§"/>
            </a:pPr>
            <a:r>
              <a:rPr lang="en-US" dirty="0" smtClean="0"/>
              <a:t>Cisco’s default is </a:t>
            </a:r>
            <a:r>
              <a:rPr lang="en-US" dirty="0"/>
              <a:t>4 times the Hello </a:t>
            </a:r>
            <a:r>
              <a:rPr lang="en-US" dirty="0" smtClean="0"/>
              <a:t>interval</a:t>
            </a:r>
            <a:endParaRPr lang="en-US" dirty="0"/>
          </a:p>
        </p:txBody>
      </p:sp>
    </p:spTree>
    <p:extLst>
      <p:ext uri="{BB962C8B-B14F-4D97-AF65-F5344CB8AC3E}">
        <p14:creationId xmlns:p14="http://schemas.microsoft.com/office/powerpoint/2010/main" val="306983474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Link-State Updates</a:t>
            </a:r>
            <a:endParaRPr lang="en-US" dirty="0" smtClean="0">
              <a:solidFill>
                <a:schemeClr val="accent5">
                  <a:lumMod val="75000"/>
                </a:schemeClr>
              </a:solidFill>
              <a:cs typeface="Arial" pitchFamily="34"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039" y="1604280"/>
            <a:ext cx="6658827" cy="507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680786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8</a:t>
            </a:r>
            <a:endParaRPr lang="en-US" dirty="0" smtClean="0">
              <a:ea typeface="ＭＳ Ｐゴシック" pitchFamily="34" charset="-128"/>
            </a:endParaRPr>
          </a:p>
        </p:txBody>
      </p:sp>
      <p:sp>
        <p:nvSpPr>
          <p:cNvPr id="6147" name="Rectangle 3"/>
          <p:cNvSpPr>
            <a:spLocks noGrp="1" noChangeArrowheads="1"/>
          </p:cNvSpPr>
          <p:nvPr>
            <p:ph idx="1"/>
          </p:nvPr>
        </p:nvSpPr>
        <p:spPr>
          <a:xfrm>
            <a:off x="747713" y="1799772"/>
            <a:ext cx="8131175" cy="4239078"/>
          </a:xfrm>
        </p:spPr>
        <p:txBody>
          <a:bodyPr/>
          <a:lstStyle/>
          <a:p>
            <a:pPr marL="0" indent="0" eaLnBrk="1" hangingPunct="1">
              <a:buFont typeface="Wingdings" pitchFamily="2" charset="2"/>
              <a:buNone/>
            </a:pPr>
            <a:r>
              <a:rPr lang="en-US" dirty="0" smtClean="0">
                <a:cs typeface="Arial" charset="0"/>
              </a:rPr>
              <a:t>8.1 </a:t>
            </a:r>
            <a:r>
              <a:rPr lang="en-US" dirty="0" smtClean="0">
                <a:cs typeface="Arial" charset="0"/>
              </a:rPr>
              <a:t>Characteristics of OSPF</a:t>
            </a:r>
          </a:p>
          <a:p>
            <a:pPr marL="0" indent="0" eaLnBrk="1" hangingPunct="1">
              <a:buFont typeface="Wingdings" pitchFamily="2" charset="2"/>
              <a:buNone/>
            </a:pPr>
            <a:r>
              <a:rPr lang="en-US" dirty="0" smtClean="0">
                <a:cs typeface="Arial" charset="0"/>
              </a:rPr>
              <a:t>8.2 </a:t>
            </a:r>
            <a:r>
              <a:rPr lang="en-US" dirty="0" smtClean="0">
                <a:cs typeface="Arial" charset="0"/>
              </a:rPr>
              <a:t>Configuring Single-area OSPFv2</a:t>
            </a:r>
          </a:p>
          <a:p>
            <a:pPr marL="0" indent="0" eaLnBrk="1" hangingPunct="1">
              <a:buFont typeface="Wingdings" pitchFamily="2" charset="2"/>
              <a:buNone/>
            </a:pPr>
            <a:r>
              <a:rPr lang="en-US" dirty="0" smtClean="0">
                <a:cs typeface="Arial" charset="0"/>
              </a:rPr>
              <a:t>8.3 </a:t>
            </a:r>
            <a:r>
              <a:rPr lang="en-US" dirty="0" smtClean="0">
                <a:cs typeface="Arial" charset="0"/>
              </a:rPr>
              <a:t>Configure Single-area OSPFv3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br>
              <a:rPr lang="en-US" sz="1800" dirty="0" smtClean="0"/>
            </a:br>
            <a:r>
              <a:rPr lang="en-US" dirty="0" smtClean="0"/>
              <a:t>OSPF Operational States</a:t>
            </a:r>
            <a:endParaRPr lang="en-US" dirty="0" smtClean="0">
              <a:solidFill>
                <a:schemeClr val="accent5">
                  <a:lumMod val="75000"/>
                </a:schemeClr>
              </a:solidFill>
              <a:cs typeface="Arial"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87" y="1731510"/>
            <a:ext cx="3723254" cy="4704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5429" y="1731510"/>
            <a:ext cx="3744685" cy="4745915"/>
          </a:xfrm>
          <a:prstGeom prst="rect">
            <a:avLst/>
          </a:prstGeom>
          <a:noFill/>
        </p:spPr>
        <p:txBody>
          <a:bodyPr wrap="square" rtlCol="0">
            <a:spAutoFit/>
          </a:bodyPr>
          <a:lstStyle/>
          <a:p>
            <a:pPr algn="l"/>
            <a:r>
              <a:rPr lang="en-US" dirty="0"/>
              <a:t>When an OSPF router is initially connected to a network, it attempts to:</a:t>
            </a:r>
          </a:p>
          <a:p>
            <a:pPr marL="342900" indent="-342900" algn="l">
              <a:buClr>
                <a:schemeClr val="accent5">
                  <a:lumMod val="75000"/>
                </a:schemeClr>
              </a:buClr>
              <a:buFont typeface="Wingdings" pitchFamily="2" charset="2"/>
              <a:buChar char="§"/>
            </a:pPr>
            <a:r>
              <a:rPr lang="en-US" dirty="0"/>
              <a:t>Create adjacencies with neighbors</a:t>
            </a:r>
          </a:p>
          <a:p>
            <a:pPr marL="342900" indent="-342900" algn="l">
              <a:buClr>
                <a:schemeClr val="accent5">
                  <a:lumMod val="75000"/>
                </a:schemeClr>
              </a:buClr>
              <a:buFont typeface="Wingdings" pitchFamily="2" charset="2"/>
              <a:buChar char="§"/>
            </a:pPr>
            <a:r>
              <a:rPr lang="en-US" dirty="0"/>
              <a:t>Exchange routing information</a:t>
            </a:r>
          </a:p>
          <a:p>
            <a:pPr marL="342900" indent="-342900" algn="l">
              <a:buClr>
                <a:schemeClr val="accent5">
                  <a:lumMod val="75000"/>
                </a:schemeClr>
              </a:buClr>
              <a:buFont typeface="Wingdings" pitchFamily="2" charset="2"/>
              <a:buChar char="§"/>
            </a:pPr>
            <a:r>
              <a:rPr lang="en-US" dirty="0"/>
              <a:t>Calculate the best routes</a:t>
            </a:r>
          </a:p>
          <a:p>
            <a:pPr marL="342900" indent="-342900" algn="l">
              <a:buClr>
                <a:schemeClr val="accent5">
                  <a:lumMod val="75000"/>
                </a:schemeClr>
              </a:buClr>
              <a:buFont typeface="Wingdings" pitchFamily="2" charset="2"/>
              <a:buChar char="§"/>
            </a:pPr>
            <a:r>
              <a:rPr lang="en-US" dirty="0"/>
              <a:t>Reach convergence</a:t>
            </a:r>
          </a:p>
          <a:p>
            <a:pPr marL="342900" indent="-342900" algn="l">
              <a:buClr>
                <a:schemeClr val="accent5">
                  <a:lumMod val="75000"/>
                </a:schemeClr>
              </a:buClr>
              <a:buFont typeface="Wingdings" pitchFamily="2" charset="2"/>
              <a:buChar char="§"/>
            </a:pPr>
            <a:r>
              <a:rPr lang="en-US" dirty="0"/>
              <a:t>OSPF progresses through several states while attempting to reach </a:t>
            </a:r>
            <a:r>
              <a:rPr lang="en-US" dirty="0" smtClean="0"/>
              <a:t>convergence.</a:t>
            </a:r>
            <a:endParaRPr lang="en-US" dirty="0"/>
          </a:p>
        </p:txBody>
      </p:sp>
    </p:spTree>
    <p:extLst>
      <p:ext uri="{BB962C8B-B14F-4D97-AF65-F5344CB8AC3E}">
        <p14:creationId xmlns:p14="http://schemas.microsoft.com/office/powerpoint/2010/main" val="3270213307"/>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898" y="3976915"/>
            <a:ext cx="4745562" cy="2534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br>
              <a:rPr lang="en-US" sz="1800" dirty="0" smtClean="0"/>
            </a:br>
            <a:r>
              <a:rPr lang="en-US" dirty="0" smtClean="0"/>
              <a:t>Establish Neighbor Adjacencies</a:t>
            </a:r>
            <a:endParaRPr lang="en-US" dirty="0" smtClean="0">
              <a:solidFill>
                <a:schemeClr val="accent5">
                  <a:lumMod val="75000"/>
                </a:schemeClr>
              </a:solidFill>
              <a:cs typeface="Arial" pitchFamily="34" charset="0"/>
            </a:endParaRP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172" y="1857115"/>
            <a:ext cx="4404406" cy="3080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02571"/>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br>
              <a:rPr lang="en-US" sz="1800" dirty="0" smtClean="0"/>
            </a:br>
            <a:r>
              <a:rPr lang="en-US" dirty="0" smtClean="0"/>
              <a:t>Establish Neighbor Adjacencies (cont.)</a:t>
            </a:r>
            <a:endParaRPr lang="en-US" dirty="0" smtClean="0">
              <a:solidFill>
                <a:schemeClr val="accent5">
                  <a:lumMod val="75000"/>
                </a:schemeClr>
              </a:solidFill>
              <a:cs typeface="Arial" pitchFamily="34"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 y="1729014"/>
            <a:ext cx="4747923" cy="2523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380" y="3730171"/>
            <a:ext cx="5068220" cy="243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14400" y="6169252"/>
            <a:ext cx="7569200" cy="286232"/>
          </a:xfrm>
          <a:prstGeom prst="rect">
            <a:avLst/>
          </a:prstGeom>
          <a:noFill/>
        </p:spPr>
        <p:txBody>
          <a:bodyPr wrap="square" rtlCol="0">
            <a:spAutoFit/>
          </a:bodyPr>
          <a:lstStyle/>
          <a:p>
            <a:r>
              <a:rPr lang="en-US" sz="1400" dirty="0"/>
              <a:t> </a:t>
            </a:r>
            <a:r>
              <a:rPr lang="en-US" sz="1400" b="1" dirty="0"/>
              <a:t>DR </a:t>
            </a:r>
            <a:r>
              <a:rPr lang="en-US" sz="1400" b="1" dirty="0" smtClean="0"/>
              <a:t>and BDR election only </a:t>
            </a:r>
            <a:r>
              <a:rPr lang="en-US" sz="1400" b="1" dirty="0"/>
              <a:t>occurs on multi-access networks such as Ethernet LANs.</a:t>
            </a:r>
          </a:p>
        </p:txBody>
      </p:sp>
    </p:spTree>
    <p:extLst>
      <p:ext uri="{BB962C8B-B14F-4D97-AF65-F5344CB8AC3E}">
        <p14:creationId xmlns:p14="http://schemas.microsoft.com/office/powerpoint/2010/main" val="1923434376"/>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OSPF DR and BDR</a:t>
            </a:r>
            <a:endParaRPr lang="en-US" dirty="0" smtClean="0">
              <a:solidFill>
                <a:schemeClr val="accent5">
                  <a:lumMod val="75000"/>
                </a:schemeClr>
              </a:solidFill>
              <a:cs typeface="Arial"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886" y="1465943"/>
            <a:ext cx="4605431" cy="5217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1401386"/>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Synchronizing OSPF Database</a:t>
            </a:r>
            <a:endParaRPr lang="en-US" dirty="0" smtClean="0">
              <a:solidFill>
                <a:schemeClr val="accent5">
                  <a:lumMod val="75000"/>
                </a:schemeClr>
              </a:solidFill>
              <a:cs typeface="Arial" pitchFamily="34"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368" y="1795234"/>
            <a:ext cx="6628374" cy="2833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8202724"/>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Synchronizing OSPF Database (cont.)</a:t>
            </a:r>
            <a:endParaRPr lang="en-US" dirty="0" smtClean="0">
              <a:solidFill>
                <a:schemeClr val="accent5">
                  <a:lumMod val="75000"/>
                </a:schemeClr>
              </a:solidFill>
              <a:cs typeface="Arial" pitchFamily="34"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886" y="1885270"/>
            <a:ext cx="5135336" cy="4700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153849"/>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Router ID</a:t>
            </a:r>
            <a:br>
              <a:rPr lang="en-US" sz="1800" dirty="0" smtClean="0"/>
            </a:br>
            <a:r>
              <a:rPr lang="en-US" dirty="0" smtClean="0"/>
              <a:t>OSPF Network Topology</a:t>
            </a:r>
            <a:endParaRPr lang="en-US" dirty="0" smtClean="0">
              <a:solidFill>
                <a:schemeClr val="accent5">
                  <a:lumMod val="75000"/>
                </a:schemeClr>
              </a:solidFill>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228" y="1530578"/>
            <a:ext cx="7028189" cy="5138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8547545"/>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Router ID</a:t>
            </a:r>
            <a:r>
              <a:rPr lang="en-US" dirty="0" smtClean="0"/>
              <a:t/>
            </a:r>
            <a:br>
              <a:rPr lang="en-US" dirty="0" smtClean="0"/>
            </a:br>
            <a:r>
              <a:rPr lang="en-US" dirty="0" smtClean="0"/>
              <a:t>Router IDs</a:t>
            </a:r>
            <a:endParaRPr lang="en-US" dirty="0" smtClean="0">
              <a:solidFill>
                <a:schemeClr val="accent5">
                  <a:lumMod val="75000"/>
                </a:schemeClr>
              </a:solidFill>
              <a:cs typeface="Arial" pitchFamily="34" charset="0"/>
            </a:endParaRPr>
          </a:p>
        </p:txBody>
      </p:sp>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34" y="4792664"/>
            <a:ext cx="4209143" cy="170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097" y="956977"/>
            <a:ext cx="5334760" cy="4166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18466"/>
          <a:stretch/>
        </p:blipFill>
        <p:spPr bwMode="auto">
          <a:xfrm>
            <a:off x="199731" y="1523999"/>
            <a:ext cx="4242545" cy="1572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077" y="3174780"/>
            <a:ext cx="4267200" cy="1000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7689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Configure Single-area OSPFv2</a:t>
            </a:r>
            <a:r>
              <a:rPr lang="en-US" dirty="0" smtClean="0"/>
              <a:t/>
            </a:r>
            <a:br>
              <a:rPr lang="en-US" dirty="0" smtClean="0"/>
            </a:br>
            <a:r>
              <a:rPr lang="en-US" dirty="0" smtClean="0"/>
              <a:t>The network Command</a:t>
            </a:r>
            <a:endParaRPr lang="en-US" dirty="0" smtClean="0">
              <a:solidFill>
                <a:schemeClr val="accent5">
                  <a:lumMod val="75000"/>
                </a:schemeClr>
              </a:solidFill>
              <a:cs typeface="Arial" pitchFamily="34" charset="0"/>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985" y="1644878"/>
            <a:ext cx="6300365" cy="233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097" y="4223657"/>
            <a:ext cx="6134129" cy="2383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1952212"/>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638" y="1651688"/>
            <a:ext cx="7940675" cy="3571875"/>
          </a:xfrm>
        </p:spPr>
        <p:txBody>
          <a:bodyPr/>
          <a:lstStyle/>
          <a:p>
            <a:r>
              <a:rPr lang="en-US" sz="2000" dirty="0"/>
              <a:t>By default, </a:t>
            </a:r>
            <a:r>
              <a:rPr lang="en-US" sz="2000" dirty="0" err="1"/>
              <a:t>OSPF</a:t>
            </a:r>
            <a:r>
              <a:rPr lang="en-US" sz="2000" dirty="0"/>
              <a:t> messages are forwarded out all </a:t>
            </a:r>
            <a:r>
              <a:rPr lang="en-US" sz="2000" dirty="0" err="1"/>
              <a:t>OSPF</a:t>
            </a:r>
            <a:r>
              <a:rPr lang="en-US" sz="2000" dirty="0"/>
              <a:t>-enabled </a:t>
            </a:r>
            <a:r>
              <a:rPr lang="en-US" sz="2000" dirty="0" smtClean="0"/>
              <a:t>interfaces. However, these messages really only need to be sent out interfaces connecting to other </a:t>
            </a:r>
            <a:r>
              <a:rPr lang="en-US" sz="2000" dirty="0" err="1" smtClean="0"/>
              <a:t>OSPF</a:t>
            </a:r>
            <a:r>
              <a:rPr lang="en-US" sz="2000" dirty="0" smtClean="0"/>
              <a:t>-enabled routers.</a:t>
            </a:r>
          </a:p>
          <a:p>
            <a:r>
              <a:rPr lang="en-US" sz="2000" dirty="0"/>
              <a:t>Sending out unneeded messages on a LAN affects the network in three ways:</a:t>
            </a:r>
          </a:p>
          <a:p>
            <a:pPr marL="681037" lvl="1" indent="-342900">
              <a:buFont typeface="Wingdings" pitchFamily="2" charset="2"/>
              <a:buChar char="§"/>
            </a:pPr>
            <a:r>
              <a:rPr lang="en-US" dirty="0"/>
              <a:t>Inefficient Use of Bandwidth</a:t>
            </a:r>
          </a:p>
          <a:p>
            <a:pPr marL="681037" lvl="1" indent="-342900">
              <a:buFont typeface="Wingdings" pitchFamily="2" charset="2"/>
              <a:buChar char="§"/>
            </a:pPr>
            <a:r>
              <a:rPr lang="en-US" dirty="0"/>
              <a:t>Inefficient Use of Resources</a:t>
            </a:r>
          </a:p>
          <a:p>
            <a:pPr marL="681037" lvl="1" indent="-342900">
              <a:buFont typeface="Wingdings" pitchFamily="2" charset="2"/>
              <a:buChar char="§"/>
            </a:pPr>
            <a:r>
              <a:rPr lang="en-US" dirty="0"/>
              <a:t>Increased Security </a:t>
            </a:r>
            <a:r>
              <a:rPr lang="en-US" dirty="0" smtClean="0"/>
              <a:t>Risk</a:t>
            </a:r>
            <a:endParaRPr lang="en-US" sz="2000" dirty="0" smtClean="0"/>
          </a:p>
          <a:p>
            <a:r>
              <a:rPr lang="pt-BR" sz="2000" dirty="0" smtClean="0"/>
              <a:t>The Passive Interface feature helps limiting the scope of routing updates advertisements.</a:t>
            </a:r>
            <a:endParaRPr lang="en-US" sz="2000" dirty="0"/>
          </a:p>
        </p:txBody>
      </p:sp>
      <p:sp>
        <p:nvSpPr>
          <p:cNvPr id="4" name="Rectangle 2"/>
          <p:cNvSpPr>
            <a:spLocks noGrp="1" noChangeArrowheads="1"/>
          </p:cNvSpPr>
          <p:nvPr>
            <p:ph type="title"/>
          </p:nvPr>
        </p:nvSpPr>
        <p:spPr>
          <a:xfrm>
            <a:off x="655638" y="595317"/>
            <a:ext cx="8145462" cy="838200"/>
          </a:xfrm>
        </p:spPr>
        <p:txBody>
          <a:bodyPr/>
          <a:lstStyle/>
          <a:p>
            <a:pPr eaLnBrk="1" hangingPunct="1">
              <a:defRPr/>
            </a:pPr>
            <a:r>
              <a:rPr lang="en-US" sz="1800" dirty="0" smtClean="0"/>
              <a:t>Configure Single-Area OSPFv2</a:t>
            </a:r>
            <a:r>
              <a:rPr lang="en-US" dirty="0" smtClean="0"/>
              <a:t/>
            </a:r>
            <a:br>
              <a:rPr lang="en-US" dirty="0" smtClean="0"/>
            </a:br>
            <a:r>
              <a:rPr lang="en-US" dirty="0" smtClean="0"/>
              <a:t>Passive Interface</a:t>
            </a:r>
            <a:endParaRPr lang="en-US" dirty="0" smtClean="0">
              <a:solidFill>
                <a:schemeClr val="accent5">
                  <a:lumMod val="75000"/>
                </a:schemeClr>
              </a:solidFill>
              <a:cs typeface="Arial" pitchFamily="34" charset="0"/>
            </a:endParaRPr>
          </a:p>
        </p:txBody>
      </p:sp>
    </p:spTree>
    <p:extLst>
      <p:ext uri="{BB962C8B-B14F-4D97-AF65-F5344CB8AC3E}">
        <p14:creationId xmlns:p14="http://schemas.microsoft.com/office/powerpoint/2010/main" val="6774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8: </a:t>
            </a:r>
            <a:r>
              <a:rPr lang="en-US" dirty="0" smtClean="0"/>
              <a:t>Objectives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28" y="1669143"/>
            <a:ext cx="8459973" cy="404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Configure Single-area OSPFv2</a:t>
            </a:r>
            <a:r>
              <a:rPr lang="en-US" dirty="0" smtClean="0"/>
              <a:t/>
            </a:r>
            <a:br>
              <a:rPr lang="en-US" dirty="0" smtClean="0"/>
            </a:br>
            <a:r>
              <a:rPr lang="en-US" dirty="0" smtClean="0"/>
              <a:t>Configuring Passive Interfaces</a:t>
            </a:r>
            <a:endParaRPr lang="en-US" dirty="0" smtClean="0">
              <a:solidFill>
                <a:schemeClr val="accent5">
                  <a:lumMod val="75000"/>
                </a:schemeClr>
              </a:solidFill>
              <a:cs typeface="Arial" pitchFamily="34"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241" y="1725612"/>
            <a:ext cx="6440901" cy="1999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719943" y="4004879"/>
            <a:ext cx="6277428" cy="1754326"/>
          </a:xfrm>
          <a:prstGeom prst="rect">
            <a:avLst/>
          </a:prstGeom>
        </p:spPr>
        <p:txBody>
          <a:bodyPr wrap="square">
            <a:spAutoFit/>
          </a:bodyPr>
          <a:lstStyle/>
          <a:p>
            <a:pPr algn="l"/>
            <a:r>
              <a:rPr lang="en-US" dirty="0"/>
              <a:t>Use the</a:t>
            </a:r>
            <a:r>
              <a:rPr lang="en-US" b="1" dirty="0"/>
              <a:t> passive-interface </a:t>
            </a:r>
            <a:r>
              <a:rPr lang="en-US" dirty="0"/>
              <a:t>router configuration mode command to prevent the transmission of routing messages through a router interface, but still allow that network to be advertised to other </a:t>
            </a:r>
            <a:r>
              <a:rPr lang="en-US" dirty="0" smtClean="0"/>
              <a:t>routers</a:t>
            </a:r>
            <a:r>
              <a:rPr lang="en-US" dirty="0"/>
              <a:t>.</a:t>
            </a:r>
          </a:p>
        </p:txBody>
      </p:sp>
    </p:spTree>
    <p:extLst>
      <p:ext uri="{BB962C8B-B14F-4D97-AF65-F5344CB8AC3E}">
        <p14:creationId xmlns:p14="http://schemas.microsoft.com/office/powerpoint/2010/main" val="1028975329"/>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OSPF Metric = Cost</a:t>
            </a:r>
            <a:endParaRPr lang="en-US" dirty="0" smtClean="0">
              <a:solidFill>
                <a:schemeClr val="accent5">
                  <a:lumMod val="75000"/>
                </a:schemeClr>
              </a:solidFill>
              <a:cs typeface="Arial" pitchFamily="34" charset="0"/>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830" y="2322547"/>
            <a:ext cx="5085896" cy="4350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49943" y="1399217"/>
            <a:ext cx="8461828" cy="923330"/>
          </a:xfrm>
          <a:prstGeom prst="rect">
            <a:avLst/>
          </a:prstGeom>
          <a:noFill/>
        </p:spPr>
        <p:txBody>
          <a:bodyPr wrap="square" rtlCol="0">
            <a:spAutoFit/>
          </a:bodyPr>
          <a:lstStyle/>
          <a:p>
            <a:pPr algn="l"/>
            <a:r>
              <a:rPr lang="en-US" sz="2000" dirty="0" smtClean="0"/>
              <a:t>Cost</a:t>
            </a:r>
            <a:r>
              <a:rPr lang="en-US" sz="2000" dirty="0"/>
              <a:t> = </a:t>
            </a:r>
            <a:r>
              <a:rPr lang="en-US" sz="2000" i="1" u="sng" dirty="0"/>
              <a:t>reference bandwidth</a:t>
            </a:r>
            <a:r>
              <a:rPr lang="en-US" sz="2000" i="1" dirty="0"/>
              <a:t> </a:t>
            </a:r>
            <a:r>
              <a:rPr lang="en-US" sz="2000" dirty="0"/>
              <a:t>/ </a:t>
            </a:r>
            <a:r>
              <a:rPr lang="en-US" sz="2000" i="1" u="sng" dirty="0"/>
              <a:t>interface bandwidth</a:t>
            </a:r>
            <a:endParaRPr lang="en-US" sz="2000" dirty="0"/>
          </a:p>
          <a:p>
            <a:pPr algn="l"/>
            <a:r>
              <a:rPr lang="en-US" sz="2000" dirty="0"/>
              <a:t>(</a:t>
            </a:r>
            <a:r>
              <a:rPr lang="en-US" sz="2000" dirty="0" smtClean="0"/>
              <a:t>default </a:t>
            </a:r>
            <a:r>
              <a:rPr lang="en-US" sz="2000" dirty="0"/>
              <a:t>reference bandwidth </a:t>
            </a:r>
            <a:r>
              <a:rPr lang="en-US" sz="2000" dirty="0" smtClean="0"/>
              <a:t>is 10^8)</a:t>
            </a:r>
            <a:endParaRPr lang="en-US" sz="2000" dirty="0"/>
          </a:p>
          <a:p>
            <a:pPr algn="l"/>
            <a:r>
              <a:rPr lang="en-US" sz="2000" dirty="0"/>
              <a:t>Cost = </a:t>
            </a:r>
            <a:r>
              <a:rPr lang="en-US" sz="2000" u="sng" dirty="0"/>
              <a:t>100,000,000 bps</a:t>
            </a:r>
            <a:r>
              <a:rPr lang="en-US" sz="2000" dirty="0"/>
              <a:t> / </a:t>
            </a:r>
            <a:r>
              <a:rPr lang="en-US" sz="2000" i="1" u="sng" dirty="0"/>
              <a:t>interface bandwidth in bps</a:t>
            </a:r>
            <a:r>
              <a:rPr lang="en-US" sz="2000" i="1" dirty="0"/>
              <a:t> </a:t>
            </a:r>
            <a:endParaRPr lang="en-US" sz="2000" dirty="0"/>
          </a:p>
        </p:txBody>
      </p:sp>
    </p:spTree>
    <p:extLst>
      <p:ext uri="{BB962C8B-B14F-4D97-AF65-F5344CB8AC3E}">
        <p14:creationId xmlns:p14="http://schemas.microsoft.com/office/powerpoint/2010/main" val="238993109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OSPF Accumulates Costs</a:t>
            </a:r>
            <a:endParaRPr lang="en-US" dirty="0" smtClean="0">
              <a:solidFill>
                <a:schemeClr val="accent5">
                  <a:lumMod val="75000"/>
                </a:schemeClr>
              </a:solidFill>
              <a:cs typeface="Arial" pitchFamily="34" charset="0"/>
            </a:endParaRPr>
          </a:p>
        </p:txBody>
      </p:sp>
      <p:sp>
        <p:nvSpPr>
          <p:cNvPr id="3" name="TextBox 2"/>
          <p:cNvSpPr txBox="1"/>
          <p:nvPr/>
        </p:nvSpPr>
        <p:spPr>
          <a:xfrm>
            <a:off x="449943" y="1573388"/>
            <a:ext cx="8461828" cy="646331"/>
          </a:xfrm>
          <a:prstGeom prst="rect">
            <a:avLst/>
          </a:prstGeom>
          <a:noFill/>
        </p:spPr>
        <p:txBody>
          <a:bodyPr wrap="square" rtlCol="0">
            <a:spAutoFit/>
          </a:bodyPr>
          <a:lstStyle/>
          <a:p>
            <a:pPr algn="l"/>
            <a:r>
              <a:rPr lang="en-US" sz="2000" dirty="0"/>
              <a:t>C</a:t>
            </a:r>
            <a:r>
              <a:rPr lang="en-US" sz="2000" dirty="0" smtClean="0"/>
              <a:t>ost </a:t>
            </a:r>
            <a:r>
              <a:rPr lang="en-US" sz="2000" dirty="0"/>
              <a:t>of an OSPF route is the accumulated value from one router to the destination </a:t>
            </a:r>
            <a:r>
              <a:rPr lang="en-US" sz="2000" dirty="0" smtClean="0"/>
              <a:t>network.</a:t>
            </a:r>
            <a:endParaRPr lang="en-US" sz="20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37" y="2290442"/>
            <a:ext cx="7748777" cy="392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772545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Adjusting the Reference Bandwidth</a:t>
            </a:r>
            <a:endParaRPr lang="en-US" dirty="0" smtClean="0">
              <a:solidFill>
                <a:schemeClr val="accent5">
                  <a:lumMod val="75000"/>
                </a:schemeClr>
              </a:solidFill>
              <a:cs typeface="Arial" pitchFamily="34" charset="0"/>
            </a:endParaRPr>
          </a:p>
        </p:txBody>
      </p:sp>
      <p:sp>
        <p:nvSpPr>
          <p:cNvPr id="3" name="TextBox 2"/>
          <p:cNvSpPr txBox="1"/>
          <p:nvPr/>
        </p:nvSpPr>
        <p:spPr>
          <a:xfrm>
            <a:off x="449943" y="1573388"/>
            <a:ext cx="8461828" cy="1477328"/>
          </a:xfrm>
          <a:prstGeom prst="rect">
            <a:avLst/>
          </a:prstGeom>
          <a:noFill/>
        </p:spPr>
        <p:txBody>
          <a:bodyPr wrap="square" rtlCol="0">
            <a:spAutoFit/>
          </a:bodyPr>
          <a:lstStyle/>
          <a:p>
            <a:pPr marL="342900" indent="-342900" algn="l">
              <a:buClr>
                <a:schemeClr val="accent5">
                  <a:lumMod val="75000"/>
                </a:schemeClr>
              </a:buClr>
              <a:buFont typeface="Wingdings" pitchFamily="2" charset="2"/>
              <a:buChar char="§"/>
            </a:pPr>
            <a:r>
              <a:rPr lang="en-US" sz="2000" dirty="0"/>
              <a:t>U</a:t>
            </a:r>
            <a:r>
              <a:rPr lang="en-US" sz="2000" dirty="0" smtClean="0"/>
              <a:t>se </a:t>
            </a:r>
            <a:r>
              <a:rPr lang="en-US" sz="2000" dirty="0"/>
              <a:t>the</a:t>
            </a:r>
            <a:r>
              <a:rPr lang="en-US" sz="2000" b="1" dirty="0"/>
              <a:t> </a:t>
            </a:r>
            <a:r>
              <a:rPr lang="en-US" sz="2000" b="1" dirty="0" smtClean="0"/>
              <a:t>command - auto-cost </a:t>
            </a:r>
            <a:r>
              <a:rPr lang="en-US" sz="2000" b="1" dirty="0"/>
              <a:t>reference-bandwidth </a:t>
            </a:r>
            <a:endParaRPr lang="en-US" sz="2000" i="1" dirty="0" smtClean="0"/>
          </a:p>
          <a:p>
            <a:pPr marL="342900" indent="-342900" algn="l">
              <a:buClr>
                <a:schemeClr val="accent5">
                  <a:lumMod val="75000"/>
                </a:schemeClr>
              </a:buClr>
              <a:buFont typeface="Wingdings" pitchFamily="2" charset="2"/>
              <a:buChar char="§"/>
            </a:pPr>
            <a:r>
              <a:rPr lang="en-US" sz="2000" dirty="0"/>
              <a:t>M</a:t>
            </a:r>
            <a:r>
              <a:rPr lang="en-US" sz="2000" dirty="0" smtClean="0"/>
              <a:t>ust </a:t>
            </a:r>
            <a:r>
              <a:rPr lang="en-US" sz="2000" dirty="0"/>
              <a:t>be configured on every router in the OSPF </a:t>
            </a:r>
            <a:r>
              <a:rPr lang="en-US" sz="2000" dirty="0" smtClean="0"/>
              <a:t>domain</a:t>
            </a:r>
            <a:endParaRPr lang="en-US" sz="2000" dirty="0"/>
          </a:p>
          <a:p>
            <a:pPr marL="342900" indent="-342900" algn="l">
              <a:buClr>
                <a:schemeClr val="accent5">
                  <a:lumMod val="75000"/>
                </a:schemeClr>
              </a:buClr>
              <a:buFont typeface="Wingdings" pitchFamily="2" charset="2"/>
              <a:buChar char="§"/>
            </a:pPr>
            <a:r>
              <a:rPr lang="en-US" sz="2000" dirty="0" smtClean="0"/>
              <a:t>Notice </a:t>
            </a:r>
            <a:r>
              <a:rPr lang="en-US" sz="2000" dirty="0"/>
              <a:t>that the value is expressed in </a:t>
            </a:r>
            <a:r>
              <a:rPr lang="en-US" sz="2000" dirty="0" smtClean="0"/>
              <a:t>Mb/s:</a:t>
            </a:r>
            <a:endParaRPr lang="en-US" sz="2000" dirty="0"/>
          </a:p>
          <a:p>
            <a:pPr marL="800100" lvl="1" indent="-342900" algn="l">
              <a:buClr>
                <a:schemeClr val="accent5">
                  <a:lumMod val="75000"/>
                </a:schemeClr>
              </a:buClr>
              <a:buFont typeface="Wingdings" pitchFamily="2" charset="2"/>
              <a:buChar char="§"/>
            </a:pPr>
            <a:r>
              <a:rPr lang="en-US" sz="2000" b="1" dirty="0"/>
              <a:t>Gigabit Ethernet </a:t>
            </a:r>
            <a:r>
              <a:rPr lang="en-US" sz="2000" dirty="0"/>
              <a:t>-</a:t>
            </a:r>
            <a:r>
              <a:rPr lang="en-US" sz="2000" b="1" dirty="0"/>
              <a:t> auto-cost reference-bandwidth 1000</a:t>
            </a:r>
            <a:endParaRPr lang="en-US" sz="2000" dirty="0"/>
          </a:p>
          <a:p>
            <a:pPr marL="800100" lvl="1" indent="-342900" algn="l">
              <a:buClr>
                <a:schemeClr val="accent5">
                  <a:lumMod val="75000"/>
                </a:schemeClr>
              </a:buClr>
              <a:buFont typeface="Wingdings" pitchFamily="2" charset="2"/>
              <a:buChar char="§"/>
            </a:pPr>
            <a:r>
              <a:rPr lang="en-US" sz="2000" b="1" dirty="0"/>
              <a:t>10 Gigabit Ethernet </a:t>
            </a:r>
            <a:r>
              <a:rPr lang="en-US" sz="2000" dirty="0"/>
              <a:t>-</a:t>
            </a:r>
            <a:r>
              <a:rPr lang="en-US" sz="2000" b="1" dirty="0"/>
              <a:t> auto-cost reference-bandwidth 10000</a:t>
            </a:r>
            <a:endParaRPr lang="en-US" sz="2000"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43" y="3296104"/>
            <a:ext cx="463867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768" y="4389664"/>
            <a:ext cx="46291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6076987"/>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Default Interface Bandwidths</a:t>
            </a:r>
            <a:endParaRPr lang="en-US" dirty="0" smtClean="0">
              <a:solidFill>
                <a:schemeClr val="accent5">
                  <a:lumMod val="75000"/>
                </a:schemeClr>
              </a:solidFill>
              <a:cs typeface="Arial" pitchFamily="34" charset="0"/>
            </a:endParaRPr>
          </a:p>
        </p:txBody>
      </p:sp>
      <p:sp>
        <p:nvSpPr>
          <p:cNvPr id="3" name="TextBox 2"/>
          <p:cNvSpPr txBox="1"/>
          <p:nvPr/>
        </p:nvSpPr>
        <p:spPr>
          <a:xfrm>
            <a:off x="449943" y="1573388"/>
            <a:ext cx="8461828" cy="646331"/>
          </a:xfrm>
          <a:prstGeom prst="rect">
            <a:avLst/>
          </a:prstGeom>
          <a:noFill/>
        </p:spPr>
        <p:txBody>
          <a:bodyPr wrap="square" rtlCol="0">
            <a:spAutoFit/>
          </a:bodyPr>
          <a:lstStyle/>
          <a:p>
            <a:pPr algn="l"/>
            <a:r>
              <a:rPr lang="en-US" sz="2000" dirty="0" smtClean="0"/>
              <a:t>On </a:t>
            </a:r>
            <a:r>
              <a:rPr lang="en-US" sz="2000" dirty="0"/>
              <a:t>Cisco routers, the default bandwidth on most serial interfaces is set to 1.544 </a:t>
            </a:r>
            <a:r>
              <a:rPr lang="en-US" sz="2000" dirty="0" smtClean="0"/>
              <a:t>Mb/s.</a:t>
            </a:r>
            <a:endParaRPr lang="en-US" sz="20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973" y="2667681"/>
            <a:ext cx="6148645" cy="2876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08488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Adjusting the Interface Bandwidths</a:t>
            </a:r>
            <a:endParaRPr lang="en-US" dirty="0" smtClean="0">
              <a:solidFill>
                <a:schemeClr val="accent5">
                  <a:lumMod val="75000"/>
                </a:schemeClr>
              </a:solidFill>
              <a:cs typeface="Arial" pitchFamily="34" charset="0"/>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184" y="2002291"/>
            <a:ext cx="5774507" cy="3861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005718"/>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Manually Setting the OSPF Cost</a:t>
            </a:r>
            <a:endParaRPr lang="en-US" dirty="0" smtClean="0">
              <a:solidFill>
                <a:schemeClr val="accent5">
                  <a:lumMod val="75000"/>
                </a:schemeClr>
              </a:solidFill>
              <a:cs typeface="Arial" pitchFamily="34" charset="0"/>
            </a:endParaRPr>
          </a:p>
        </p:txBody>
      </p:sp>
      <p:sp>
        <p:nvSpPr>
          <p:cNvPr id="2" name="Rectangle 1"/>
          <p:cNvSpPr/>
          <p:nvPr/>
        </p:nvSpPr>
        <p:spPr>
          <a:xfrm>
            <a:off x="464457" y="1567543"/>
            <a:ext cx="8157029" cy="923330"/>
          </a:xfrm>
          <a:prstGeom prst="rect">
            <a:avLst/>
          </a:prstGeom>
        </p:spPr>
        <p:txBody>
          <a:bodyPr wrap="square">
            <a:spAutoFit/>
          </a:bodyPr>
          <a:lstStyle/>
          <a:p>
            <a:pPr algn="l"/>
            <a:r>
              <a:rPr lang="en-US" sz="2000" dirty="0"/>
              <a:t>Both the</a:t>
            </a:r>
            <a:r>
              <a:rPr lang="en-US" sz="2000" b="1" dirty="0"/>
              <a:t> bandwidth </a:t>
            </a:r>
            <a:r>
              <a:rPr lang="en-US" sz="2000" dirty="0"/>
              <a:t>interface command and the</a:t>
            </a:r>
            <a:r>
              <a:rPr lang="en-US" sz="2000" b="1" dirty="0"/>
              <a:t> </a:t>
            </a:r>
            <a:r>
              <a:rPr lang="en-US" sz="2000" b="1" dirty="0" err="1"/>
              <a:t>ip</a:t>
            </a:r>
            <a:r>
              <a:rPr lang="en-US" sz="2000" b="1" dirty="0"/>
              <a:t> </a:t>
            </a:r>
            <a:r>
              <a:rPr lang="en-US" sz="2000" b="1" dirty="0" err="1"/>
              <a:t>ospf</a:t>
            </a:r>
            <a:r>
              <a:rPr lang="en-US" sz="2000" b="1" dirty="0"/>
              <a:t> cost </a:t>
            </a:r>
            <a:r>
              <a:rPr lang="en-US" sz="2000" dirty="0"/>
              <a:t>interface command achieve the same result, which is to provide an accurate value for use by OSPF in determining the best route.</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610" y="2817132"/>
            <a:ext cx="6408721" cy="29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277010"/>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Verify OSPF</a:t>
            </a:r>
            <a:br>
              <a:rPr lang="en-US" sz="1800" dirty="0" smtClean="0"/>
            </a:br>
            <a:r>
              <a:rPr lang="en-US" dirty="0" smtClean="0"/>
              <a:t>Verify OSPF Neighbors</a:t>
            </a:r>
            <a:endParaRPr lang="en-US" dirty="0" smtClean="0">
              <a:solidFill>
                <a:schemeClr val="accent5">
                  <a:lumMod val="75000"/>
                </a:schemeClr>
              </a:solidFill>
              <a:cs typeface="Arial" pitchFamily="34" charset="0"/>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770" y="2520725"/>
            <a:ext cx="6110515" cy="1845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349826" y="1874394"/>
            <a:ext cx="5994401" cy="646331"/>
          </a:xfrm>
          <a:prstGeom prst="rect">
            <a:avLst/>
          </a:prstGeom>
          <a:noFill/>
        </p:spPr>
        <p:txBody>
          <a:bodyPr wrap="square" rtlCol="0">
            <a:spAutoFit/>
          </a:bodyPr>
          <a:lstStyle/>
          <a:p>
            <a:pPr algn="l"/>
            <a:r>
              <a:rPr lang="en-US" sz="2000" dirty="0"/>
              <a:t>V</a:t>
            </a:r>
            <a:r>
              <a:rPr lang="en-US" sz="2000" dirty="0" smtClean="0"/>
              <a:t>erify </a:t>
            </a:r>
            <a:r>
              <a:rPr lang="en-US" sz="2000" dirty="0"/>
              <a:t>that the router has formed an adjacency with its neighboring </a:t>
            </a:r>
            <a:r>
              <a:rPr lang="en-US" sz="2000" dirty="0" smtClean="0"/>
              <a:t>routers.</a:t>
            </a:r>
            <a:endParaRPr lang="en-US" sz="2000" dirty="0"/>
          </a:p>
        </p:txBody>
      </p:sp>
    </p:spTree>
    <p:extLst>
      <p:ext uri="{BB962C8B-B14F-4D97-AF65-F5344CB8AC3E}">
        <p14:creationId xmlns:p14="http://schemas.microsoft.com/office/powerpoint/2010/main" val="2612333853"/>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Verify OSPF</a:t>
            </a:r>
            <a:br>
              <a:rPr lang="en-US" sz="1800" dirty="0" smtClean="0"/>
            </a:br>
            <a:r>
              <a:rPr lang="en-US" dirty="0" smtClean="0"/>
              <a:t>Verify OSPF Protocol Settings</a:t>
            </a:r>
            <a:endParaRPr lang="en-US" dirty="0" smtClean="0">
              <a:solidFill>
                <a:schemeClr val="accent5">
                  <a:lumMod val="75000"/>
                </a:schemeClr>
              </a:solidFill>
              <a:cs typeface="Arial" pitchFamily="34" charset="0"/>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426" y="1497467"/>
            <a:ext cx="5432606" cy="5004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810883"/>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55638" y="377607"/>
            <a:ext cx="8145462" cy="838200"/>
          </a:xfrm>
        </p:spPr>
        <p:txBody>
          <a:bodyPr/>
          <a:lstStyle/>
          <a:p>
            <a:pPr eaLnBrk="1" hangingPunct="1">
              <a:defRPr/>
            </a:pPr>
            <a:r>
              <a:rPr lang="en-US" sz="1800" dirty="0" smtClean="0"/>
              <a:t>Verify OSPF</a:t>
            </a:r>
            <a:r>
              <a:rPr lang="en-US" dirty="0" smtClean="0"/>
              <a:t/>
            </a:r>
            <a:br>
              <a:rPr lang="en-US" dirty="0" smtClean="0"/>
            </a:br>
            <a:r>
              <a:rPr lang="en-US" dirty="0" smtClean="0"/>
              <a:t>Verify OSPF Process Information</a:t>
            </a:r>
            <a:endParaRPr lang="en-US" dirty="0" smtClean="0">
              <a:solidFill>
                <a:schemeClr val="accent5">
                  <a:lumMod val="75000"/>
                </a:schemeClr>
              </a:solidFill>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843" y="1188811"/>
            <a:ext cx="6019800"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42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Evolution of OSPF</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39524" y="1724932"/>
            <a:ext cx="7940675" cy="553811"/>
          </a:xfrm>
        </p:spPr>
        <p:txBody>
          <a:bodyPr/>
          <a:lstStyle/>
          <a:p>
            <a:pPr marL="0" indent="0" algn="ctr">
              <a:buNone/>
            </a:pPr>
            <a:r>
              <a:rPr lang="en-US" dirty="0" smtClean="0"/>
              <a:t>Interior Gateway Protocols</a:t>
            </a:r>
            <a:r>
              <a:rPr lang="en-CA" dirty="0"/>
              <a:t>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43" y="2420256"/>
            <a:ext cx="7430046" cy="2035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flipH="1">
            <a:off x="2786743" y="3629798"/>
            <a:ext cx="1175659" cy="15808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 name="TextBox 3"/>
          <p:cNvSpPr txBox="1"/>
          <p:nvPr/>
        </p:nvSpPr>
        <p:spPr>
          <a:xfrm>
            <a:off x="2409371" y="5210629"/>
            <a:ext cx="754743" cy="369332"/>
          </a:xfrm>
          <a:prstGeom prst="rect">
            <a:avLst/>
          </a:prstGeom>
          <a:noFill/>
        </p:spPr>
        <p:txBody>
          <a:bodyPr wrap="square" rtlCol="0">
            <a:spAutoFit/>
          </a:bodyPr>
          <a:lstStyle/>
          <a:p>
            <a:r>
              <a:rPr lang="en-US" sz="2000" dirty="0" smtClean="0">
                <a:solidFill>
                  <a:srgbClr val="FF0000"/>
                </a:solidFill>
              </a:rPr>
              <a:t>1988</a:t>
            </a:r>
            <a:endParaRPr lang="en-US" sz="2000" dirty="0">
              <a:solidFill>
                <a:srgbClr val="FF0000"/>
              </a:solidFill>
            </a:endParaRPr>
          </a:p>
        </p:txBody>
      </p:sp>
      <p:cxnSp>
        <p:nvCxnSpPr>
          <p:cNvPr id="8" name="Straight Arrow Connector 7"/>
          <p:cNvCxnSpPr/>
          <p:nvPr/>
        </p:nvCxnSpPr>
        <p:spPr bwMode="auto">
          <a:xfrm>
            <a:off x="4368800" y="4020457"/>
            <a:ext cx="1074057" cy="11901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5442857" y="4905828"/>
            <a:ext cx="1494972" cy="923330"/>
          </a:xfrm>
          <a:prstGeom prst="rect">
            <a:avLst/>
          </a:prstGeom>
          <a:noFill/>
        </p:spPr>
        <p:txBody>
          <a:bodyPr wrap="square" rtlCol="0">
            <a:spAutoFit/>
          </a:bodyPr>
          <a:lstStyle/>
          <a:p>
            <a:r>
              <a:rPr lang="en-US" sz="2000" dirty="0" smtClean="0">
                <a:solidFill>
                  <a:srgbClr val="FF0000"/>
                </a:solidFill>
              </a:rPr>
              <a:t>1989</a:t>
            </a:r>
          </a:p>
          <a:p>
            <a:r>
              <a:rPr lang="en-US" sz="2000" dirty="0" smtClean="0">
                <a:solidFill>
                  <a:srgbClr val="FF0000"/>
                </a:solidFill>
              </a:rPr>
              <a:t>updated in 2008</a:t>
            </a:r>
            <a:endParaRPr lang="en-US" sz="2000" dirty="0">
              <a:solidFill>
                <a:srgbClr val="FF0000"/>
              </a:solidFill>
            </a:endParaRPr>
          </a:p>
        </p:txBody>
      </p:sp>
    </p:spTree>
    <p:extLst>
      <p:ext uri="{BB962C8B-B14F-4D97-AF65-F5344CB8AC3E}">
        <p14:creationId xmlns:p14="http://schemas.microsoft.com/office/powerpoint/2010/main" val="3404542314"/>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Verify OSPF</a:t>
            </a:r>
            <a:br>
              <a:rPr lang="en-US" sz="1800" dirty="0" smtClean="0"/>
            </a:br>
            <a:r>
              <a:rPr lang="en-US" dirty="0" smtClean="0"/>
              <a:t>Verify OSPF Interface Settings</a:t>
            </a:r>
            <a:endParaRPr lang="en-US" dirty="0" smtClean="0">
              <a:solidFill>
                <a:schemeClr val="accent5">
                  <a:lumMod val="75000"/>
                </a:schemeClr>
              </a:solidFill>
              <a:cs typeface="Arial" pitchFamily="34" charset="0"/>
            </a:endParaRP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08" y="2107292"/>
            <a:ext cx="7209263" cy="266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6774549"/>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err="1" smtClean="0"/>
              <a:t>OSPFv3</a:t>
            </a:r>
            <a:endParaRPr lang="en-US" dirty="0" smtClean="0">
              <a:solidFill>
                <a:schemeClr val="accent5">
                  <a:lumMod val="75000"/>
                </a:schemeClr>
              </a:solidFill>
              <a:cs typeface="Arial" pitchFamily="34" charset="0"/>
            </a:endParaRP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947" y="1742943"/>
            <a:ext cx="5856968" cy="464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7118"/>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Similarities Between OSPFv2 to OSPFv3</a:t>
            </a:r>
            <a:endParaRPr lang="en-US" dirty="0" smtClean="0">
              <a:solidFill>
                <a:schemeClr val="accent5">
                  <a:lumMod val="75000"/>
                </a:schemeClr>
              </a:solidFill>
              <a:cs typeface="Arial" pitchFamily="34" charset="0"/>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72" y="2281238"/>
            <a:ext cx="7530428" cy="3430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284742"/>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Differences Between OSPFv2 to OSPFv3</a:t>
            </a:r>
            <a:endParaRPr lang="en-US" dirty="0" smtClean="0">
              <a:solidFill>
                <a:schemeClr val="accent5">
                  <a:lumMod val="75000"/>
                </a:schemeClr>
              </a:solidFill>
              <a:cs typeface="Arial" pitchFamily="34" charset="0"/>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87" y="1660071"/>
            <a:ext cx="6956983" cy="460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7360156"/>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Link-Local Addresses</a:t>
            </a:r>
            <a:endParaRPr lang="en-US" dirty="0" smtClean="0">
              <a:solidFill>
                <a:schemeClr val="accent5">
                  <a:lumMod val="75000"/>
                </a:schemeClr>
              </a:solidFill>
              <a:cs typeface="Arial" pitchFamily="34" charset="0"/>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371" y="1457324"/>
            <a:ext cx="5769429" cy="4390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96571" y="5733140"/>
            <a:ext cx="6574972" cy="646331"/>
          </a:xfrm>
          <a:prstGeom prst="rect">
            <a:avLst/>
          </a:prstGeom>
          <a:noFill/>
        </p:spPr>
        <p:txBody>
          <a:bodyPr wrap="square" rtlCol="0">
            <a:spAutoFit/>
          </a:bodyPr>
          <a:lstStyle/>
          <a:p>
            <a:pPr algn="l"/>
            <a:r>
              <a:rPr lang="en-US" sz="2000" dirty="0" smtClean="0"/>
              <a:t>FF02</a:t>
            </a:r>
            <a:r>
              <a:rPr lang="en-US" sz="2000" dirty="0"/>
              <a:t>::5 address is the all OSPF router </a:t>
            </a:r>
            <a:r>
              <a:rPr lang="en-US" sz="2000" dirty="0" smtClean="0"/>
              <a:t>address</a:t>
            </a:r>
          </a:p>
          <a:p>
            <a:pPr algn="l"/>
            <a:r>
              <a:rPr lang="en-US" sz="2000" dirty="0" smtClean="0"/>
              <a:t>FF02</a:t>
            </a:r>
            <a:r>
              <a:rPr lang="en-US" sz="2000" dirty="0"/>
              <a:t>::6 is the DR/BDR multicast address</a:t>
            </a:r>
          </a:p>
        </p:txBody>
      </p:sp>
    </p:spTree>
    <p:extLst>
      <p:ext uri="{BB962C8B-B14F-4D97-AF65-F5344CB8AC3E}">
        <p14:creationId xmlns:p14="http://schemas.microsoft.com/office/powerpoint/2010/main" val="1968663770"/>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OSFPv3</a:t>
            </a:r>
            <a:br>
              <a:rPr lang="en-US" sz="1800" dirty="0" smtClean="0"/>
            </a:br>
            <a:r>
              <a:rPr lang="en-US" dirty="0" smtClean="0"/>
              <a:t>OSPFv3 Network Topology</a:t>
            </a:r>
            <a:endParaRPr lang="en-US" dirty="0" smtClean="0">
              <a:solidFill>
                <a:schemeClr val="accent5">
                  <a:lumMod val="75000"/>
                </a:schemeClr>
              </a:solidFill>
              <a:cs typeface="Arial" pitchFamily="34" charset="0"/>
            </a:endParaRP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341" y="1571625"/>
            <a:ext cx="6104801" cy="4800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568967"/>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defRPr/>
            </a:pPr>
            <a:r>
              <a:rPr lang="en-US" sz="1800" dirty="0"/>
              <a:t>Configuring </a:t>
            </a:r>
            <a:r>
              <a:rPr lang="en-US" sz="1800" dirty="0" err="1"/>
              <a:t>OSFPv3</a:t>
            </a:r>
            <a:r>
              <a:rPr lang="en-US" sz="1800" dirty="0"/>
              <a:t/>
            </a:r>
            <a:br>
              <a:rPr lang="en-US" sz="1800" dirty="0"/>
            </a:br>
            <a:r>
              <a:rPr lang="en-US" dirty="0"/>
              <a:t>OSPFv3 Network </a:t>
            </a:r>
            <a:r>
              <a:rPr lang="en-US" dirty="0" smtClean="0"/>
              <a:t>Topology (cont.)</a:t>
            </a:r>
            <a:endParaRPr lang="en-US" dirty="0"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15" y="1918607"/>
            <a:ext cx="8592209" cy="4317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669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898525"/>
            <a:ext cx="8456613" cy="871538"/>
          </a:xfrm>
        </p:spPr>
        <p:txBody>
          <a:bodyPr/>
          <a:lstStyle/>
          <a:p>
            <a:pPr eaLnBrk="1" hangingPunct="1">
              <a:defRPr/>
            </a:pPr>
            <a:r>
              <a:rPr lang="en-US" sz="1800" dirty="0" smtClean="0"/>
              <a:t>Configuring OSFPv3</a:t>
            </a:r>
            <a:br>
              <a:rPr lang="en-US" sz="1800" dirty="0" smtClean="0"/>
            </a:br>
            <a:r>
              <a:rPr lang="en-US" dirty="0" smtClean="0"/>
              <a:t>Link-Local </a:t>
            </a:r>
            <a:br>
              <a:rPr lang="en-US" dirty="0" smtClean="0"/>
            </a:br>
            <a:r>
              <a:rPr lang="en-US" dirty="0" smtClean="0"/>
              <a:t>Addresses</a:t>
            </a:r>
            <a:endParaRPr lang="en-US" dirty="0" smtClean="0">
              <a:solidFill>
                <a:schemeClr val="accent5">
                  <a:lumMod val="75000"/>
                </a:schemeClr>
              </a:solidFill>
              <a:cs typeface="Arial" pitchFamily="34" charset="0"/>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143" y="329045"/>
            <a:ext cx="5324929" cy="3113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78971" y="3442774"/>
            <a:ext cx="8157029" cy="2613023"/>
          </a:xfrm>
          <a:prstGeom prst="rect">
            <a:avLst/>
          </a:prstGeom>
        </p:spPr>
        <p:txBody>
          <a:bodyPr wrap="square">
            <a:spAutoFit/>
          </a:bodyPr>
          <a:lstStyle/>
          <a:p>
            <a:pPr marL="342900" indent="-342900" algn="l">
              <a:buClr>
                <a:schemeClr val="accent5">
                  <a:lumMod val="75000"/>
                </a:schemeClr>
              </a:buClr>
              <a:buFont typeface="Wingdings" pitchFamily="2" charset="2"/>
              <a:buChar char="§"/>
            </a:pPr>
            <a:r>
              <a:rPr lang="en-US" sz="1800" dirty="0" smtClean="0"/>
              <a:t>Link-local </a:t>
            </a:r>
            <a:r>
              <a:rPr lang="en-US" sz="1800" dirty="0"/>
              <a:t>addresses are automatically created when an IPv6 global unicast address is assigned to the </a:t>
            </a:r>
            <a:r>
              <a:rPr lang="en-US" sz="1800" dirty="0" smtClean="0"/>
              <a:t>interface (required).</a:t>
            </a:r>
          </a:p>
          <a:p>
            <a:pPr marL="342900" indent="-342900" algn="l">
              <a:buClr>
                <a:schemeClr val="accent5">
                  <a:lumMod val="75000"/>
                </a:schemeClr>
              </a:buClr>
              <a:buFont typeface="Wingdings" pitchFamily="2" charset="2"/>
              <a:buChar char="§"/>
            </a:pPr>
            <a:r>
              <a:rPr lang="en-US" sz="1800" dirty="0" smtClean="0"/>
              <a:t>Global </a:t>
            </a:r>
            <a:r>
              <a:rPr lang="en-US" sz="1800" dirty="0"/>
              <a:t>unicast addresses are not </a:t>
            </a:r>
            <a:r>
              <a:rPr lang="en-US" sz="1800" dirty="0" smtClean="0"/>
              <a:t>required. </a:t>
            </a:r>
          </a:p>
          <a:p>
            <a:pPr marL="342900" indent="-342900" algn="l">
              <a:buClr>
                <a:schemeClr val="accent5">
                  <a:lumMod val="75000"/>
                </a:schemeClr>
              </a:buClr>
              <a:buFont typeface="Wingdings" pitchFamily="2" charset="2"/>
              <a:buChar char="§"/>
            </a:pPr>
            <a:r>
              <a:rPr lang="en-US" sz="1800" dirty="0" smtClean="0"/>
              <a:t>Cisco </a:t>
            </a:r>
            <a:r>
              <a:rPr lang="en-US" sz="1800" dirty="0"/>
              <a:t>routers create the link-local address using FE80::/10 prefix and the EUI-64 </a:t>
            </a:r>
            <a:r>
              <a:rPr lang="en-US" sz="1800" dirty="0" smtClean="0"/>
              <a:t>process unless the router is configured </a:t>
            </a:r>
            <a:r>
              <a:rPr lang="en-US" sz="1800" dirty="0"/>
              <a:t>manually, </a:t>
            </a:r>
            <a:endParaRPr lang="en-US" sz="1800" dirty="0" smtClean="0"/>
          </a:p>
          <a:p>
            <a:pPr marL="342900" indent="-342900" algn="l">
              <a:buClr>
                <a:schemeClr val="accent5">
                  <a:lumMod val="75000"/>
                </a:schemeClr>
              </a:buClr>
              <a:buFont typeface="Wingdings" pitchFamily="2" charset="2"/>
              <a:buChar char="§"/>
            </a:pPr>
            <a:r>
              <a:rPr lang="en-US" sz="1800" dirty="0" smtClean="0"/>
              <a:t>EUI-64 </a:t>
            </a:r>
            <a:r>
              <a:rPr lang="en-US" sz="1800" dirty="0"/>
              <a:t>involves using the 48-bit Ethernet MAC address, inserting FFFE in the middle and flipping the seventh bit. For serial interfaces, Cisco uses the MAC address of an Ethernet interface. </a:t>
            </a:r>
            <a:endParaRPr lang="en-US" sz="1800" dirty="0" smtClean="0"/>
          </a:p>
          <a:p>
            <a:pPr marL="342900" indent="-342900" algn="l">
              <a:buClr>
                <a:schemeClr val="accent5">
                  <a:lumMod val="75000"/>
                </a:schemeClr>
              </a:buClr>
              <a:buFont typeface="Wingdings" pitchFamily="2" charset="2"/>
              <a:buChar char="§"/>
            </a:pPr>
            <a:r>
              <a:rPr lang="en-US" sz="1800" dirty="0" smtClean="0"/>
              <a:t>Notice </a:t>
            </a:r>
            <a:r>
              <a:rPr lang="en-US" sz="1800" dirty="0"/>
              <a:t>in the figure that all three interfaces are using the same link-local address</a:t>
            </a:r>
            <a:r>
              <a:rPr lang="en-US" sz="2000" dirty="0"/>
              <a:t>.</a:t>
            </a:r>
          </a:p>
        </p:txBody>
      </p:sp>
    </p:spTree>
    <p:extLst>
      <p:ext uri="{BB962C8B-B14F-4D97-AF65-F5344CB8AC3E}">
        <p14:creationId xmlns:p14="http://schemas.microsoft.com/office/powerpoint/2010/main" val="3208229066"/>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A</a:t>
            </a:r>
            <a:r>
              <a:rPr lang="en-US" dirty="0" smtClean="0"/>
              <a:t>ssigning Link-Local Addresses</a:t>
            </a:r>
            <a:endParaRPr lang="en-US" dirty="0" smtClean="0">
              <a:solidFill>
                <a:schemeClr val="accent5">
                  <a:lumMod val="75000"/>
                </a:schemeClr>
              </a:solidFill>
              <a:cs typeface="Arial" pitchFamily="34" charset="0"/>
            </a:endParaRP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32" y="1671185"/>
            <a:ext cx="5380598" cy="3452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672" t="7863"/>
          <a:stretch/>
        </p:blipFill>
        <p:spPr bwMode="auto">
          <a:xfrm>
            <a:off x="4034972" y="3802742"/>
            <a:ext cx="4765476" cy="279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39541" y="1555745"/>
            <a:ext cx="2467429" cy="2308324"/>
          </a:xfrm>
          <a:prstGeom prst="rect">
            <a:avLst/>
          </a:prstGeom>
          <a:noFill/>
        </p:spPr>
        <p:txBody>
          <a:bodyPr wrap="square" rtlCol="0">
            <a:spAutoFit/>
          </a:bodyPr>
          <a:lstStyle/>
          <a:p>
            <a:pPr algn="l"/>
            <a:r>
              <a:rPr lang="en-US" sz="2000" dirty="0" smtClean="0"/>
              <a:t>Manually configuring </a:t>
            </a:r>
            <a:r>
              <a:rPr lang="en-US" sz="2000" dirty="0"/>
              <a:t>the link-local address </a:t>
            </a:r>
            <a:r>
              <a:rPr lang="en-US" sz="2000" dirty="0" smtClean="0"/>
              <a:t>provides </a:t>
            </a:r>
            <a:r>
              <a:rPr lang="en-US" sz="2000" dirty="0"/>
              <a:t>the ability to create an address that is recognizable and easier to </a:t>
            </a:r>
            <a:r>
              <a:rPr lang="en-US" sz="2000" dirty="0" smtClean="0"/>
              <a:t>remember.</a:t>
            </a:r>
            <a:endParaRPr lang="en-US" sz="2000" dirty="0"/>
          </a:p>
        </p:txBody>
      </p:sp>
    </p:spTree>
    <p:extLst>
      <p:ext uri="{BB962C8B-B14F-4D97-AF65-F5344CB8AC3E}">
        <p14:creationId xmlns:p14="http://schemas.microsoft.com/office/powerpoint/2010/main" val="85006388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C</a:t>
            </a:r>
            <a:r>
              <a:rPr lang="en-US" dirty="0" smtClean="0"/>
              <a:t>onfiguring the OSPFv3 Router ID</a:t>
            </a:r>
            <a:endParaRPr lang="en-US" dirty="0" smtClean="0">
              <a:solidFill>
                <a:schemeClr val="accent5">
                  <a:lumMod val="75000"/>
                </a:schemeClr>
              </a:solidFill>
              <a:cs typeface="Arial" pitchFamily="34" charset="0"/>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882" y="1720170"/>
            <a:ext cx="4879975" cy="4516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8720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Features of OSPF</a:t>
            </a:r>
            <a:endParaRPr lang="en-US" dirty="0" smtClean="0">
              <a:solidFill>
                <a:schemeClr val="accent5">
                  <a:lumMod val="75000"/>
                </a:schemeClr>
              </a:solidFill>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453" y="1557338"/>
            <a:ext cx="5887803" cy="481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6396496"/>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C</a:t>
            </a:r>
            <a:r>
              <a:rPr lang="en-US" dirty="0" smtClean="0"/>
              <a:t>onfiguring the OSPFv3 Router ID (cont.)</a:t>
            </a:r>
            <a:endParaRPr lang="en-US" dirty="0" smtClean="0">
              <a:solidFill>
                <a:schemeClr val="accent5">
                  <a:lumMod val="75000"/>
                </a:schemeClr>
              </a:solidFill>
              <a:cs typeface="Arial" pitchFamily="34" charset="0"/>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971" y="1593170"/>
            <a:ext cx="5715681" cy="4917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08581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smtClean="0"/>
              <a:t>Modifying an</a:t>
            </a:r>
            <a:r>
              <a:rPr lang="en-US" dirty="0"/>
              <a:t> </a:t>
            </a:r>
            <a:r>
              <a:rPr lang="en-US" dirty="0" smtClean="0"/>
              <a:t>OSPFv3 Router ID</a:t>
            </a:r>
            <a:endParaRPr lang="en-US" dirty="0" smtClean="0">
              <a:solidFill>
                <a:schemeClr val="accent5">
                  <a:lumMod val="75000"/>
                </a:schemeClr>
              </a:solidFill>
              <a:cs typeface="Arial" pitchFamily="34" charset="0"/>
            </a:endParaRP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687060"/>
            <a:ext cx="458152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954594"/>
            <a:ext cx="4965473" cy="2447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16115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OSPF Configuring </a:t>
            </a:r>
            <a:r>
              <a:rPr lang="en-US" sz="1800" dirty="0" smtClean="0"/>
              <a:t>OSFPv3</a:t>
            </a:r>
            <a:br>
              <a:rPr lang="en-US" sz="1800" dirty="0" smtClean="0"/>
            </a:br>
            <a:r>
              <a:rPr lang="en-US" dirty="0" smtClean="0"/>
              <a:t>Enabling OSPFv3 on Interfaces</a:t>
            </a:r>
            <a:endParaRPr lang="en-US" dirty="0" smtClean="0">
              <a:solidFill>
                <a:schemeClr val="accent5">
                  <a:lumMod val="75000"/>
                </a:schemeClr>
              </a:solidFill>
              <a:cs typeface="Arial" pitchFamily="34" charset="0"/>
            </a:endParaRPr>
          </a:p>
        </p:txBody>
      </p:sp>
      <p:pic>
        <p:nvPicPr>
          <p:cNvPr id="460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203"/>
          <a:stretch/>
        </p:blipFill>
        <p:spPr bwMode="auto">
          <a:xfrm>
            <a:off x="1378437" y="2772229"/>
            <a:ext cx="5849677" cy="380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98286" y="1669143"/>
            <a:ext cx="7823199" cy="1089529"/>
          </a:xfrm>
          <a:prstGeom prst="rect">
            <a:avLst/>
          </a:prstGeom>
        </p:spPr>
        <p:txBody>
          <a:bodyPr wrap="square">
            <a:spAutoFit/>
          </a:bodyPr>
          <a:lstStyle/>
          <a:p>
            <a:pPr algn="l"/>
            <a:r>
              <a:rPr lang="en-US" dirty="0" smtClean="0"/>
              <a:t>Instead </a:t>
            </a:r>
            <a:r>
              <a:rPr lang="en-US" dirty="0"/>
              <a:t>of using the</a:t>
            </a:r>
            <a:r>
              <a:rPr lang="en-US" b="1" dirty="0"/>
              <a:t> network </a:t>
            </a:r>
            <a:r>
              <a:rPr lang="en-US" dirty="0"/>
              <a:t>router configuration mode command to specify matching interface addresses, OSPFv3 is configured directly on the interface.</a:t>
            </a:r>
          </a:p>
        </p:txBody>
      </p:sp>
    </p:spTree>
    <p:extLst>
      <p:ext uri="{BB962C8B-B14F-4D97-AF65-F5344CB8AC3E}">
        <p14:creationId xmlns:p14="http://schemas.microsoft.com/office/powerpoint/2010/main" val="3581053464"/>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eaLnBrk="1" hangingPunct="1">
              <a:defRPr/>
            </a:pPr>
            <a:r>
              <a:rPr lang="en-US" sz="1800" dirty="0" smtClean="0"/>
              <a:t>Verify OSPFv3</a:t>
            </a:r>
            <a:br>
              <a:rPr lang="en-US" sz="1800" dirty="0" smtClean="0"/>
            </a:br>
            <a:r>
              <a:rPr lang="en-US" dirty="0" smtClean="0"/>
              <a:t>Verify OSPFv3 Neighbors/Protocol Settings</a:t>
            </a:r>
            <a:endParaRPr lang="en-US" dirty="0" smtClean="0">
              <a:solidFill>
                <a:schemeClr val="accent5">
                  <a:lumMod val="75000"/>
                </a:schemeClr>
              </a:solidFill>
              <a:cs typeface="Arial" pitchFamily="34" charset="0"/>
            </a:endParaRPr>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26" y="1720143"/>
            <a:ext cx="5670977" cy="2160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887" y="3724973"/>
            <a:ext cx="5341256" cy="2991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2304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eaLnBrk="1" hangingPunct="1">
              <a:defRPr/>
            </a:pPr>
            <a:r>
              <a:rPr lang="en-US" sz="1800" dirty="0" smtClean="0"/>
              <a:t>Verify OSPFv3</a:t>
            </a:r>
            <a:br>
              <a:rPr lang="en-US" sz="1800" dirty="0" smtClean="0"/>
            </a:br>
            <a:r>
              <a:rPr lang="en-US" dirty="0" smtClean="0"/>
              <a:t>Verify OSPFv3 Interfaces</a:t>
            </a:r>
            <a:endParaRPr lang="en-US" dirty="0" smtClean="0">
              <a:solidFill>
                <a:schemeClr val="accent5">
                  <a:lumMod val="75000"/>
                </a:schemeClr>
              </a:solidFill>
              <a:cs typeface="Arial" pitchFamily="34" charset="0"/>
            </a:endParaRPr>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04" y="2026521"/>
            <a:ext cx="7214669" cy="2124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824736"/>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eaLnBrk="1" hangingPunct="1">
              <a:defRPr/>
            </a:pPr>
            <a:r>
              <a:rPr lang="en-US" sz="1800" dirty="0" smtClean="0"/>
              <a:t>Verify OSPFv3</a:t>
            </a:r>
            <a:br>
              <a:rPr lang="en-US" sz="1800" dirty="0" smtClean="0"/>
            </a:br>
            <a:r>
              <a:rPr lang="en-US" dirty="0" smtClean="0"/>
              <a:t>Verify IPv6 Routing Table</a:t>
            </a:r>
            <a:endParaRPr lang="en-US" dirty="0" smtClean="0">
              <a:solidFill>
                <a:schemeClr val="accent5">
                  <a:lumMod val="75000"/>
                </a:schemeClr>
              </a:solidFill>
              <a:cs typeface="Arial" pitchFamily="34" charset="0"/>
            </a:endParaRP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485" y="1578203"/>
            <a:ext cx="6618057" cy="4977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63577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8: </a:t>
            </a:r>
            <a:r>
              <a:rPr lang="en-US" dirty="0" smtClean="0"/>
              <a:t>Summary</a:t>
            </a:r>
          </a:p>
        </p:txBody>
      </p:sp>
      <p:sp>
        <p:nvSpPr>
          <p:cNvPr id="52227" name="Content Placeholder 2"/>
          <p:cNvSpPr>
            <a:spLocks noGrp="1"/>
          </p:cNvSpPr>
          <p:nvPr>
            <p:ph idx="1"/>
          </p:nvPr>
        </p:nvSpPr>
        <p:spPr>
          <a:xfrm>
            <a:off x="698500" y="1404711"/>
            <a:ext cx="8184243" cy="5068661"/>
          </a:xfrm>
        </p:spPr>
        <p:txBody>
          <a:bodyPr/>
          <a:lstStyle/>
          <a:p>
            <a:pPr marL="0" indent="0">
              <a:buNone/>
            </a:pPr>
            <a:r>
              <a:rPr lang="en-CA" sz="2000" b="1" dirty="0" smtClean="0"/>
              <a:t>OSPF:</a:t>
            </a:r>
          </a:p>
          <a:p>
            <a:r>
              <a:rPr lang="en-US" sz="2000" dirty="0" smtClean="0"/>
              <a:t>For IPv4 </a:t>
            </a:r>
            <a:r>
              <a:rPr lang="en-US" sz="2000" dirty="0"/>
              <a:t>is OSPFv2 </a:t>
            </a:r>
          </a:p>
          <a:p>
            <a:r>
              <a:rPr lang="en-US" sz="2000" dirty="0"/>
              <a:t>F</a:t>
            </a:r>
            <a:r>
              <a:rPr lang="en-US" sz="2000" dirty="0" smtClean="0"/>
              <a:t>or </a:t>
            </a:r>
            <a:r>
              <a:rPr lang="en-US" sz="2000" dirty="0"/>
              <a:t>IPv6 </a:t>
            </a:r>
            <a:r>
              <a:rPr lang="en-US" sz="2000" dirty="0" smtClean="0"/>
              <a:t>is OSPFv3</a:t>
            </a:r>
            <a:endParaRPr lang="en-US" sz="2000" dirty="0"/>
          </a:p>
          <a:p>
            <a:r>
              <a:rPr lang="en-US" sz="2000" dirty="0" smtClean="0"/>
              <a:t>Classless, </a:t>
            </a:r>
            <a:r>
              <a:rPr lang="en-US" sz="2000" dirty="0"/>
              <a:t>link-state routing protocol with a default administrative distance of 110, and is denoted in the routing table with a route source code </a:t>
            </a:r>
            <a:r>
              <a:rPr lang="en-US" sz="2000" dirty="0" smtClean="0"/>
              <a:t>of </a:t>
            </a:r>
            <a:r>
              <a:rPr lang="en-US" sz="2000" b="1" dirty="0" smtClean="0"/>
              <a:t>O</a:t>
            </a:r>
            <a:endParaRPr lang="en-US" sz="2000" dirty="0"/>
          </a:p>
          <a:p>
            <a:r>
              <a:rPr lang="en-US" sz="2000" dirty="0" smtClean="0"/>
              <a:t>OSPFv2 </a:t>
            </a:r>
            <a:r>
              <a:rPr lang="en-US" sz="2000" dirty="0"/>
              <a:t>is enabled with the</a:t>
            </a:r>
            <a:r>
              <a:rPr lang="en-US" sz="2000" b="1" dirty="0"/>
              <a:t> router </a:t>
            </a:r>
            <a:r>
              <a:rPr lang="en-US" sz="2000" b="1" dirty="0" err="1" smtClean="0"/>
              <a:t>ospf</a:t>
            </a:r>
            <a:r>
              <a:rPr lang="en-US" sz="2000" b="1" dirty="0" smtClean="0"/>
              <a:t> </a:t>
            </a:r>
            <a:r>
              <a:rPr lang="en-US" sz="2000" i="1" dirty="0" smtClean="0"/>
              <a:t>process-id </a:t>
            </a:r>
            <a:r>
              <a:rPr lang="en-US" sz="2000" dirty="0" smtClean="0"/>
              <a:t>global </a:t>
            </a:r>
            <a:r>
              <a:rPr lang="en-US" sz="2000" dirty="0"/>
              <a:t>configuration mode command. </a:t>
            </a:r>
            <a:r>
              <a:rPr lang="en-US" sz="2000" dirty="0" smtClean="0"/>
              <a:t>The </a:t>
            </a:r>
            <a:r>
              <a:rPr lang="en-US" sz="2000" i="1" dirty="0" smtClean="0"/>
              <a:t>process-id </a:t>
            </a:r>
            <a:r>
              <a:rPr lang="en-US" sz="2000" dirty="0" smtClean="0"/>
              <a:t>value </a:t>
            </a:r>
            <a:r>
              <a:rPr lang="en-US" sz="2000" dirty="0"/>
              <a:t>is locally significant, which means that it does not need to match other OSPF routers to establish adjacencies with those </a:t>
            </a:r>
            <a:r>
              <a:rPr lang="en-US" sz="2000" dirty="0" smtClean="0"/>
              <a:t>neighbors.</a:t>
            </a:r>
            <a:endParaRPr lang="en-US" sz="2000" dirty="0"/>
          </a:p>
          <a:p>
            <a:r>
              <a:rPr lang="en-US" sz="2000" b="1" dirty="0" smtClean="0"/>
              <a:t>Network</a:t>
            </a:r>
            <a:r>
              <a:rPr lang="en-US" sz="2000" b="1" dirty="0"/>
              <a:t> </a:t>
            </a:r>
            <a:r>
              <a:rPr lang="en-US" sz="2000" dirty="0"/>
              <a:t>command </a:t>
            </a:r>
            <a:r>
              <a:rPr lang="en-US" sz="2000" dirty="0" smtClean="0"/>
              <a:t>uses the </a:t>
            </a:r>
            <a:r>
              <a:rPr lang="en-US" sz="2000" i="1" dirty="0" smtClean="0"/>
              <a:t>wildcard-mask </a:t>
            </a:r>
            <a:r>
              <a:rPr lang="en-US" sz="2000" dirty="0" smtClean="0"/>
              <a:t>value which </a:t>
            </a:r>
            <a:r>
              <a:rPr lang="en-US" sz="2000" dirty="0"/>
              <a:t>is the inverse of the subnet mask, and </a:t>
            </a:r>
            <a:r>
              <a:rPr lang="en-US" sz="2000" dirty="0" smtClean="0"/>
              <a:t>the </a:t>
            </a:r>
            <a:r>
              <a:rPr lang="en-US" sz="2000" i="1" dirty="0" smtClean="0"/>
              <a:t>area-id </a:t>
            </a:r>
            <a:r>
              <a:rPr lang="en-US" sz="2000" dirty="0" smtClean="0"/>
              <a:t>value</a:t>
            </a:r>
            <a:endParaRPr lang="en-US" sz="22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8: </a:t>
            </a:r>
            <a:r>
              <a:rPr lang="en-US" dirty="0" smtClean="0"/>
              <a:t>Summary (cont.)</a:t>
            </a:r>
          </a:p>
        </p:txBody>
      </p:sp>
      <p:sp>
        <p:nvSpPr>
          <p:cNvPr id="52227" name="Content Placeholder 2"/>
          <p:cNvSpPr>
            <a:spLocks noGrp="1"/>
          </p:cNvSpPr>
          <p:nvPr>
            <p:ph idx="1"/>
          </p:nvPr>
        </p:nvSpPr>
        <p:spPr>
          <a:xfrm>
            <a:off x="698500" y="1317625"/>
            <a:ext cx="8184243" cy="5083175"/>
          </a:xfrm>
        </p:spPr>
        <p:txBody>
          <a:bodyPr/>
          <a:lstStyle/>
          <a:p>
            <a:pPr marL="0" indent="0">
              <a:buNone/>
            </a:pPr>
            <a:r>
              <a:rPr lang="en-CA" sz="2000" b="1" dirty="0" smtClean="0"/>
              <a:t>OSPF:</a:t>
            </a:r>
            <a:endParaRPr lang="en-US" sz="2000" dirty="0"/>
          </a:p>
          <a:p>
            <a:r>
              <a:rPr lang="en-US" sz="2000" dirty="0"/>
              <a:t>By default, OSPF Hello packets are sent every 10 seconds on </a:t>
            </a:r>
            <a:r>
              <a:rPr lang="en-US" sz="2000" dirty="0" err="1"/>
              <a:t>multiaccess</a:t>
            </a:r>
            <a:r>
              <a:rPr lang="en-US" sz="2000" dirty="0"/>
              <a:t> and point-to-point segments and every 30 seconds on NBMA segments (Frame Relay, X.25, ATM), and are used by OSPF to establish neighbor adjacencies. The Dead interval is four times the Hello interval, by default.</a:t>
            </a:r>
          </a:p>
          <a:p>
            <a:r>
              <a:rPr lang="en-US" sz="2000" dirty="0"/>
              <a:t>For routers to become adjacent, their Hello interval, Dead interval, network types, and subnet masks must match. Use the</a:t>
            </a:r>
            <a:r>
              <a:rPr lang="en-US" sz="2000" b="1" dirty="0"/>
              <a:t> show </a:t>
            </a:r>
            <a:r>
              <a:rPr lang="en-US" sz="2000" b="1" dirty="0" err="1"/>
              <a:t>ip</a:t>
            </a:r>
            <a:r>
              <a:rPr lang="en-US" sz="2000" b="1" dirty="0"/>
              <a:t> </a:t>
            </a:r>
            <a:r>
              <a:rPr lang="en-US" sz="2000" b="1" dirty="0" err="1" smtClean="0"/>
              <a:t>ospf</a:t>
            </a:r>
            <a:r>
              <a:rPr lang="en-US" sz="2000" b="1" dirty="0" smtClean="0"/>
              <a:t> </a:t>
            </a:r>
            <a:r>
              <a:rPr lang="en-US" sz="2000" b="1" dirty="0" err="1" smtClean="0"/>
              <a:t>neighbors</a:t>
            </a:r>
            <a:r>
              <a:rPr lang="en-US" sz="2000" dirty="0" err="1" smtClean="0"/>
              <a:t>command</a:t>
            </a:r>
            <a:r>
              <a:rPr lang="en-US" sz="2000" dirty="0" smtClean="0"/>
              <a:t> </a:t>
            </a:r>
            <a:r>
              <a:rPr lang="en-US" sz="2000" dirty="0"/>
              <a:t>to verify OSPF adjacencies.</a:t>
            </a:r>
          </a:p>
          <a:p>
            <a:r>
              <a:rPr lang="en-US" sz="2000" dirty="0" smtClean="0"/>
              <a:t>In a </a:t>
            </a:r>
            <a:r>
              <a:rPr lang="en-US" sz="2000" dirty="0" err="1" smtClean="0"/>
              <a:t>multiaccess</a:t>
            </a:r>
            <a:r>
              <a:rPr lang="en-US" sz="2000" dirty="0" smtClean="0"/>
              <a:t> network, OSPF </a:t>
            </a:r>
            <a:r>
              <a:rPr lang="en-US" sz="2000" dirty="0"/>
              <a:t>elects a DR to act as collection and distribution point for LSAs sent and </a:t>
            </a:r>
            <a:r>
              <a:rPr lang="en-US" sz="2000" dirty="0" smtClean="0"/>
              <a:t>received. </a:t>
            </a:r>
            <a:r>
              <a:rPr lang="en-US" sz="2000" dirty="0"/>
              <a:t>A BDR is elected to assume the role of the DR should the DR fail. All other routers are known as DROTHERs. All routers send their LSAs to the DR, which then floods the LSA to all other routers in the </a:t>
            </a:r>
            <a:r>
              <a:rPr lang="en-US" sz="2000" dirty="0" err="1"/>
              <a:t>multiaccess</a:t>
            </a:r>
            <a:r>
              <a:rPr lang="en-US" sz="2000" dirty="0"/>
              <a:t> network.</a:t>
            </a:r>
          </a:p>
          <a:p>
            <a:pPr marL="0" indent="0">
              <a:buNone/>
            </a:pPr>
            <a:endParaRPr lang="en-US" dirty="0" smtClean="0"/>
          </a:p>
        </p:txBody>
      </p:sp>
    </p:spTree>
    <p:extLst>
      <p:ext uri="{BB962C8B-B14F-4D97-AF65-F5344CB8AC3E}">
        <p14:creationId xmlns:p14="http://schemas.microsoft.com/office/powerpoint/2010/main" val="11927491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8: </a:t>
            </a:r>
            <a:r>
              <a:rPr lang="en-US" dirty="0"/>
              <a:t>Summary (cont.)</a:t>
            </a:r>
            <a:endParaRPr lang="en-US" dirty="0" smtClean="0"/>
          </a:p>
        </p:txBody>
      </p:sp>
      <p:sp>
        <p:nvSpPr>
          <p:cNvPr id="52227" name="Content Placeholder 2"/>
          <p:cNvSpPr>
            <a:spLocks noGrp="1"/>
          </p:cNvSpPr>
          <p:nvPr>
            <p:ph idx="1"/>
          </p:nvPr>
        </p:nvSpPr>
        <p:spPr>
          <a:xfrm>
            <a:off x="698500" y="1451429"/>
            <a:ext cx="8184243" cy="4746171"/>
          </a:xfrm>
        </p:spPr>
        <p:txBody>
          <a:bodyPr/>
          <a:lstStyle/>
          <a:p>
            <a:pPr marL="0" indent="0">
              <a:buNone/>
            </a:pPr>
            <a:r>
              <a:rPr lang="en-CA" sz="2000" b="1" dirty="0" smtClean="0"/>
              <a:t>OSPF:</a:t>
            </a:r>
            <a:r>
              <a:rPr lang="en-CA" sz="2000" dirty="0"/>
              <a:t>  </a:t>
            </a:r>
            <a:endParaRPr lang="en-US" sz="2000" dirty="0"/>
          </a:p>
          <a:p>
            <a:r>
              <a:rPr lang="en-US" sz="2000" dirty="0" smtClean="0"/>
              <a:t>In </a:t>
            </a:r>
            <a:r>
              <a:rPr lang="en-US" sz="2000" dirty="0" err="1" smtClean="0"/>
              <a:t>multiaccess</a:t>
            </a:r>
            <a:r>
              <a:rPr lang="en-US" sz="2000" dirty="0" smtClean="0"/>
              <a:t> networks, the </a:t>
            </a:r>
            <a:r>
              <a:rPr lang="en-US" sz="2000" dirty="0"/>
              <a:t>router with the highest router ID is the DR, and the router with the second highest router ID is the BDR. This can be superseded by the</a:t>
            </a:r>
            <a:r>
              <a:rPr lang="en-US" sz="2000" b="1" dirty="0"/>
              <a:t> </a:t>
            </a:r>
            <a:r>
              <a:rPr lang="en-US" sz="2000" b="1" dirty="0" err="1"/>
              <a:t>ip</a:t>
            </a:r>
            <a:r>
              <a:rPr lang="en-US" sz="2000" b="1" dirty="0"/>
              <a:t> </a:t>
            </a:r>
            <a:r>
              <a:rPr lang="en-US" sz="2000" b="1" dirty="0" err="1" smtClean="0"/>
              <a:t>ospf</a:t>
            </a:r>
            <a:r>
              <a:rPr lang="en-US" sz="2000" b="1" dirty="0" smtClean="0"/>
              <a:t> </a:t>
            </a:r>
            <a:r>
              <a:rPr lang="en-US" sz="2000" i="1" dirty="0" smtClean="0"/>
              <a:t>priority </a:t>
            </a:r>
            <a:r>
              <a:rPr lang="en-US" sz="2000" dirty="0" smtClean="0"/>
              <a:t>command </a:t>
            </a:r>
            <a:r>
              <a:rPr lang="en-US" sz="2000" dirty="0"/>
              <a:t>on that </a:t>
            </a:r>
            <a:r>
              <a:rPr lang="en-US" sz="2000" dirty="0" smtClean="0"/>
              <a:t>interface. The </a:t>
            </a:r>
            <a:r>
              <a:rPr lang="en-US" sz="2000" dirty="0"/>
              <a:t>router with the highest priority value is the DR, and next-highest the BDR.</a:t>
            </a:r>
          </a:p>
          <a:p>
            <a:r>
              <a:rPr lang="en-US" sz="2000" dirty="0"/>
              <a:t>The</a:t>
            </a:r>
            <a:r>
              <a:rPr lang="en-US" sz="2000" b="1" dirty="0"/>
              <a:t> show </a:t>
            </a:r>
            <a:r>
              <a:rPr lang="en-US" sz="2000" b="1" dirty="0" err="1"/>
              <a:t>ip</a:t>
            </a:r>
            <a:r>
              <a:rPr lang="en-US" sz="2000" b="1" dirty="0"/>
              <a:t> protocols </a:t>
            </a:r>
            <a:r>
              <a:rPr lang="en-US" sz="2000" dirty="0"/>
              <a:t>command is used to verify important OSPF configuration information, including the OSPF process ID, the router ID, and the networks the router is advertising.</a:t>
            </a:r>
          </a:p>
          <a:p>
            <a:r>
              <a:rPr lang="en-US" sz="2000" dirty="0"/>
              <a:t>OSPFv3 </a:t>
            </a:r>
            <a:r>
              <a:rPr lang="en-US" sz="2000" dirty="0" smtClean="0"/>
              <a:t>is enabled </a:t>
            </a:r>
            <a:r>
              <a:rPr lang="en-US" sz="2000" dirty="0"/>
              <a:t>on an interface and not under router configuration mode. OSPFv3 needs link-local addresses to be configured. IPv6 Unicast routing must be enabled for OSPFv3. A 32-bit router-ID is required before an interface can be enabled for OSPFv3.</a:t>
            </a:r>
          </a:p>
        </p:txBody>
      </p:sp>
    </p:spTree>
    <p:extLst>
      <p:ext uri="{BB962C8B-B14F-4D97-AF65-F5344CB8AC3E}">
        <p14:creationId xmlns:p14="http://schemas.microsoft.com/office/powerpoint/2010/main" val="30048888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8: </a:t>
            </a:r>
            <a:r>
              <a:rPr lang="en-US" dirty="0"/>
              <a:t>Summary (cont.)</a:t>
            </a:r>
            <a:endParaRPr lang="en-US" dirty="0" smtClean="0"/>
          </a:p>
        </p:txBody>
      </p:sp>
      <p:sp>
        <p:nvSpPr>
          <p:cNvPr id="52227" name="Content Placeholder 2"/>
          <p:cNvSpPr>
            <a:spLocks noGrp="1"/>
          </p:cNvSpPr>
          <p:nvPr>
            <p:ph idx="1"/>
          </p:nvPr>
        </p:nvSpPr>
        <p:spPr>
          <a:xfrm>
            <a:off x="698500" y="1317625"/>
            <a:ext cx="8184243" cy="4879975"/>
          </a:xfrm>
        </p:spPr>
        <p:txBody>
          <a:bodyPr/>
          <a:lstStyle/>
          <a:p>
            <a:pPr marL="0" indent="0">
              <a:buNone/>
            </a:pPr>
            <a:r>
              <a:rPr lang="en-CA" sz="2000" b="1" dirty="0" smtClean="0"/>
              <a:t>OSPF:</a:t>
            </a:r>
            <a:r>
              <a:rPr lang="en-CA" sz="2000" dirty="0"/>
              <a:t>  </a:t>
            </a:r>
            <a:endParaRPr lang="en-US" sz="2000" dirty="0"/>
          </a:p>
          <a:p>
            <a:r>
              <a:rPr lang="en-US" sz="2000" dirty="0"/>
              <a:t>The</a:t>
            </a:r>
            <a:r>
              <a:rPr lang="en-US" sz="2000" b="1" dirty="0"/>
              <a:t> show </a:t>
            </a:r>
            <a:r>
              <a:rPr lang="en-US" sz="2000" b="1" dirty="0" err="1"/>
              <a:t>ip</a:t>
            </a:r>
            <a:r>
              <a:rPr lang="en-US" sz="2000" b="1" dirty="0"/>
              <a:t> protocols </a:t>
            </a:r>
            <a:r>
              <a:rPr lang="en-US" sz="2000" dirty="0"/>
              <a:t>command is used to verify important </a:t>
            </a:r>
            <a:r>
              <a:rPr lang="en-US" sz="2000" dirty="0" smtClean="0"/>
              <a:t>OSPFv2 </a:t>
            </a:r>
            <a:r>
              <a:rPr lang="en-US" sz="2000" dirty="0"/>
              <a:t>configuration information, including the OSPF process ID, the router ID, and the networks the router is advertising.</a:t>
            </a:r>
          </a:p>
          <a:p>
            <a:r>
              <a:rPr lang="en-US" sz="2000" dirty="0"/>
              <a:t>OSPFv3 </a:t>
            </a:r>
          </a:p>
          <a:p>
            <a:pPr marL="742950" lvl="1" indent="-285750">
              <a:buFont typeface="Arial" pitchFamily="34" charset="0"/>
              <a:buChar char="•"/>
            </a:pPr>
            <a:r>
              <a:rPr lang="en-US" dirty="0"/>
              <a:t>E</a:t>
            </a:r>
            <a:r>
              <a:rPr lang="en-US" dirty="0" smtClean="0"/>
              <a:t>nabled </a:t>
            </a:r>
            <a:r>
              <a:rPr lang="en-US" dirty="0"/>
              <a:t>on an interface and not under router configuration </a:t>
            </a:r>
            <a:r>
              <a:rPr lang="en-US" dirty="0" smtClean="0"/>
              <a:t>mode</a:t>
            </a:r>
          </a:p>
          <a:p>
            <a:pPr marL="742950" lvl="1" indent="-285750">
              <a:buFont typeface="Arial" pitchFamily="34" charset="0"/>
              <a:buChar char="•"/>
            </a:pPr>
            <a:r>
              <a:rPr lang="en-US" dirty="0"/>
              <a:t>N</a:t>
            </a:r>
            <a:r>
              <a:rPr lang="en-US" dirty="0" smtClean="0"/>
              <a:t>eeds </a:t>
            </a:r>
            <a:r>
              <a:rPr lang="en-US" dirty="0"/>
              <a:t>link-local addresses to be configured. IPv6 </a:t>
            </a:r>
            <a:endParaRPr lang="en-US" dirty="0" smtClean="0"/>
          </a:p>
          <a:p>
            <a:pPr marL="742950" lvl="1" indent="-285750">
              <a:buFont typeface="Arial" pitchFamily="34" charset="0"/>
              <a:buChar char="•"/>
            </a:pPr>
            <a:r>
              <a:rPr lang="en-US" dirty="0" smtClean="0"/>
              <a:t>Unicast </a:t>
            </a:r>
            <a:r>
              <a:rPr lang="en-US" dirty="0"/>
              <a:t>routing must be enabled for </a:t>
            </a:r>
            <a:r>
              <a:rPr lang="en-US" dirty="0" smtClean="0"/>
              <a:t>OSPFv3</a:t>
            </a:r>
          </a:p>
          <a:p>
            <a:pPr marL="742950" lvl="1" indent="-285750">
              <a:buFont typeface="Arial" pitchFamily="34" charset="0"/>
              <a:buChar char="•"/>
            </a:pPr>
            <a:r>
              <a:rPr lang="en-US" dirty="0" smtClean="0"/>
              <a:t>32-bit </a:t>
            </a:r>
            <a:r>
              <a:rPr lang="en-US" dirty="0"/>
              <a:t>router-ID is required before an interface can be enabled for </a:t>
            </a:r>
            <a:r>
              <a:rPr lang="en-US" dirty="0" smtClean="0"/>
              <a:t>OSPFv3</a:t>
            </a:r>
          </a:p>
          <a:p>
            <a:pPr marL="742950" lvl="1" indent="-285750">
              <a:buFont typeface="Arial" pitchFamily="34" charset="0"/>
              <a:buChar char="•"/>
            </a:pPr>
            <a:r>
              <a:rPr lang="en-US" b="1" dirty="0" smtClean="0"/>
              <a:t>show </a:t>
            </a:r>
            <a:r>
              <a:rPr lang="en-US" b="1" dirty="0"/>
              <a:t>ipv6 protocols </a:t>
            </a:r>
            <a:r>
              <a:rPr lang="en-US" dirty="0"/>
              <a:t>command is a quick way to verify </a:t>
            </a:r>
            <a:r>
              <a:rPr lang="en-US" dirty="0" smtClean="0"/>
              <a:t>configuration information (OSPF </a:t>
            </a:r>
            <a:r>
              <a:rPr lang="en-US" dirty="0"/>
              <a:t>process ID, the router ID, and the interfaces enabled for </a:t>
            </a:r>
            <a:r>
              <a:rPr lang="en-US" dirty="0" smtClean="0"/>
              <a:t>OSPFv3)</a:t>
            </a:r>
          </a:p>
          <a:p>
            <a:endParaRPr lang="en-US" dirty="0" smtClean="0"/>
          </a:p>
        </p:txBody>
      </p:sp>
    </p:spTree>
    <p:extLst>
      <p:ext uri="{BB962C8B-B14F-4D97-AF65-F5344CB8AC3E}">
        <p14:creationId xmlns:p14="http://schemas.microsoft.com/office/powerpoint/2010/main" val="3271502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Components of OSPF</a:t>
            </a:r>
            <a:endParaRPr lang="en-US" dirty="0" smtClean="0">
              <a:solidFill>
                <a:schemeClr val="accent5">
                  <a:lumMod val="75000"/>
                </a:schemeClr>
              </a:solidFill>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1" y="1560060"/>
            <a:ext cx="6618514" cy="487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00311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Components of OSPF (cont.)</a:t>
            </a:r>
            <a:endParaRPr lang="en-US" dirty="0" smtClean="0">
              <a:solidFill>
                <a:schemeClr val="accent5">
                  <a:lumMod val="75000"/>
                </a:schemeClr>
              </a:solidFill>
              <a:cs typeface="Arial" pitchFamily="34" charset="0"/>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813"/>
          <a:stretch/>
        </p:blipFill>
        <p:spPr bwMode="auto">
          <a:xfrm>
            <a:off x="1469583" y="3120571"/>
            <a:ext cx="6200310" cy="3497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98285" y="1698643"/>
            <a:ext cx="7823200" cy="1421928"/>
          </a:xfrm>
          <a:prstGeom prst="rect">
            <a:avLst/>
          </a:prstGeom>
          <a:noFill/>
        </p:spPr>
        <p:txBody>
          <a:bodyPr wrap="square" rtlCol="0">
            <a:spAutoFit/>
          </a:bodyPr>
          <a:lstStyle/>
          <a:p>
            <a:pPr algn="l"/>
            <a:r>
              <a:rPr lang="en-US" dirty="0" smtClean="0"/>
              <a:t>OSPF Routers Exchange Packets - These packets are used to discover neighboring routers and also to exchange routing information to maintain accurate information about the network.</a:t>
            </a:r>
            <a:endParaRPr lang="en-US" dirty="0"/>
          </a:p>
        </p:txBody>
      </p:sp>
    </p:spTree>
    <p:extLst>
      <p:ext uri="{BB962C8B-B14F-4D97-AF65-F5344CB8AC3E}">
        <p14:creationId xmlns:p14="http://schemas.microsoft.com/office/powerpoint/2010/main" val="4232987559"/>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4" y="1770241"/>
            <a:ext cx="4458835" cy="447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41257" y="2569339"/>
            <a:ext cx="3556150" cy="2086725"/>
          </a:xfrm>
          <a:prstGeom prst="rect">
            <a:avLst/>
          </a:prstGeom>
          <a:noFill/>
        </p:spPr>
        <p:txBody>
          <a:bodyPr wrap="square" rtlCol="0">
            <a:spAutoFit/>
          </a:bodyPr>
          <a:lstStyle/>
          <a:p>
            <a:pPr algn="l"/>
            <a:r>
              <a:rPr lang="en-US" dirty="0"/>
              <a:t>If a neighbor is present, the OSPF-enabled router attempts to establish a neighbor adjacency with that neighbor</a:t>
            </a:r>
          </a:p>
        </p:txBody>
      </p:sp>
    </p:spTree>
    <p:extLst>
      <p:ext uri="{BB962C8B-B14F-4D97-AF65-F5344CB8AC3E}">
        <p14:creationId xmlns:p14="http://schemas.microsoft.com/office/powerpoint/2010/main" val="1967631064"/>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 (cont.)</a:t>
            </a:r>
            <a:endParaRPr lang="en-US" dirty="0" smtClean="0">
              <a:solidFill>
                <a:schemeClr val="accent5">
                  <a:lumMod val="75000"/>
                </a:schemeClr>
              </a:solidFill>
              <a:cs typeface="Arial" pitchFamily="34" charset="0"/>
            </a:endParaRPr>
          </a:p>
        </p:txBody>
      </p:sp>
      <p:sp>
        <p:nvSpPr>
          <p:cNvPr id="3" name="TextBox 2"/>
          <p:cNvSpPr txBox="1"/>
          <p:nvPr/>
        </p:nvSpPr>
        <p:spPr>
          <a:xfrm>
            <a:off x="5341257" y="1550085"/>
            <a:ext cx="3556150" cy="3139321"/>
          </a:xfrm>
          <a:prstGeom prst="rect">
            <a:avLst/>
          </a:prstGeom>
          <a:noFill/>
        </p:spPr>
        <p:txBody>
          <a:bodyPr wrap="square" rtlCol="0">
            <a:spAutoFit/>
          </a:bodyPr>
          <a:lstStyle/>
          <a:p>
            <a:pPr marL="342900" indent="-342900" algn="l">
              <a:buClr>
                <a:schemeClr val="accent5">
                  <a:lumMod val="75000"/>
                </a:schemeClr>
              </a:buClr>
              <a:buFont typeface="Wingdings" pitchFamily="2" charset="2"/>
              <a:buChar char="§"/>
            </a:pPr>
            <a:r>
              <a:rPr lang="en-US" sz="2000" dirty="0"/>
              <a:t>LSAs contain the state and cost of each directly connected link. </a:t>
            </a:r>
            <a:endParaRPr lang="en-US" sz="2000" dirty="0" smtClean="0"/>
          </a:p>
          <a:p>
            <a:pPr marL="342900" indent="-342900" algn="l">
              <a:buClr>
                <a:schemeClr val="accent5">
                  <a:lumMod val="75000"/>
                </a:schemeClr>
              </a:buClr>
              <a:buFont typeface="Wingdings" pitchFamily="2" charset="2"/>
              <a:buChar char="§"/>
            </a:pPr>
            <a:r>
              <a:rPr lang="en-US" sz="2000" dirty="0" smtClean="0"/>
              <a:t>Routers </a:t>
            </a:r>
            <a:r>
              <a:rPr lang="en-US" sz="2000" dirty="0"/>
              <a:t>flood their LSAs to adjacent neighbors. </a:t>
            </a:r>
            <a:endParaRPr lang="en-US" sz="2000" dirty="0" smtClean="0"/>
          </a:p>
          <a:p>
            <a:pPr marL="342900" indent="-342900" algn="l">
              <a:buClr>
                <a:schemeClr val="accent5">
                  <a:lumMod val="75000"/>
                </a:schemeClr>
              </a:buClr>
              <a:buFont typeface="Wingdings" pitchFamily="2" charset="2"/>
              <a:buChar char="§"/>
            </a:pPr>
            <a:r>
              <a:rPr lang="en-US" sz="2000" dirty="0" smtClean="0"/>
              <a:t>Adjacent </a:t>
            </a:r>
            <a:r>
              <a:rPr lang="en-US" sz="2000" dirty="0"/>
              <a:t>neighbors receiving the LSA immediately flood the LSA to other directly connected neighbors, until all routers in the area have all LSAs.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81" y="1708608"/>
            <a:ext cx="4584248" cy="4558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7816991"/>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17426</TotalTime>
  <Pages>28</Pages>
  <Words>1266</Words>
  <Application>Microsoft Office PowerPoint</Application>
  <PresentationFormat>On-screen Show (4:3)</PresentationFormat>
  <Paragraphs>269</Paragraphs>
  <Slides>60</Slides>
  <Notes>58</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PPT-TMPLT-WHT_C</vt:lpstr>
      <vt:lpstr>NetAcad-4F_PPT-WHT_060408</vt:lpstr>
      <vt:lpstr>Chapter 8: Single-Area OSPF</vt:lpstr>
      <vt:lpstr>Chapter 8</vt:lpstr>
      <vt:lpstr>Chapter 8: Objectives</vt:lpstr>
      <vt:lpstr>Open Shortest Path First Evolution of OSPF</vt:lpstr>
      <vt:lpstr>Open Shortest Path First Features of OSPF</vt:lpstr>
      <vt:lpstr>Open Shortest Path First Components of OSPF</vt:lpstr>
      <vt:lpstr>Open Shortest Path First Components of OSPF (cont.)</vt:lpstr>
      <vt:lpstr>Open Shortest Path First Link-State Operation</vt:lpstr>
      <vt:lpstr>Open Shortest Path First Link-State Operation (cont.)</vt:lpstr>
      <vt:lpstr>Open Shortest Path First Link-State Operation</vt:lpstr>
      <vt:lpstr>Open Shortest Path First Link-State Operation (cont.)</vt:lpstr>
      <vt:lpstr>Open Shortest Path First Single-area and Multiarea OSPF </vt:lpstr>
      <vt:lpstr>Open Shortest Path First Single-area and Multiarea OSPF (cont.)</vt:lpstr>
      <vt:lpstr>OSPF Messages Encapsulating OSPF Messages</vt:lpstr>
      <vt:lpstr>OSPF Messages Types of OSPF Packets</vt:lpstr>
      <vt:lpstr>OSPF Messages Hello Packet</vt:lpstr>
      <vt:lpstr>OSPF Messages Hello Packet (cont.)</vt:lpstr>
      <vt:lpstr>OSPF Messages Hello Packet Intervals</vt:lpstr>
      <vt:lpstr>OSPF Messages Link-State Updates</vt:lpstr>
      <vt:lpstr>OSPF Operation OSPF Operational States</vt:lpstr>
      <vt:lpstr>OSPF Operation Establish Neighbor Adjacencies</vt:lpstr>
      <vt:lpstr>OSPF Operation Establish Neighbor Adjacencies (cont.)</vt:lpstr>
      <vt:lpstr>OSPF Operation OSPF DR and BDR</vt:lpstr>
      <vt:lpstr>OSPF Operation Synchronizing OSPF Database</vt:lpstr>
      <vt:lpstr>OSPF Operation Synchronizing OSPF Database (cont.)</vt:lpstr>
      <vt:lpstr>OSPF Router ID OSPF Network Topology</vt:lpstr>
      <vt:lpstr>OSPF Router ID Router IDs</vt:lpstr>
      <vt:lpstr> Configure Single-area OSPFv2 The network Command</vt:lpstr>
      <vt:lpstr>Configure Single-Area OSPFv2 Passive Interface</vt:lpstr>
      <vt:lpstr> Configure Single-area OSPFv2 Configuring Passive Interfaces</vt:lpstr>
      <vt:lpstr> OSPF Cost OSPF Metric = Cost</vt:lpstr>
      <vt:lpstr> OSPF Cost OSPF Accumulates Costs</vt:lpstr>
      <vt:lpstr> OSPF Cost Adjusting the Reference Bandwidth</vt:lpstr>
      <vt:lpstr> OSPF Cost Default Interface Bandwidths</vt:lpstr>
      <vt:lpstr> OSPF Cost Adjusting the Interface Bandwidths</vt:lpstr>
      <vt:lpstr> OSPF Cost Manually Setting the OSPF Cost</vt:lpstr>
      <vt:lpstr> Verify OSPF Verify OSPF Neighbors</vt:lpstr>
      <vt:lpstr> Verify OSPF Verify OSPF Protocol Settings</vt:lpstr>
      <vt:lpstr>Verify OSPF Verify OSPF Process Information</vt:lpstr>
      <vt:lpstr> Verify OSPF Verify OSPF Interface Settings</vt:lpstr>
      <vt:lpstr>OSPFv2 vs. OSPFv3 OSPFv3</vt:lpstr>
      <vt:lpstr>OSPFv2 vs. OSPFv3 Similarities Between OSPFv2 to OSPFv3</vt:lpstr>
      <vt:lpstr>OSPFv2 vs. OSPFv3 Differences Between OSPFv2 to OSPFv3</vt:lpstr>
      <vt:lpstr>OSPFv2 vs. OSPFv3 Link-Local Addresses</vt:lpstr>
      <vt:lpstr>Configuring OSFPv3 OSPFv3 Network Topology</vt:lpstr>
      <vt:lpstr>Configuring OSFPv3 OSPFv3 Network Topology (cont.)</vt:lpstr>
      <vt:lpstr>Configuring OSFPv3 Link-Local  Addresses</vt:lpstr>
      <vt:lpstr>Configuring OSFPv3 Assigning Link-Local Addresses</vt:lpstr>
      <vt:lpstr>Configuring OSFPv3 Configuring the OSPFv3 Router ID</vt:lpstr>
      <vt:lpstr>Configuring OSFPv3 Configuring the OSPFv3 Router ID (cont.)</vt:lpstr>
      <vt:lpstr>Configuring OSFPv3 Modifying an OSPFv3 Router ID</vt:lpstr>
      <vt:lpstr>OSPF Configuring OSFPv3 Enabling OSPFv3 on Interfaces</vt:lpstr>
      <vt:lpstr>Verify OSPFv3 Verify OSPFv3 Neighbors/Protocol Settings</vt:lpstr>
      <vt:lpstr>Verify OSPFv3 Verify OSPFv3 Interfaces</vt:lpstr>
      <vt:lpstr>Verify OSPFv3 Verify IPv6 Routing Table</vt:lpstr>
      <vt:lpstr>Chapter 8: Summary</vt:lpstr>
      <vt:lpstr>Chapter 8: Summary (cont.)</vt:lpstr>
      <vt:lpstr>Chapter 8: Summary (cont.)</vt:lpstr>
      <vt:lpstr>Chapter 8: Summary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Rodrigo Floriano</cp:lastModifiedBy>
  <cp:revision>1042</cp:revision>
  <cp:lastPrinted>1999-01-27T00:54:54Z</cp:lastPrinted>
  <dcterms:created xsi:type="dcterms:W3CDTF">2006-10-23T15:07:30Z</dcterms:created>
  <dcterms:modified xsi:type="dcterms:W3CDTF">2013-10-22T17:11:04Z</dcterms:modified>
</cp:coreProperties>
</file>