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9"/>
  </p:notesMasterIdLst>
  <p:handoutMasterIdLst>
    <p:handoutMasterId r:id="rId40"/>
  </p:handoutMasterIdLst>
  <p:sldIdLst>
    <p:sldId id="500" r:id="rId3"/>
    <p:sldId id="541" r:id="rId4"/>
    <p:sldId id="796" r:id="rId5"/>
    <p:sldId id="873" r:id="rId6"/>
    <p:sldId id="825" r:id="rId7"/>
    <p:sldId id="848" r:id="rId8"/>
    <p:sldId id="849" r:id="rId9"/>
    <p:sldId id="850" r:id="rId10"/>
    <p:sldId id="851" r:id="rId11"/>
    <p:sldId id="852" r:id="rId12"/>
    <p:sldId id="853" r:id="rId13"/>
    <p:sldId id="854" r:id="rId14"/>
    <p:sldId id="835" r:id="rId15"/>
    <p:sldId id="855" r:id="rId16"/>
    <p:sldId id="856" r:id="rId17"/>
    <p:sldId id="874" r:id="rId18"/>
    <p:sldId id="857" r:id="rId19"/>
    <p:sldId id="858" r:id="rId20"/>
    <p:sldId id="859" r:id="rId21"/>
    <p:sldId id="860" r:id="rId22"/>
    <p:sldId id="861" r:id="rId23"/>
    <p:sldId id="862" r:id="rId24"/>
    <p:sldId id="863" r:id="rId25"/>
    <p:sldId id="864" r:id="rId26"/>
    <p:sldId id="865" r:id="rId27"/>
    <p:sldId id="875" r:id="rId28"/>
    <p:sldId id="866" r:id="rId29"/>
    <p:sldId id="867" r:id="rId30"/>
    <p:sldId id="868" r:id="rId31"/>
    <p:sldId id="869" r:id="rId32"/>
    <p:sldId id="871" r:id="rId33"/>
    <p:sldId id="872" r:id="rId34"/>
    <p:sldId id="876" r:id="rId35"/>
    <p:sldId id="797" r:id="rId36"/>
    <p:sldId id="823" r:id="rId37"/>
    <p:sldId id="681" r:id="rId3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8" clrIdx="0"/>
  <p:cmAuthor id="1" name="carykell" initials="c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CA1"/>
    <a:srgbClr val="3E8DC5"/>
    <a:srgbClr val="678DC5"/>
    <a:srgbClr val="3E67A4"/>
    <a:srgbClr val="C0C0C4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8" autoAdjust="0"/>
    <p:restoredTop sz="84245" autoAdjust="0"/>
  </p:normalViewPr>
  <p:slideViewPr>
    <p:cSldViewPr snapToGrid="0">
      <p:cViewPr>
        <p:scale>
          <a:sx n="66" d="100"/>
          <a:sy n="66" d="100"/>
        </p:scale>
        <p:origin x="-2376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" Type="http://schemas.openxmlformats.org/officeDocument/2006/relationships/slide" Target="slides/slide7.xml"/><Relationship Id="rId21" Type="http://schemas.openxmlformats.org/officeDocument/2006/relationships/slide" Target="slides/slide26.xml"/><Relationship Id="rId7" Type="http://schemas.openxmlformats.org/officeDocument/2006/relationships/slide" Target="slides/slide11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2" Type="http://schemas.openxmlformats.org/officeDocument/2006/relationships/slide" Target="slides/slide6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24" Type="http://schemas.openxmlformats.org/officeDocument/2006/relationships/slide" Target="slides/slide29.xml"/><Relationship Id="rId5" Type="http://schemas.openxmlformats.org/officeDocument/2006/relationships/slide" Target="slides/slide9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10" Type="http://schemas.openxmlformats.org/officeDocument/2006/relationships/slide" Target="slides/slide14.xml"/><Relationship Id="rId19" Type="http://schemas.openxmlformats.org/officeDocument/2006/relationships/slide" Target="slides/slide24.xml"/><Relationship Id="rId4" Type="http://schemas.openxmlformats.org/officeDocument/2006/relationships/slide" Target="slides/slide8.xml"/><Relationship Id="rId9" Type="http://schemas.openxmlformats.org/officeDocument/2006/relationships/slide" Target="slides/slide13.xml"/><Relationship Id="rId14" Type="http://schemas.openxmlformats.org/officeDocument/2006/relationships/slide" Target="slides/slide19.xml"/><Relationship Id="rId22" Type="http://schemas.openxmlformats.org/officeDocument/2006/relationships/slide" Target="slides/slide27.xml"/><Relationship Id="rId27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E7EB4DA2-8BFB-4C25-8348-069CBABA53FF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3105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25E10C89-F8A7-4157-A987-D9097F7301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687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704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C8631-9D87-4882-BB0A-1CEF5607289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1" baseline="0" dirty="0" smtClean="0"/>
              <a:t>Routing &amp; Switching</a:t>
            </a:r>
            <a:endParaRPr lang="en-US" b="1" dirty="0" smtClean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1" dirty="0" smtClean="0"/>
              <a:t>Chapter 10: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DHCP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10.1.2.2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Verifying a DHCPv4 Server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10.1.2.3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DHCPv4 Relay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10.1.3.1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Configuring a Router as DHCPv4 Client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10.1.4.1 </a:t>
            </a:r>
            <a:r>
              <a:rPr lang="en-US" b="1" baseline="0" dirty="0" smtClean="0"/>
              <a:t>Troubleshooting Tasks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en-US" b="1" dirty="0" smtClean="0"/>
              <a:t>10.1.4.2 </a:t>
            </a:r>
            <a:r>
              <a:rPr lang="en-US" b="1" dirty="0" smtClean="0"/>
              <a:t>Verify Router DHCPv4 Configuration</a:t>
            </a:r>
            <a:endParaRPr lang="en-US" b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10.1.4.3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Debugging DHCPv4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C8631-9D87-4882-BB0A-1CEF56072891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dirty="0" smtClean="0">
                <a:cs typeface="Arial" charset="0"/>
              </a:rPr>
              <a:t>10.2  </a:t>
            </a:r>
            <a:r>
              <a:rPr lang="en-US" sz="1200" b="1" dirty="0" smtClean="0">
                <a:cs typeface="Arial" charset="0"/>
              </a:rPr>
              <a:t>Dynamic Host Configuration Protocol v6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10.2.1.1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Stateless Address Autoconfiguration (SLAAC)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10.2.1.2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SLAAC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Operation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10.2.1.3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SLAAC </a:t>
            </a:r>
            <a:r>
              <a:rPr lang="en-US" b="1" baseline="0" dirty="0" smtClean="0"/>
              <a:t>and DHCPv6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FEA66-C2E0-43E9-88C2-97EEC9610B6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10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10.2.1.4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SLAAC </a:t>
            </a:r>
            <a:r>
              <a:rPr lang="en-US" b="1" baseline="0" dirty="0" smtClean="0"/>
              <a:t>Option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10.2.1.5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Stateless DHCP Option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10.2.1.6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Stateful DHCP Option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10.2.1.7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DHCPv6 Operations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10.2.2.1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Configuring a Router as a Stateless DHCPv6 Server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10.2.2.2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Configuring a Router as a Stateless DHCPv6 Client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10.2.2.3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Verifying Stateless DHCPv6 Server and Client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10.2.3.1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Configuring a Router as a Stateful DHCPv6 Server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10.2.3.3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Verifying 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Stateful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DHCPv6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10.2.3.4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Configuring a Router as a DHCPv6 Relay Agent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10 </a:t>
            </a:r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E10C89-F8A7-4157-A987-D9097F7301B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10.2.4.1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Troubleshooting Tasks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10.2.4.2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Verify Router DHCPv6 Configuration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10.2.4.3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Debugging DHCPv6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C8631-9D87-4882-BB0A-1CEF56072891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dirty="0" smtClean="0">
                <a:cs typeface="Arial" charset="0"/>
              </a:rPr>
              <a:t>10.3</a:t>
            </a:r>
            <a:r>
              <a:rPr lang="en-US" sz="1200" b="1" baseline="0" dirty="0" smtClean="0">
                <a:cs typeface="Arial" charset="0"/>
              </a:rPr>
              <a:t> </a:t>
            </a:r>
            <a:r>
              <a:rPr lang="en-US" sz="1200" b="1" baseline="0" dirty="0" smtClean="0">
                <a:cs typeface="Arial" charset="0"/>
              </a:rPr>
              <a:t>Summary</a:t>
            </a:r>
            <a:endParaRPr lang="en-US" sz="1200" b="1" dirty="0" smtClean="0">
              <a:cs typeface="Arial" charset="0"/>
            </a:endParaRP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10 </a:t>
            </a:r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E10C89-F8A7-4157-A987-D9097F7301B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10 </a:t>
            </a:r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E10C89-F8A7-4157-A987-D9097F7301B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EC8631-9D87-4882-BB0A-1CEF5607289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dirty="0" smtClean="0">
                <a:cs typeface="Arial" charset="0"/>
              </a:rPr>
              <a:t>10.1  </a:t>
            </a:r>
            <a:r>
              <a:rPr lang="en-US" sz="1200" b="1" dirty="0" smtClean="0">
                <a:cs typeface="Arial" charset="0"/>
              </a:rPr>
              <a:t>Dynamic Host Configuration Protocol v4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10.1.1.1 </a:t>
            </a:r>
            <a:r>
              <a:rPr lang="en-US" b="1" baseline="0" dirty="0" smtClean="0"/>
              <a:t>Introducing DHCPv4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10.1.1.2 </a:t>
            </a:r>
            <a:r>
              <a:rPr lang="en-US" b="1" baseline="0" dirty="0" smtClean="0"/>
              <a:t>DHCPv4 Operation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baseline="0" dirty="0" smtClean="0"/>
              <a:t>10.1.1.3 </a:t>
            </a:r>
            <a:r>
              <a:rPr lang="en-US" b="1" baseline="0" dirty="0" smtClean="0"/>
              <a:t>DHCPv4 Message Format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10.1.1.4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DHCPv4 Discover and Offer Messages</a:t>
            </a:r>
            <a:endParaRPr lang="en-US" sz="1200" b="1" i="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10.1.2.1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Configuring a DHCPv4 Server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01BBB46D-A68F-453A-ADAC-D6E5143346A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602D8DB9-125D-49B3-8BCC-F9D106BDA5A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44D8A9F-EF57-4EE6-A242-4C1A2E3B2F9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656828F-70FF-4FA6-A4C2-1E97AB34D530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70" r:id="rId2"/>
    <p:sldLayoutId id="2147484571" r:id="rId3"/>
    <p:sldLayoutId id="2147484572" r:id="rId4"/>
    <p:sldLayoutId id="2147484573" r:id="rId5"/>
    <p:sldLayoutId id="2147484574" r:id="rId6"/>
    <p:sldLayoutId id="2147484575" r:id="rId7"/>
    <p:sldLayoutId id="2147484576" r:id="rId8"/>
    <p:sldLayoutId id="2147484577" r:id="rId9"/>
    <p:sldLayoutId id="2147484578" r:id="rId10"/>
    <p:sldLayoutId id="214748457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10: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DHCP</a:t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&amp; Switching</a:t>
            </a:r>
            <a:endParaRPr lang="en-US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r>
              <a:rPr lang="en-US" sz="1800" dirty="0" smtClean="0"/>
              <a:t>DHCPv4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Verifying a DHCPv4 Server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/>
              <a:t>Commands to verify DHCP:</a:t>
            </a:r>
            <a:r>
              <a:rPr lang="en-US" sz="2000" b="1" dirty="0" smtClean="0"/>
              <a:t> 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show running-config | section dhcp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show ip dhcp binding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show ip dhcp server statistics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/>
              <a:t>On the PC, issue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ipconfig /all</a:t>
            </a:r>
            <a:r>
              <a:rPr lang="en-US" sz="2000" b="1" dirty="0" smtClean="0"/>
              <a:t> </a:t>
            </a:r>
            <a:r>
              <a:rPr lang="en-US" sz="2000" dirty="0" smtClean="0"/>
              <a:t>command.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18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3544" y="3443869"/>
            <a:ext cx="3935392" cy="3017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r>
              <a:rPr lang="en-US" sz="1800" dirty="0" smtClean="0"/>
              <a:t>DHCPv4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kern="1200" dirty="0" smtClean="0"/>
              <a:t>DHCPv4 Relay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38137" lvl="1" indent="0" eaLnBrk="1" hangingPunct="1">
              <a:lnSpc>
                <a:spcPct val="100000"/>
              </a:lnSpc>
              <a:defRPr/>
            </a:pPr>
            <a:r>
              <a:rPr lang="en-US" dirty="0" smtClean="0"/>
              <a:t>Using an IP helper address enables a router to forward DHCPv4 broadcasts to the DHCPv4 server. Acting as a relay.</a:t>
            </a:r>
            <a:endParaRPr lang="en-US" altLang="ja-JP" dirty="0" smtClean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16390" y="2531480"/>
            <a:ext cx="649444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Configuring a DHCPv4 Client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Configuring a Router as a DHCPv4 Client </a:t>
            </a:r>
            <a:endParaRPr lang="en-US" dirty="0">
              <a:solidFill>
                <a:srgbClr val="3E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7733619" cy="5153025"/>
          </a:xfrm>
        </p:spPr>
        <p:txBody>
          <a:bodyPr/>
          <a:lstStyle/>
          <a:p>
            <a:endParaRPr lang="en-US" dirty="0" smtClean="0"/>
          </a:p>
          <a:p>
            <a:pPr marL="381000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6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1314450"/>
            <a:ext cx="5962650" cy="5025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Troubleshoot DHCPv4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Troubleshooting Tasks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8552" y="1892623"/>
            <a:ext cx="8066162" cy="225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7"/>
            <a:ext cx="8145463" cy="1188193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Troubleshoot DHCPv4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Verifying the Router DHCPv4 Configuration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80057" y="1818190"/>
            <a:ext cx="788769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Troubleshoot DHCPv4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Debugging DHCPv4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09700" y="1314450"/>
            <a:ext cx="6572250" cy="516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699204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Arial" charset="0"/>
              </a:rPr>
              <a:t>10.2  </a:t>
            </a:r>
            <a:r>
              <a:rPr lang="en-US" sz="2400" dirty="0" smtClean="0">
                <a:cs typeface="Arial" charset="0"/>
              </a:rPr>
              <a:t>Dynamic Host Configuration Protocol v6</a:t>
            </a:r>
            <a:br>
              <a:rPr lang="en-US" sz="2400" dirty="0" smtClean="0">
                <a:cs typeface="Arial" charset="0"/>
              </a:rPr>
            </a:b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kern="1200" dirty="0" smtClean="0">
                <a:latin typeface="Arial" charset="0"/>
              </a:rPr>
              <a:t>Stateless Address Autoconfiguration</a:t>
            </a:r>
            <a:endParaRPr lang="en-US" dirty="0"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9815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Stateless Address Autoconfiguration (SLAAC) is a method in which a device can obtain an IPv6 global unicast address without the services of a DHCPv6 server.</a:t>
            </a:r>
            <a:endParaRPr lang="en-US" sz="23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62100" y="2443510"/>
            <a:ext cx="5729951" cy="4142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SLAAC Operation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71167" y="1368984"/>
            <a:ext cx="5572583" cy="497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SLAAC and DHCPv6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62050" y="1339037"/>
            <a:ext cx="6667500" cy="4956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10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10.0  </a:t>
            </a:r>
            <a:r>
              <a:rPr lang="en-US" sz="2000" dirty="0" smtClean="0">
                <a:cs typeface="Arial" charset="0"/>
              </a:rPr>
              <a:t>Introduction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10.1  </a:t>
            </a:r>
            <a:r>
              <a:rPr lang="en-US" sz="2000" dirty="0" smtClean="0">
                <a:cs typeface="Arial" charset="0"/>
              </a:rPr>
              <a:t>Dynamic Host Configuration Protocol v4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10.2  </a:t>
            </a:r>
            <a:r>
              <a:rPr lang="en-US" sz="2000" dirty="0" smtClean="0">
                <a:cs typeface="Arial" charset="0"/>
              </a:rPr>
              <a:t>Dynamic Host Configuration Protocol v6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10.3  </a:t>
            </a:r>
            <a:r>
              <a:rPr lang="en-US" sz="2000" dirty="0" smtClean="0">
                <a:cs typeface="Arial" charset="0"/>
              </a:rPr>
              <a:t>Summary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SLAAC Option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3071" y="2061029"/>
            <a:ext cx="8000118" cy="39850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37776" y="2148114"/>
            <a:ext cx="7336967" cy="5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Stateless DHCP Option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18242" y="1390650"/>
            <a:ext cx="6917598" cy="476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104570" y="1422402"/>
            <a:ext cx="4804229" cy="3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Stateful DHCP Option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14401" y="1428750"/>
            <a:ext cx="7507420" cy="4632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98020" y="1451429"/>
            <a:ext cx="3168951" cy="29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SLAAC and DHCPv6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DHCPv6 Operations 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21756" y="1472293"/>
            <a:ext cx="5676901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1253202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Stateless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Configuring a Router as a Stateless DHCPv6 Server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78114" y="1673890"/>
            <a:ext cx="6650544" cy="4326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7"/>
            <a:ext cx="8145463" cy="1188193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Stateless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Configuring a Router as a Stateless DHCPv6 Client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4391" y="1726303"/>
            <a:ext cx="7449305" cy="40503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090058" y="3454400"/>
            <a:ext cx="4992914" cy="33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740228"/>
            <a:ext cx="8145463" cy="781566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Stateless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Verifying Stateless DHCPv6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80570" y="4818742"/>
            <a:ext cx="8049079" cy="1334407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Verify the stateless DHCP client using the following commands: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IPv6 interface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ebug ipv6 dhcp detail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45030" y="1631397"/>
            <a:ext cx="6400799" cy="3480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59543" y="3446873"/>
            <a:ext cx="6284685" cy="162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685143" y="2975429"/>
            <a:ext cx="3483429" cy="33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4" y="827314"/>
            <a:ext cx="8145463" cy="67427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Stateful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Configuring a Router as a Stateful DHCPv6 Server</a:t>
            </a:r>
            <a:endParaRPr lang="en-US" sz="28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22387" y="1637094"/>
            <a:ext cx="6902413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54515" y="2830285"/>
            <a:ext cx="394788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061" y="275545"/>
            <a:ext cx="8145463" cy="1141894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Stateful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Verifying </a:t>
            </a:r>
            <a:r>
              <a:rPr lang="en-US" dirty="0" err="1" smtClean="0"/>
              <a:t>Stateful</a:t>
            </a:r>
            <a:r>
              <a:rPr lang="en-US" dirty="0" smtClean="0"/>
              <a:t> DHCPv6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8574" y="1611085"/>
            <a:ext cx="8056562" cy="4411436"/>
          </a:xfrm>
        </p:spPr>
        <p:txBody>
          <a:bodyPr/>
          <a:lstStyle/>
          <a:p>
            <a:r>
              <a:rPr lang="en-US" sz="2000" dirty="0" smtClean="0"/>
              <a:t>Verify the </a:t>
            </a:r>
            <a:r>
              <a:rPr lang="en-US" sz="2000" kern="1200" dirty="0" smtClean="0">
                <a:latin typeface="Arial" charset="0"/>
              </a:rPr>
              <a:t>stateful DHCPv6 server using the following commands:</a:t>
            </a:r>
          </a:p>
          <a:p>
            <a:pPr>
              <a:buNone/>
            </a:pPr>
            <a:r>
              <a:rPr lang="en-US" sz="2000" kern="1200" dirty="0" smtClean="0">
                <a:latin typeface="Arial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ipv6 dhcp pool</a:t>
            </a:r>
          </a:p>
          <a:p>
            <a:pPr>
              <a:buNone/>
            </a:pPr>
            <a:r>
              <a:rPr lang="en-US" sz="2000" b="1" kern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ipv6 dhcp binding</a:t>
            </a:r>
          </a:p>
          <a:p>
            <a:r>
              <a:rPr lang="en-US" sz="2000" kern="1200" dirty="0" smtClean="0">
                <a:latin typeface="Arial" charset="0"/>
              </a:rPr>
              <a:t>Verify  the stateful DHCPv6 client using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ipv6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2000" b="1" dirty="0" smtClean="0"/>
              <a:t> </a:t>
            </a:r>
            <a:r>
              <a:rPr lang="en-US" sz="2000" kern="1200" dirty="0" smtClean="0">
                <a:latin typeface="Arial" charset="0"/>
              </a:rPr>
              <a:t>command</a:t>
            </a:r>
            <a:r>
              <a:rPr lang="en-US" sz="2000" kern="1200" dirty="0">
                <a:latin typeface="Arial" charset="0"/>
              </a:rPr>
              <a:t>.</a:t>
            </a:r>
            <a:endParaRPr lang="en-US" sz="2000" kern="1200" dirty="0" smtClean="0">
              <a:latin typeface="Arial" charset="0"/>
            </a:endParaRPr>
          </a:p>
          <a:p>
            <a:pPr>
              <a:buNone/>
            </a:pPr>
            <a:r>
              <a:rPr lang="en-US" sz="2000" kern="1200" dirty="0" smtClean="0">
                <a:latin typeface="Arial" charset="0"/>
              </a:rPr>
              <a:t>		</a:t>
            </a:r>
            <a:endParaRPr lang="en-US" sz="20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80343" y="3730172"/>
            <a:ext cx="3904343" cy="267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114" y="1533070"/>
            <a:ext cx="5341257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1084262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Stateful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Configuring a Router as a Stateful DHCPv6 Relay Agent</a:t>
            </a:r>
            <a:endParaRPr lang="en-US" sz="28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09800" y="5202457"/>
            <a:ext cx="4524829" cy="136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336800" y="1621077"/>
            <a:ext cx="4453165" cy="358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727201" y="1596571"/>
            <a:ext cx="2220686" cy="28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55638" y="508228"/>
            <a:ext cx="8145462" cy="838200"/>
          </a:xfrm>
        </p:spPr>
        <p:txBody>
          <a:bodyPr/>
          <a:lstStyle/>
          <a:p>
            <a:r>
              <a:rPr lang="en-US" dirty="0" smtClean="0"/>
              <a:t>Chapter 10: </a:t>
            </a:r>
            <a:r>
              <a:rPr lang="en-US" dirty="0" smtClean="0"/>
              <a:t>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97807" y="1623107"/>
            <a:ext cx="7940675" cy="4574494"/>
          </a:xfrm>
        </p:spPr>
        <p:txBody>
          <a:bodyPr/>
          <a:lstStyle/>
          <a:p>
            <a:r>
              <a:rPr lang="en-US" sz="2000" dirty="0" smtClean="0"/>
              <a:t>Describe the operation of DHCPv4 in a small-to-medium-sized business network.</a:t>
            </a:r>
          </a:p>
          <a:p>
            <a:r>
              <a:rPr lang="en-US" sz="2000" dirty="0" smtClean="0">
                <a:cs typeface="Arial" charset="0"/>
              </a:rPr>
              <a:t>Configure a router as a DHCPv4 server.</a:t>
            </a:r>
          </a:p>
          <a:p>
            <a:r>
              <a:rPr lang="en-US" sz="2000" dirty="0" smtClean="0">
                <a:cs typeface="Arial" charset="0"/>
              </a:rPr>
              <a:t>Configure a router as a DHCPv4 client.</a:t>
            </a:r>
          </a:p>
          <a:p>
            <a:r>
              <a:rPr lang="en-US" sz="2000" dirty="0" smtClean="0">
                <a:cs typeface="Arial" charset="0"/>
              </a:rPr>
              <a:t>Troubleshoot a DHCP configuration for IPv4 in a switched network.</a:t>
            </a:r>
          </a:p>
          <a:p>
            <a:r>
              <a:rPr lang="en-US" sz="2000" dirty="0" smtClean="0">
                <a:cs typeface="Arial" charset="0"/>
              </a:rPr>
              <a:t>Explain the operation of DHCPv6.</a:t>
            </a:r>
          </a:p>
          <a:p>
            <a:r>
              <a:rPr lang="en-US" sz="2000" dirty="0" smtClean="0">
                <a:cs typeface="Arial" charset="0"/>
              </a:rPr>
              <a:t>Configure a stateless DHCPv6 for a small-to-medium-sized business. </a:t>
            </a:r>
          </a:p>
          <a:p>
            <a:r>
              <a:rPr lang="en-US" sz="2000" dirty="0" smtClean="0">
                <a:cs typeface="Arial" charset="0"/>
              </a:rPr>
              <a:t>Configure a stateful DHCPv6 for a small-to-medium-sized business.</a:t>
            </a:r>
          </a:p>
          <a:p>
            <a:r>
              <a:rPr lang="en-US" sz="2000" dirty="0" smtClean="0">
                <a:cs typeface="Arial" charset="0"/>
              </a:rPr>
              <a:t>Troubleshoot a DHCP configuration for IPv6 in a switched  network.</a:t>
            </a:r>
          </a:p>
          <a:p>
            <a:endParaRPr lang="en-US" sz="2000" dirty="0" smtClean="0">
              <a:cs typeface="Arial" charset="0"/>
            </a:endParaRPr>
          </a:p>
          <a:p>
            <a:endParaRPr lang="en-US" sz="2000" dirty="0" smtClean="0">
              <a:cs typeface="Arial" charset="0"/>
            </a:endParaRPr>
          </a:p>
          <a:p>
            <a:endParaRPr lang="en-US" sz="2000" dirty="0" smtClean="0">
              <a:cs typeface="Arial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Troubleshooting DHCPv6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Troubleshooting Tasks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1499" y="1657350"/>
            <a:ext cx="8058151" cy="193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609600"/>
            <a:ext cx="8145463" cy="827681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Troubleshooting DHCPv6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800" dirty="0" smtClean="0"/>
              <a:t>Verifying the Router DHCPv6 Configuration</a:t>
            </a:r>
            <a:endParaRPr lang="en-US" sz="2800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23786" y="1689353"/>
            <a:ext cx="5644353" cy="461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Troubleshooting DHCPv6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dirty="0" smtClean="0"/>
              <a:t>Debugging DHCPv6</a:t>
            </a:r>
            <a:endParaRPr lang="en-US" dirty="0">
              <a:solidFill>
                <a:srgbClr val="67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73088" y="1362075"/>
            <a:ext cx="8056562" cy="4791075"/>
          </a:xfrm>
        </p:spPr>
        <p:txBody>
          <a:bodyPr/>
          <a:lstStyle/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0149" y="1527417"/>
            <a:ext cx="7190265" cy="447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786288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Arial" charset="0"/>
              </a:rPr>
              <a:t>10.3  </a:t>
            </a:r>
            <a:r>
              <a:rPr lang="en-US" sz="2400" dirty="0" smtClean="0">
                <a:cs typeface="Arial" charset="0"/>
              </a:rPr>
              <a:t>Summary</a:t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/>
            </a:r>
            <a:br>
              <a:rPr lang="en-US" sz="2400" dirty="0" smtClean="0">
                <a:cs typeface="Arial" charset="0"/>
              </a:rPr>
            </a:b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83066" y="304801"/>
            <a:ext cx="8145462" cy="800100"/>
          </a:xfrm>
        </p:spPr>
        <p:txBody>
          <a:bodyPr/>
          <a:lstStyle/>
          <a:p>
            <a:r>
              <a:rPr lang="en-US" dirty="0" smtClean="0"/>
              <a:t>Chapter 10: </a:t>
            </a:r>
            <a:r>
              <a:rPr lang="en-US" dirty="0" smtClean="0"/>
              <a:t>Summary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84200" y="1276350"/>
            <a:ext cx="8159750" cy="52768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smtClean="0"/>
              <a:t>All nodes on a network require a unique IP address to communicate with other devices.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DHCPv4 includes three different address allocation methods: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b="1" dirty="0" smtClean="0"/>
              <a:t>Manual Allocation 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b="1" dirty="0" smtClean="0"/>
              <a:t>Automatic Allocation 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b="1" dirty="0" smtClean="0"/>
              <a:t>Dynamic Allocation 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There are two methods available for the dynamic configuration of IPv6 global unicast addresses: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b="1" dirty="0" smtClean="0"/>
              <a:t>Stateless Address Autoconfiguration (SLAAC)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b="1" dirty="0" smtClean="0"/>
              <a:t>Dynamic Host Configuration Protocol for IPv6 (Stateful DHCPv6)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83066" y="461963"/>
            <a:ext cx="8145462" cy="838200"/>
          </a:xfrm>
        </p:spPr>
        <p:txBody>
          <a:bodyPr/>
          <a:lstStyle/>
          <a:p>
            <a:r>
              <a:rPr lang="en-US" dirty="0" smtClean="0"/>
              <a:t>Chapter 10: </a:t>
            </a:r>
            <a:r>
              <a:rPr lang="en-US" dirty="0" smtClean="0"/>
              <a:t>Summary (cont.)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84200" y="1344613"/>
            <a:ext cx="8102600" cy="482758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same tasks are involved when troubleshooting DHCPv4 and DHCPv6:</a:t>
            </a:r>
          </a:p>
          <a:p>
            <a:pPr marL="461963" indent="-342900"/>
            <a:r>
              <a:rPr lang="en-US" sz="2000" dirty="0" smtClean="0"/>
              <a:t>Resolve address conflicts.</a:t>
            </a:r>
          </a:p>
          <a:p>
            <a:pPr marL="461963" indent="-342900"/>
            <a:r>
              <a:rPr lang="en-US" sz="2000" dirty="0" smtClean="0"/>
              <a:t>Verify physical connectivity.</a:t>
            </a:r>
          </a:p>
          <a:p>
            <a:pPr marL="461963" indent="-342900"/>
            <a:r>
              <a:rPr lang="en-US" sz="2000" dirty="0" smtClean="0"/>
              <a:t>Test connectivity using a static IP address.</a:t>
            </a:r>
          </a:p>
          <a:p>
            <a:pPr marL="461963" indent="-342900"/>
            <a:r>
              <a:rPr lang="en-US" sz="2000" dirty="0" smtClean="0"/>
              <a:t>Verify the switch port configuration.</a:t>
            </a:r>
          </a:p>
          <a:p>
            <a:pPr marL="461963" indent="-342900"/>
            <a:r>
              <a:rPr lang="en-US" sz="2000" dirty="0" smtClean="0"/>
              <a:t>Test the operation on the same subnet or VLAN.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5843" name="Picture 3" descr="CNA_largo-onwhite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496004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Arial" charset="0"/>
              </a:rPr>
              <a:t>10.1  </a:t>
            </a:r>
            <a:r>
              <a:rPr lang="en-US" sz="2400" dirty="0" smtClean="0">
                <a:cs typeface="Arial" charset="0"/>
              </a:rPr>
              <a:t>Dynamic Host Configuration Protocol v4</a:t>
            </a: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DHCPv4 Operation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Introducing DHCPv4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2000" dirty="0" smtClean="0"/>
              <a:t>DHCPv4 uses three different address allocation methods: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 smtClean="0"/>
              <a:t>Manual Allocation </a:t>
            </a:r>
            <a:r>
              <a:rPr lang="en-US" sz="2000" dirty="0" smtClean="0"/>
              <a:t>– The administrator assigns a pre-allocated IPv4 address to the client, and DHCPv4 communicates only the IPv4 address to the device.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 smtClean="0"/>
              <a:t>Automatic Allocation</a:t>
            </a:r>
            <a:r>
              <a:rPr lang="en-US" sz="2000" dirty="0"/>
              <a:t> – </a:t>
            </a:r>
            <a:r>
              <a:rPr lang="en-US" sz="2000" dirty="0" smtClean="0"/>
              <a:t>DHCPv4 automatically assigns a static IPv4 address permanently to a device, selecting it from a pool of available addresses. </a:t>
            </a:r>
            <a:endParaRPr lang="en-US" sz="2000" b="1" dirty="0" smtClean="0"/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 smtClean="0"/>
              <a:t>Dynamic Allocation</a:t>
            </a:r>
            <a:r>
              <a:rPr lang="en-US" sz="2000" dirty="0"/>
              <a:t> – DHCPv4 </a:t>
            </a:r>
            <a:r>
              <a:rPr lang="en-US" sz="2000" dirty="0" smtClean="0"/>
              <a:t>dynamically assigns, or leases, an IPv4 address from a pool of addresses for a limited period of time chosen by the server, or until the client no longer needs the address. This method is the most commonly used.</a:t>
            </a:r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DHCPv4 Operation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DHCPv4 Operation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09750" y="1485899"/>
            <a:ext cx="5715000" cy="51158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DHCPv4 Operation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DHCPv4 Message Format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62100" y="1333500"/>
            <a:ext cx="5886450" cy="5125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77146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DHCPv4 Operation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Format DHCPv4 Discover and Offer Messages</a:t>
            </a:r>
            <a:endParaRPr lang="en-US" sz="2800" dirty="0">
              <a:solidFill>
                <a:srgbClr val="3E8DC5"/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90700" y="1390650"/>
            <a:ext cx="5524500" cy="506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r>
              <a:rPr lang="en-US" sz="1800" dirty="0" smtClean="0"/>
              <a:t>DHCPv4 Operation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Configuring a DHCPv4 Server</a:t>
            </a:r>
            <a:endParaRPr lang="en-US" dirty="0"/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295400"/>
            <a:ext cx="8170862" cy="5153025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2000" dirty="0" smtClean="0"/>
              <a:t>A Cisco router running the Cisco IOS software can be configured to act as a DHCPv4 server. To set up DHCP: 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/>
              <a:t>Exclude addresses from the pool.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/>
              <a:t>	Set up the DHCP pool name.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/>
              <a:t>Define the range of addresses and subnet mask. Use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default-router</a:t>
            </a:r>
            <a:r>
              <a:rPr lang="en-US" dirty="0"/>
              <a:t> </a:t>
            </a:r>
            <a:r>
              <a:rPr lang="en-US" dirty="0" smtClean="0"/>
              <a:t>command for the default gateway. Optional parameters that can be included in the </a:t>
            </a:r>
            <a:r>
              <a:rPr lang="en-US" i="1" dirty="0" smtClean="0"/>
              <a:t>pool</a:t>
            </a:r>
            <a:r>
              <a:rPr lang="en-US" dirty="0" smtClean="0"/>
              <a:t> – </a:t>
            </a:r>
            <a:r>
              <a:rPr lang="en-US" i="1" dirty="0" smtClean="0"/>
              <a:t>dns server</a:t>
            </a:r>
            <a:r>
              <a:rPr lang="en-US" dirty="0" smtClean="0"/>
              <a:t>, </a:t>
            </a:r>
            <a:r>
              <a:rPr lang="en-US" i="1" dirty="0" smtClean="0"/>
              <a:t>domain-name</a:t>
            </a:r>
            <a:r>
              <a:rPr lang="en-US" dirty="0"/>
              <a:t>.</a:t>
            </a: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b="1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b="1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b="1" dirty="0" smtClean="0"/>
          </a:p>
          <a:p>
            <a:pPr marL="381000" indent="-381000" eaLnBrk="1" hangingPunct="1">
              <a:lnSpc>
                <a:spcPct val="100000"/>
              </a:lnSpc>
              <a:defRPr/>
            </a:pPr>
            <a:endParaRPr lang="en-US" sz="2000" b="1" dirty="0" smtClean="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2000" dirty="0" smtClean="0"/>
              <a:t>To disable DHCP, use the </a:t>
            </a:r>
            <a:r>
              <a:rPr lang="en-US" sz="2000" b="1" dirty="0" smtClean="0"/>
              <a:t>no service dhcp</a:t>
            </a:r>
            <a:r>
              <a:rPr lang="en-US" sz="2000" dirty="0" smtClean="0"/>
              <a:t> command.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sz="18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n-US" sz="18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endParaRPr lang="en-US" sz="2000" dirty="0" smtClean="0"/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200" dirty="0" smtClean="0"/>
              <a:t>	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altLang="ja-JP" sz="1800" dirty="0" smtClean="0">
                <a:ea typeface="ＭＳ Ｐゴシック" pitchFamily="34" charset="-128"/>
              </a:rPr>
              <a:t>	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79795" y="3892148"/>
            <a:ext cx="4953001" cy="187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14032</TotalTime>
  <Pages>28</Pages>
  <Words>576</Words>
  <Application>Microsoft Office PowerPoint</Application>
  <PresentationFormat>On-screen Show (4:3)</PresentationFormat>
  <Paragraphs>290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PPT-TMPLT-WHT_C</vt:lpstr>
      <vt:lpstr>NetAcad-4F_PPT-WHT_060408</vt:lpstr>
      <vt:lpstr>Chapter 10: DHCP </vt:lpstr>
      <vt:lpstr>Chapter 10</vt:lpstr>
      <vt:lpstr>Chapter 10: Objectives</vt:lpstr>
      <vt:lpstr>10.1  Dynamic Host Configuration Protocol v4  </vt:lpstr>
      <vt:lpstr>DHCPv4 Operation Introducing DHCPv4</vt:lpstr>
      <vt:lpstr>DHCPv4 Operation DHCPv4 Operation</vt:lpstr>
      <vt:lpstr>DHCPv4 Operation DHCPv4 Message Format</vt:lpstr>
      <vt:lpstr>DHCPv4 Operation Format DHCPv4 Discover and Offer Messages</vt:lpstr>
      <vt:lpstr>DHCPv4 Operation Configuring a DHCPv4 Server</vt:lpstr>
      <vt:lpstr>DHCPv4 Operation Verifying a DHCPv4 Server</vt:lpstr>
      <vt:lpstr>DHCPv4 Operation DHCPv4 Relay</vt:lpstr>
      <vt:lpstr>Configuring a DHCPv4 Client  Configuring a Router as a DHCPv4 Client </vt:lpstr>
      <vt:lpstr>Troubleshoot DHCPv4  Troubleshooting Tasks</vt:lpstr>
      <vt:lpstr>Troubleshoot DHCPv4  Verifying the Router DHCPv4 Configuration</vt:lpstr>
      <vt:lpstr>Troubleshoot DHCPv4  Debugging DHCPv4</vt:lpstr>
      <vt:lpstr>10.2  Dynamic Host Configuration Protocol v6   </vt:lpstr>
      <vt:lpstr>SLAAC and DHCPv6 Stateless Address Autoconfiguration</vt:lpstr>
      <vt:lpstr>SLAAC and DHCPv6 SLAAC Operation</vt:lpstr>
      <vt:lpstr>SLAAC and DHCPv6 SLAAC and DHCPv6</vt:lpstr>
      <vt:lpstr>SLAAC and DHCPv6 SLAAC Option</vt:lpstr>
      <vt:lpstr>SLAAC and DHCPv6 Stateless DHCP Option</vt:lpstr>
      <vt:lpstr>SLAAC and DHCPv6 Stateful DHCP Option</vt:lpstr>
      <vt:lpstr>SLAAC and DHCPv6 DHCPv6 Operations </vt:lpstr>
      <vt:lpstr>Stateless DHCPv6  Configuring a Router as a Stateless DHCPv6 Server</vt:lpstr>
      <vt:lpstr>Stateless DHCPv6  Configuring a Router as a Stateless DHCPv6 Client</vt:lpstr>
      <vt:lpstr>Stateless DHCPv6  Verifying Stateless DHCPv6</vt:lpstr>
      <vt:lpstr>Stateful DHCPv6  Configuring a Router as a Stateful DHCPv6 Server</vt:lpstr>
      <vt:lpstr>Stateful DHCPv6  Verifying Stateful DHCPv6</vt:lpstr>
      <vt:lpstr>Stateful DHCPv6  Configuring a Router as a Stateful DHCPv6 Relay Agent</vt:lpstr>
      <vt:lpstr>Troubleshooting DHCPv6  Troubleshooting Tasks</vt:lpstr>
      <vt:lpstr>Troubleshooting DHCPv6 Verifying the Router DHCPv6 Configuration</vt:lpstr>
      <vt:lpstr>Troubleshooting DHCPv6 Debugging DHCPv6</vt:lpstr>
      <vt:lpstr>10.3  Summary    </vt:lpstr>
      <vt:lpstr>Chapter 10: Summary</vt:lpstr>
      <vt:lpstr>Chapter 10: Summary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1131</cp:revision>
  <cp:lastPrinted>1999-01-27T00:54:54Z</cp:lastPrinted>
  <dcterms:created xsi:type="dcterms:W3CDTF">2006-10-23T15:07:30Z</dcterms:created>
  <dcterms:modified xsi:type="dcterms:W3CDTF">2013-10-22T19:14:57Z</dcterms:modified>
</cp:coreProperties>
</file>