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1"/>
  </p:notesMasterIdLst>
  <p:handoutMasterIdLst>
    <p:handoutMasterId r:id="rId52"/>
  </p:handoutMasterIdLst>
  <p:sldIdLst>
    <p:sldId id="500" r:id="rId3"/>
    <p:sldId id="541" r:id="rId4"/>
    <p:sldId id="782" r:id="rId5"/>
    <p:sldId id="826" r:id="rId6"/>
    <p:sldId id="785" r:id="rId7"/>
    <p:sldId id="787" r:id="rId8"/>
    <p:sldId id="786" r:id="rId9"/>
    <p:sldId id="788" r:id="rId10"/>
    <p:sldId id="789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27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  <p:sldId id="816" r:id="rId38"/>
    <p:sldId id="817" r:id="rId39"/>
    <p:sldId id="818" r:id="rId40"/>
    <p:sldId id="819" r:id="rId41"/>
    <p:sldId id="820" r:id="rId42"/>
    <p:sldId id="822" r:id="rId43"/>
    <p:sldId id="821" r:id="rId44"/>
    <p:sldId id="828" r:id="rId45"/>
    <p:sldId id="823" r:id="rId46"/>
    <p:sldId id="824" r:id="rId47"/>
    <p:sldId id="783" r:id="rId48"/>
    <p:sldId id="825" r:id="rId49"/>
    <p:sldId id="681" r:id="rId5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78203" autoAdjust="0"/>
  </p:normalViewPr>
  <p:slideViewPr>
    <p:cSldViewPr snapToGrid="0">
      <p:cViewPr>
        <p:scale>
          <a:sx n="70" d="100"/>
          <a:sy n="70" d="100"/>
        </p:scale>
        <p:origin x="-227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  <a:endParaRPr lang="en-US" b="1" dirty="0" smtClean="0"/>
          </a:p>
          <a:p>
            <a:pPr>
              <a:buFontTx/>
              <a:buNone/>
            </a:pPr>
            <a:r>
              <a:rPr lang="en-US" sz="1300" b="1" dirty="0" smtClean="0"/>
              <a:t>Chapter 11: </a:t>
            </a:r>
            <a:r>
              <a:rPr lang="en-US" sz="1400" b="1" dirty="0" smtClean="0"/>
              <a:t>Network Address Translation for IPv4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11.1.1.4 </a:t>
            </a:r>
            <a:r>
              <a:rPr lang="en-US" b="1" dirty="0" smtClean="0">
                <a:ea typeface="ＭＳ Ｐゴシック" pitchFamily="34" charset="-128"/>
              </a:rPr>
              <a:t>NAT</a:t>
            </a:r>
            <a:r>
              <a:rPr lang="en-US" b="1" baseline="0" dirty="0" smtClean="0">
                <a:ea typeface="ＭＳ Ｐゴシック" pitchFamily="34" charset="-128"/>
              </a:rPr>
              <a:t> Terminology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11.1.2.1 </a:t>
            </a:r>
            <a:r>
              <a:rPr lang="en-US" b="1" dirty="0" smtClean="0">
                <a:ea typeface="ＭＳ Ｐゴシック" pitchFamily="34" charset="-128"/>
              </a:rPr>
              <a:t>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11.1.2.1 </a:t>
            </a:r>
            <a:r>
              <a:rPr lang="en-US" b="1" dirty="0" smtClean="0">
                <a:ea typeface="ＭＳ Ｐゴシック" pitchFamily="34" charset="-128"/>
              </a:rPr>
              <a:t>Static NAT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11.1.2.2 </a:t>
            </a:r>
            <a:r>
              <a:rPr lang="en-US" b="1" dirty="0" smtClean="0">
                <a:ea typeface="ＭＳ Ｐゴシック" pitchFamily="34" charset="-128"/>
              </a:rPr>
              <a:t>Dynamic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11.1.2.2 </a:t>
            </a:r>
            <a:r>
              <a:rPr lang="en-US" b="1" dirty="0" smtClean="0">
                <a:ea typeface="ＭＳ Ｐゴシック" pitchFamily="34" charset="-128"/>
              </a:rPr>
              <a:t>Dynamic NAT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11.1.2.3 </a:t>
            </a:r>
            <a:r>
              <a:rPr lang="en-US" b="1" dirty="0" smtClean="0">
                <a:ea typeface="ＭＳ Ｐゴシック" pitchFamily="34" charset="-128"/>
              </a:rPr>
              <a:t>Port Address Translation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11.1.2.5 </a:t>
            </a:r>
            <a:r>
              <a:rPr lang="en-US" b="1" dirty="0" smtClean="0">
                <a:ea typeface="ＭＳ Ｐゴシック" pitchFamily="34" charset="-128"/>
              </a:rPr>
              <a:t>Comparing NAT and PAT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11.1.3.1 </a:t>
            </a:r>
            <a:r>
              <a:rPr lang="en-US" sz="1200" b="1" dirty="0" smtClean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11.1.3.2 </a:t>
            </a:r>
            <a:r>
              <a:rPr lang="en-US" b="1" dirty="0" smtClean="0">
                <a:ea typeface="ＭＳ Ｐゴシック" pitchFamily="34" charset="-128"/>
              </a:rPr>
              <a:t>Disadvantages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 </a:t>
            </a:r>
            <a:r>
              <a:rPr lang="en-US" b="1" dirty="0" smtClean="0"/>
              <a:t>Configuring NAT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Analyzing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11.2.2.1 </a:t>
            </a:r>
            <a:r>
              <a:rPr lang="en-US" b="1" dirty="0" smtClean="0">
                <a:ea typeface="ＭＳ Ｐゴシック" pitchFamily="34" charset="-128"/>
              </a:rPr>
              <a:t>Dynamic NAT Operation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11.2.2.2 </a:t>
            </a:r>
            <a:r>
              <a:rPr lang="en-US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Objectives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11.2.3.1 </a:t>
            </a:r>
            <a:r>
              <a:rPr lang="en-US" b="1" dirty="0" smtClean="0">
                <a:ea typeface="ＭＳ Ｐゴシック" pitchFamily="34" charset="-128"/>
              </a:rPr>
              <a:t>Configuring PAT: Address Pool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11.2.3.2 </a:t>
            </a:r>
            <a:r>
              <a:rPr lang="en-US" b="1" dirty="0" smtClean="0">
                <a:ea typeface="ＭＳ Ｐゴシック" pitchFamily="34" charset="-128"/>
              </a:rPr>
              <a:t>Configuring PAT: Single Address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11.2.3.4 </a:t>
            </a:r>
            <a:r>
              <a:rPr lang="en-US" b="1" dirty="0" smtClean="0">
                <a:ea typeface="ＭＳ Ｐゴシック" pitchFamily="34" charset="-128"/>
              </a:rPr>
              <a:t>Verifying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11.2.4.1 </a:t>
            </a:r>
            <a:r>
              <a:rPr lang="en-US" b="1" dirty="0" smtClean="0">
                <a:ea typeface="ＭＳ Ｐゴシック" pitchFamily="34" charset="-128"/>
              </a:rPr>
              <a:t>Port Forwarding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SOHO Example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11.2.4.3 </a:t>
            </a:r>
            <a:r>
              <a:rPr lang="en-US" b="1" dirty="0" smtClean="0">
                <a:ea typeface="ＭＳ Ｐゴシック" pitchFamily="34" charset="-128"/>
              </a:rPr>
              <a:t>Configuring Port Forwarding with IOS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11.2.5.1 </a:t>
            </a:r>
            <a:r>
              <a:rPr lang="en-US" b="1" dirty="0" smtClean="0">
                <a:ea typeface="ＭＳ Ｐゴシック" pitchFamily="34" charset="-128"/>
              </a:rPr>
              <a:t>NAT for IPv6?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NAT Operation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11.2.5.2 </a:t>
            </a:r>
            <a:r>
              <a:rPr lang="en-US" b="1" dirty="0" smtClean="0">
                <a:ea typeface="ＭＳ Ｐゴシック" pitchFamily="34" charset="-128"/>
              </a:rPr>
              <a:t>IPv6 Unique Local Addresses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11.2.5.3 </a:t>
            </a:r>
            <a:r>
              <a:rPr lang="en-US" b="1" dirty="0" smtClean="0"/>
              <a:t>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11.2.5.3 </a:t>
            </a:r>
            <a:r>
              <a:rPr lang="en-US" b="1" dirty="0" smtClean="0"/>
              <a:t>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11.3 </a:t>
            </a:r>
            <a:r>
              <a:rPr lang="en-US" b="1" dirty="0" smtClean="0"/>
              <a:t>Troubleshooting</a:t>
            </a:r>
            <a:r>
              <a:rPr lang="en-US" b="1" baseline="0" dirty="0" smtClean="0"/>
              <a:t> NAT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11.3.1.1</a:t>
            </a:r>
            <a:r>
              <a:rPr lang="en-US" b="1" baseline="0" dirty="0" smtClean="0"/>
              <a:t> </a:t>
            </a:r>
            <a:r>
              <a:rPr lang="en-US" b="1" dirty="0" smtClean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11.3.1.2 </a:t>
            </a:r>
            <a:r>
              <a:rPr lang="en-US" b="1" dirty="0" smtClean="0"/>
              <a:t>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11.1.1.1 </a:t>
            </a:r>
            <a:r>
              <a:rPr lang="en-US" b="1" dirty="0" smtClean="0"/>
              <a:t>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11.1.1.1 </a:t>
            </a:r>
            <a:r>
              <a:rPr lang="en-US" b="1" dirty="0" smtClean="0"/>
              <a:t>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 NAT?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</a:t>
            </a:r>
            <a:r>
              <a:rPr lang="en-US" b="1" baseline="0" dirty="0" smtClean="0">
                <a:ea typeface="ＭＳ Ｐゴシック" pitchFamily="34" charset="-128"/>
              </a:rPr>
              <a:t> NAT? (cont.)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11.1.1.3 </a:t>
            </a:r>
            <a:r>
              <a:rPr lang="en-US" b="1" dirty="0" smtClean="0">
                <a:ea typeface="ＭＳ Ｐゴシック" pitchFamily="34" charset="-128"/>
              </a:rPr>
              <a:t>NAT Terminology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80010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11: </a:t>
            </a:r>
            <a:r>
              <a:rPr lang="en-US" sz="2800" dirty="0" smtClean="0"/>
              <a:t>Network Address Translation for IPv4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&amp; Switching</a:t>
            </a: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2720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 (cont.)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1479992"/>
            <a:ext cx="6848475" cy="48196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58667"/>
            <a:ext cx="8227105" cy="4487862"/>
          </a:xfrm>
        </p:spPr>
        <p:txBody>
          <a:bodyPr/>
          <a:lstStyle/>
          <a:p>
            <a:r>
              <a:rPr lang="en-US" sz="2000" dirty="0"/>
              <a:t>Static NAT uses a one-to-one mapping of local and global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These </a:t>
            </a:r>
            <a:r>
              <a:rPr lang="en-US" sz="2000" dirty="0"/>
              <a:t>mappings are configured by the network administrator and remain </a:t>
            </a:r>
            <a:r>
              <a:rPr lang="en-US" sz="2000" dirty="0" smtClean="0"/>
              <a:t>constant.</a:t>
            </a:r>
          </a:p>
          <a:p>
            <a:r>
              <a:rPr lang="en-US" sz="2000" dirty="0"/>
              <a:t>Static NAT is particularly useful </a:t>
            </a:r>
            <a:r>
              <a:rPr lang="en-US" sz="2000" dirty="0" smtClean="0"/>
              <a:t>when servers hosted in the inside network </a:t>
            </a:r>
            <a:r>
              <a:rPr lang="en-US" sz="2000" dirty="0"/>
              <a:t>must be accessible </a:t>
            </a:r>
            <a:r>
              <a:rPr lang="en-US" sz="2000" dirty="0" smtClean="0"/>
              <a:t>from the outside network.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network administrator </a:t>
            </a:r>
            <a:r>
              <a:rPr lang="en-US" sz="2000" dirty="0" smtClean="0"/>
              <a:t>can </a:t>
            </a:r>
            <a:r>
              <a:rPr lang="en-US" sz="2000" dirty="0"/>
              <a:t>SSH to </a:t>
            </a:r>
            <a:r>
              <a:rPr lang="en-US" sz="2000" dirty="0" smtClean="0"/>
              <a:t>a server in the inside network by pointing the SSH client to the proper inside global address.</a:t>
            </a:r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496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 (cont.)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45019"/>
            <a:ext cx="8227105" cy="4487862"/>
          </a:xfrm>
        </p:spPr>
        <p:txBody>
          <a:bodyPr/>
          <a:lstStyle/>
          <a:p>
            <a:r>
              <a:rPr lang="en-US" sz="2000" dirty="0"/>
              <a:t>Dynamic NAT uses a pool of public addresses and assigns them on a first-come, </a:t>
            </a:r>
            <a:r>
              <a:rPr lang="en-US" sz="2000" dirty="0" smtClean="0"/>
              <a:t>first-served basis.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an inside device requests access to an outside network, dynamic NAT assigns an available public IPv4 address from the </a:t>
            </a:r>
            <a:r>
              <a:rPr lang="en-US" sz="2000" dirty="0" smtClean="0"/>
              <a:t>pool.</a:t>
            </a:r>
          </a:p>
          <a:p>
            <a:r>
              <a:rPr lang="en-US" sz="2000" dirty="0" smtClean="0"/>
              <a:t>Dynamic </a:t>
            </a:r>
            <a:r>
              <a:rPr lang="en-US" sz="2000" dirty="0"/>
              <a:t>NAT requires that enough public addresses are available to satisfy the total number of simultaneous user </a:t>
            </a:r>
            <a:r>
              <a:rPr lang="en-US" sz="2000" dirty="0" smtClean="0"/>
              <a:t>sessions.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470197"/>
            <a:ext cx="6029235" cy="51223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72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(cont.)</a:t>
            </a: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1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Address Translation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18945" y="1390427"/>
            <a:ext cx="8161032" cy="4487862"/>
          </a:xfrm>
        </p:spPr>
        <p:txBody>
          <a:bodyPr/>
          <a:lstStyle/>
          <a:p>
            <a:r>
              <a:rPr lang="en-US" sz="2000" dirty="0" smtClean="0"/>
              <a:t>Port Address Translation (PAT) maps </a:t>
            </a:r>
            <a:r>
              <a:rPr lang="en-US" sz="2000" dirty="0"/>
              <a:t>multiple private IPv4 addresses to a single public IPv4 address or a few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PAT uses the pair source port and source IP address to keep track of what traffic belongs to what internal client.</a:t>
            </a:r>
          </a:p>
          <a:p>
            <a:r>
              <a:rPr lang="en-US" sz="2000" dirty="0" smtClean="0"/>
              <a:t>PAT is also known as NAT overload.</a:t>
            </a:r>
          </a:p>
          <a:p>
            <a:r>
              <a:rPr lang="en-US" sz="2000" dirty="0" smtClean="0"/>
              <a:t>By also using the port number, PAT forwards the response packets to the correct internal device.</a:t>
            </a:r>
          </a:p>
          <a:p>
            <a:r>
              <a:rPr lang="en-US" sz="2000" dirty="0" smtClean="0"/>
              <a:t>The PAT </a:t>
            </a:r>
            <a:r>
              <a:rPr lang="en-US" sz="2000" dirty="0"/>
              <a:t>process also validates that the incoming packets were requested, thus adding a degree of security to the </a:t>
            </a:r>
            <a:r>
              <a:rPr lang="en-US" sz="2000" dirty="0" smtClean="0"/>
              <a:t>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Comparing NAT and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78000" y="1472313"/>
            <a:ext cx="8227105" cy="4487862"/>
          </a:xfrm>
        </p:spPr>
        <p:txBody>
          <a:bodyPr/>
          <a:lstStyle/>
          <a:p>
            <a:r>
              <a:rPr lang="en-US" sz="2000" dirty="0"/>
              <a:t>NAT translates IPv4 addresses on a 1:1 basis between private IPv4 addresses and public IPv4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PAT </a:t>
            </a:r>
            <a:r>
              <a:rPr lang="en-US" sz="2000" dirty="0"/>
              <a:t>modifies both the address and the port </a:t>
            </a:r>
            <a:r>
              <a:rPr lang="en-US" sz="2000" dirty="0" smtClean="0"/>
              <a:t>number.</a:t>
            </a:r>
          </a:p>
          <a:p>
            <a:r>
              <a:rPr lang="en-US" sz="2000" dirty="0"/>
              <a:t>NAT forwards incoming packets to their inside destination by referring to the incoming source IPv4 address </a:t>
            </a:r>
            <a:r>
              <a:rPr lang="en-US" sz="2000" dirty="0" smtClean="0"/>
              <a:t>provided by </a:t>
            </a:r>
            <a:r>
              <a:rPr lang="en-US" sz="2000" dirty="0"/>
              <a:t>the host on the public </a:t>
            </a:r>
            <a:r>
              <a:rPr lang="en-US" sz="2000" dirty="0" smtClean="0"/>
              <a:t>network.</a:t>
            </a:r>
          </a:p>
          <a:p>
            <a:r>
              <a:rPr lang="en-US" sz="2000" dirty="0" smtClean="0"/>
              <a:t>With </a:t>
            </a:r>
            <a:r>
              <a:rPr lang="en-US" sz="2000" dirty="0"/>
              <a:t>PAT, there is generally only one or a very few publicly exposed IPv4 </a:t>
            </a:r>
            <a:r>
              <a:rPr lang="en-US" sz="2000" dirty="0" smtClean="0"/>
              <a:t>addresses.</a:t>
            </a:r>
          </a:p>
          <a:p>
            <a:r>
              <a:rPr lang="en-US" sz="2000" dirty="0" smtClean="0"/>
              <a:t>PAT is able to translate protocols that do not use port numbers, such as ICMP; each one of these protocols is supported differently by PAT.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056" y="1510985"/>
            <a:ext cx="8227105" cy="4487862"/>
          </a:xfrm>
        </p:spPr>
        <p:txBody>
          <a:bodyPr/>
          <a:lstStyle/>
          <a:p>
            <a:r>
              <a:rPr lang="en-US" sz="2000" dirty="0" smtClean="0"/>
              <a:t>Conserves the legally registered addressing scheme</a:t>
            </a:r>
          </a:p>
          <a:p>
            <a:r>
              <a:rPr lang="pt-BR" sz="2000" dirty="0" smtClean="0"/>
              <a:t>Increases the flexibility of connections to the public network</a:t>
            </a:r>
          </a:p>
          <a:p>
            <a:r>
              <a:rPr lang="pt-BR" sz="2000" dirty="0" smtClean="0"/>
              <a:t>Provides consistency for internal network addressing schemes</a:t>
            </a:r>
          </a:p>
          <a:p>
            <a:r>
              <a:rPr lang="pt-BR" sz="2000" dirty="0" smtClean="0"/>
              <a:t>Provides network security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Disadvantages of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2465" y="1551929"/>
            <a:ext cx="8227105" cy="4487862"/>
          </a:xfrm>
        </p:spPr>
        <p:txBody>
          <a:bodyPr/>
          <a:lstStyle/>
          <a:p>
            <a:r>
              <a:rPr lang="en-US" sz="2000" dirty="0" smtClean="0"/>
              <a:t>Performance is degraded</a:t>
            </a:r>
          </a:p>
          <a:p>
            <a:r>
              <a:rPr lang="pt-BR" sz="2000" dirty="0" smtClean="0"/>
              <a:t>End-to-end functionality is degraded</a:t>
            </a:r>
          </a:p>
          <a:p>
            <a:r>
              <a:rPr lang="pt-BR" sz="2000" dirty="0" smtClean="0"/>
              <a:t>End-to-end IP traceability is lost</a:t>
            </a:r>
          </a:p>
          <a:p>
            <a:r>
              <a:rPr lang="pt-BR" sz="2000" dirty="0" smtClean="0"/>
              <a:t>Tunneling is more complicated</a:t>
            </a:r>
          </a:p>
          <a:p>
            <a:r>
              <a:rPr lang="pt-BR" sz="2000" dirty="0" smtClean="0"/>
              <a:t>Initiating TCP connections can be disrupted</a:t>
            </a:r>
          </a:p>
        </p:txBody>
      </p:sp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11.2 </a:t>
            </a:r>
            <a:r>
              <a:rPr lang="en-US" sz="2400" dirty="0" smtClean="0"/>
              <a:t>Configuring NAT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15" y="43912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487606"/>
            <a:ext cx="8360273" cy="4551244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11.1 </a:t>
            </a:r>
            <a:r>
              <a:rPr lang="en-US" sz="2000" dirty="0" smtClean="0">
                <a:cs typeface="Arial" charset="0"/>
              </a:rPr>
              <a:t>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11.2 </a:t>
            </a:r>
            <a:r>
              <a:rPr lang="en-US" sz="2000" dirty="0" smtClean="0">
                <a:cs typeface="Arial" charset="0"/>
              </a:rPr>
              <a:t>Configuring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11.3 </a:t>
            </a:r>
            <a:r>
              <a:rPr lang="en-US" sz="2000" dirty="0" smtClean="0">
                <a:cs typeface="Arial" charset="0"/>
              </a:rPr>
              <a:t>Troubleshooting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11.4 </a:t>
            </a:r>
            <a:r>
              <a:rPr lang="en-US" sz="2000" dirty="0" smtClean="0">
                <a:cs typeface="Arial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basic tasks </a:t>
            </a:r>
            <a:r>
              <a:rPr lang="en-US" dirty="0" smtClean="0"/>
              <a:t>to perform when </a:t>
            </a:r>
            <a:r>
              <a:rPr lang="en-US" dirty="0"/>
              <a:t>configuring static NAT </a:t>
            </a:r>
            <a:r>
              <a:rPr lang="en-US" dirty="0" smtClean="0"/>
              <a:t>translations:</a:t>
            </a:r>
          </a:p>
          <a:p>
            <a:r>
              <a:rPr lang="en-US" dirty="0"/>
              <a:t>Create the mapping between the inside local and outside local </a:t>
            </a:r>
            <a:r>
              <a:rPr lang="en-US" dirty="0" smtClean="0"/>
              <a:t>addresses.</a:t>
            </a:r>
            <a:endParaRPr lang="en-US" dirty="0"/>
          </a:p>
          <a:p>
            <a:r>
              <a:rPr lang="en-US" dirty="0"/>
              <a:t>Define which </a:t>
            </a:r>
            <a:r>
              <a:rPr lang="en-US" dirty="0" smtClean="0"/>
              <a:t>interfaces </a:t>
            </a:r>
            <a:r>
              <a:rPr lang="en-US" dirty="0"/>
              <a:t>belong to the inside network and which belong to the outside </a:t>
            </a:r>
            <a:r>
              <a:rPr lang="en-US" dirty="0" smtClean="0"/>
              <a:t>network.</a:t>
            </a:r>
            <a:endParaRPr lang="en-US" dirty="0"/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The pool of public IPv4 addresses (inside global address pool) is available to any device on the inside network on a </a:t>
            </a:r>
            <a:r>
              <a:rPr lang="en-US" sz="2000" dirty="0" smtClean="0"/>
              <a:t>first-come, </a:t>
            </a:r>
            <a:r>
              <a:rPr lang="en-US" sz="2000" dirty="0"/>
              <a:t>first-served </a:t>
            </a:r>
            <a:r>
              <a:rPr lang="en-US" sz="2000" dirty="0" smtClean="0"/>
              <a:t>basis.</a:t>
            </a:r>
          </a:p>
          <a:p>
            <a:r>
              <a:rPr lang="en-US" sz="2000" dirty="0" smtClean="0"/>
              <a:t>With </a:t>
            </a:r>
            <a:r>
              <a:rPr lang="en-US" sz="2000" dirty="0"/>
              <a:t>dynamic NAT, a single inside address is translated to a single outside </a:t>
            </a:r>
            <a:r>
              <a:rPr lang="en-US" sz="2000" dirty="0" smtClean="0"/>
              <a:t>address.</a:t>
            </a:r>
          </a:p>
          <a:p>
            <a:r>
              <a:rPr lang="en-US" sz="2000" dirty="0" smtClean="0"/>
              <a:t>The pool must be large enough to accommodate all inside devices.</a:t>
            </a:r>
          </a:p>
          <a:p>
            <a:r>
              <a:rPr lang="en-US" sz="2000" dirty="0" smtClean="0"/>
              <a:t>A device is unable to communicate to any external networks if no addresses are available in the pool.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</a:t>
            </a:r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786" y="1405719"/>
            <a:ext cx="8195220" cy="4462012"/>
          </a:xfrm>
        </p:spPr>
        <p:txBody>
          <a:bodyPr/>
          <a:lstStyle/>
          <a:p>
            <a:r>
              <a:rPr lang="en-US" sz="2000" dirty="0" smtClean="0"/>
              <a:t>Describe NAT characteristics.</a:t>
            </a:r>
          </a:p>
          <a:p>
            <a:r>
              <a:rPr lang="en-US" sz="2000" dirty="0" smtClean="0"/>
              <a:t>Describe the benefits and drawbacks of NAT.</a:t>
            </a:r>
          </a:p>
          <a:p>
            <a:r>
              <a:rPr lang="en-US" sz="2000" dirty="0" smtClean="0"/>
              <a:t>Configure static NAT using the CLI.</a:t>
            </a:r>
          </a:p>
          <a:p>
            <a:r>
              <a:rPr lang="en-US" sz="2000" dirty="0" smtClean="0"/>
              <a:t>Configure dynamic NAT using the CLI.</a:t>
            </a:r>
          </a:p>
          <a:p>
            <a:r>
              <a:rPr lang="en-US" sz="2000" dirty="0" smtClean="0"/>
              <a:t>Configure PAT </a:t>
            </a:r>
            <a:r>
              <a:rPr lang="en-US" sz="2000" dirty="0"/>
              <a:t>using the </a:t>
            </a:r>
            <a:r>
              <a:rPr lang="en-US" sz="2000" dirty="0" smtClean="0"/>
              <a:t>CLI.</a:t>
            </a:r>
          </a:p>
          <a:p>
            <a:r>
              <a:rPr lang="en-US" sz="2000" dirty="0" smtClean="0"/>
              <a:t>Configure </a:t>
            </a:r>
            <a:r>
              <a:rPr lang="en-US" sz="2000" dirty="0"/>
              <a:t>port forwarding </a:t>
            </a:r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 smtClean="0"/>
              <a:t>CLI.</a:t>
            </a:r>
          </a:p>
          <a:p>
            <a:r>
              <a:rPr lang="en-US" sz="2000" dirty="0" smtClean="0"/>
              <a:t>Configure NAT64.</a:t>
            </a:r>
          </a:p>
          <a:p>
            <a:r>
              <a:rPr lang="en-US" sz="2000" dirty="0" smtClean="0"/>
              <a:t>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 smtClean="0"/>
              <a:t> commands to verify NAT</a:t>
            </a:r>
            <a:r>
              <a:rPr lang="en-US" sz="2000" dirty="0"/>
              <a:t> </a:t>
            </a:r>
            <a:r>
              <a:rPr lang="en-US" sz="2000" dirty="0" smtClean="0"/>
              <a:t>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PAT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3673303"/>
            <a:ext cx="5844886" cy="245052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3047" y="1429372"/>
            <a:ext cx="7951332" cy="4487862"/>
          </a:xfrm>
        </p:spPr>
        <p:txBody>
          <a:bodyPr/>
          <a:lstStyle/>
          <a:p>
            <a:r>
              <a:rPr lang="en-US" sz="2000" dirty="0"/>
              <a:t>Port forwarding </a:t>
            </a:r>
            <a:r>
              <a:rPr lang="en-US" sz="2000" dirty="0" smtClean="0"/>
              <a:t>is </a:t>
            </a:r>
            <a:r>
              <a:rPr lang="en-US" sz="2000" dirty="0"/>
              <a:t>the act of forwarding a network port from one network node to </a:t>
            </a:r>
            <a:r>
              <a:rPr lang="en-US" sz="2000" dirty="0" smtClean="0"/>
              <a:t>another.</a:t>
            </a:r>
          </a:p>
          <a:p>
            <a:r>
              <a:rPr lang="en-US" sz="2000" dirty="0" smtClean="0"/>
              <a:t>A packet sent to the public IP address and port of a router can be forwarded to a private IP address and port in inside network.</a:t>
            </a:r>
          </a:p>
          <a:p>
            <a:r>
              <a:rPr lang="en-US" sz="2000" dirty="0" smtClean="0"/>
              <a:t>Port forwarding is helpful in situations where servers have private addresses, not reachable from the outside networks.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3270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SOHO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7" y="1558189"/>
            <a:ext cx="5938795" cy="47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Port Forwarding with IOS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IOS, Port </a:t>
            </a:r>
            <a:r>
              <a:rPr lang="en-US" sz="2000" dirty="0"/>
              <a:t>forwarding is </a:t>
            </a:r>
            <a:r>
              <a:rPr lang="en-US" sz="2000" dirty="0" smtClean="0"/>
              <a:t>essentially </a:t>
            </a:r>
            <a:r>
              <a:rPr lang="en-US" sz="2000" dirty="0"/>
              <a:t>a static NAT translation with a specified TCP or UDP port </a:t>
            </a:r>
            <a:r>
              <a:rPr lang="en-US" sz="2000" dirty="0" smtClean="0"/>
              <a:t>number.</a:t>
            </a:r>
          </a:p>
          <a:p>
            <a:endParaRPr lang="en-US" sz="20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44" y="2208800"/>
            <a:ext cx="5305661" cy="4305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for </a:t>
            </a: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6255" y="1580927"/>
            <a:ext cx="7951332" cy="4487862"/>
          </a:xfrm>
        </p:spPr>
        <p:txBody>
          <a:bodyPr/>
          <a:lstStyle/>
          <a:p>
            <a:r>
              <a:rPr lang="en-US" sz="2000" dirty="0" smtClean="0"/>
              <a:t>NAT is a workaround for IPv4 address scarcity.</a:t>
            </a:r>
          </a:p>
          <a:p>
            <a:r>
              <a:rPr lang="en-US" sz="2000" dirty="0"/>
              <a:t>IPv6 with a 128-bit address provides 340 undecillion </a:t>
            </a:r>
            <a:r>
              <a:rPr lang="en-US" sz="2000" dirty="0" smtClean="0"/>
              <a:t>addresses.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ddress </a:t>
            </a:r>
            <a:r>
              <a:rPr lang="en-US" sz="2000" dirty="0"/>
              <a:t>space is not an </a:t>
            </a:r>
            <a:r>
              <a:rPr lang="en-US" sz="2000" dirty="0" smtClean="0"/>
              <a:t>issue for IPv6.</a:t>
            </a:r>
          </a:p>
          <a:p>
            <a:r>
              <a:rPr lang="en-US" sz="2000" dirty="0" smtClean="0"/>
              <a:t>IPv6 makes IPv4 public-private NAT unnecessary by design; however, IPv6 </a:t>
            </a:r>
            <a:r>
              <a:rPr lang="en-US" sz="2000" dirty="0"/>
              <a:t>does implement a form of </a:t>
            </a:r>
            <a:r>
              <a:rPr lang="en-US" sz="2000" dirty="0" smtClean="0"/>
              <a:t>private addresses, and it is implemented differently than they are for IPv4.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11.1 </a:t>
            </a:r>
            <a:r>
              <a:rPr lang="en-US" sz="2400" dirty="0" smtClean="0">
                <a:ea typeface="ＭＳ Ｐゴシック" pitchFamily="34" charset="-128"/>
              </a:rPr>
              <a:t>NAT Operation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0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IPv6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390427"/>
            <a:ext cx="7951332" cy="4487862"/>
          </a:xfrm>
        </p:spPr>
        <p:txBody>
          <a:bodyPr/>
          <a:lstStyle/>
          <a:p>
            <a:r>
              <a:rPr lang="en-US" sz="2000" dirty="0"/>
              <a:t>IPv6 unique local addresses (</a:t>
            </a:r>
            <a:r>
              <a:rPr lang="en-US" sz="2000" dirty="0" err="1" smtClean="0"/>
              <a:t>ULAs</a:t>
            </a:r>
            <a:r>
              <a:rPr lang="en-US" sz="2000" dirty="0" smtClean="0"/>
              <a:t>) are designed to allow IPv6 communications within a local site.</a:t>
            </a:r>
          </a:p>
          <a:p>
            <a:r>
              <a:rPr lang="en-US" sz="2000" dirty="0" err="1" smtClean="0"/>
              <a:t>ULAs</a:t>
            </a:r>
            <a:r>
              <a:rPr lang="en-US" sz="2000" dirty="0" smtClean="0"/>
              <a:t> are not </a:t>
            </a:r>
            <a:r>
              <a:rPr lang="en-US" sz="2000" dirty="0"/>
              <a:t>meant to provide additional IPv6 address </a:t>
            </a:r>
            <a:r>
              <a:rPr lang="en-US" sz="2000" dirty="0" smtClean="0"/>
              <a:t>space.</a:t>
            </a:r>
          </a:p>
          <a:p>
            <a:r>
              <a:rPr lang="en-US" sz="2000" dirty="0" err="1" smtClean="0"/>
              <a:t>ULAs</a:t>
            </a:r>
            <a:r>
              <a:rPr lang="en-US" sz="2000" dirty="0" smtClean="0"/>
              <a:t> </a:t>
            </a:r>
            <a:r>
              <a:rPr lang="en-US" sz="2000" dirty="0"/>
              <a:t>have the prefix FC00::/7, which results in a first hextet range of FC00 to </a:t>
            </a:r>
            <a:r>
              <a:rPr lang="en-US" sz="2000" dirty="0" err="1" smtClean="0"/>
              <a:t>FDFF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ULAs are also </a:t>
            </a:r>
            <a:r>
              <a:rPr lang="en-US" sz="2000" dirty="0"/>
              <a:t>known as local IPv6 addresses (not to be confused with IPv6 link-local addresses</a:t>
            </a:r>
            <a:r>
              <a:rPr lang="en-US" sz="2000" dirty="0" smtClean="0"/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61" y="4047375"/>
            <a:ext cx="5965990" cy="24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</a:t>
            </a:r>
            <a:r>
              <a:rPr lang="en-US" dirty="0" smtClean="0"/>
              <a:t>for </a:t>
            </a:r>
            <a:r>
              <a:rPr lang="en-US" dirty="0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542827"/>
            <a:ext cx="7951332" cy="4487862"/>
          </a:xfrm>
        </p:spPr>
        <p:txBody>
          <a:bodyPr/>
          <a:lstStyle/>
          <a:p>
            <a:r>
              <a:rPr lang="en-US" sz="2000" dirty="0" smtClean="0"/>
              <a:t>IPv6 also uses NAT, but in a much different context.</a:t>
            </a:r>
          </a:p>
          <a:p>
            <a:r>
              <a:rPr lang="en-US" sz="2000" dirty="0" smtClean="0"/>
              <a:t>In IPv6, NAT is used to provide transparent communication between IPv6 and IPv4.</a:t>
            </a:r>
          </a:p>
          <a:p>
            <a:r>
              <a:rPr lang="en-US" sz="2000" dirty="0" smtClean="0"/>
              <a:t>NAT64 is not intended to be a permanent solution; it is meant to be a transition mechanism.</a:t>
            </a:r>
          </a:p>
          <a:p>
            <a:r>
              <a:rPr lang="en-US" sz="2000" dirty="0"/>
              <a:t>Network Address Translation-Protocol Translation (NAT-PT</a:t>
            </a:r>
            <a:r>
              <a:rPr lang="en-US" sz="2000" dirty="0" smtClean="0"/>
              <a:t>) was another NAT-based transition mechanism for IPv6, but is now deprecated by IETF.</a:t>
            </a:r>
          </a:p>
          <a:p>
            <a:r>
              <a:rPr lang="en-US" sz="2000" dirty="0" smtClean="0"/>
              <a:t>NAT64 is now recommended.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</a:t>
            </a:r>
            <a:r>
              <a:rPr lang="en-US" dirty="0" smtClean="0"/>
              <a:t>for </a:t>
            </a:r>
            <a:r>
              <a:rPr lang="en-US" dirty="0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1" y="1457275"/>
            <a:ext cx="6764963" cy="45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11.3 </a:t>
            </a:r>
            <a:r>
              <a:rPr lang="en-US" sz="2400" dirty="0" smtClean="0"/>
              <a:t>Troubleshooting NAT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71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show commands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66" y="1282677"/>
            <a:ext cx="5800511" cy="52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6815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IPv6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debug command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64" y="35723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91320" y="1378424"/>
            <a:ext cx="8147713" cy="45302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chapter has </a:t>
            </a:r>
            <a:r>
              <a:rPr lang="en-US" sz="2000" dirty="0" smtClean="0"/>
              <a:t>outlined:</a:t>
            </a:r>
          </a:p>
          <a:p>
            <a:r>
              <a:rPr lang="en-US" sz="2000" dirty="0"/>
              <a:t>How NAT is used to help alleviate the depletion </a:t>
            </a:r>
            <a:r>
              <a:rPr lang="en-US" sz="2000" dirty="0" smtClean="0"/>
              <a:t>of the </a:t>
            </a:r>
            <a:r>
              <a:rPr lang="en-US" sz="2000" dirty="0"/>
              <a:t>IPv4 address space. </a:t>
            </a:r>
          </a:p>
          <a:p>
            <a:r>
              <a:rPr lang="en-US" sz="2000" dirty="0" smtClean="0"/>
              <a:t>NAT </a:t>
            </a:r>
            <a:r>
              <a:rPr lang="en-US" sz="2000" dirty="0"/>
              <a:t>conserves public address space and saves considerable administrative overhead in managing adds, moves, and changes. </a:t>
            </a:r>
            <a:endParaRPr lang="en-US" sz="2000" dirty="0" smtClean="0"/>
          </a:p>
          <a:p>
            <a:r>
              <a:rPr lang="en-US" sz="2000" dirty="0" smtClean="0"/>
              <a:t>NAT </a:t>
            </a:r>
            <a:r>
              <a:rPr lang="en-US" sz="2000" dirty="0"/>
              <a:t>for IPv4, </a:t>
            </a:r>
            <a:r>
              <a:rPr lang="en-US" sz="2000" dirty="0" smtClean="0"/>
              <a:t>including:</a:t>
            </a:r>
            <a:endParaRPr lang="en-US" sz="2000" dirty="0"/>
          </a:p>
          <a:p>
            <a:pPr lvl="1"/>
            <a:r>
              <a:rPr lang="en-US" dirty="0"/>
              <a:t>NAT characteristics, </a:t>
            </a:r>
            <a:r>
              <a:rPr lang="en-US" dirty="0" smtClean="0"/>
              <a:t>terminology, </a:t>
            </a:r>
            <a:r>
              <a:rPr lang="en-US" dirty="0"/>
              <a:t>and general operations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types of </a:t>
            </a:r>
            <a:r>
              <a:rPr lang="en-US" dirty="0" smtClean="0"/>
              <a:t>NAT, </a:t>
            </a:r>
            <a:r>
              <a:rPr lang="en-US" dirty="0"/>
              <a:t>including static NAT, dynamic NAT, and NAT with overloading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and disadvantages of </a:t>
            </a:r>
            <a:r>
              <a:rPr lang="en-US" dirty="0" smtClean="0"/>
              <a:t>NAT</a:t>
            </a:r>
          </a:p>
          <a:p>
            <a:r>
              <a:rPr lang="en-US" sz="2000" dirty="0"/>
              <a:t>The configuration, </a:t>
            </a:r>
            <a:r>
              <a:rPr lang="en-US" sz="2000" dirty="0" smtClean="0"/>
              <a:t>verification, </a:t>
            </a:r>
            <a:r>
              <a:rPr lang="en-US" sz="2000" dirty="0"/>
              <a:t>and analysis of static NAT, dynamic NAT, and NAT with </a:t>
            </a:r>
            <a:r>
              <a:rPr lang="en-US" sz="2000" dirty="0" smtClean="0"/>
              <a:t>overloading.</a:t>
            </a:r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</a:t>
            </a:r>
            <a:r>
              <a:rPr lang="en-US" dirty="0" smtClean="0">
                <a:ea typeface="ＭＳ Ｐゴシック" pitchFamily="34" charset="-128"/>
              </a:rPr>
              <a:t>Summary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3082" y="1446663"/>
            <a:ext cx="8427232" cy="4462012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port forwarding can be used to access an internal devices from the </a:t>
            </a:r>
            <a:r>
              <a:rPr lang="en-US" sz="2000" dirty="0" smtClean="0"/>
              <a:t>Internet.</a:t>
            </a:r>
            <a:endParaRPr lang="en-US" sz="2000" dirty="0"/>
          </a:p>
          <a:p>
            <a:r>
              <a:rPr lang="en-US" sz="2000" dirty="0"/>
              <a:t>Troubleshooting NAT using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sz="2000" dirty="0"/>
              <a:t> </a:t>
            </a:r>
            <a:r>
              <a:rPr lang="en-US" sz="2000" dirty="0" smtClean="0"/>
              <a:t>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debug</a:t>
            </a:r>
            <a:r>
              <a:rPr lang="en-US" sz="2000" dirty="0"/>
              <a:t> </a:t>
            </a:r>
            <a:r>
              <a:rPr lang="en-US" sz="2000" dirty="0" smtClean="0"/>
              <a:t>commands.</a:t>
            </a:r>
            <a:endParaRPr lang="en-US" sz="2000" dirty="0"/>
          </a:p>
          <a:p>
            <a:r>
              <a:rPr lang="en-US" sz="2000" dirty="0"/>
              <a:t>How NAT for IPv6 is used to translate between IPv6 addresses and IPv4 </a:t>
            </a:r>
            <a:r>
              <a:rPr lang="en-US" sz="2000" dirty="0" smtClean="0"/>
              <a:t>addresses.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IPv4 Private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en-US" sz="2000" dirty="0" smtClean="0"/>
              <a:t>IPv4 address space is not big enough to uniquely address all the devices that must be connected to the Internet.</a:t>
            </a:r>
          </a:p>
          <a:p>
            <a:r>
              <a:rPr lang="en-US" sz="2000" dirty="0" smtClean="0"/>
              <a:t>Network private addresses are described in RFC 1918 and are to designed to be used within an organization or site only.</a:t>
            </a:r>
          </a:p>
          <a:p>
            <a:r>
              <a:rPr lang="en-US" sz="2000" dirty="0" smtClean="0"/>
              <a:t>Private addresses are not routed by Internet routers while public addresses are.</a:t>
            </a:r>
          </a:p>
          <a:p>
            <a:r>
              <a:rPr lang="en-US" sz="2000" dirty="0" smtClean="0"/>
              <a:t>Private addresses can alleviate IPv4 scarcity, but because they aren’t routed by Internet devices, they first need to be translated.</a:t>
            </a:r>
          </a:p>
          <a:p>
            <a:r>
              <a:rPr lang="en-US" sz="2000" dirty="0"/>
              <a:t>NAT is process used to perform such </a:t>
            </a:r>
            <a:r>
              <a:rPr lang="en-US" sz="2000" dirty="0" smtClean="0"/>
              <a:t>translation.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3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IPv4 Private Address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6" y="1514924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7" y="3191324"/>
            <a:ext cx="8827535" cy="30819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187191" cy="5067523"/>
          </a:xfrm>
        </p:spPr>
        <p:txBody>
          <a:bodyPr/>
          <a:lstStyle/>
          <a:p>
            <a:r>
              <a:rPr lang="en-US" sz="2000" dirty="0" smtClean="0"/>
              <a:t>NAT is a process used to translate network addresses.</a:t>
            </a:r>
          </a:p>
          <a:p>
            <a:r>
              <a:rPr lang="en-US" sz="2000" dirty="0" smtClean="0"/>
              <a:t>NAT’s primary use is to conserve public IPv4 addresses.</a:t>
            </a:r>
          </a:p>
          <a:p>
            <a:r>
              <a:rPr lang="en-US" sz="2000" dirty="0" smtClean="0"/>
              <a:t>NAT is usually implemented at border network devices, such as firewalls or routers.</a:t>
            </a:r>
          </a:p>
          <a:p>
            <a:r>
              <a:rPr lang="en-US" sz="2000" dirty="0" smtClean="0"/>
              <a:t>NAT allows the networks to use private addresses internally, only translating to public addresses when needed.</a:t>
            </a:r>
          </a:p>
          <a:p>
            <a:r>
              <a:rPr lang="en-US" sz="2000" dirty="0" smtClean="0"/>
              <a:t>Devices within the organization can be assigned private addresses and operate with locally unique addresses.</a:t>
            </a:r>
          </a:p>
          <a:p>
            <a:r>
              <a:rPr lang="en-US" sz="2000" dirty="0" smtClean="0"/>
              <a:t>When traffic must be sent or received to or from other organizations or the Internet, the border router translates the addresses to a public and globally unique address.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7" y="42639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NAT?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5" y="1727714"/>
            <a:ext cx="6342069" cy="4580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09" y="1691396"/>
            <a:ext cx="4818820" cy="319449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00" y="1554919"/>
            <a:ext cx="3725509" cy="4108903"/>
          </a:xfrm>
        </p:spPr>
        <p:txBody>
          <a:bodyPr/>
          <a:lstStyle/>
          <a:p>
            <a:r>
              <a:rPr lang="en-US" sz="2000" dirty="0" smtClean="0"/>
              <a:t>Inside network is the set of devices using private addresses</a:t>
            </a:r>
          </a:p>
          <a:p>
            <a:r>
              <a:rPr lang="en-US" sz="2000" dirty="0" smtClean="0"/>
              <a:t>Outside network refers to all other networks</a:t>
            </a:r>
          </a:p>
          <a:p>
            <a:r>
              <a:rPr lang="en-US" sz="2000" dirty="0" smtClean="0"/>
              <a:t>NAT includes four types of addresses: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18313</TotalTime>
  <Pages>28</Pages>
  <Words>1560</Words>
  <Application>Microsoft Office PowerPoint</Application>
  <PresentationFormat>On-screen Show (4:3)</PresentationFormat>
  <Paragraphs>235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PPT-TMPLT-WHT_C</vt:lpstr>
      <vt:lpstr>NetAcad-4F_PPT-WHT_060408</vt:lpstr>
      <vt:lpstr>Chapter 11: Network Address Translation for IPv4</vt:lpstr>
      <vt:lpstr>Chapter 11</vt:lpstr>
      <vt:lpstr>Chapter 11: Objectives</vt:lpstr>
      <vt:lpstr>11.1 NAT Operation</vt:lpstr>
      <vt:lpstr>NAT Characteristics IPv4 Private Address Space</vt:lpstr>
      <vt:lpstr>NAT Characteristics IPv4 Private Address Space</vt:lpstr>
      <vt:lpstr>NAT Characteristics What is NAT?</vt:lpstr>
      <vt:lpstr>NAT Characteristics What is NAT? (cont.)</vt:lpstr>
      <vt:lpstr>NAT Characteristics NAT Terminology</vt:lpstr>
      <vt:lpstr>NAT Characteristics NAT Terminology (cont.)</vt:lpstr>
      <vt:lpstr>Types of NAT Static NAT</vt:lpstr>
      <vt:lpstr>Types of NAT Static NAT (cont.)</vt:lpstr>
      <vt:lpstr>Types of NAT Dynamic NAT</vt:lpstr>
      <vt:lpstr>Types of NAT Dynamic NAT (cont.)</vt:lpstr>
      <vt:lpstr>Types of NAT Port Address Translation</vt:lpstr>
      <vt:lpstr>Types of NAT Comparing NAT and PAT</vt:lpstr>
      <vt:lpstr>Benefits of NAT Benefits of NAT</vt:lpstr>
      <vt:lpstr>Benefits of NAT Disadvantages of NAT</vt:lpstr>
      <vt:lpstr>11.2 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11.3 Troubleshooting NAT</vt:lpstr>
      <vt:lpstr>Configuring NAT and IPv6 Troubleshooting NAT: show commands</vt:lpstr>
      <vt:lpstr>Configuring NAT and IPv6 Troubleshooting NAT: debug command</vt:lpstr>
      <vt:lpstr>Chapter 11: Summary</vt:lpstr>
      <vt:lpstr>Chapter 11: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1243</cp:revision>
  <cp:lastPrinted>1999-01-27T00:54:54Z</cp:lastPrinted>
  <dcterms:created xsi:type="dcterms:W3CDTF">2006-10-23T15:07:30Z</dcterms:created>
  <dcterms:modified xsi:type="dcterms:W3CDTF">2013-10-22T19:35:05Z</dcterms:modified>
</cp:coreProperties>
</file>