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57"/>
  </p:notesMasterIdLst>
  <p:handoutMasterIdLst>
    <p:handoutMasterId r:id="rId58"/>
  </p:handoutMasterIdLst>
  <p:sldIdLst>
    <p:sldId id="500" r:id="rId3"/>
    <p:sldId id="541" r:id="rId4"/>
    <p:sldId id="782" r:id="rId5"/>
    <p:sldId id="831" r:id="rId6"/>
    <p:sldId id="785" r:id="rId7"/>
    <p:sldId id="786" r:id="rId8"/>
    <p:sldId id="787" r:id="rId9"/>
    <p:sldId id="790" r:id="rId10"/>
    <p:sldId id="834" r:id="rId11"/>
    <p:sldId id="835" r:id="rId12"/>
    <p:sldId id="836" r:id="rId13"/>
    <p:sldId id="837" r:id="rId14"/>
    <p:sldId id="838" r:id="rId15"/>
    <p:sldId id="789" r:id="rId16"/>
    <p:sldId id="788" r:id="rId17"/>
    <p:sldId id="791" r:id="rId18"/>
    <p:sldId id="826" r:id="rId19"/>
    <p:sldId id="801" r:id="rId20"/>
    <p:sldId id="802" r:id="rId21"/>
    <p:sldId id="803" r:id="rId22"/>
    <p:sldId id="804" r:id="rId23"/>
    <p:sldId id="805" r:id="rId24"/>
    <p:sldId id="806" r:id="rId25"/>
    <p:sldId id="807" r:id="rId26"/>
    <p:sldId id="832" r:id="rId27"/>
    <p:sldId id="792" r:id="rId28"/>
    <p:sldId id="793" r:id="rId29"/>
    <p:sldId id="794" r:id="rId30"/>
    <p:sldId id="795" r:id="rId31"/>
    <p:sldId id="796" r:id="rId32"/>
    <p:sldId id="797" r:id="rId33"/>
    <p:sldId id="798" r:id="rId34"/>
    <p:sldId id="799" r:id="rId35"/>
    <p:sldId id="800" r:id="rId36"/>
    <p:sldId id="809" r:id="rId37"/>
    <p:sldId id="808" r:id="rId38"/>
    <p:sldId id="810" r:id="rId39"/>
    <p:sldId id="812" r:id="rId40"/>
    <p:sldId id="813" r:id="rId41"/>
    <p:sldId id="814" r:id="rId42"/>
    <p:sldId id="815" r:id="rId43"/>
    <p:sldId id="816" r:id="rId44"/>
    <p:sldId id="817" r:id="rId45"/>
    <p:sldId id="818" r:id="rId46"/>
    <p:sldId id="819" r:id="rId47"/>
    <p:sldId id="820" r:id="rId48"/>
    <p:sldId id="833" r:id="rId49"/>
    <p:sldId id="821" r:id="rId50"/>
    <p:sldId id="822" r:id="rId51"/>
    <p:sldId id="823" r:id="rId52"/>
    <p:sldId id="824" r:id="rId53"/>
    <p:sldId id="825" r:id="rId54"/>
    <p:sldId id="783" r:id="rId55"/>
    <p:sldId id="681" r:id="rId56"/>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ttoria deloulay" initials="vd" lastIdx="9" clrIdx="0"/>
  <p:cmAuthor id="1" name="carykell" initials="c" lastIdx="6"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C0C0C4"/>
    <a:srgbClr val="678DC5"/>
    <a:srgbClr val="3E67A4"/>
    <a:srgbClr val="3E8DC5"/>
    <a:srgbClr val="5F5F65"/>
    <a:srgbClr val="7E7E86"/>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163" autoAdjust="0"/>
    <p:restoredTop sz="87310" autoAdjust="0"/>
  </p:normalViewPr>
  <p:slideViewPr>
    <p:cSldViewPr snapToGrid="0">
      <p:cViewPr>
        <p:scale>
          <a:sx n="66" d="100"/>
          <a:sy n="66" d="100"/>
        </p:scale>
        <p:origin x="-1728" y="-144"/>
      </p:cViewPr>
      <p:guideLst>
        <p:guide orient="horz" pos="2160"/>
        <p:guide pos="2880"/>
      </p:guideLst>
    </p:cSldViewPr>
  </p:slideViewPr>
  <p:outlineViewPr>
    <p:cViewPr>
      <p:scale>
        <a:sx n="33" d="100"/>
        <a:sy n="33" d="100"/>
      </p:scale>
      <p:origin x="0" y="5022"/>
    </p:cViewPr>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9728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929313" y="8680450"/>
            <a:ext cx="812800" cy="287338"/>
          </a:xfrm>
          <a:prstGeom prst="rect">
            <a:avLst/>
          </a:prstGeom>
          <a:noFill/>
          <a:ln w="9525">
            <a:noFill/>
            <a:miter lim="800000"/>
            <a:headEnd/>
            <a:tailEnd/>
          </a:ln>
        </p:spPr>
        <p:txBody>
          <a:bodyPr lIns="18819" tIns="0" rIns="18819" bIns="0" anchor="b"/>
          <a:lstStyle/>
          <a:p>
            <a:pPr algn="r" defTabSz="903288">
              <a:lnSpc>
                <a:spcPct val="100000"/>
              </a:lnSpc>
              <a:defRPr/>
            </a:pPr>
            <a:fld id="{BCC1ECAD-6CE1-4897-9CEF-F2ECC9BEA19E}"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xmlns="" val="2805898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51204"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FB004549-1125-4930-988B-40FFE37DB1EA}" type="slidenum">
              <a:rPr lang="en-US"/>
              <a:pPr>
                <a:defRPr/>
              </a:pPr>
              <a:t>‹#›</a:t>
            </a:fld>
            <a:endParaRPr lang="en-US" dirty="0"/>
          </a:p>
        </p:txBody>
      </p:sp>
      <p:sp>
        <p:nvSpPr>
          <p:cNvPr id="317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xmlns="" val="117663086"/>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sldNum" sz="quarter" idx="5"/>
          </p:nvPr>
        </p:nvSpPr>
        <p:spPr>
          <a:noFill/>
        </p:spPr>
        <p:txBody>
          <a:bodyPr/>
          <a:lstStyle/>
          <a:p>
            <a:fld id="{F9034988-36DD-4D34-B1CE-37AB851117A5}" type="slidenum">
              <a:rPr lang="en-US" smtClean="0"/>
              <a:pPr/>
              <a:t>1</a:t>
            </a:fld>
            <a:endParaRPr lang="en-US" dirty="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Cisco Networking Academy program</a:t>
            </a:r>
          </a:p>
          <a:p>
            <a:pPr eaLnBrk="1" hangingPunct="1">
              <a:buFontTx/>
              <a:buNone/>
            </a:pPr>
            <a:r>
              <a:rPr lang="en-US" b="1" dirty="0" smtClean="0"/>
              <a:t>Routing &amp; Switching</a:t>
            </a:r>
          </a:p>
          <a:p>
            <a:pPr>
              <a:buFontTx/>
              <a:buNone/>
            </a:pPr>
            <a:r>
              <a:rPr lang="en-US" sz="1300" b="1" dirty="0" smtClean="0"/>
              <a:t>Chapter 3: VLANs</a:t>
            </a:r>
            <a:endParaRPr lang="en-GB" b="1"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3.1.1.4 </a:t>
            </a:r>
            <a:r>
              <a:rPr lang="en-US" b="1" dirty="0" smtClean="0">
                <a:ea typeface="ＭＳ Ｐゴシック" pitchFamily="34" charset="-128"/>
              </a:rPr>
              <a:t>Voice VLANs</a:t>
            </a:r>
            <a:endParaRPr lang="en-US" b="1"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3.1.1.4 </a:t>
            </a:r>
            <a:r>
              <a:rPr lang="en-US" b="1" dirty="0" smtClean="0">
                <a:ea typeface="ＭＳ Ｐゴシック" pitchFamily="34" charset="-128"/>
              </a:rPr>
              <a:t>Voice VLANs</a:t>
            </a:r>
            <a:endParaRPr lang="en-US" b="1"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3.1.1.4 </a:t>
            </a:r>
            <a:r>
              <a:rPr lang="en-US" b="1" dirty="0" smtClean="0">
                <a:ea typeface="ＭＳ Ｐゴシック" pitchFamily="34" charset="-128"/>
              </a:rPr>
              <a:t>Voice VLANs</a:t>
            </a:r>
            <a:endParaRPr lang="en-US" b="1"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3.1.2.1 </a:t>
            </a:r>
            <a:r>
              <a:rPr lang="en-US" b="1" dirty="0" smtClean="0">
                <a:ea typeface="ＭＳ Ｐゴシック" pitchFamily="34" charset="-128"/>
              </a:rPr>
              <a:t>VLAN Trunks</a:t>
            </a:r>
            <a:endParaRPr lang="en-US" b="1"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3.1.2.1 </a:t>
            </a:r>
            <a:r>
              <a:rPr lang="en-US" b="1" dirty="0" smtClean="0">
                <a:ea typeface="ＭＳ Ｐゴシック" pitchFamily="34" charset="-128"/>
              </a:rPr>
              <a:t>VLAN Trunks</a:t>
            </a:r>
            <a:endParaRPr lang="en-US" b="1"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3.1.2.2 </a:t>
            </a:r>
            <a:r>
              <a:rPr lang="en-US" sz="1200" b="1" dirty="0" smtClean="0">
                <a:ea typeface="ＭＳ Ｐゴシック" pitchFamily="34" charset="-128"/>
              </a:rPr>
              <a:t>Controlling Broadcast Domains with VLANs</a:t>
            </a:r>
            <a:endParaRPr lang="en-US" b="1"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3.1.2.3 </a:t>
            </a:r>
            <a:r>
              <a:rPr lang="en-US" sz="1200" b="1" dirty="0" smtClean="0">
                <a:ea typeface="ＭＳ Ｐゴシック" pitchFamily="34" charset="-128"/>
              </a:rPr>
              <a:t>Tagging Ethernet Frames for VLAN Identification</a:t>
            </a:r>
            <a:endParaRPr lang="en-US" b="1"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3.1.2.3 </a:t>
            </a:r>
            <a:r>
              <a:rPr lang="en-US" sz="1200" b="1" dirty="0" smtClean="0">
                <a:ea typeface="ＭＳ Ｐゴシック" pitchFamily="34" charset="-128"/>
              </a:rPr>
              <a:t>Tagging Ethernet Frames for VLAN Identification</a:t>
            </a:r>
            <a:endParaRPr lang="en-US" b="1"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3.1.2.4 </a:t>
            </a:r>
            <a:r>
              <a:rPr lang="en-US" sz="1200" b="1" dirty="0" smtClean="0">
                <a:ea typeface="ＭＳ Ｐゴシック" pitchFamily="34" charset="-128"/>
              </a:rPr>
              <a:t>Native VLANs and 802.1Q Tagging</a:t>
            </a:r>
            <a:endParaRPr lang="en-US" b="1"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3.1.2.5 </a:t>
            </a:r>
            <a:r>
              <a:rPr lang="en-US" sz="1200" b="1" dirty="0" smtClean="0">
                <a:ea typeface="ＭＳ Ｐゴシック" pitchFamily="34" charset="-128"/>
              </a:rPr>
              <a:t>Voice VLAN Tagging</a:t>
            </a:r>
            <a:endParaRPr lang="en-US" b="1"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1"/>
          <p:cNvSpPr>
            <a:spLocks noGrp="1" noChangeArrowheads="1"/>
          </p:cNvSpPr>
          <p:nvPr>
            <p:ph type="sldNum" sz="quarter" idx="5"/>
          </p:nvPr>
        </p:nvSpPr>
        <p:spPr>
          <a:noFill/>
        </p:spPr>
        <p:txBody>
          <a:bodyPr/>
          <a:lstStyle/>
          <a:p>
            <a:fld id="{470EE284-7961-42D5-9E4B-29540E276A78}" type="slidenum">
              <a:rPr lang="en-US" smtClean="0"/>
              <a:pPr/>
              <a:t>2</a:t>
            </a:fld>
            <a:endParaRPr lang="en-US" dirty="0"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a:buFontTx/>
              <a:buNone/>
            </a:pPr>
            <a:r>
              <a:rPr lang="en-US" b="1" dirty="0" smtClean="0"/>
              <a:t>Chapter 3</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25</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Cisco Networking Academy program</a:t>
            </a:r>
          </a:p>
          <a:p>
            <a:pPr>
              <a:buFontTx/>
              <a:buNone/>
            </a:pPr>
            <a:r>
              <a:rPr lang="en-US" sz="1300" b="1" dirty="0" smtClean="0"/>
              <a:t>Routing &amp; Switching</a:t>
            </a:r>
            <a:endParaRPr lang="en-US" sz="1300" b="1" baseline="0" dirty="0" smtClean="0"/>
          </a:p>
          <a:p>
            <a:pPr>
              <a:buFontTx/>
              <a:buNone/>
            </a:pPr>
            <a:r>
              <a:rPr lang="en-US" sz="1300" b="1" dirty="0" smtClean="0"/>
              <a:t>Chapter 3: VLANs</a:t>
            </a:r>
            <a:endParaRPr lang="en-GB" b="1"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3.2.1.1 VLAN </a:t>
            </a:r>
            <a:r>
              <a:rPr lang="en-US" b="1" dirty="0" smtClean="0">
                <a:ea typeface="ＭＳ Ｐゴシック" pitchFamily="34" charset="-128"/>
              </a:rPr>
              <a:t>Ranges On Catalyst Switches</a:t>
            </a:r>
            <a:endParaRPr lang="en-US" b="1"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3.2.1.2 </a:t>
            </a:r>
            <a:r>
              <a:rPr lang="en-US" b="1" dirty="0" smtClean="0">
                <a:ea typeface="ＭＳ Ｐゴシック" pitchFamily="34" charset="-128"/>
              </a:rPr>
              <a:t>Creating a VLAN</a:t>
            </a:r>
            <a:endParaRPr lang="en-US" b="1"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3.2.1.3 </a:t>
            </a:r>
            <a:r>
              <a:rPr lang="en-US" b="1" dirty="0" smtClean="0">
                <a:ea typeface="ＭＳ Ｐゴシック" pitchFamily="34" charset="-128"/>
              </a:rPr>
              <a:t>Assigning Ports To VLANs</a:t>
            </a:r>
            <a:endParaRPr lang="en-US" b="1"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3.2.1.3 </a:t>
            </a:r>
            <a:r>
              <a:rPr lang="en-US" b="1" dirty="0" smtClean="0">
                <a:ea typeface="ＭＳ Ｐゴシック" pitchFamily="34" charset="-128"/>
              </a:rPr>
              <a:t>Assigning Ports To VLANs</a:t>
            </a:r>
            <a:endParaRPr lang="en-US" b="1"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3.2.1.4 </a:t>
            </a:r>
            <a:r>
              <a:rPr lang="en-US" b="1" dirty="0" smtClean="0">
                <a:ea typeface="ＭＳ Ｐゴシック" pitchFamily="34" charset="-128"/>
              </a:rPr>
              <a:t>Changing VLAN Port Membership</a:t>
            </a:r>
            <a:endParaRPr lang="en-US" b="1"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3.2.1.4 </a:t>
            </a:r>
            <a:r>
              <a:rPr lang="en-US" b="1" dirty="0" smtClean="0">
                <a:ea typeface="ＭＳ Ｐゴシック" pitchFamily="34" charset="-128"/>
              </a:rPr>
              <a:t>Changing VLAN Port Membership</a:t>
            </a:r>
            <a:endParaRPr lang="en-US" b="1"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3.2.1.5 </a:t>
            </a:r>
            <a:r>
              <a:rPr lang="en-US" b="1" dirty="0" smtClean="0">
                <a:ea typeface="ＭＳ Ｐゴシック" pitchFamily="34" charset="-128"/>
              </a:rPr>
              <a:t>Deleting VLANs</a:t>
            </a:r>
            <a:endParaRPr lang="en-US" b="1"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3.2.1.6 </a:t>
            </a:r>
            <a:r>
              <a:rPr lang="en-US" b="1" dirty="0" smtClean="0">
                <a:ea typeface="ＭＳ Ｐゴシック" pitchFamily="34" charset="-128"/>
              </a:rPr>
              <a:t>Verifying VLAN Information</a:t>
            </a:r>
            <a:endParaRPr lang="en-US" b="1"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3.2.1.6 </a:t>
            </a:r>
            <a:r>
              <a:rPr lang="en-US" b="1" dirty="0" smtClean="0">
                <a:ea typeface="ＭＳ Ｐゴシック" pitchFamily="34" charset="-128"/>
              </a:rPr>
              <a:t>Verifying VLAN Information</a:t>
            </a:r>
            <a:endParaRPr lang="en-US" b="1"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Chapter 3 Objectives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3.2.2.1 </a:t>
            </a:r>
            <a:r>
              <a:rPr lang="en-US" b="1" dirty="0" smtClean="0">
                <a:ea typeface="ＭＳ Ｐゴシック" pitchFamily="34" charset="-128"/>
              </a:rPr>
              <a:t>Configuring IEEE 802.1q Trunk Links</a:t>
            </a:r>
            <a:endParaRPr lang="en-US" b="1"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3.2.2.2 </a:t>
            </a:r>
            <a:r>
              <a:rPr lang="en-US" b="1" dirty="0" smtClean="0">
                <a:ea typeface="ＭＳ Ｐゴシック" pitchFamily="34" charset="-128"/>
              </a:rPr>
              <a:t>Resetting the Trunk To Default State</a:t>
            </a:r>
            <a:endParaRPr lang="en-US" b="1"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3.2.2.2 </a:t>
            </a:r>
            <a:r>
              <a:rPr lang="en-US" b="1" dirty="0" smtClean="0">
                <a:ea typeface="ＭＳ Ｐゴシック" pitchFamily="34" charset="-128"/>
              </a:rPr>
              <a:t>Resetting the Trunk To Default State</a:t>
            </a:r>
            <a:endParaRPr lang="en-US" b="1"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3.2.2.3 </a:t>
            </a:r>
            <a:r>
              <a:rPr lang="en-US" b="1" dirty="0" smtClean="0">
                <a:ea typeface="ＭＳ Ｐゴシック" pitchFamily="34" charset="-128"/>
              </a:rPr>
              <a:t>Verifying Trunk Configuration</a:t>
            </a:r>
            <a:endParaRPr lang="en-US" b="1"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3.2.3.1 </a:t>
            </a:r>
            <a:r>
              <a:rPr lang="en-US" sz="1200" b="1" dirty="0" smtClean="0">
                <a:ea typeface="ＭＳ Ｐゴシック" pitchFamily="34" charset="-128"/>
              </a:rPr>
              <a:t>Introduction to DTP</a:t>
            </a:r>
            <a:endParaRPr lang="en-US" b="1"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3.2.3.2 </a:t>
            </a:r>
            <a:r>
              <a:rPr lang="en-US" sz="1200" b="1" dirty="0" smtClean="0">
                <a:ea typeface="ＭＳ Ｐゴシック" pitchFamily="34" charset="-128"/>
              </a:rPr>
              <a:t>Introduction to DTP</a:t>
            </a:r>
            <a:endParaRPr lang="en-US" b="1"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3.2.4.1 IP </a:t>
            </a:r>
            <a:r>
              <a:rPr lang="en-US" sz="1200" b="1" dirty="0" smtClean="0">
                <a:ea typeface="ＭＳ Ｐゴシック" pitchFamily="34" charset="-128"/>
              </a:rPr>
              <a:t>Addressing Issues with VLAN</a:t>
            </a:r>
            <a:endParaRPr lang="en-US" b="1"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3.2.4.2 </a:t>
            </a:r>
            <a:r>
              <a:rPr lang="en-US" sz="1200" b="1" dirty="0" smtClean="0">
                <a:ea typeface="ＭＳ Ｐゴシック" pitchFamily="34" charset="-128"/>
              </a:rPr>
              <a:t>Missing VLANs</a:t>
            </a:r>
            <a:endParaRPr lang="en-US" b="1"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3.2.4.3 </a:t>
            </a:r>
            <a:r>
              <a:rPr lang="en-US" sz="1200" b="1" dirty="0" smtClean="0">
                <a:ea typeface="ＭＳ Ｐゴシック" pitchFamily="34" charset="-128"/>
              </a:rPr>
              <a:t>Introduction to Troubleshooting Trunks</a:t>
            </a:r>
            <a:endParaRPr lang="en-US" b="1"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3.2.4.4 </a:t>
            </a:r>
            <a:r>
              <a:rPr lang="en-US" sz="1200" b="1" dirty="0" smtClean="0">
                <a:ea typeface="ＭＳ Ｐゴシック" pitchFamily="34" charset="-128"/>
              </a:rPr>
              <a:t>Common Problems With Trunks</a:t>
            </a:r>
            <a:endParaRPr lang="en-US" b="1"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4</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Cisco Networking Academy program</a:t>
            </a:r>
          </a:p>
          <a:p>
            <a:pPr>
              <a:buFontTx/>
              <a:buNone/>
            </a:pPr>
            <a:r>
              <a:rPr lang="en-US" sz="1300" b="1" dirty="0" smtClean="0"/>
              <a:t>Routing &amp; Switching</a:t>
            </a:r>
            <a:endParaRPr lang="en-US" sz="1300" b="1" baseline="0" dirty="0" smtClean="0"/>
          </a:p>
          <a:p>
            <a:pPr>
              <a:buFontTx/>
              <a:buNone/>
            </a:pPr>
            <a:r>
              <a:rPr lang="en-US" sz="1300" b="1" dirty="0" smtClean="0"/>
              <a:t>Chapter 3: VLANs</a:t>
            </a:r>
            <a:endParaRPr lang="en-GB" b="1"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3.2.4.5 </a:t>
            </a:r>
            <a:r>
              <a:rPr lang="en-US" sz="1200" b="1" dirty="0" smtClean="0">
                <a:ea typeface="ＭＳ Ｐゴシック" pitchFamily="34" charset="-128"/>
              </a:rPr>
              <a:t>Trunk Mode Mismatches</a:t>
            </a:r>
            <a:endParaRPr lang="en-US" b="1"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3.2.4.6 </a:t>
            </a:r>
            <a:r>
              <a:rPr lang="en-US" sz="1200" b="1" dirty="0" smtClean="0">
                <a:ea typeface="ＭＳ Ｐゴシック" pitchFamily="34" charset="-128"/>
              </a:rPr>
              <a:t>Incorrect VLAN List</a:t>
            </a:r>
            <a:endParaRPr lang="en-US" b="1"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47</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Cisco Networking Academy program</a:t>
            </a:r>
          </a:p>
          <a:p>
            <a:pPr>
              <a:buFontTx/>
              <a:buNone/>
            </a:pPr>
            <a:r>
              <a:rPr lang="en-US" sz="1300" b="1" dirty="0" smtClean="0"/>
              <a:t>Routing &amp; Switching</a:t>
            </a:r>
            <a:endParaRPr lang="en-US" sz="1300" b="1" baseline="0" dirty="0" smtClean="0"/>
          </a:p>
          <a:p>
            <a:pPr>
              <a:buFontTx/>
              <a:buNone/>
            </a:pPr>
            <a:r>
              <a:rPr lang="en-US" sz="1300" b="1" dirty="0" smtClean="0"/>
              <a:t>Chapter 3: VLANs</a:t>
            </a:r>
            <a:endParaRPr lang="en-GB" b="1"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3.3.1.1 </a:t>
            </a:r>
            <a:r>
              <a:rPr lang="en-US" sz="1200" b="1" dirty="0" smtClean="0">
                <a:ea typeface="ＭＳ Ｐゴシック" pitchFamily="34" charset="-128"/>
              </a:rPr>
              <a:t>Switch Spoofing Attack</a:t>
            </a:r>
            <a:endParaRPr lang="en-US" b="1"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3.3.1.2 </a:t>
            </a:r>
            <a:r>
              <a:rPr lang="en-US" sz="1200" b="1" dirty="0" smtClean="0">
                <a:ea typeface="ＭＳ Ｐゴシック" pitchFamily="34" charset="-128"/>
              </a:rPr>
              <a:t>Double-Tagging Attack</a:t>
            </a:r>
            <a:endParaRPr lang="en-US" b="1"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3.3.1.2 </a:t>
            </a:r>
            <a:r>
              <a:rPr lang="en-US" sz="1200" b="1" dirty="0" smtClean="0">
                <a:ea typeface="ＭＳ Ｐゴシック" pitchFamily="34" charset="-128"/>
              </a:rPr>
              <a:t>Double-Tagging Attack</a:t>
            </a:r>
            <a:endParaRPr lang="en-US" b="1"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3.3.1.3 </a:t>
            </a:r>
            <a:r>
              <a:rPr lang="en-US" sz="1200" b="1" dirty="0" smtClean="0">
                <a:ea typeface="ＭＳ Ｐゴシック" pitchFamily="34" charset="-128"/>
              </a:rPr>
              <a:t>PVLAN Edge</a:t>
            </a:r>
            <a:endParaRPr lang="en-US" b="1"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3.3.2.1 </a:t>
            </a:r>
            <a:r>
              <a:rPr lang="en-US" sz="1200" b="1" dirty="0" smtClean="0">
                <a:ea typeface="ＭＳ Ｐゴシック" pitchFamily="34" charset="-128"/>
              </a:rPr>
              <a:t>VLAN Design Guidelines</a:t>
            </a:r>
            <a:endParaRPr lang="en-US" b="1"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1"/>
          <p:cNvSpPr>
            <a:spLocks noGrp="1" noChangeArrowheads="1"/>
          </p:cNvSpPr>
          <p:nvPr>
            <p:ph type="sldNum" sz="quarter" idx="5"/>
          </p:nvPr>
        </p:nvSpPr>
        <p:spPr>
          <a:noFill/>
        </p:spPr>
        <p:txBody>
          <a:bodyPr/>
          <a:lstStyle/>
          <a:p>
            <a:fld id="{3D5F77EF-9F5D-4805-BD17-79024BE7C85C}" type="slidenum">
              <a:rPr lang="en-US" smtClean="0"/>
              <a:pPr/>
              <a:t>53</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a:buFontTx/>
              <a:buNone/>
            </a:pPr>
            <a:r>
              <a:rPr lang="en-US" b="1" dirty="0" smtClean="0"/>
              <a:t>Chapter 3 Summary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3.1.1.1 VLAN Definitions</a:t>
            </a:r>
          </a:p>
          <a:p>
            <a:pPr>
              <a:buFontTx/>
              <a:buNone/>
            </a:pPr>
            <a:endParaRPr lang="en-US" b="1"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3.1.1.1 VLAN Definitions</a:t>
            </a:r>
          </a:p>
          <a:p>
            <a:pPr>
              <a:buFontTx/>
              <a:buNone/>
            </a:pPr>
            <a:endParaRPr lang="en-US" b="1"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3.1.1.2 </a:t>
            </a:r>
            <a:r>
              <a:rPr lang="en-US" b="1" dirty="0" smtClean="0">
                <a:ea typeface="ＭＳ Ｐゴシック" pitchFamily="34" charset="-128"/>
              </a:rPr>
              <a:t>Benefits of VLANs</a:t>
            </a:r>
            <a:endParaRPr lang="en-US" b="1" dirty="0" smtClean="0"/>
          </a:p>
          <a:p>
            <a:pPr>
              <a:buFontTx/>
              <a:buNone/>
            </a:pPr>
            <a:endParaRPr lang="en-US" b="1"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3.1.1.3 </a:t>
            </a:r>
            <a:r>
              <a:rPr lang="en-US" b="1" dirty="0" smtClean="0">
                <a:ea typeface="ＭＳ Ｐゴシック" pitchFamily="34" charset="-128"/>
              </a:rPr>
              <a:t>Types of VLANs</a:t>
            </a:r>
            <a:endParaRPr lang="en-US" b="1" dirty="0" smtClean="0"/>
          </a:p>
          <a:p>
            <a:pPr>
              <a:buFontTx/>
              <a:buNone/>
            </a:pPr>
            <a:endParaRPr lang="en-US" b="1"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3.1.1.3 </a:t>
            </a:r>
            <a:r>
              <a:rPr lang="en-US" b="1" dirty="0" smtClean="0">
                <a:ea typeface="ＭＳ Ｐゴシック" pitchFamily="34" charset="-128"/>
              </a:rPr>
              <a:t>Types of VLANs</a:t>
            </a:r>
            <a:endParaRPr lang="en-US" b="1" dirty="0" smtClean="0"/>
          </a:p>
          <a:p>
            <a:pPr>
              <a:buFontTx/>
              <a:buNone/>
            </a:pPr>
            <a:endParaRPr lang="en-US" b="1"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smtClean="0">
                <a:solidFill>
                  <a:srgbClr val="D3D3D3"/>
                </a:solidFill>
              </a:rPr>
              <a:t>Chapter 4</a:t>
            </a:r>
            <a:endParaRPr lang="en-US" sz="700" dirty="0">
              <a:solidFill>
                <a:srgbClr val="D3D3D3"/>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C31C4615-7F19-455B-A5C4-EA1B3B194C81}"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ACFA795C-7F0A-48D8-9FC3-F2BA5F8EB736}"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smtClean="0">
                <a:solidFill>
                  <a:srgbClr val="D3D3D3"/>
                </a:solidFill>
              </a:rPr>
              <a:t>Chapter 4</a:t>
            </a:r>
            <a:endParaRPr lang="en-US" sz="700" dirty="0">
              <a:solidFill>
                <a:srgbClr val="D3D3D3"/>
              </a:solidFill>
            </a:endParaRP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58EC189E-ADD4-420E-B89E-1E32C54438D7}"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455" r:id="rId1"/>
    <p:sldLayoutId id="2147484434" r:id="rId2"/>
    <p:sldLayoutId id="2147484435" r:id="rId3"/>
    <p:sldLayoutId id="2147484436" r:id="rId4"/>
    <p:sldLayoutId id="2147484437" r:id="rId5"/>
    <p:sldLayoutId id="2147484438" r:id="rId6"/>
    <p:sldLayoutId id="2147484439" r:id="rId7"/>
    <p:sldLayoutId id="2147484440" r:id="rId8"/>
    <p:sldLayoutId id="2147484441" r:id="rId9"/>
    <p:sldLayoutId id="2147484442" r:id="rId10"/>
    <p:sldLayoutId id="2147484443" r:id="rId11"/>
    <p:sldLayoutId id="21474844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85C5E045-6C48-46C0-92AE-30A8710B0BBD}"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312"/>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2055" name="Rectangle 6313"/>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56" r:id="rId1"/>
    <p:sldLayoutId id="2147484445" r:id="rId2"/>
    <p:sldLayoutId id="2147484446" r:id="rId3"/>
    <p:sldLayoutId id="2147484447" r:id="rId4"/>
    <p:sldLayoutId id="2147484448" r:id="rId5"/>
    <p:sldLayoutId id="2147484449" r:id="rId6"/>
    <p:sldLayoutId id="2147484450" r:id="rId7"/>
    <p:sldLayoutId id="2147484451" r:id="rId8"/>
    <p:sldLayoutId id="2147484452" r:id="rId9"/>
    <p:sldLayoutId id="2147484453" r:id="rId10"/>
    <p:sldLayoutId id="21474844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800" dirty="0" smtClean="0"/>
              <a:t>Chapter 3: VLANs</a:t>
            </a:r>
            <a:endParaRPr lang="en-US" sz="2800" dirty="0" smtClean="0">
              <a:solidFill>
                <a:schemeClr val="folHlink"/>
              </a:solidFill>
            </a:endParaRPr>
          </a:p>
        </p:txBody>
      </p:sp>
      <p:sp>
        <p:nvSpPr>
          <p:cNvPr id="5123" name="Rectangle 3"/>
          <p:cNvSpPr>
            <a:spLocks noGrp="1" noChangeArrowheads="1"/>
          </p:cNvSpPr>
          <p:nvPr>
            <p:ph type="subTitle" idx="1"/>
          </p:nvPr>
        </p:nvSpPr>
        <p:spPr>
          <a:xfrm>
            <a:off x="311150" y="4672013"/>
            <a:ext cx="6788150" cy="658812"/>
          </a:xfrm>
        </p:spPr>
        <p:txBody>
          <a:bodyPr/>
          <a:lstStyle/>
          <a:p>
            <a:pPr eaLnBrk="1" hangingPunct="1"/>
            <a:r>
              <a:rPr lang="en-US" sz="2400" dirty="0" smtClean="0"/>
              <a:t>Routing &amp; Switching</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VLANs</a:t>
            </a:r>
            <a:endParaRPr lang="en-PH" dirty="0"/>
          </a:p>
        </p:txBody>
      </p:sp>
      <p:sp>
        <p:nvSpPr>
          <p:cNvPr id="3" name="Content Placeholder 2"/>
          <p:cNvSpPr>
            <a:spLocks noGrp="1"/>
          </p:cNvSpPr>
          <p:nvPr>
            <p:ph idx="1"/>
          </p:nvPr>
        </p:nvSpPr>
        <p:spPr/>
        <p:txBody>
          <a:bodyPr/>
          <a:lstStyle/>
          <a:p>
            <a:pPr>
              <a:buNone/>
            </a:pPr>
            <a:r>
              <a:rPr lang="en-US" sz="1800" dirty="0" smtClean="0"/>
              <a:t>Default VLAN</a:t>
            </a:r>
          </a:p>
          <a:p>
            <a:r>
              <a:rPr lang="en-US" sz="1800" dirty="0" smtClean="0"/>
              <a:t>All switch ports become a member of the default VLAN after the initial boot up of the switch. </a:t>
            </a:r>
          </a:p>
          <a:p>
            <a:r>
              <a:rPr lang="en-US" sz="1800" dirty="0" smtClean="0"/>
              <a:t>Having all the switch ports participate in the default VLAN makes them all part of the same broadcast domain. </a:t>
            </a:r>
          </a:p>
          <a:p>
            <a:r>
              <a:rPr lang="en-US" sz="1800" dirty="0" smtClean="0"/>
              <a:t>This allows any device connected to any switch port to communicate with other devices on other switch ports. </a:t>
            </a:r>
          </a:p>
          <a:p>
            <a:r>
              <a:rPr lang="en-US" sz="1800" dirty="0" smtClean="0"/>
              <a:t>The default VLAN for Cisco switches is VLAN 1. VLAN 1 has all the features of any VLAN, except that </a:t>
            </a:r>
            <a:r>
              <a:rPr lang="en-US" sz="1800" dirty="0" smtClean="0">
                <a:solidFill>
                  <a:schemeClr val="accent2"/>
                </a:solidFill>
              </a:rPr>
              <a:t>you cannot rename</a:t>
            </a:r>
            <a:r>
              <a:rPr lang="en-US" sz="1800" dirty="0" smtClean="0"/>
              <a:t> it and </a:t>
            </a:r>
            <a:r>
              <a:rPr lang="en-US" sz="1800" dirty="0" smtClean="0">
                <a:solidFill>
                  <a:schemeClr val="accent2"/>
                </a:solidFill>
              </a:rPr>
              <a:t>you can not delete it</a:t>
            </a:r>
            <a:r>
              <a:rPr lang="en-US" sz="1800" dirty="0" smtClean="0"/>
              <a:t>. </a:t>
            </a:r>
            <a:r>
              <a:rPr lang="en-US" sz="1800" dirty="0" smtClean="0">
                <a:solidFill>
                  <a:schemeClr val="accent2"/>
                </a:solidFill>
              </a:rPr>
              <a:t>Layer 2 control traffic</a:t>
            </a:r>
            <a:r>
              <a:rPr lang="en-US" sz="1800" dirty="0" smtClean="0"/>
              <a:t>, such as </a:t>
            </a:r>
            <a:r>
              <a:rPr lang="en-US" sz="1800" dirty="0" smtClean="0">
                <a:solidFill>
                  <a:schemeClr val="accent2"/>
                </a:solidFill>
              </a:rPr>
              <a:t>CDP</a:t>
            </a:r>
            <a:r>
              <a:rPr lang="en-US" sz="1800" dirty="0" smtClean="0"/>
              <a:t> and </a:t>
            </a:r>
            <a:r>
              <a:rPr lang="en-US" sz="1800" dirty="0" smtClean="0">
                <a:solidFill>
                  <a:schemeClr val="accent2"/>
                </a:solidFill>
              </a:rPr>
              <a:t>spanning tree protocol traffic</a:t>
            </a:r>
            <a:r>
              <a:rPr lang="en-US" sz="1800" dirty="0" smtClean="0"/>
              <a:t>, will always be associated with VLAN 1 - this cannot be changed. </a:t>
            </a:r>
          </a:p>
          <a:p>
            <a:r>
              <a:rPr lang="en-US" sz="1800" dirty="0" smtClean="0"/>
              <a:t>VLAN trunks support the transmission of traffic from more than one VLAN. Although VLAN trunks are mentioned throughout this section, they are explained in the next section on VLAN </a:t>
            </a:r>
            <a:r>
              <a:rPr lang="en-US" sz="1800" dirty="0" err="1" smtClean="0"/>
              <a:t>trunking</a:t>
            </a:r>
            <a:r>
              <a:rPr lang="en-US" sz="1800" dirty="0" smtClean="0"/>
              <a:t>.</a:t>
            </a:r>
            <a:endParaRPr lang="en-PH"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VLANs</a:t>
            </a:r>
            <a:endParaRPr lang="en-PH" dirty="0"/>
          </a:p>
        </p:txBody>
      </p:sp>
      <p:sp>
        <p:nvSpPr>
          <p:cNvPr id="3" name="Content Placeholder 2"/>
          <p:cNvSpPr>
            <a:spLocks noGrp="1"/>
          </p:cNvSpPr>
          <p:nvPr>
            <p:ph idx="1"/>
          </p:nvPr>
        </p:nvSpPr>
        <p:spPr/>
        <p:txBody>
          <a:bodyPr/>
          <a:lstStyle/>
          <a:p>
            <a:pPr>
              <a:lnSpc>
                <a:spcPct val="85000"/>
              </a:lnSpc>
              <a:buNone/>
            </a:pPr>
            <a:r>
              <a:rPr lang="en-US" sz="1800" dirty="0" smtClean="0"/>
              <a:t>Native VLAN</a:t>
            </a:r>
          </a:p>
          <a:p>
            <a:pPr>
              <a:lnSpc>
                <a:spcPct val="85000"/>
              </a:lnSpc>
            </a:pPr>
            <a:r>
              <a:rPr lang="en-US" sz="1800" dirty="0" smtClean="0"/>
              <a:t>A native VLAN is </a:t>
            </a:r>
            <a:r>
              <a:rPr lang="en-US" sz="1800" dirty="0" smtClean="0">
                <a:solidFill>
                  <a:schemeClr val="accent2"/>
                </a:solidFill>
              </a:rPr>
              <a:t>assigned to an 802.1Q trunk port</a:t>
            </a:r>
            <a:r>
              <a:rPr lang="en-US" sz="1800" dirty="0" smtClean="0"/>
              <a:t>. </a:t>
            </a:r>
          </a:p>
          <a:p>
            <a:pPr>
              <a:lnSpc>
                <a:spcPct val="85000"/>
              </a:lnSpc>
            </a:pPr>
            <a:r>
              <a:rPr lang="en-US" sz="1800" dirty="0" smtClean="0"/>
              <a:t>An 802.1Q trunk port supports traffic coming from many VLANs (tagged traffic) as well as traffic that does not come from a VLAN (untagged traffic). </a:t>
            </a:r>
          </a:p>
          <a:p>
            <a:pPr>
              <a:lnSpc>
                <a:spcPct val="85000"/>
              </a:lnSpc>
            </a:pPr>
            <a:r>
              <a:rPr lang="en-US" sz="1800" dirty="0" smtClean="0"/>
              <a:t>The 802.1Q trunk port places untagged traffic on the native VLAN. (see figure 3.1.2 – 1 ). Untagged traffic is generated by a computer attached to a switch port that is configured with the native VLAN. </a:t>
            </a:r>
          </a:p>
          <a:p>
            <a:pPr>
              <a:lnSpc>
                <a:spcPct val="85000"/>
              </a:lnSpc>
            </a:pPr>
            <a:r>
              <a:rPr lang="en-US" sz="1800" dirty="0" smtClean="0"/>
              <a:t>Native VLANs are set out in the IEEE 802.1Q specification to maintain backward compatibility with untagged traffic common to legacy LAN scenarios. </a:t>
            </a:r>
            <a:r>
              <a:rPr lang="en-US" sz="1800" dirty="0" smtClean="0">
                <a:solidFill>
                  <a:schemeClr val="accent2"/>
                </a:solidFill>
              </a:rPr>
              <a:t>For our purposes, a native VLAN serves as a common identifier on opposing ends of a trunk link</a:t>
            </a:r>
            <a:r>
              <a:rPr lang="en-US" sz="1800" dirty="0" smtClean="0"/>
              <a:t>. It is a best practice to use a VLAN other than VLAN 1 as the native VLAN.</a:t>
            </a:r>
            <a:endParaRPr lang="en-US" sz="18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VLANs</a:t>
            </a:r>
            <a:endParaRPr lang="en-PH" dirty="0"/>
          </a:p>
        </p:txBody>
      </p:sp>
      <p:sp>
        <p:nvSpPr>
          <p:cNvPr id="3" name="Content Placeholder 2"/>
          <p:cNvSpPr>
            <a:spLocks noGrp="1"/>
          </p:cNvSpPr>
          <p:nvPr>
            <p:ph idx="1"/>
          </p:nvPr>
        </p:nvSpPr>
        <p:spPr/>
        <p:txBody>
          <a:bodyPr/>
          <a:lstStyle/>
          <a:p>
            <a:pPr>
              <a:lnSpc>
                <a:spcPct val="85000"/>
              </a:lnSpc>
              <a:buNone/>
            </a:pPr>
            <a:r>
              <a:rPr lang="en-US" sz="1800" dirty="0" smtClean="0"/>
              <a:t>Management VLAN</a:t>
            </a:r>
          </a:p>
          <a:p>
            <a:pPr>
              <a:lnSpc>
                <a:spcPct val="85000"/>
              </a:lnSpc>
            </a:pPr>
            <a:r>
              <a:rPr lang="en-US" sz="1800" dirty="0" smtClean="0"/>
              <a:t>A management VLAN is any VLAN </a:t>
            </a:r>
            <a:r>
              <a:rPr lang="en-US" sz="1800" dirty="0" smtClean="0">
                <a:solidFill>
                  <a:schemeClr val="accent2"/>
                </a:solidFill>
              </a:rPr>
              <a:t>you configure to access the management capabilities of a switch</a:t>
            </a:r>
            <a:r>
              <a:rPr lang="en-US" sz="1800" dirty="0" smtClean="0"/>
              <a:t>. </a:t>
            </a:r>
          </a:p>
          <a:p>
            <a:pPr>
              <a:lnSpc>
                <a:spcPct val="85000"/>
              </a:lnSpc>
            </a:pPr>
            <a:r>
              <a:rPr lang="en-US" sz="1800" dirty="0" smtClean="0"/>
              <a:t>VLAN 1 would serve as the management VLAN if you did not proactively define a unique VLAN to serve as the management VLAN. </a:t>
            </a:r>
          </a:p>
          <a:p>
            <a:pPr>
              <a:lnSpc>
                <a:spcPct val="85000"/>
              </a:lnSpc>
            </a:pPr>
            <a:r>
              <a:rPr lang="en-US" sz="1800" dirty="0" smtClean="0"/>
              <a:t>You assign the management VLAN an IP address and subnet mask. A switch can be managed via HTTP, Telnet, SSH, or SNMP. </a:t>
            </a:r>
          </a:p>
          <a:p>
            <a:pPr>
              <a:lnSpc>
                <a:spcPct val="85000"/>
              </a:lnSpc>
            </a:pPr>
            <a:r>
              <a:rPr lang="en-US" sz="1800" dirty="0" smtClean="0"/>
              <a:t>Since the out-of-the-box configuration of a Cisco switch has VLAN 1 as the default VLAN, you see that VLAN 1 would be a bad choice as the management VLAN; you wouldn't want an arbitrary user connecting to a switch to default to the management VLAN. </a:t>
            </a:r>
            <a:endParaRPr lang="en-US" sz="18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VLANs</a:t>
            </a:r>
            <a:endParaRPr lang="en-PH" dirty="0"/>
          </a:p>
        </p:txBody>
      </p:sp>
      <p:sp>
        <p:nvSpPr>
          <p:cNvPr id="3" name="Content Placeholder 2"/>
          <p:cNvSpPr>
            <a:spLocks noGrp="1"/>
          </p:cNvSpPr>
          <p:nvPr>
            <p:ph idx="1"/>
          </p:nvPr>
        </p:nvSpPr>
        <p:spPr/>
        <p:txBody>
          <a:bodyPr/>
          <a:lstStyle/>
          <a:p>
            <a:pPr>
              <a:buNone/>
            </a:pPr>
            <a:r>
              <a:rPr lang="en-US" sz="1800" dirty="0" smtClean="0"/>
              <a:t> Voice VLANs</a:t>
            </a:r>
          </a:p>
          <a:p>
            <a:pPr>
              <a:buNone/>
            </a:pPr>
            <a:r>
              <a:rPr lang="en-US" sz="1800" dirty="0" smtClean="0"/>
              <a:t>   It is easy to appreciate why a separate VLAN is needed to support Voice over IP (VoIP). Imagine you are receiving an emergency call and suddenly the quality of the transmission degrades so much you cannot understand what the caller is saying. VoIP traffic requires:</a:t>
            </a:r>
          </a:p>
          <a:p>
            <a:r>
              <a:rPr lang="en-US" sz="1800" dirty="0" smtClean="0"/>
              <a:t>Assured bandwidth to ensure voice quality </a:t>
            </a:r>
          </a:p>
          <a:p>
            <a:r>
              <a:rPr lang="en-US" sz="1800" dirty="0" smtClean="0"/>
              <a:t>Transmission priority over other types of network traffic</a:t>
            </a:r>
          </a:p>
          <a:p>
            <a:r>
              <a:rPr lang="en-US" sz="1800" dirty="0" smtClean="0"/>
              <a:t>Ability to be routed around congested areas on the network</a:t>
            </a:r>
          </a:p>
          <a:p>
            <a:r>
              <a:rPr lang="en-US" sz="1800" dirty="0" smtClean="0"/>
              <a:t>Delay of less than 150 milliseconds (ms) across the network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42249" y="1418184"/>
            <a:ext cx="6897063" cy="5153745"/>
          </a:xfrm>
          <a:prstGeom prst="rect">
            <a:avLst/>
          </a:prstGeom>
          <a:ln>
            <a:noFill/>
            <a:bevel/>
          </a:ln>
        </p:spPr>
      </p:pic>
      <p:sp>
        <p:nvSpPr>
          <p:cNvPr id="7170" name="Rectangle 2"/>
          <p:cNvSpPr>
            <a:spLocks noGrp="1" noChangeArrowheads="1"/>
          </p:cNvSpPr>
          <p:nvPr>
            <p:ph type="title"/>
          </p:nvPr>
        </p:nvSpPr>
        <p:spPr>
          <a:xfrm>
            <a:off x="418049" y="461231"/>
            <a:ext cx="8145462" cy="838200"/>
          </a:xfrm>
        </p:spPr>
        <p:txBody>
          <a:bodyPr/>
          <a:lstStyle/>
          <a:p>
            <a:pPr eaLnBrk="1" hangingPunct="1"/>
            <a:r>
              <a:rPr lang="en-US" sz="1800" dirty="0" smtClean="0">
                <a:ea typeface="ＭＳ Ｐゴシック" pitchFamily="34" charset="-128"/>
              </a:rPr>
              <a:t>Overview of VLANs</a:t>
            </a:r>
            <a:br>
              <a:rPr lang="en-US" sz="1800" dirty="0" smtClean="0">
                <a:ea typeface="ＭＳ Ｐゴシック" pitchFamily="34" charset="-128"/>
              </a:rPr>
            </a:br>
            <a:r>
              <a:rPr lang="en-US" dirty="0" smtClean="0">
                <a:ea typeface="ＭＳ Ｐゴシック" pitchFamily="34" charset="-128"/>
              </a:rPr>
              <a:t>Types of VLANs (cont.)</a:t>
            </a:r>
          </a:p>
        </p:txBody>
      </p:sp>
    </p:spTree>
    <p:extLst>
      <p:ext uri="{BB962C8B-B14F-4D97-AF65-F5344CB8AC3E}">
        <p14:creationId xmlns:p14="http://schemas.microsoft.com/office/powerpoint/2010/main" xmlns="" val="25687620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9781" y="475240"/>
            <a:ext cx="8145462" cy="838200"/>
          </a:xfrm>
        </p:spPr>
        <p:txBody>
          <a:bodyPr/>
          <a:lstStyle/>
          <a:p>
            <a:pPr eaLnBrk="1" hangingPunct="1"/>
            <a:r>
              <a:rPr lang="en-US" sz="1800" dirty="0" smtClean="0">
                <a:ea typeface="ＭＳ Ｐゴシック" pitchFamily="34" charset="-128"/>
              </a:rPr>
              <a:t>Overview of VLANs</a:t>
            </a:r>
            <a:br>
              <a:rPr lang="en-US" sz="1800" dirty="0" smtClean="0">
                <a:ea typeface="ＭＳ Ｐゴシック" pitchFamily="34" charset="-128"/>
              </a:rPr>
            </a:br>
            <a:r>
              <a:rPr lang="en-US" dirty="0" smtClean="0">
                <a:ea typeface="ＭＳ Ｐゴシック" pitchFamily="34" charset="-128"/>
              </a:rPr>
              <a:t>Voice VLANs</a:t>
            </a:r>
          </a:p>
        </p:txBody>
      </p:sp>
      <p:sp>
        <p:nvSpPr>
          <p:cNvPr id="2" name="Content Placeholder 1"/>
          <p:cNvSpPr>
            <a:spLocks noGrp="1"/>
          </p:cNvSpPr>
          <p:nvPr>
            <p:ph idx="1"/>
          </p:nvPr>
        </p:nvSpPr>
        <p:spPr>
          <a:xfrm>
            <a:off x="451262" y="1389414"/>
            <a:ext cx="8201789" cy="4938816"/>
          </a:xfrm>
        </p:spPr>
        <p:txBody>
          <a:bodyPr/>
          <a:lstStyle/>
          <a:p>
            <a:r>
              <a:rPr lang="en-US" sz="2000" dirty="0"/>
              <a:t>VoIP </a:t>
            </a:r>
            <a:r>
              <a:rPr lang="en-US" sz="2000" dirty="0" smtClean="0"/>
              <a:t>traffic is time-sensitive and requires</a:t>
            </a:r>
            <a:r>
              <a:rPr lang="en-US" sz="2000" dirty="0"/>
              <a:t>:</a:t>
            </a:r>
          </a:p>
          <a:p>
            <a:pPr marL="800100" lvl="1" indent="-342900">
              <a:buFont typeface="Arial" pitchFamily="34" charset="0"/>
              <a:buChar char="•"/>
            </a:pPr>
            <a:r>
              <a:rPr lang="en-US" dirty="0"/>
              <a:t>Assured bandwidth to ensure voice </a:t>
            </a:r>
            <a:r>
              <a:rPr lang="en-US" dirty="0" smtClean="0"/>
              <a:t>quality.</a:t>
            </a:r>
            <a:endParaRPr lang="en-US" dirty="0"/>
          </a:p>
          <a:p>
            <a:pPr marL="800100" lvl="1" indent="-342900">
              <a:buFont typeface="Arial" pitchFamily="34" charset="0"/>
              <a:buChar char="•"/>
            </a:pPr>
            <a:r>
              <a:rPr lang="en-US" dirty="0"/>
              <a:t>Transmission priority over other types of network </a:t>
            </a:r>
            <a:r>
              <a:rPr lang="en-US" dirty="0" smtClean="0"/>
              <a:t>traffic.</a:t>
            </a:r>
            <a:endParaRPr lang="en-US" dirty="0"/>
          </a:p>
          <a:p>
            <a:pPr marL="800100" lvl="1" indent="-342900">
              <a:buFont typeface="Arial" pitchFamily="34" charset="0"/>
              <a:buChar char="•"/>
            </a:pPr>
            <a:r>
              <a:rPr lang="en-US" dirty="0"/>
              <a:t>Ability to be routed around congested areas on the </a:t>
            </a:r>
            <a:r>
              <a:rPr lang="en-US" dirty="0" smtClean="0"/>
              <a:t>network.</a:t>
            </a:r>
            <a:endParaRPr lang="en-US" dirty="0"/>
          </a:p>
          <a:p>
            <a:pPr marL="800100" lvl="1" indent="-342900">
              <a:buFont typeface="Arial" pitchFamily="34" charset="0"/>
              <a:buChar char="•"/>
            </a:pPr>
            <a:r>
              <a:rPr lang="en-US" dirty="0"/>
              <a:t>Delay of less than 150 ms across the </a:t>
            </a:r>
            <a:r>
              <a:rPr lang="en-US" dirty="0" smtClean="0"/>
              <a:t>network.</a:t>
            </a:r>
          </a:p>
          <a:p>
            <a:r>
              <a:rPr lang="en-US" sz="2000" dirty="0" smtClean="0"/>
              <a:t>The voice </a:t>
            </a:r>
            <a:r>
              <a:rPr lang="en-US" sz="2000" dirty="0"/>
              <a:t>VLAN feature enables access ports to carry IP voice traffic from an IP </a:t>
            </a:r>
            <a:r>
              <a:rPr lang="en-US" sz="2000" dirty="0" smtClean="0"/>
              <a:t>phone.</a:t>
            </a:r>
          </a:p>
          <a:p>
            <a:r>
              <a:rPr lang="en-US" sz="2000" dirty="0" smtClean="0"/>
              <a:t>The switch </a:t>
            </a:r>
            <a:r>
              <a:rPr lang="en-US" sz="2000" dirty="0"/>
              <a:t>can connect to a Cisco 7960 IP </a:t>
            </a:r>
            <a:r>
              <a:rPr lang="en-US" sz="2000" dirty="0" smtClean="0"/>
              <a:t>phone </a:t>
            </a:r>
            <a:r>
              <a:rPr lang="en-US" sz="2000" dirty="0"/>
              <a:t>and carry IP voice </a:t>
            </a:r>
            <a:r>
              <a:rPr lang="en-US" sz="2000" dirty="0" smtClean="0"/>
              <a:t>traffic.</a:t>
            </a:r>
          </a:p>
          <a:p>
            <a:r>
              <a:rPr lang="en-US" sz="2000" dirty="0"/>
              <a:t>T</a:t>
            </a:r>
            <a:r>
              <a:rPr lang="en-US" sz="2000" dirty="0" smtClean="0"/>
              <a:t>he </a:t>
            </a:r>
            <a:r>
              <a:rPr lang="en-US" sz="2000" dirty="0"/>
              <a:t>sound quality of an IP phone call can deteriorate if the data is unevenly </a:t>
            </a:r>
            <a:r>
              <a:rPr lang="en-US" sz="2000" dirty="0" smtClean="0"/>
              <a:t>sent</a:t>
            </a:r>
            <a:r>
              <a:rPr lang="en-US" sz="2000" dirty="0"/>
              <a:t>;</a:t>
            </a:r>
            <a:r>
              <a:rPr lang="en-US" sz="2000" dirty="0" smtClean="0"/>
              <a:t> </a:t>
            </a:r>
            <a:r>
              <a:rPr lang="en-US" sz="2000" dirty="0"/>
              <a:t>the switch supports quality of service (QoS</a:t>
            </a:r>
            <a:r>
              <a:rPr lang="en-US" sz="2000" dirty="0" smtClean="0"/>
              <a:t>).</a:t>
            </a:r>
          </a:p>
        </p:txBody>
      </p:sp>
    </p:spTree>
    <p:extLst>
      <p:ext uri="{BB962C8B-B14F-4D97-AF65-F5344CB8AC3E}">
        <p14:creationId xmlns:p14="http://schemas.microsoft.com/office/powerpoint/2010/main" xmlns="" val="16419351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9781" y="451489"/>
            <a:ext cx="8145462" cy="838200"/>
          </a:xfrm>
        </p:spPr>
        <p:txBody>
          <a:bodyPr/>
          <a:lstStyle/>
          <a:p>
            <a:pPr eaLnBrk="1" hangingPunct="1"/>
            <a:r>
              <a:rPr lang="en-US" sz="1800" dirty="0" smtClean="0">
                <a:ea typeface="ＭＳ Ｐゴシック" pitchFamily="34" charset="-128"/>
              </a:rPr>
              <a:t>Overview of VLANs</a:t>
            </a:r>
            <a:br>
              <a:rPr lang="en-US" sz="1800" dirty="0" smtClean="0">
                <a:ea typeface="ＭＳ Ｐゴシック" pitchFamily="34" charset="-128"/>
              </a:rPr>
            </a:br>
            <a:r>
              <a:rPr lang="en-US" dirty="0" smtClean="0">
                <a:ea typeface="ＭＳ Ｐゴシック" pitchFamily="34" charset="-128"/>
              </a:rPr>
              <a:t>Voice VLANs (cont.)</a:t>
            </a:r>
          </a:p>
        </p:txBody>
      </p:sp>
      <p:sp>
        <p:nvSpPr>
          <p:cNvPr id="2" name="Content Placeholder 1"/>
          <p:cNvSpPr>
            <a:spLocks noGrp="1"/>
          </p:cNvSpPr>
          <p:nvPr>
            <p:ph idx="1"/>
          </p:nvPr>
        </p:nvSpPr>
        <p:spPr>
          <a:xfrm>
            <a:off x="498765" y="1401288"/>
            <a:ext cx="8083034" cy="4926941"/>
          </a:xfrm>
          <a:solidFill>
            <a:schemeClr val="bg1"/>
          </a:solidFill>
        </p:spPr>
        <p:txBody>
          <a:bodyPr/>
          <a:lstStyle/>
          <a:p>
            <a:r>
              <a:rPr lang="en-US" dirty="0" smtClean="0"/>
              <a:t>The </a:t>
            </a:r>
            <a:r>
              <a:rPr lang="en-US" dirty="0"/>
              <a:t>Cisco 7960 IP </a:t>
            </a:r>
            <a:r>
              <a:rPr lang="en-US" dirty="0" smtClean="0"/>
              <a:t>phone has </a:t>
            </a:r>
            <a:r>
              <a:rPr lang="en-US" dirty="0"/>
              <a:t>two RJ-45 ports that each support </a:t>
            </a:r>
            <a:r>
              <a:rPr lang="en-US" dirty="0" smtClean="0"/>
              <a:t>connections to </a:t>
            </a:r>
            <a:r>
              <a:rPr lang="en-US" dirty="0"/>
              <a:t>external </a:t>
            </a:r>
            <a:r>
              <a:rPr lang="en-US" dirty="0" smtClean="0"/>
              <a:t>devices.</a:t>
            </a:r>
          </a:p>
          <a:p>
            <a:pPr marL="800100" lvl="1" indent="-342900">
              <a:buFont typeface="Arial" panose="020B0604020202020204" pitchFamily="34" charset="0"/>
              <a:buChar char="•"/>
            </a:pPr>
            <a:r>
              <a:rPr lang="en-US" b="1" dirty="0" smtClean="0"/>
              <a:t>Network </a:t>
            </a:r>
            <a:r>
              <a:rPr lang="en-US" b="1" dirty="0"/>
              <a:t>Port (10/100 </a:t>
            </a:r>
            <a:r>
              <a:rPr lang="en-US" b="1" dirty="0" smtClean="0"/>
              <a:t>SW) - </a:t>
            </a:r>
            <a:r>
              <a:rPr lang="en-US" dirty="0" smtClean="0"/>
              <a:t>Use this port </a:t>
            </a:r>
            <a:r>
              <a:rPr lang="en-US" dirty="0"/>
              <a:t>to connect the phone to the network. </a:t>
            </a:r>
            <a:r>
              <a:rPr lang="en-US" dirty="0" smtClean="0"/>
              <a:t>The </a:t>
            </a:r>
            <a:r>
              <a:rPr lang="en-US" dirty="0"/>
              <a:t>phone can also obtain inline power from the Cisco Catalyst switch over this connection. </a:t>
            </a:r>
          </a:p>
          <a:p>
            <a:pPr marL="804863" lvl="1" indent="-347663">
              <a:buFont typeface="Arial" panose="020B0604020202020204" pitchFamily="34" charset="0"/>
              <a:buChar char="•"/>
            </a:pPr>
            <a:r>
              <a:rPr lang="en-US" b="1" dirty="0"/>
              <a:t>Access Port (10/100 </a:t>
            </a:r>
            <a:r>
              <a:rPr lang="en-US" b="1" dirty="0" smtClean="0"/>
              <a:t>PC) - </a:t>
            </a:r>
            <a:r>
              <a:rPr lang="en-US" dirty="0" smtClean="0"/>
              <a:t>Use this port </a:t>
            </a:r>
            <a:r>
              <a:rPr lang="en-US" dirty="0"/>
              <a:t>to connect a network device, such as a computer, to the phone. </a:t>
            </a:r>
          </a:p>
          <a:p>
            <a:pPr marL="0" indent="0">
              <a:buNone/>
            </a:pPr>
            <a:endParaRPr lang="en-US" dirty="0" smtClean="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591087" y="3963970"/>
            <a:ext cx="3987843" cy="26103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6203353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6030" y="439613"/>
            <a:ext cx="8145462" cy="838200"/>
          </a:xfrm>
        </p:spPr>
        <p:txBody>
          <a:bodyPr/>
          <a:lstStyle/>
          <a:p>
            <a:pPr eaLnBrk="1" hangingPunct="1"/>
            <a:r>
              <a:rPr lang="en-US" sz="1800" dirty="0" smtClean="0">
                <a:ea typeface="ＭＳ Ｐゴシック" pitchFamily="34" charset="-128"/>
              </a:rPr>
              <a:t>Overview of VLANs</a:t>
            </a:r>
            <a:br>
              <a:rPr lang="en-US" sz="1800" dirty="0" smtClean="0">
                <a:ea typeface="ＭＳ Ｐゴシック" pitchFamily="34" charset="-128"/>
              </a:rPr>
            </a:br>
            <a:r>
              <a:rPr lang="en-US" dirty="0" smtClean="0">
                <a:ea typeface="ＭＳ Ｐゴシック" pitchFamily="34" charset="-128"/>
              </a:rPr>
              <a:t>Voice VLANs (cont.)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506901" y="1481508"/>
            <a:ext cx="6217732" cy="45057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2615508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7905" y="463365"/>
            <a:ext cx="8145462" cy="838200"/>
          </a:xfrm>
        </p:spPr>
        <p:txBody>
          <a:bodyPr/>
          <a:lstStyle/>
          <a:p>
            <a:pPr eaLnBrk="1" hangingPunct="1"/>
            <a:r>
              <a:rPr lang="en-US" sz="1800" dirty="0" smtClean="0">
                <a:ea typeface="ＭＳ Ｐゴシック" pitchFamily="34" charset="-128"/>
              </a:rPr>
              <a:t>VLANs in a Multi-Switched Environment</a:t>
            </a:r>
            <a:br>
              <a:rPr lang="en-US" sz="1800" dirty="0" smtClean="0">
                <a:ea typeface="ＭＳ Ｐゴシック" pitchFamily="34" charset="-128"/>
              </a:rPr>
            </a:br>
            <a:r>
              <a:rPr lang="en-US" dirty="0" smtClean="0">
                <a:ea typeface="ＭＳ Ｐゴシック" pitchFamily="34" charset="-128"/>
              </a:rPr>
              <a:t>VLAN Trunks</a:t>
            </a:r>
          </a:p>
        </p:txBody>
      </p:sp>
      <p:sp>
        <p:nvSpPr>
          <p:cNvPr id="2" name="Content Placeholder 1"/>
          <p:cNvSpPr>
            <a:spLocks noGrp="1"/>
          </p:cNvSpPr>
          <p:nvPr>
            <p:ph idx="1"/>
          </p:nvPr>
        </p:nvSpPr>
        <p:spPr>
          <a:xfrm>
            <a:off x="463139" y="1413163"/>
            <a:ext cx="8118660" cy="4962567"/>
          </a:xfrm>
        </p:spPr>
        <p:txBody>
          <a:bodyPr/>
          <a:lstStyle/>
          <a:p>
            <a:r>
              <a:rPr lang="en-US" sz="2000" dirty="0" smtClean="0"/>
              <a:t>A VLAN trunk carries more than one VLAN.</a:t>
            </a:r>
          </a:p>
          <a:p>
            <a:r>
              <a:rPr lang="en-US" sz="2000" dirty="0"/>
              <a:t>A VLAN trunk </a:t>
            </a:r>
            <a:r>
              <a:rPr lang="en-US" sz="2000" dirty="0" smtClean="0"/>
              <a:t>is usually established between switches so same-VLAN devices can communicate, even if physically connected to different switches.</a:t>
            </a:r>
          </a:p>
          <a:p>
            <a:r>
              <a:rPr lang="en-US" sz="2000" dirty="0" smtClean="0"/>
              <a:t>A VLAN trunk is not associated to any VLANs; </a:t>
            </a:r>
            <a:r>
              <a:rPr lang="en-US" sz="2000" dirty="0"/>
              <a:t>n</a:t>
            </a:r>
            <a:r>
              <a:rPr lang="en-US" sz="2000" dirty="0" smtClean="0"/>
              <a:t>either is the trunk ports used to establish the trunk link.</a:t>
            </a:r>
          </a:p>
          <a:p>
            <a:r>
              <a:rPr lang="en-US" sz="2000" dirty="0" smtClean="0"/>
              <a:t>Cisco IOS supports IEEE802.1q, a popular VLAN trunk protocol.</a:t>
            </a:r>
          </a:p>
          <a:p>
            <a:endParaRPr lang="en-US" dirty="0" smtClean="0"/>
          </a:p>
          <a:p>
            <a:endParaRPr lang="en-US" dirty="0" smtClean="0"/>
          </a:p>
        </p:txBody>
      </p:sp>
    </p:spTree>
    <p:extLst>
      <p:ext uri="{BB962C8B-B14F-4D97-AF65-F5344CB8AC3E}">
        <p14:creationId xmlns:p14="http://schemas.microsoft.com/office/powerpoint/2010/main" xmlns="" val="23974090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7905" y="510866"/>
            <a:ext cx="8145462" cy="838200"/>
          </a:xfrm>
        </p:spPr>
        <p:txBody>
          <a:bodyPr/>
          <a:lstStyle/>
          <a:p>
            <a:pPr eaLnBrk="1" hangingPunct="1"/>
            <a:r>
              <a:rPr lang="en-US" sz="1800" dirty="0" smtClean="0">
                <a:ea typeface="ＭＳ Ｐゴシック" pitchFamily="34" charset="-128"/>
              </a:rPr>
              <a:t>VLANs in a Multi-Switched Environment</a:t>
            </a:r>
            <a:br>
              <a:rPr lang="en-US" sz="1800" dirty="0" smtClean="0">
                <a:ea typeface="ＭＳ Ｐゴシック" pitchFamily="34" charset="-128"/>
              </a:rPr>
            </a:br>
            <a:r>
              <a:rPr lang="en-US" dirty="0" smtClean="0">
                <a:ea typeface="ＭＳ Ｐゴシック" pitchFamily="34" charset="-128"/>
              </a:rPr>
              <a:t>VLAN Trunks (cont.)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20269" y="1235360"/>
            <a:ext cx="7557247" cy="515199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1362910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57765" y="363085"/>
            <a:ext cx="8145462" cy="838200"/>
          </a:xfrm>
        </p:spPr>
        <p:txBody>
          <a:bodyPr/>
          <a:lstStyle/>
          <a:p>
            <a:pPr eaLnBrk="1" hangingPunct="1"/>
            <a:r>
              <a:rPr lang="en-US" dirty="0" smtClean="0">
                <a:ea typeface="ＭＳ Ｐゴシック" pitchFamily="34" charset="-128"/>
              </a:rPr>
              <a:t>Chapter 3</a:t>
            </a:r>
          </a:p>
        </p:txBody>
      </p:sp>
      <p:sp>
        <p:nvSpPr>
          <p:cNvPr id="6147" name="Rectangle 3"/>
          <p:cNvSpPr>
            <a:spLocks noGrp="1" noChangeArrowheads="1"/>
          </p:cNvSpPr>
          <p:nvPr>
            <p:ph idx="1"/>
          </p:nvPr>
        </p:nvSpPr>
        <p:spPr>
          <a:xfrm>
            <a:off x="403762" y="1520042"/>
            <a:ext cx="8392000" cy="4506933"/>
          </a:xfrm>
        </p:spPr>
        <p:txBody>
          <a:bodyPr/>
          <a:lstStyle/>
          <a:p>
            <a:pPr marL="0" indent="0" eaLnBrk="1" hangingPunct="1">
              <a:buFont typeface="Wingdings" pitchFamily="2" charset="2"/>
              <a:buNone/>
            </a:pPr>
            <a:r>
              <a:rPr lang="en-US" sz="2000" dirty="0" smtClean="0">
                <a:cs typeface="Arial" charset="0"/>
              </a:rPr>
              <a:t>3.1 VLAN Segmentation</a:t>
            </a:r>
          </a:p>
          <a:p>
            <a:pPr marL="0" indent="0" eaLnBrk="1" hangingPunct="1">
              <a:buFont typeface="Wingdings" pitchFamily="2" charset="2"/>
              <a:buNone/>
            </a:pPr>
            <a:r>
              <a:rPr lang="en-US" sz="2000" dirty="0" smtClean="0">
                <a:cs typeface="Arial" charset="0"/>
              </a:rPr>
              <a:t>3.2 VLAN Implementation</a:t>
            </a:r>
          </a:p>
          <a:p>
            <a:pPr marL="0" indent="0" eaLnBrk="1" hangingPunct="1">
              <a:buFont typeface="Wingdings" pitchFamily="2" charset="2"/>
              <a:buNone/>
            </a:pPr>
            <a:r>
              <a:rPr lang="en-US" sz="2000" dirty="0" smtClean="0">
                <a:cs typeface="Arial" charset="0"/>
              </a:rPr>
              <a:t>3.3 VLAN Security and Design</a:t>
            </a:r>
          </a:p>
          <a:p>
            <a:pPr marL="0" indent="0" eaLnBrk="1" hangingPunct="1">
              <a:buFont typeface="Wingdings" pitchFamily="2" charset="2"/>
              <a:buNone/>
            </a:pPr>
            <a:r>
              <a:rPr lang="en-US" sz="2000" dirty="0" smtClean="0">
                <a:cs typeface="Arial" charset="0"/>
              </a:rPr>
              <a:t>3.4 Summary</a:t>
            </a:r>
          </a:p>
          <a:p>
            <a:pPr marL="0" indent="0" eaLnBrk="1" hangingPunct="1">
              <a:buFont typeface="Wingdings" pitchFamily="2" charset="2"/>
              <a:buNone/>
            </a:pPr>
            <a:endParaRPr lang="en-US" dirty="0" smtClean="0">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6029" y="522741"/>
            <a:ext cx="8145462" cy="838200"/>
          </a:xfrm>
        </p:spPr>
        <p:txBody>
          <a:bodyPr/>
          <a:lstStyle/>
          <a:p>
            <a:pPr eaLnBrk="1" hangingPunct="1"/>
            <a:r>
              <a:rPr lang="en-US" sz="1800" dirty="0" smtClean="0">
                <a:ea typeface="ＭＳ Ｐゴシック" pitchFamily="34" charset="-128"/>
              </a:rPr>
              <a:t>VLANs in a Multi-Switched Environment</a:t>
            </a:r>
            <a:br>
              <a:rPr lang="en-US" sz="1800" dirty="0" smtClean="0">
                <a:ea typeface="ＭＳ Ｐゴシック" pitchFamily="34" charset="-128"/>
              </a:rPr>
            </a:br>
            <a:r>
              <a:rPr lang="en-US" sz="3000" dirty="0" smtClean="0">
                <a:ea typeface="ＭＳ Ｐゴシック" pitchFamily="34" charset="-128"/>
              </a:rPr>
              <a:t>Controlling Broadcast Domains with VLANs</a:t>
            </a:r>
          </a:p>
        </p:txBody>
      </p:sp>
      <p:sp>
        <p:nvSpPr>
          <p:cNvPr id="2" name="Content Placeholder 1"/>
          <p:cNvSpPr>
            <a:spLocks noGrp="1"/>
          </p:cNvSpPr>
          <p:nvPr>
            <p:ph idx="1"/>
          </p:nvPr>
        </p:nvSpPr>
        <p:spPr>
          <a:xfrm>
            <a:off x="403762" y="1484415"/>
            <a:ext cx="8178038" cy="4713185"/>
          </a:xfrm>
        </p:spPr>
        <p:txBody>
          <a:bodyPr/>
          <a:lstStyle/>
          <a:p>
            <a:r>
              <a:rPr lang="en-US" sz="2000" dirty="0" smtClean="0"/>
              <a:t>VLANs can be used to limit the reach of broadcast frames.</a:t>
            </a:r>
          </a:p>
          <a:p>
            <a:r>
              <a:rPr lang="en-US" sz="2000" dirty="0" smtClean="0"/>
              <a:t>A VLAN is a broadcast domain of its own.</a:t>
            </a:r>
          </a:p>
          <a:p>
            <a:r>
              <a:rPr lang="en-US" sz="2000" dirty="0" smtClean="0"/>
              <a:t>A broadcast frame sent by a device in a specific VLAN is forwarded within that VLAN only.</a:t>
            </a:r>
          </a:p>
          <a:p>
            <a:r>
              <a:rPr lang="en-US" sz="2000" dirty="0" smtClean="0"/>
              <a:t>VLANs help control the reach of broadcast frames and their impact in the network.</a:t>
            </a:r>
          </a:p>
          <a:p>
            <a:r>
              <a:rPr lang="en-US" sz="2000" dirty="0" smtClean="0"/>
              <a:t>Unicast and multicast frames are forwarded within the originating VLAN.</a:t>
            </a:r>
          </a:p>
          <a:p>
            <a:endParaRPr lang="en-US" dirty="0"/>
          </a:p>
        </p:txBody>
      </p:sp>
    </p:spTree>
    <p:extLst>
      <p:ext uri="{BB962C8B-B14F-4D97-AF65-F5344CB8AC3E}">
        <p14:creationId xmlns:p14="http://schemas.microsoft.com/office/powerpoint/2010/main" xmlns="" val="2531624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7906" y="498990"/>
            <a:ext cx="8145462" cy="838200"/>
          </a:xfrm>
        </p:spPr>
        <p:txBody>
          <a:bodyPr/>
          <a:lstStyle/>
          <a:p>
            <a:pPr eaLnBrk="1" hangingPunct="1"/>
            <a:r>
              <a:rPr lang="en-US" sz="1800" dirty="0" smtClean="0">
                <a:ea typeface="ＭＳ Ｐゴシック" pitchFamily="34" charset="-128"/>
              </a:rPr>
              <a:t>VLANs in a Multi-</a:t>
            </a:r>
            <a:r>
              <a:rPr lang="en-US" sz="1800" dirty="0">
                <a:ea typeface="ＭＳ Ｐゴシック" pitchFamily="34" charset="-128"/>
              </a:rPr>
              <a:t>S</a:t>
            </a:r>
            <a:r>
              <a:rPr lang="en-US" sz="1800" dirty="0" smtClean="0">
                <a:ea typeface="ＭＳ Ｐゴシック" pitchFamily="34" charset="-128"/>
              </a:rPr>
              <a:t>witched Environment</a:t>
            </a:r>
            <a:br>
              <a:rPr lang="en-US" sz="1800" dirty="0" smtClean="0">
                <a:ea typeface="ＭＳ Ｐゴシック" pitchFamily="34" charset="-128"/>
              </a:rPr>
            </a:br>
            <a:r>
              <a:rPr lang="en-US" sz="2700" dirty="0" smtClean="0">
                <a:ea typeface="ＭＳ Ｐゴシック" pitchFamily="34" charset="-128"/>
              </a:rPr>
              <a:t>Tagging Ethernet Frames for VLAN Identification</a:t>
            </a:r>
          </a:p>
        </p:txBody>
      </p:sp>
      <p:sp>
        <p:nvSpPr>
          <p:cNvPr id="2" name="Content Placeholder 1"/>
          <p:cNvSpPr>
            <a:spLocks noGrp="1"/>
          </p:cNvSpPr>
          <p:nvPr>
            <p:ph idx="1"/>
          </p:nvPr>
        </p:nvSpPr>
        <p:spPr>
          <a:xfrm>
            <a:off x="415637" y="1401288"/>
            <a:ext cx="8087096" cy="5361050"/>
          </a:xfrm>
        </p:spPr>
        <p:txBody>
          <a:bodyPr/>
          <a:lstStyle/>
          <a:p>
            <a:r>
              <a:rPr lang="en-US" sz="2000" dirty="0" smtClean="0"/>
              <a:t>Frame tagging is the process of adding a </a:t>
            </a:r>
            <a:r>
              <a:rPr lang="en-US" sz="2000" dirty="0" err="1" smtClean="0"/>
              <a:t>VLAN</a:t>
            </a:r>
            <a:r>
              <a:rPr lang="en-US" sz="2000" dirty="0" smtClean="0"/>
              <a:t> identification  header to the frame. </a:t>
            </a:r>
          </a:p>
          <a:p>
            <a:r>
              <a:rPr lang="en-US" sz="2000" dirty="0" smtClean="0"/>
              <a:t>It is used to properly transmit multiple VLAN frames through a trunk link.</a:t>
            </a:r>
          </a:p>
          <a:p>
            <a:r>
              <a:rPr lang="en-US" sz="2000" dirty="0" smtClean="0"/>
              <a:t>Switches tag frames to identify the VLAN to that they belong. </a:t>
            </a:r>
            <a:r>
              <a:rPr lang="en-US" sz="2000" dirty="0"/>
              <a:t>Different tagging protocols </a:t>
            </a:r>
            <a:r>
              <a:rPr lang="en-US" sz="2000" dirty="0" smtClean="0"/>
              <a:t>exist; </a:t>
            </a:r>
            <a:r>
              <a:rPr lang="en-US" sz="2000" dirty="0"/>
              <a:t>IEEE </a:t>
            </a:r>
            <a:r>
              <a:rPr lang="en-US" sz="2000" dirty="0" smtClean="0"/>
              <a:t>802.1Q is a vey </a:t>
            </a:r>
            <a:r>
              <a:rPr lang="en-US" sz="2000" dirty="0"/>
              <a:t>popular </a:t>
            </a:r>
            <a:r>
              <a:rPr lang="en-US" sz="2000" dirty="0" smtClean="0"/>
              <a:t>example.</a:t>
            </a:r>
          </a:p>
          <a:p>
            <a:r>
              <a:rPr lang="en-US" sz="2000" dirty="0"/>
              <a:t>The protocol defines the structure of the tagging header added to the </a:t>
            </a:r>
            <a:r>
              <a:rPr lang="en-US" sz="2000" dirty="0" smtClean="0"/>
              <a:t>frame.</a:t>
            </a:r>
            <a:endParaRPr lang="en-US" sz="2000" dirty="0"/>
          </a:p>
          <a:p>
            <a:r>
              <a:rPr lang="en-US" sz="2000" dirty="0" smtClean="0"/>
              <a:t>Switches add VLAN tags to the frames before placing them into trunk links and remove the tags before forwarding frames through </a:t>
            </a:r>
            <a:r>
              <a:rPr lang="en-US" sz="2000" dirty="0" err="1" smtClean="0"/>
              <a:t>nontrunk</a:t>
            </a:r>
            <a:r>
              <a:rPr lang="en-US" sz="2000" dirty="0" smtClean="0"/>
              <a:t> ports.</a:t>
            </a:r>
          </a:p>
          <a:p>
            <a:r>
              <a:rPr lang="en-US" sz="2000" dirty="0" smtClean="0"/>
              <a:t>When properly tagged, the frames can transverse any number of switches via trunk links and still be forwarded within the correct VLAN at the destination.</a:t>
            </a:r>
          </a:p>
        </p:txBody>
      </p:sp>
    </p:spTree>
    <p:extLst>
      <p:ext uri="{BB962C8B-B14F-4D97-AF65-F5344CB8AC3E}">
        <p14:creationId xmlns:p14="http://schemas.microsoft.com/office/powerpoint/2010/main" xmlns="" val="6448987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6030" y="463364"/>
            <a:ext cx="8145462" cy="838200"/>
          </a:xfrm>
        </p:spPr>
        <p:txBody>
          <a:bodyPr/>
          <a:lstStyle/>
          <a:p>
            <a:pPr eaLnBrk="1" hangingPunct="1"/>
            <a:r>
              <a:rPr lang="en-US" sz="1800" dirty="0" smtClean="0">
                <a:ea typeface="ＭＳ Ｐゴシック" pitchFamily="34" charset="-128"/>
              </a:rPr>
              <a:t>VLANs in a Multi-Switched Environment</a:t>
            </a:r>
            <a:br>
              <a:rPr lang="en-US" sz="1800" dirty="0" smtClean="0">
                <a:ea typeface="ＭＳ Ｐゴシック" pitchFamily="34" charset="-128"/>
              </a:rPr>
            </a:br>
            <a:r>
              <a:rPr lang="en-US" sz="2700" dirty="0" smtClean="0">
                <a:ea typeface="ＭＳ Ｐゴシック" pitchFamily="34" charset="-128"/>
              </a:rPr>
              <a:t>Tagging Ethernet Frames for VLAN Identification</a:t>
            </a:r>
          </a:p>
        </p:txBody>
      </p:sp>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613285" y="1439027"/>
            <a:ext cx="7746943" cy="4986002"/>
          </a:xfrm>
          <a:prstGeom prst="rect">
            <a:avLst/>
          </a:prstGeom>
          <a:noFill/>
          <a:ln w="9525">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264948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72280" y="463365"/>
            <a:ext cx="8145462" cy="838200"/>
          </a:xfrm>
        </p:spPr>
        <p:txBody>
          <a:bodyPr/>
          <a:lstStyle/>
          <a:p>
            <a:pPr eaLnBrk="1" hangingPunct="1"/>
            <a:r>
              <a:rPr lang="en-US" sz="1800" dirty="0" smtClean="0">
                <a:ea typeface="ＭＳ Ｐゴシック" pitchFamily="34" charset="-128"/>
              </a:rPr>
              <a:t>VLANs in a Multi-Switched Environment</a:t>
            </a:r>
            <a:br>
              <a:rPr lang="en-US" sz="1800" dirty="0" smtClean="0">
                <a:ea typeface="ＭＳ Ｐゴシック" pitchFamily="34" charset="-128"/>
              </a:rPr>
            </a:br>
            <a:r>
              <a:rPr lang="en-US" sz="2700" dirty="0" smtClean="0">
                <a:ea typeface="ＭＳ Ｐゴシック" pitchFamily="34" charset="-128"/>
              </a:rPr>
              <a:t>Native VLANs and 802.1Q Tagging</a:t>
            </a:r>
          </a:p>
        </p:txBody>
      </p:sp>
      <p:sp>
        <p:nvSpPr>
          <p:cNvPr id="2" name="Content Placeholder 1"/>
          <p:cNvSpPr>
            <a:spLocks noGrp="1"/>
          </p:cNvSpPr>
          <p:nvPr>
            <p:ph idx="1"/>
          </p:nvPr>
        </p:nvSpPr>
        <p:spPr>
          <a:xfrm>
            <a:off x="356259" y="1436914"/>
            <a:ext cx="8065883" cy="4876800"/>
          </a:xfrm>
        </p:spPr>
        <p:txBody>
          <a:bodyPr/>
          <a:lstStyle/>
          <a:p>
            <a:r>
              <a:rPr lang="en-US" sz="2000" dirty="0" smtClean="0"/>
              <a:t>Frames that belong to the native VLAN are not tagged.</a:t>
            </a:r>
          </a:p>
          <a:p>
            <a:r>
              <a:rPr lang="en-US" sz="2000" dirty="0" smtClean="0"/>
              <a:t>Frames received untagged remain untagged and are placed in the native VLAN when forwarded.</a:t>
            </a:r>
          </a:p>
          <a:p>
            <a:r>
              <a:rPr lang="en-US" sz="2000" dirty="0" smtClean="0"/>
              <a:t>If there are no ports associated to the native VLAN and no other trunk links, an untagged frame is dropped.</a:t>
            </a:r>
          </a:p>
          <a:p>
            <a:r>
              <a:rPr lang="en-US" sz="2000" dirty="0" smtClean="0"/>
              <a:t>In Cisco switches, the native VLAN is VLAN 1, by default.</a:t>
            </a:r>
          </a:p>
          <a:p>
            <a:endParaRPr lang="en-US" dirty="0"/>
          </a:p>
        </p:txBody>
      </p:sp>
    </p:spTree>
    <p:extLst>
      <p:ext uri="{BB962C8B-B14F-4D97-AF65-F5344CB8AC3E}">
        <p14:creationId xmlns:p14="http://schemas.microsoft.com/office/powerpoint/2010/main" xmlns="" val="21960265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77936" y="487115"/>
            <a:ext cx="8145462" cy="838200"/>
          </a:xfrm>
        </p:spPr>
        <p:txBody>
          <a:bodyPr/>
          <a:lstStyle/>
          <a:p>
            <a:pPr eaLnBrk="1" hangingPunct="1"/>
            <a:r>
              <a:rPr lang="en-US" sz="1800" dirty="0" smtClean="0">
                <a:ea typeface="ＭＳ Ｐゴシック" pitchFamily="34" charset="-128"/>
              </a:rPr>
              <a:t>VLANs in a Multi-Switched Environment</a:t>
            </a:r>
            <a:br>
              <a:rPr lang="en-US" sz="1800" dirty="0" smtClean="0">
                <a:ea typeface="ＭＳ Ｐゴシック" pitchFamily="34" charset="-128"/>
              </a:rPr>
            </a:br>
            <a:r>
              <a:rPr lang="en-US" sz="2700" dirty="0" smtClean="0">
                <a:ea typeface="ＭＳ Ｐゴシック" pitchFamily="34" charset="-128"/>
              </a:rPr>
              <a:t>Voice VLAN Tagging</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44940" y="1518506"/>
            <a:ext cx="6533398" cy="505855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2936457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a:t>3</a:t>
            </a:r>
            <a:r>
              <a:rPr lang="en-US" sz="2400" dirty="0" smtClean="0"/>
              <a:t>.2 VLAN Implementations</a:t>
            </a:r>
            <a:endParaRPr lang="en-US" sz="2400" dirty="0" smtClean="0">
              <a:solidFill>
                <a:schemeClr val="folHlink"/>
              </a:solidFill>
            </a:endParaRPr>
          </a:p>
        </p:txBody>
      </p:sp>
    </p:spTree>
    <p:extLst>
      <p:ext uri="{BB962C8B-B14F-4D97-AF65-F5344CB8AC3E}">
        <p14:creationId xmlns:p14="http://schemas.microsoft.com/office/powerpoint/2010/main" xmlns="" val="3358478770"/>
      </p:ext>
    </p:extLst>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9780" y="522741"/>
            <a:ext cx="8145462" cy="838200"/>
          </a:xfrm>
        </p:spPr>
        <p:txBody>
          <a:bodyPr/>
          <a:lstStyle/>
          <a:p>
            <a:pPr eaLnBrk="1" hangingPunct="1"/>
            <a:r>
              <a:rPr lang="en-US" sz="1800" dirty="0" smtClean="0">
                <a:ea typeface="ＭＳ Ｐゴシック" pitchFamily="34" charset="-128"/>
              </a:rPr>
              <a:t>VLAN Assignment</a:t>
            </a:r>
            <a:br>
              <a:rPr lang="en-US" sz="1800" dirty="0" smtClean="0">
                <a:ea typeface="ＭＳ Ｐゴシック" pitchFamily="34" charset="-128"/>
              </a:rPr>
            </a:br>
            <a:r>
              <a:rPr lang="en-US" dirty="0" smtClean="0">
                <a:ea typeface="ＭＳ Ｐゴシック" pitchFamily="34" charset="-128"/>
              </a:rPr>
              <a:t>VLAN Ranges on Catalyst Switches</a:t>
            </a:r>
          </a:p>
        </p:txBody>
      </p:sp>
      <p:sp>
        <p:nvSpPr>
          <p:cNvPr id="2" name="Content Placeholder 1"/>
          <p:cNvSpPr>
            <a:spLocks noGrp="1"/>
          </p:cNvSpPr>
          <p:nvPr>
            <p:ph idx="1"/>
          </p:nvPr>
        </p:nvSpPr>
        <p:spPr>
          <a:xfrm>
            <a:off x="486889" y="1436914"/>
            <a:ext cx="8094910" cy="4891315"/>
          </a:xfrm>
        </p:spPr>
        <p:txBody>
          <a:bodyPr/>
          <a:lstStyle/>
          <a:p>
            <a:r>
              <a:rPr lang="en-US" sz="2000" dirty="0" smtClean="0"/>
              <a:t>Cisco Catalyst </a:t>
            </a:r>
            <a:r>
              <a:rPr lang="en-US" sz="2000" dirty="0"/>
              <a:t>2960 and 3560 Series switches support over 4,000 </a:t>
            </a:r>
            <a:r>
              <a:rPr lang="en-US" sz="2000" dirty="0" smtClean="0"/>
              <a:t>VLANs.</a:t>
            </a:r>
          </a:p>
          <a:p>
            <a:r>
              <a:rPr lang="en-US" sz="2000" dirty="0" smtClean="0"/>
              <a:t>VLANs are split into two categories:</a:t>
            </a:r>
          </a:p>
          <a:p>
            <a:pPr marL="800100" lvl="1" indent="-342900">
              <a:buFont typeface="Arial" pitchFamily="34" charset="0"/>
              <a:buChar char="•"/>
            </a:pPr>
            <a:r>
              <a:rPr lang="en-US" dirty="0" smtClean="0"/>
              <a:t>Normal range VLANs</a:t>
            </a:r>
          </a:p>
          <a:p>
            <a:pPr marL="1139825" lvl="2" indent="-342900">
              <a:buFont typeface="Arial" pitchFamily="34" charset="0"/>
              <a:buChar char="•"/>
            </a:pPr>
            <a:r>
              <a:rPr lang="en-US" dirty="0" smtClean="0"/>
              <a:t>VLAN numbers from 1 to 1,005</a:t>
            </a:r>
          </a:p>
          <a:p>
            <a:pPr marL="1139825" lvl="2" indent="-342900">
              <a:buFont typeface="Arial" pitchFamily="34" charset="0"/>
              <a:buChar char="•"/>
            </a:pPr>
            <a:r>
              <a:rPr lang="en-US" dirty="0" smtClean="0"/>
              <a:t>Configurations stored </a:t>
            </a:r>
            <a:r>
              <a:rPr lang="en-US" dirty="0"/>
              <a:t>in </a:t>
            </a:r>
            <a:r>
              <a:rPr lang="en-US" dirty="0" smtClean="0"/>
              <a:t>the vlan.dat (in the flash memory)</a:t>
            </a:r>
          </a:p>
          <a:p>
            <a:pPr marL="1139825" lvl="2" indent="-342900">
              <a:buFont typeface="Arial" pitchFamily="34" charset="0"/>
              <a:buChar char="•"/>
            </a:pPr>
            <a:r>
              <a:rPr lang="en-US" dirty="0" smtClean="0"/>
              <a:t>VTP can </a:t>
            </a:r>
            <a:r>
              <a:rPr lang="en-US" dirty="0"/>
              <a:t>only learn and store normal range VLANs</a:t>
            </a:r>
          </a:p>
          <a:p>
            <a:pPr marL="800100" lvl="1" indent="-342900">
              <a:buFont typeface="Arial" pitchFamily="34" charset="0"/>
              <a:buChar char="•"/>
            </a:pPr>
            <a:r>
              <a:rPr lang="en-US" dirty="0" smtClean="0"/>
              <a:t>Extended Range VLANs</a:t>
            </a:r>
            <a:endParaRPr lang="en-US" dirty="0"/>
          </a:p>
          <a:p>
            <a:pPr marL="1139825" lvl="2" indent="-342900">
              <a:buFont typeface="Arial" pitchFamily="34" charset="0"/>
              <a:buChar char="•"/>
            </a:pPr>
            <a:r>
              <a:rPr lang="en-US" dirty="0" smtClean="0"/>
              <a:t>VLAN </a:t>
            </a:r>
            <a:r>
              <a:rPr lang="en-US" dirty="0"/>
              <a:t>numbers from </a:t>
            </a:r>
            <a:r>
              <a:rPr lang="en-US" dirty="0" smtClean="0"/>
              <a:t>1,006 to 4,096</a:t>
            </a:r>
          </a:p>
          <a:p>
            <a:pPr marL="1139825" lvl="2" indent="-342900">
              <a:buFont typeface="Arial" pitchFamily="34" charset="0"/>
              <a:buChar char="•"/>
            </a:pPr>
            <a:r>
              <a:rPr lang="en-US" dirty="0" smtClean="0"/>
              <a:t>Configurations stored </a:t>
            </a:r>
            <a:r>
              <a:rPr lang="en-US" dirty="0"/>
              <a:t>in </a:t>
            </a:r>
            <a:r>
              <a:rPr lang="en-US" dirty="0" smtClean="0"/>
              <a:t>the running configuration (NVRAM)</a:t>
            </a:r>
          </a:p>
          <a:p>
            <a:pPr marL="1139825" lvl="2" indent="-342900">
              <a:buFont typeface="Arial" pitchFamily="34" charset="0"/>
              <a:buChar char="•"/>
            </a:pPr>
            <a:r>
              <a:rPr lang="en-US" dirty="0"/>
              <a:t>VTP does not learn extended range VLANs</a:t>
            </a:r>
            <a:endParaRPr lang="en-US" dirty="0" smtClean="0"/>
          </a:p>
          <a:p>
            <a:pPr marL="0" indent="0">
              <a:buNone/>
            </a:pPr>
            <a:endParaRPr lang="en-US" dirty="0" smtClean="0"/>
          </a:p>
        </p:txBody>
      </p:sp>
    </p:spTree>
    <p:extLst>
      <p:ext uri="{BB962C8B-B14F-4D97-AF65-F5344CB8AC3E}">
        <p14:creationId xmlns:p14="http://schemas.microsoft.com/office/powerpoint/2010/main" xmlns="" val="25988324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4155" y="498990"/>
            <a:ext cx="8145462" cy="838200"/>
          </a:xfrm>
        </p:spPr>
        <p:txBody>
          <a:bodyPr/>
          <a:lstStyle/>
          <a:p>
            <a:pPr eaLnBrk="1" hangingPunct="1"/>
            <a:r>
              <a:rPr lang="en-US" sz="1800" dirty="0" smtClean="0">
                <a:ea typeface="ＭＳ Ｐゴシック" pitchFamily="34" charset="-128"/>
              </a:rPr>
              <a:t>VLAN Assignment</a:t>
            </a:r>
            <a:br>
              <a:rPr lang="en-US" sz="1800" dirty="0" smtClean="0">
                <a:ea typeface="ＭＳ Ｐゴシック" pitchFamily="34" charset="-128"/>
              </a:rPr>
            </a:br>
            <a:r>
              <a:rPr lang="en-US" dirty="0" smtClean="0">
                <a:ea typeface="ＭＳ Ｐゴシック" pitchFamily="34" charset="-128"/>
              </a:rPr>
              <a:t>Creating a VLAN</a:t>
            </a: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383059" y="2550339"/>
            <a:ext cx="8457257" cy="2269638"/>
          </a:xfrm>
        </p:spPr>
      </p:pic>
    </p:spTree>
    <p:extLst>
      <p:ext uri="{BB962C8B-B14F-4D97-AF65-F5344CB8AC3E}">
        <p14:creationId xmlns:p14="http://schemas.microsoft.com/office/powerpoint/2010/main" xmlns="" val="37581317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6030" y="475240"/>
            <a:ext cx="8145462" cy="838200"/>
          </a:xfrm>
        </p:spPr>
        <p:txBody>
          <a:bodyPr/>
          <a:lstStyle/>
          <a:p>
            <a:pPr eaLnBrk="1" hangingPunct="1"/>
            <a:r>
              <a:rPr lang="en-US" sz="1800" dirty="0" smtClean="0">
                <a:ea typeface="ＭＳ Ｐゴシック" pitchFamily="34" charset="-128"/>
              </a:rPr>
              <a:t>VLAN Assignment</a:t>
            </a:r>
            <a:br>
              <a:rPr lang="en-US" sz="1800" dirty="0" smtClean="0">
                <a:ea typeface="ＭＳ Ｐゴシック" pitchFamily="34" charset="-128"/>
              </a:rPr>
            </a:br>
            <a:r>
              <a:rPr lang="en-US" dirty="0" smtClean="0">
                <a:ea typeface="ＭＳ Ｐゴシック" pitchFamily="34" charset="-128"/>
              </a:rPr>
              <a:t>Assigning Ports to VLANs</a:t>
            </a: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466403" y="1703785"/>
            <a:ext cx="8290569" cy="4020803"/>
          </a:xfrm>
        </p:spPr>
      </p:pic>
    </p:spTree>
    <p:extLst>
      <p:ext uri="{BB962C8B-B14F-4D97-AF65-F5344CB8AC3E}">
        <p14:creationId xmlns:p14="http://schemas.microsoft.com/office/powerpoint/2010/main" xmlns="" val="21406636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4155" y="463365"/>
            <a:ext cx="8145462" cy="838200"/>
          </a:xfrm>
        </p:spPr>
        <p:txBody>
          <a:bodyPr/>
          <a:lstStyle/>
          <a:p>
            <a:pPr eaLnBrk="1" hangingPunct="1"/>
            <a:r>
              <a:rPr lang="en-US" sz="1800" dirty="0" smtClean="0">
                <a:ea typeface="ＭＳ Ｐゴシック" pitchFamily="34" charset="-128"/>
              </a:rPr>
              <a:t>VLAN Assignment</a:t>
            </a:r>
            <a:br>
              <a:rPr lang="en-US" sz="1800" dirty="0" smtClean="0">
                <a:ea typeface="ＭＳ Ｐゴシック" pitchFamily="34" charset="-128"/>
              </a:rPr>
            </a:br>
            <a:r>
              <a:rPr lang="en-US" dirty="0" smtClean="0">
                <a:ea typeface="ＭＳ Ｐゴシック" pitchFamily="34" charset="-128"/>
              </a:rPr>
              <a:t>Assigning Ports to VLANs (cont.)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85374" y="1517557"/>
            <a:ext cx="6788731" cy="461990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5875604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40893" y="339334"/>
            <a:ext cx="8145462" cy="838200"/>
          </a:xfrm>
        </p:spPr>
        <p:txBody>
          <a:bodyPr/>
          <a:lstStyle/>
          <a:p>
            <a:pPr eaLnBrk="1" hangingPunct="1"/>
            <a:r>
              <a:rPr lang="en-US" dirty="0" smtClean="0">
                <a:ea typeface="ＭＳ Ｐゴシック" pitchFamily="34" charset="-128"/>
              </a:rPr>
              <a:t>Chapter 3: Objectives</a:t>
            </a:r>
          </a:p>
        </p:txBody>
      </p:sp>
      <p:sp>
        <p:nvSpPr>
          <p:cNvPr id="6147" name="Rectangle 3"/>
          <p:cNvSpPr>
            <a:spLocks noGrp="1" noChangeArrowheads="1"/>
          </p:cNvSpPr>
          <p:nvPr>
            <p:ph idx="1"/>
          </p:nvPr>
        </p:nvSpPr>
        <p:spPr>
          <a:xfrm>
            <a:off x="451263" y="1401288"/>
            <a:ext cx="8312728" cy="4519262"/>
          </a:xfrm>
        </p:spPr>
        <p:txBody>
          <a:bodyPr/>
          <a:lstStyle/>
          <a:p>
            <a:r>
              <a:rPr lang="en-US" sz="2000" dirty="0" smtClean="0"/>
              <a:t>Explain the purpose of  VLANs in a switched network.</a:t>
            </a:r>
          </a:p>
          <a:p>
            <a:r>
              <a:rPr lang="en-US" sz="2000" dirty="0"/>
              <a:t>Analyze how a switch forwards </a:t>
            </a:r>
            <a:r>
              <a:rPr lang="en-US" sz="2000" dirty="0" smtClean="0"/>
              <a:t>frames based on VLAN configuration </a:t>
            </a:r>
            <a:r>
              <a:rPr lang="en-US" sz="2000" dirty="0"/>
              <a:t>in a </a:t>
            </a:r>
            <a:r>
              <a:rPr lang="en-US" sz="2000" dirty="0" smtClean="0"/>
              <a:t>multi-switched environment.</a:t>
            </a:r>
            <a:endParaRPr lang="en-US" sz="2000" dirty="0"/>
          </a:p>
          <a:p>
            <a:r>
              <a:rPr lang="en-US" sz="2000" dirty="0"/>
              <a:t>Configure a switch port to be assigned to a </a:t>
            </a:r>
            <a:r>
              <a:rPr lang="en-US" sz="2000" dirty="0" smtClean="0"/>
              <a:t>VLAN based on requirements.</a:t>
            </a:r>
            <a:endParaRPr lang="en-US" sz="2000" dirty="0"/>
          </a:p>
          <a:p>
            <a:r>
              <a:rPr lang="en-US" sz="2000" dirty="0"/>
              <a:t>Configure a trunk port on a LAN switch.</a:t>
            </a:r>
          </a:p>
          <a:p>
            <a:r>
              <a:rPr lang="en-US" sz="2000" dirty="0"/>
              <a:t>Configure </a:t>
            </a:r>
            <a:r>
              <a:rPr lang="en-US" sz="2000" dirty="0" smtClean="0"/>
              <a:t>Dynamic </a:t>
            </a:r>
            <a:r>
              <a:rPr lang="en-US" sz="2000" dirty="0"/>
              <a:t>Trunk Protocol (DTP).</a:t>
            </a:r>
          </a:p>
          <a:p>
            <a:r>
              <a:rPr lang="en-US" sz="2000" dirty="0"/>
              <a:t>Troubleshoot VLAN and trunk configurations in a switched network.</a:t>
            </a:r>
          </a:p>
          <a:p>
            <a:r>
              <a:rPr lang="en-US" sz="2000" dirty="0"/>
              <a:t>Configure security features to mitigate attacks in a VLAN-segmented environment.</a:t>
            </a:r>
          </a:p>
          <a:p>
            <a:r>
              <a:rPr lang="en-US" sz="2000" dirty="0"/>
              <a:t>Explain security best practices for a VLAN-segmented environment.</a:t>
            </a:r>
            <a:endParaRPr lang="en-US" sz="1600" dirty="0"/>
          </a:p>
          <a:p>
            <a:endParaRPr lang="en-US" sz="20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4154" y="451489"/>
            <a:ext cx="8145462" cy="838200"/>
          </a:xfrm>
        </p:spPr>
        <p:txBody>
          <a:bodyPr/>
          <a:lstStyle/>
          <a:p>
            <a:pPr eaLnBrk="1" hangingPunct="1"/>
            <a:r>
              <a:rPr lang="en-US" sz="1800" dirty="0" smtClean="0">
                <a:ea typeface="ＭＳ Ｐゴシック" pitchFamily="34" charset="-128"/>
              </a:rPr>
              <a:t>VLAN Assignment</a:t>
            </a:r>
            <a:br>
              <a:rPr lang="en-US" sz="1800" dirty="0" smtClean="0">
                <a:ea typeface="ＭＳ Ｐゴシック" pitchFamily="34" charset="-128"/>
              </a:rPr>
            </a:br>
            <a:r>
              <a:rPr lang="en-US" dirty="0" smtClean="0">
                <a:ea typeface="ＭＳ Ｐゴシック" pitchFamily="34" charset="-128"/>
              </a:rPr>
              <a:t>Changing VLAN Port Membership</a:t>
            </a: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825116" y="1343136"/>
            <a:ext cx="7573142" cy="5351688"/>
          </a:xfrm>
        </p:spPr>
      </p:pic>
    </p:spTree>
    <p:extLst>
      <p:ext uri="{BB962C8B-B14F-4D97-AF65-F5344CB8AC3E}">
        <p14:creationId xmlns:p14="http://schemas.microsoft.com/office/powerpoint/2010/main" xmlns="" val="25720188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7905" y="439614"/>
            <a:ext cx="8145462" cy="838200"/>
          </a:xfrm>
        </p:spPr>
        <p:txBody>
          <a:bodyPr/>
          <a:lstStyle/>
          <a:p>
            <a:pPr eaLnBrk="1" hangingPunct="1"/>
            <a:r>
              <a:rPr lang="en-US" sz="1800" dirty="0" smtClean="0">
                <a:ea typeface="ＭＳ Ｐゴシック" pitchFamily="34" charset="-128"/>
              </a:rPr>
              <a:t>VLAN Assignment</a:t>
            </a:r>
            <a:br>
              <a:rPr lang="en-US" sz="1800" dirty="0" smtClean="0">
                <a:ea typeface="ＭＳ Ｐゴシック" pitchFamily="34" charset="-128"/>
              </a:rPr>
            </a:br>
            <a:r>
              <a:rPr lang="en-US" dirty="0" smtClean="0">
                <a:ea typeface="ＭＳ Ｐゴシック" pitchFamily="34" charset="-128"/>
              </a:rPr>
              <a:t>Changing VLAN Port Membership (cont.)</a:t>
            </a: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368968" y="1343136"/>
            <a:ext cx="6485438" cy="5351688"/>
          </a:xfrm>
        </p:spPr>
      </p:pic>
    </p:spTree>
    <p:extLst>
      <p:ext uri="{BB962C8B-B14F-4D97-AF65-F5344CB8AC3E}">
        <p14:creationId xmlns:p14="http://schemas.microsoft.com/office/powerpoint/2010/main" xmlns="" val="3282484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7906" y="463364"/>
            <a:ext cx="8145462" cy="838200"/>
          </a:xfrm>
        </p:spPr>
        <p:txBody>
          <a:bodyPr/>
          <a:lstStyle/>
          <a:p>
            <a:pPr eaLnBrk="1" hangingPunct="1"/>
            <a:r>
              <a:rPr lang="en-US" sz="1800" dirty="0" smtClean="0">
                <a:ea typeface="ＭＳ Ｐゴシック" pitchFamily="34" charset="-128"/>
              </a:rPr>
              <a:t>VLAN Assignment</a:t>
            </a:r>
            <a:br>
              <a:rPr lang="en-US" sz="1800" dirty="0" smtClean="0">
                <a:ea typeface="ＭＳ Ｐゴシック" pitchFamily="34" charset="-128"/>
              </a:rPr>
            </a:br>
            <a:r>
              <a:rPr lang="en-US" dirty="0" smtClean="0">
                <a:ea typeface="ＭＳ Ｐゴシック" pitchFamily="34" charset="-128"/>
              </a:rPr>
              <a:t>Deleting VLANs</a:t>
            </a: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044696" y="1451469"/>
            <a:ext cx="7133982" cy="5105995"/>
          </a:xfrm>
        </p:spPr>
      </p:pic>
    </p:spTree>
    <p:extLst>
      <p:ext uri="{BB962C8B-B14F-4D97-AF65-F5344CB8AC3E}">
        <p14:creationId xmlns:p14="http://schemas.microsoft.com/office/powerpoint/2010/main" xmlns="" val="34403832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7905" y="463365"/>
            <a:ext cx="8145462" cy="838200"/>
          </a:xfrm>
        </p:spPr>
        <p:txBody>
          <a:bodyPr/>
          <a:lstStyle/>
          <a:p>
            <a:pPr eaLnBrk="1" hangingPunct="1"/>
            <a:r>
              <a:rPr lang="en-US" sz="1800" dirty="0" smtClean="0">
                <a:ea typeface="ＭＳ Ｐゴシック" pitchFamily="34" charset="-128"/>
              </a:rPr>
              <a:t>VLAN Assignment</a:t>
            </a:r>
            <a:br>
              <a:rPr lang="en-US" sz="1800" dirty="0" smtClean="0">
                <a:ea typeface="ＭＳ Ｐゴシック" pitchFamily="34" charset="-128"/>
              </a:rPr>
            </a:br>
            <a:r>
              <a:rPr lang="en-US" dirty="0" smtClean="0">
                <a:ea typeface="ＭＳ Ｐゴシック" pitchFamily="34" charset="-128"/>
              </a:rPr>
              <a:t>Verifying VLAN Information</a:t>
            </a: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180458" y="1451469"/>
            <a:ext cx="6862457" cy="5105995"/>
          </a:xfrm>
        </p:spPr>
      </p:pic>
    </p:spTree>
    <p:extLst>
      <p:ext uri="{BB962C8B-B14F-4D97-AF65-F5344CB8AC3E}">
        <p14:creationId xmlns:p14="http://schemas.microsoft.com/office/powerpoint/2010/main" xmlns="" val="18725040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7905" y="463365"/>
            <a:ext cx="8145462" cy="838200"/>
          </a:xfrm>
        </p:spPr>
        <p:txBody>
          <a:bodyPr/>
          <a:lstStyle/>
          <a:p>
            <a:pPr eaLnBrk="1" hangingPunct="1"/>
            <a:r>
              <a:rPr lang="en-US" sz="1800" dirty="0" smtClean="0">
                <a:ea typeface="ＭＳ Ｐゴシック" pitchFamily="34" charset="-128"/>
              </a:rPr>
              <a:t>VLAN Assignment</a:t>
            </a:r>
            <a:br>
              <a:rPr lang="en-US" sz="1800" dirty="0" smtClean="0">
                <a:ea typeface="ＭＳ Ｐゴシック" pitchFamily="34" charset="-128"/>
              </a:rPr>
            </a:br>
            <a:r>
              <a:rPr lang="en-US" dirty="0" smtClean="0">
                <a:ea typeface="ＭＳ Ｐゴシック" pitchFamily="34" charset="-128"/>
              </a:rPr>
              <a:t>Verifying VLAN Information (cont.)</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11678" y="1394673"/>
            <a:ext cx="6908740" cy="524010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4717223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7692" y="463364"/>
            <a:ext cx="8145462" cy="838200"/>
          </a:xfrm>
        </p:spPr>
        <p:txBody>
          <a:bodyPr/>
          <a:lstStyle/>
          <a:p>
            <a:pPr eaLnBrk="1" hangingPunct="1"/>
            <a:r>
              <a:rPr lang="en-US" sz="1800" dirty="0" smtClean="0">
                <a:ea typeface="ＭＳ Ｐゴシック" pitchFamily="34" charset="-128"/>
              </a:rPr>
              <a:t>VLAN Assignment</a:t>
            </a:r>
            <a:br>
              <a:rPr lang="en-US" sz="1800" dirty="0" smtClean="0">
                <a:ea typeface="ＭＳ Ｐゴシック" pitchFamily="34" charset="-128"/>
              </a:rPr>
            </a:br>
            <a:r>
              <a:rPr lang="en-US" dirty="0" smtClean="0">
                <a:ea typeface="ＭＳ Ｐゴシック" pitchFamily="34" charset="-128"/>
              </a:rPr>
              <a:t>Configuring IEEE 802.1q Trunk Links</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26752" y="4930435"/>
            <a:ext cx="7687342" cy="1728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82901" y="1448931"/>
            <a:ext cx="7722011" cy="348150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1565314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72280" y="451489"/>
            <a:ext cx="8145462" cy="838200"/>
          </a:xfrm>
        </p:spPr>
        <p:txBody>
          <a:bodyPr/>
          <a:lstStyle/>
          <a:p>
            <a:pPr eaLnBrk="1" hangingPunct="1"/>
            <a:r>
              <a:rPr lang="en-US" sz="1800" dirty="0" smtClean="0">
                <a:ea typeface="ＭＳ Ｐゴシック" pitchFamily="34" charset="-128"/>
              </a:rPr>
              <a:t>VLAN Assignment</a:t>
            </a:r>
            <a:br>
              <a:rPr lang="en-US" sz="1800" dirty="0" smtClean="0">
                <a:ea typeface="ＭＳ Ｐゴシック" pitchFamily="34" charset="-128"/>
              </a:rPr>
            </a:br>
            <a:r>
              <a:rPr lang="en-US" dirty="0" smtClean="0">
                <a:ea typeface="ＭＳ Ｐゴシック" pitchFamily="34" charset="-128"/>
              </a:rPr>
              <a:t>Resetting the Trunk To Default State</a:t>
            </a:r>
          </a:p>
        </p:txBody>
      </p:sp>
      <p:pic>
        <p:nvPicPr>
          <p:cNvPr id="4100" name="Picture 4"/>
          <p:cNvPicPr>
            <a:picLocks noChangeAspect="1" noChangeArrowheads="1"/>
          </p:cNvPicPr>
          <p:nvPr/>
        </p:nvPicPr>
        <p:blipFill rotWithShape="1">
          <a:blip r:embed="rId3">
            <a:extLst>
              <a:ext uri="{28A0092B-C50C-407E-A947-70E740481C1C}">
                <a14:useLocalDpi xmlns:a14="http://schemas.microsoft.com/office/drawing/2010/main" xmlns="" val="0"/>
              </a:ext>
            </a:extLst>
          </a:blip>
          <a:srcRect t="5833"/>
          <a:stretch/>
        </p:blipFill>
        <p:spPr bwMode="auto">
          <a:xfrm>
            <a:off x="1103948" y="1651379"/>
            <a:ext cx="6936105" cy="51206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835142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4673" y="463365"/>
            <a:ext cx="8585908" cy="838200"/>
          </a:xfrm>
        </p:spPr>
        <p:txBody>
          <a:bodyPr/>
          <a:lstStyle/>
          <a:p>
            <a:pPr eaLnBrk="1" hangingPunct="1"/>
            <a:r>
              <a:rPr lang="en-US" sz="1800" dirty="0" smtClean="0">
                <a:ea typeface="ＭＳ Ｐゴシック" pitchFamily="34" charset="-128"/>
              </a:rPr>
              <a:t>VLAN Assignment</a:t>
            </a:r>
            <a:br>
              <a:rPr lang="en-US" sz="1800" dirty="0" smtClean="0">
                <a:ea typeface="ＭＳ Ｐゴシック" pitchFamily="34" charset="-128"/>
              </a:rPr>
            </a:br>
            <a:r>
              <a:rPr lang="en-US" dirty="0" smtClean="0">
                <a:ea typeface="ＭＳ Ｐゴシック" pitchFamily="34" charset="-128"/>
              </a:rPr>
              <a:t>Resetting the Trunk To Default State (cont.)</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4673" y="1499361"/>
            <a:ext cx="8354654" cy="50203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272253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43531" y="487115"/>
            <a:ext cx="8145462" cy="838200"/>
          </a:xfrm>
        </p:spPr>
        <p:txBody>
          <a:bodyPr/>
          <a:lstStyle/>
          <a:p>
            <a:pPr eaLnBrk="1" hangingPunct="1"/>
            <a:r>
              <a:rPr lang="en-US" sz="1800" dirty="0" smtClean="0">
                <a:ea typeface="ＭＳ Ｐゴシック" pitchFamily="34" charset="-128"/>
              </a:rPr>
              <a:t>VLAN Assignment</a:t>
            </a:r>
            <a:br>
              <a:rPr lang="en-US" sz="1800" dirty="0" smtClean="0">
                <a:ea typeface="ＭＳ Ｐゴシック" pitchFamily="34" charset="-128"/>
              </a:rPr>
            </a:br>
            <a:r>
              <a:rPr lang="en-US" dirty="0" smtClean="0">
                <a:ea typeface="ＭＳ Ｐゴシック" pitchFamily="34" charset="-128"/>
              </a:rPr>
              <a:t>Verifying Trunk Configuration</a:t>
            </a:r>
          </a:p>
        </p:txBody>
      </p:sp>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xmlns="" val="0"/>
              </a:ext>
            </a:extLst>
          </a:blip>
          <a:srcRect t="4547"/>
          <a:stretch/>
        </p:blipFill>
        <p:spPr bwMode="auto">
          <a:xfrm>
            <a:off x="1569363" y="1569493"/>
            <a:ext cx="5715000" cy="50666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560388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7905" y="487115"/>
            <a:ext cx="8145462" cy="838200"/>
          </a:xfrm>
        </p:spPr>
        <p:txBody>
          <a:bodyPr/>
          <a:lstStyle/>
          <a:p>
            <a:pPr eaLnBrk="1" hangingPunct="1"/>
            <a:r>
              <a:rPr lang="en-US" sz="1800" dirty="0" smtClean="0">
                <a:ea typeface="ＭＳ Ｐゴシック" pitchFamily="34" charset="-128"/>
              </a:rPr>
              <a:t>Dynamic </a:t>
            </a:r>
            <a:r>
              <a:rPr lang="en-US" sz="1800" dirty="0" err="1" smtClean="0">
                <a:ea typeface="ＭＳ Ｐゴシック" pitchFamily="34" charset="-128"/>
              </a:rPr>
              <a:t>Trunking</a:t>
            </a:r>
            <a:r>
              <a:rPr lang="en-US" sz="1800" dirty="0" smtClean="0">
                <a:ea typeface="ＭＳ Ｐゴシック" pitchFamily="34" charset="-128"/>
              </a:rPr>
              <a:t> Protocol</a:t>
            </a:r>
            <a:br>
              <a:rPr lang="en-US" sz="1800" dirty="0" smtClean="0">
                <a:ea typeface="ＭＳ Ｐゴシック" pitchFamily="34" charset="-128"/>
              </a:rPr>
            </a:br>
            <a:r>
              <a:rPr lang="en-US" dirty="0" smtClean="0">
                <a:ea typeface="ＭＳ Ｐゴシック" pitchFamily="34" charset="-128"/>
              </a:rPr>
              <a:t>Introduction to DTP</a:t>
            </a:r>
          </a:p>
        </p:txBody>
      </p:sp>
      <p:sp>
        <p:nvSpPr>
          <p:cNvPr id="2" name="Content Placeholder 1"/>
          <p:cNvSpPr>
            <a:spLocks noGrp="1"/>
          </p:cNvSpPr>
          <p:nvPr>
            <p:ph idx="1"/>
          </p:nvPr>
        </p:nvSpPr>
        <p:spPr>
          <a:xfrm>
            <a:off x="439388" y="1448790"/>
            <a:ext cx="8106786" cy="4792355"/>
          </a:xfrm>
        </p:spPr>
        <p:txBody>
          <a:bodyPr/>
          <a:lstStyle/>
          <a:p>
            <a:r>
              <a:rPr lang="en-US" sz="2000" dirty="0" smtClean="0"/>
              <a:t>Switch ports can be manually configured to form trunks.</a:t>
            </a:r>
          </a:p>
          <a:p>
            <a:r>
              <a:rPr lang="en-US" sz="2000" dirty="0" smtClean="0"/>
              <a:t>Switch ports can also be configured to negotiate and establish a trunk link with a connected peer.</a:t>
            </a:r>
          </a:p>
          <a:p>
            <a:r>
              <a:rPr lang="en-US" sz="2000" dirty="0" smtClean="0"/>
              <a:t>The Dynamic Trunking Protocol (DTP) manages trunk negotiation.</a:t>
            </a:r>
          </a:p>
          <a:p>
            <a:r>
              <a:rPr lang="en-US" sz="2000" dirty="0"/>
              <a:t>DTP is a Cisco proprietary </a:t>
            </a:r>
            <a:r>
              <a:rPr lang="en-US" sz="2000" dirty="0" smtClean="0"/>
              <a:t>protocol and is enabled, by default, in Cisco Catalyst 2960 and 3560 switches.</a:t>
            </a:r>
          </a:p>
          <a:p>
            <a:r>
              <a:rPr lang="en-US" sz="2000" dirty="0" smtClean="0"/>
              <a:t>If </a:t>
            </a:r>
            <a:r>
              <a:rPr lang="en-US" sz="2000" dirty="0"/>
              <a:t>the port on the neighbor switch is configured in a trunk mode that supports </a:t>
            </a:r>
            <a:r>
              <a:rPr lang="en-US" sz="2000" dirty="0" smtClean="0"/>
              <a:t>DTP, it manages the negotiation.</a:t>
            </a:r>
          </a:p>
          <a:p>
            <a:r>
              <a:rPr lang="en-US" sz="2000" dirty="0" smtClean="0"/>
              <a:t>The default </a:t>
            </a:r>
            <a:r>
              <a:rPr lang="en-US" sz="2000" dirty="0"/>
              <a:t>DTP configuration for Cisco Catalyst 2960 and 3560 switches is dynamic </a:t>
            </a:r>
            <a:r>
              <a:rPr lang="en-US" sz="2000" dirty="0" smtClean="0"/>
              <a:t>auto.</a:t>
            </a:r>
          </a:p>
        </p:txBody>
      </p:sp>
    </p:spTree>
    <p:extLst>
      <p:ext uri="{BB962C8B-B14F-4D97-AF65-F5344CB8AC3E}">
        <p14:creationId xmlns:p14="http://schemas.microsoft.com/office/powerpoint/2010/main" xmlns="" val="3460835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3.1 VLAN Segmentation</a:t>
            </a:r>
            <a:endParaRPr lang="en-US" sz="2400" dirty="0" smtClean="0">
              <a:solidFill>
                <a:schemeClr val="folHlink"/>
              </a:solidFill>
            </a:endParaRPr>
          </a:p>
        </p:txBody>
      </p:sp>
    </p:spTree>
    <p:extLst>
      <p:ext uri="{BB962C8B-B14F-4D97-AF65-F5344CB8AC3E}">
        <p14:creationId xmlns:p14="http://schemas.microsoft.com/office/powerpoint/2010/main" xmlns="" val="9398912"/>
      </p:ext>
    </p:extLst>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14732" y="3888850"/>
            <a:ext cx="6569393" cy="26508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170" name="Rectangle 2"/>
          <p:cNvSpPr>
            <a:spLocks noGrp="1" noChangeArrowheads="1"/>
          </p:cNvSpPr>
          <p:nvPr>
            <p:ph type="title"/>
          </p:nvPr>
        </p:nvSpPr>
        <p:spPr>
          <a:xfrm>
            <a:off x="426697" y="475240"/>
            <a:ext cx="8145462" cy="838200"/>
          </a:xfrm>
        </p:spPr>
        <p:txBody>
          <a:bodyPr/>
          <a:lstStyle/>
          <a:p>
            <a:pPr eaLnBrk="1" hangingPunct="1"/>
            <a:r>
              <a:rPr lang="en-US" sz="1800" dirty="0" smtClean="0">
                <a:ea typeface="ＭＳ Ｐゴシック" pitchFamily="34" charset="-128"/>
              </a:rPr>
              <a:t>Dynamic Trunking Protocol</a:t>
            </a:r>
            <a:br>
              <a:rPr lang="en-US" sz="1800" dirty="0" smtClean="0">
                <a:ea typeface="ＭＳ Ｐゴシック" pitchFamily="34" charset="-128"/>
              </a:rPr>
            </a:br>
            <a:r>
              <a:rPr lang="en-US" dirty="0" smtClean="0">
                <a:ea typeface="ＭＳ Ｐゴシック" pitchFamily="34" charset="-128"/>
              </a:rPr>
              <a:t>Negotiated Interface Modes</a:t>
            </a:r>
          </a:p>
        </p:txBody>
      </p:sp>
      <p:sp>
        <p:nvSpPr>
          <p:cNvPr id="2" name="Content Placeholder 1"/>
          <p:cNvSpPr>
            <a:spLocks noGrp="1"/>
          </p:cNvSpPr>
          <p:nvPr>
            <p:ph idx="1"/>
          </p:nvPr>
        </p:nvSpPr>
        <p:spPr>
          <a:xfrm>
            <a:off x="451260" y="1472540"/>
            <a:ext cx="8094911" cy="2507014"/>
          </a:xfrm>
        </p:spPr>
        <p:txBody>
          <a:bodyPr/>
          <a:lstStyle/>
          <a:p>
            <a:r>
              <a:rPr lang="en-US" sz="2000" dirty="0" smtClean="0"/>
              <a:t>Cisco Catalyst 2960 and 3560 support the following trunk modes:</a:t>
            </a:r>
          </a:p>
          <a:p>
            <a:pPr marL="800100" lvl="1" indent="-342900">
              <a:buFont typeface="Arial" pitchFamily="34" charset="0"/>
              <a:buChar char="•"/>
            </a:pPr>
            <a:r>
              <a:rPr lang="en-US" dirty="0" err="1"/>
              <a:t>S</a:t>
            </a:r>
            <a:r>
              <a:rPr lang="en-US" dirty="0" err="1" smtClean="0"/>
              <a:t>witchport</a:t>
            </a:r>
            <a:r>
              <a:rPr lang="en-US" dirty="0" smtClean="0"/>
              <a:t> mode dynamic auto</a:t>
            </a:r>
          </a:p>
          <a:p>
            <a:pPr marL="800100" lvl="1" indent="-342900">
              <a:buFont typeface="Arial" pitchFamily="34" charset="0"/>
              <a:buChar char="•"/>
            </a:pPr>
            <a:r>
              <a:rPr lang="en-US" dirty="0" err="1"/>
              <a:t>S</a:t>
            </a:r>
            <a:r>
              <a:rPr lang="en-US" dirty="0" err="1" smtClean="0"/>
              <a:t>witchport</a:t>
            </a:r>
            <a:r>
              <a:rPr lang="en-US" dirty="0" smtClean="0"/>
              <a:t> </a:t>
            </a:r>
            <a:r>
              <a:rPr lang="en-US" dirty="0"/>
              <a:t>mode dynamic </a:t>
            </a:r>
            <a:r>
              <a:rPr lang="en-US" dirty="0" smtClean="0"/>
              <a:t>desirable</a:t>
            </a:r>
            <a:endParaRPr lang="en-US" dirty="0"/>
          </a:p>
          <a:p>
            <a:pPr marL="800100" lvl="1" indent="-342900">
              <a:buFont typeface="Arial" pitchFamily="34" charset="0"/>
              <a:buChar char="•"/>
            </a:pPr>
            <a:r>
              <a:rPr lang="en-US" dirty="0" err="1"/>
              <a:t>S</a:t>
            </a:r>
            <a:r>
              <a:rPr lang="en-US" dirty="0" err="1" smtClean="0"/>
              <a:t>witchport</a:t>
            </a:r>
            <a:r>
              <a:rPr lang="en-US" dirty="0" smtClean="0"/>
              <a:t> </a:t>
            </a:r>
            <a:r>
              <a:rPr lang="en-US" dirty="0"/>
              <a:t>mode </a:t>
            </a:r>
            <a:r>
              <a:rPr lang="en-US" dirty="0" smtClean="0"/>
              <a:t>trunk</a:t>
            </a:r>
            <a:endParaRPr lang="en-US" dirty="0"/>
          </a:p>
          <a:p>
            <a:pPr marL="800100" lvl="1" indent="-342900">
              <a:buFont typeface="Arial" pitchFamily="34" charset="0"/>
              <a:buChar char="•"/>
            </a:pPr>
            <a:r>
              <a:rPr lang="en-US" dirty="0" err="1"/>
              <a:t>S</a:t>
            </a:r>
            <a:r>
              <a:rPr lang="en-US" dirty="0" err="1" smtClean="0"/>
              <a:t>witchport</a:t>
            </a:r>
            <a:r>
              <a:rPr lang="en-US" dirty="0" smtClean="0"/>
              <a:t> nonegotiate</a:t>
            </a:r>
            <a:endParaRPr lang="en-US" dirty="0"/>
          </a:p>
        </p:txBody>
      </p:sp>
    </p:spTree>
    <p:extLst>
      <p:ext uri="{BB962C8B-B14F-4D97-AF65-F5344CB8AC3E}">
        <p14:creationId xmlns:p14="http://schemas.microsoft.com/office/powerpoint/2010/main" xmlns="" val="28544757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8715" y="475240"/>
            <a:ext cx="8145462" cy="838200"/>
          </a:xfrm>
        </p:spPr>
        <p:txBody>
          <a:bodyPr/>
          <a:lstStyle/>
          <a:p>
            <a:pPr eaLnBrk="1" hangingPunct="1"/>
            <a:r>
              <a:rPr lang="en-US" sz="1800" dirty="0" smtClean="0">
                <a:ea typeface="ＭＳ Ｐゴシック" pitchFamily="34" charset="-128"/>
              </a:rPr>
              <a:t>Troubleshooting VLANs and Trunks</a:t>
            </a:r>
            <a:br>
              <a:rPr lang="en-US" sz="1800" dirty="0" smtClean="0">
                <a:ea typeface="ＭＳ Ｐゴシック" pitchFamily="34" charset="-128"/>
              </a:rPr>
            </a:br>
            <a:r>
              <a:rPr lang="en-US" dirty="0" smtClean="0">
                <a:ea typeface="ＭＳ Ｐゴシック" pitchFamily="34" charset="-128"/>
              </a:rPr>
              <a:t>IP Addressing Issues with VLAN</a:t>
            </a:r>
          </a:p>
        </p:txBody>
      </p:sp>
      <p:sp>
        <p:nvSpPr>
          <p:cNvPr id="2" name="Content Placeholder 1"/>
          <p:cNvSpPr>
            <a:spLocks noGrp="1"/>
          </p:cNvSpPr>
          <p:nvPr>
            <p:ph idx="1"/>
          </p:nvPr>
        </p:nvSpPr>
        <p:spPr>
          <a:xfrm>
            <a:off x="427512" y="1401289"/>
            <a:ext cx="8142413" cy="2530764"/>
          </a:xfrm>
        </p:spPr>
        <p:txBody>
          <a:bodyPr/>
          <a:lstStyle/>
          <a:p>
            <a:r>
              <a:rPr lang="en-US" sz="2000" dirty="0" smtClean="0"/>
              <a:t>It is a common practice to associate a VLAN with an IP network.</a:t>
            </a:r>
          </a:p>
          <a:p>
            <a:r>
              <a:rPr lang="en-US" sz="2000" dirty="0" smtClean="0"/>
              <a:t>Because different IP networks only communicate through a router, all devices within a VLAN must be part of the same IP network to communicate.</a:t>
            </a:r>
          </a:p>
          <a:p>
            <a:r>
              <a:rPr lang="en-US" sz="2000" dirty="0" smtClean="0"/>
              <a:t>The figure displays that PC1 cannot communicate to the server because it has a wrong IP address configured.</a:t>
            </a:r>
          </a:p>
          <a:p>
            <a:endParaRPr lang="en-US"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070774" y="3679319"/>
            <a:ext cx="4821345" cy="293984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0597246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0252" y="498991"/>
            <a:ext cx="8145462" cy="838200"/>
          </a:xfrm>
        </p:spPr>
        <p:txBody>
          <a:bodyPr/>
          <a:lstStyle/>
          <a:p>
            <a:pPr eaLnBrk="1" hangingPunct="1"/>
            <a:r>
              <a:rPr lang="en-US" sz="1800" dirty="0" smtClean="0">
                <a:ea typeface="ＭＳ Ｐゴシック" pitchFamily="34" charset="-128"/>
              </a:rPr>
              <a:t>Troubleshooting VLANs and Trunks</a:t>
            </a:r>
            <a:br>
              <a:rPr lang="en-US" sz="1800" dirty="0" smtClean="0">
                <a:ea typeface="ＭＳ Ｐゴシック" pitchFamily="34" charset="-128"/>
              </a:rPr>
            </a:br>
            <a:r>
              <a:rPr lang="en-US" dirty="0" smtClean="0">
                <a:ea typeface="ＭＳ Ｐゴシック" pitchFamily="34" charset="-128"/>
              </a:rPr>
              <a:t>Missing VLANs</a:t>
            </a:r>
          </a:p>
        </p:txBody>
      </p:sp>
      <p:sp>
        <p:nvSpPr>
          <p:cNvPr id="2" name="Content Placeholder 1"/>
          <p:cNvSpPr>
            <a:spLocks noGrp="1"/>
          </p:cNvSpPr>
          <p:nvPr>
            <p:ph idx="1"/>
          </p:nvPr>
        </p:nvSpPr>
        <p:spPr>
          <a:xfrm>
            <a:off x="419518" y="1399661"/>
            <a:ext cx="7940675" cy="2484889"/>
          </a:xfrm>
        </p:spPr>
        <p:txBody>
          <a:bodyPr/>
          <a:lstStyle/>
          <a:p>
            <a:r>
              <a:rPr lang="en-US" sz="2000" dirty="0" smtClean="0"/>
              <a:t>If all the IP addresses mismatches have been solved, but the device still cannot connect, check if the VLAN exists in the switch.</a:t>
            </a: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xmlns="" val="0"/>
              </a:ext>
            </a:extLst>
          </a:blip>
          <a:srcRect r="656"/>
          <a:stretch/>
        </p:blipFill>
        <p:spPr bwMode="auto">
          <a:xfrm>
            <a:off x="1465729" y="2199714"/>
            <a:ext cx="6014509" cy="405316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5073522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35002" y="463365"/>
            <a:ext cx="8145462" cy="838200"/>
          </a:xfrm>
        </p:spPr>
        <p:txBody>
          <a:bodyPr/>
          <a:lstStyle/>
          <a:p>
            <a:pPr eaLnBrk="1" hangingPunct="1"/>
            <a:r>
              <a:rPr lang="en-US" sz="1800" dirty="0" smtClean="0">
                <a:ea typeface="ＭＳ Ｐゴシック" pitchFamily="34" charset="-128"/>
              </a:rPr>
              <a:t>Troubleshooting VLANs and Trunks</a:t>
            </a:r>
            <a:br>
              <a:rPr lang="en-US" sz="1800" dirty="0" smtClean="0">
                <a:ea typeface="ＭＳ Ｐゴシック" pitchFamily="34" charset="-128"/>
              </a:rPr>
            </a:br>
            <a:r>
              <a:rPr lang="en-US" dirty="0" smtClean="0">
                <a:ea typeface="ＭＳ Ｐゴシック" pitchFamily="34" charset="-128"/>
              </a:rPr>
              <a:t>Introduction to Troubleshooting Trunks</a:t>
            </a:r>
          </a:p>
        </p:txBody>
      </p:sp>
      <p:pic>
        <p:nvPicPr>
          <p:cNvPr id="3" name="Picture 2"/>
          <p:cNvPicPr>
            <a:picLocks noChangeAspect="1" noChangeArrowheads="1"/>
          </p:cNvPicPr>
          <p:nvPr/>
        </p:nvPicPr>
        <p:blipFill rotWithShape="1">
          <a:blip r:embed="rId3">
            <a:extLst>
              <a:ext uri="{28A0092B-C50C-407E-A947-70E740481C1C}">
                <a14:useLocalDpi xmlns:a14="http://schemas.microsoft.com/office/drawing/2010/main" xmlns="" val="0"/>
              </a:ext>
            </a:extLst>
          </a:blip>
          <a:srcRect r="735"/>
          <a:stretch/>
        </p:blipFill>
        <p:spPr bwMode="auto">
          <a:xfrm>
            <a:off x="446136" y="1401289"/>
            <a:ext cx="7843680" cy="490456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6040896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60404" y="487115"/>
            <a:ext cx="8145462" cy="838200"/>
          </a:xfrm>
        </p:spPr>
        <p:txBody>
          <a:bodyPr/>
          <a:lstStyle/>
          <a:p>
            <a:pPr eaLnBrk="1" hangingPunct="1"/>
            <a:r>
              <a:rPr lang="en-US" sz="1800" dirty="0" smtClean="0">
                <a:ea typeface="ＭＳ Ｐゴシック" pitchFamily="34" charset="-128"/>
              </a:rPr>
              <a:t>Troubleshooting VLANs and Trunks</a:t>
            </a:r>
            <a:br>
              <a:rPr lang="en-US" sz="1800" dirty="0" smtClean="0">
                <a:ea typeface="ＭＳ Ｐゴシック" pitchFamily="34" charset="-128"/>
              </a:rPr>
            </a:br>
            <a:r>
              <a:rPr lang="en-US" dirty="0" smtClean="0">
                <a:ea typeface="ＭＳ Ｐゴシック" pitchFamily="34" charset="-128"/>
              </a:rPr>
              <a:t>Common Problems with Trunks</a:t>
            </a:r>
          </a:p>
        </p:txBody>
      </p:sp>
      <p:sp>
        <p:nvSpPr>
          <p:cNvPr id="2" name="Content Placeholder 1"/>
          <p:cNvSpPr>
            <a:spLocks noGrp="1"/>
          </p:cNvSpPr>
          <p:nvPr>
            <p:ph idx="1"/>
          </p:nvPr>
        </p:nvSpPr>
        <p:spPr>
          <a:xfrm>
            <a:off x="391886" y="1413164"/>
            <a:ext cx="8189913" cy="3880592"/>
          </a:xfrm>
        </p:spPr>
        <p:txBody>
          <a:bodyPr/>
          <a:lstStyle/>
          <a:p>
            <a:r>
              <a:rPr lang="en-US" sz="2000" dirty="0"/>
              <a:t>Trunking issues are usually associated with incorrect configurations. </a:t>
            </a:r>
            <a:endParaRPr lang="en-US" sz="2000" dirty="0" smtClean="0"/>
          </a:p>
          <a:p>
            <a:r>
              <a:rPr lang="en-US" sz="2000" dirty="0" smtClean="0"/>
              <a:t>The most common type of trunk configuration errors are:</a:t>
            </a:r>
            <a:endParaRPr lang="en-US" sz="2000" dirty="0"/>
          </a:p>
          <a:p>
            <a:pPr marL="914400" lvl="1" indent="-457200">
              <a:buFont typeface="+mj-lt"/>
              <a:buAutoNum type="arabicPeriod"/>
            </a:pPr>
            <a:r>
              <a:rPr lang="en-US" dirty="0"/>
              <a:t>Native VLAN </a:t>
            </a:r>
            <a:r>
              <a:rPr lang="en-US" dirty="0" smtClean="0"/>
              <a:t>mismatches</a:t>
            </a:r>
          </a:p>
          <a:p>
            <a:pPr marL="914400" lvl="1" indent="-457200">
              <a:buFont typeface="+mj-lt"/>
              <a:buAutoNum type="arabicPeriod"/>
            </a:pPr>
            <a:r>
              <a:rPr lang="en-US" dirty="0" smtClean="0"/>
              <a:t>Trunk </a:t>
            </a:r>
            <a:r>
              <a:rPr lang="en-US" dirty="0"/>
              <a:t>mode mismatches </a:t>
            </a:r>
          </a:p>
          <a:p>
            <a:pPr marL="914400" lvl="1" indent="-457200">
              <a:buFont typeface="+mj-lt"/>
              <a:buAutoNum type="arabicPeriod"/>
            </a:pPr>
            <a:r>
              <a:rPr lang="en-US" dirty="0"/>
              <a:t>Allowed VLANs on </a:t>
            </a:r>
            <a:r>
              <a:rPr lang="en-US" dirty="0" smtClean="0"/>
              <a:t>trunks</a:t>
            </a:r>
            <a:endParaRPr lang="en-US" dirty="0"/>
          </a:p>
          <a:p>
            <a:r>
              <a:rPr lang="en-US" sz="2000" dirty="0"/>
              <a:t>If a trunk problem is detected, the best practice guidelines recommend to troubleshoot in the order shown </a:t>
            </a:r>
            <a:r>
              <a:rPr lang="en-US" sz="2000" dirty="0" smtClean="0"/>
              <a:t>above.</a:t>
            </a:r>
            <a:endParaRPr lang="en-US" sz="2000" dirty="0"/>
          </a:p>
        </p:txBody>
      </p:sp>
    </p:spTree>
    <p:extLst>
      <p:ext uri="{BB962C8B-B14F-4D97-AF65-F5344CB8AC3E}">
        <p14:creationId xmlns:p14="http://schemas.microsoft.com/office/powerpoint/2010/main" xmlns="" val="2203433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5407" y="439614"/>
            <a:ext cx="8145462" cy="838200"/>
          </a:xfrm>
        </p:spPr>
        <p:txBody>
          <a:bodyPr/>
          <a:lstStyle/>
          <a:p>
            <a:pPr eaLnBrk="1" hangingPunct="1"/>
            <a:r>
              <a:rPr lang="en-US" sz="1800" dirty="0" smtClean="0">
                <a:ea typeface="ＭＳ Ｐゴシック" pitchFamily="34" charset="-128"/>
              </a:rPr>
              <a:t>Troubleshooting VLANs and Trunks</a:t>
            </a:r>
            <a:br>
              <a:rPr lang="en-US" sz="1800" dirty="0" smtClean="0">
                <a:ea typeface="ＭＳ Ｐゴシック" pitchFamily="34" charset="-128"/>
              </a:rPr>
            </a:br>
            <a:r>
              <a:rPr lang="en-US" dirty="0" smtClean="0">
                <a:ea typeface="ＭＳ Ｐゴシック" pitchFamily="34" charset="-128"/>
              </a:rPr>
              <a:t>Trunk Mode Mismatches</a:t>
            </a:r>
          </a:p>
        </p:txBody>
      </p:sp>
      <p:sp>
        <p:nvSpPr>
          <p:cNvPr id="2" name="Content Placeholder 1"/>
          <p:cNvSpPr>
            <a:spLocks noGrp="1"/>
          </p:cNvSpPr>
          <p:nvPr>
            <p:ph idx="1"/>
          </p:nvPr>
        </p:nvSpPr>
        <p:spPr>
          <a:xfrm>
            <a:off x="510639" y="1425039"/>
            <a:ext cx="8071161" cy="2802576"/>
          </a:xfrm>
        </p:spPr>
        <p:txBody>
          <a:bodyPr/>
          <a:lstStyle/>
          <a:p>
            <a:r>
              <a:rPr lang="en-US" sz="2000" dirty="0" smtClean="0"/>
              <a:t>If </a:t>
            </a:r>
            <a:r>
              <a:rPr lang="en-US" sz="2000" dirty="0"/>
              <a:t>a port on a trunk link is configured with a trunk mode that is incompatible with the neighboring trunk port, a trunk </a:t>
            </a:r>
            <a:r>
              <a:rPr lang="en-US" sz="2000" dirty="0" smtClean="0"/>
              <a:t>link </a:t>
            </a:r>
            <a:r>
              <a:rPr lang="en-US" sz="2000" dirty="0"/>
              <a:t>fails to form between the two </a:t>
            </a:r>
            <a:r>
              <a:rPr lang="en-US" sz="2000" dirty="0" smtClean="0"/>
              <a:t>switches.</a:t>
            </a:r>
          </a:p>
          <a:p>
            <a:r>
              <a:rPr lang="en-US" sz="2000" dirty="0" smtClean="0"/>
              <a:t>Use </a:t>
            </a:r>
            <a:r>
              <a:rPr lang="en-US" sz="2000" dirty="0"/>
              <a:t>the</a:t>
            </a:r>
            <a:r>
              <a:rPr lang="en-US" sz="2000" b="1" dirty="0"/>
              <a:t> show interfaces trunk </a:t>
            </a:r>
            <a:r>
              <a:rPr lang="en-US" sz="2000" dirty="0" smtClean="0"/>
              <a:t>command to check </a:t>
            </a:r>
            <a:r>
              <a:rPr lang="en-US" sz="2000" dirty="0"/>
              <a:t>the status of the trunk ports on </a:t>
            </a:r>
            <a:r>
              <a:rPr lang="en-US" sz="2000" dirty="0" smtClean="0"/>
              <a:t>the switches.</a:t>
            </a:r>
          </a:p>
          <a:p>
            <a:r>
              <a:rPr lang="en-US" sz="2000" dirty="0" smtClean="0"/>
              <a:t>To fix the problem, configure the interfaces with proper trunk modes.</a:t>
            </a:r>
          </a:p>
          <a:p>
            <a:endParaRPr lang="en-US" dirty="0" smtClean="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04495" y="3846288"/>
            <a:ext cx="6843871" cy="27615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580227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7905" y="475240"/>
            <a:ext cx="8145462" cy="838200"/>
          </a:xfrm>
        </p:spPr>
        <p:txBody>
          <a:bodyPr/>
          <a:lstStyle/>
          <a:p>
            <a:pPr eaLnBrk="1" hangingPunct="1"/>
            <a:r>
              <a:rPr lang="en-US" sz="1800" dirty="0" smtClean="0">
                <a:ea typeface="ＭＳ Ｐゴシック" pitchFamily="34" charset="-128"/>
              </a:rPr>
              <a:t>Troubleshooting VLANs and Trunks</a:t>
            </a:r>
            <a:br>
              <a:rPr lang="en-US" sz="1800" dirty="0" smtClean="0">
                <a:ea typeface="ＭＳ Ｐゴシック" pitchFamily="34" charset="-128"/>
              </a:rPr>
            </a:br>
            <a:r>
              <a:rPr lang="en-US" dirty="0" smtClean="0">
                <a:ea typeface="ＭＳ Ｐゴシック" pitchFamily="34" charset="-128"/>
              </a:rPr>
              <a:t>Incorrect VLAN List</a:t>
            </a:r>
          </a:p>
        </p:txBody>
      </p:sp>
      <p:sp>
        <p:nvSpPr>
          <p:cNvPr id="2" name="Content Placeholder 1"/>
          <p:cNvSpPr>
            <a:spLocks noGrp="1"/>
          </p:cNvSpPr>
          <p:nvPr>
            <p:ph idx="1"/>
          </p:nvPr>
        </p:nvSpPr>
        <p:spPr>
          <a:xfrm>
            <a:off x="403762" y="1472540"/>
            <a:ext cx="8149010" cy="2881747"/>
          </a:xfrm>
        </p:spPr>
        <p:txBody>
          <a:bodyPr/>
          <a:lstStyle/>
          <a:p>
            <a:r>
              <a:rPr lang="en-US" sz="2000" dirty="0" smtClean="0"/>
              <a:t>VLANs must be allowed in the trunk before their frames can be transmitted across the link.</a:t>
            </a:r>
          </a:p>
          <a:p>
            <a:r>
              <a:rPr lang="en-US" sz="2000" dirty="0" smtClean="0"/>
              <a:t>Use the </a:t>
            </a:r>
            <a:r>
              <a:rPr lang="en-US" sz="2000" b="1" dirty="0"/>
              <a:t>switchport trunk allowed </a:t>
            </a:r>
            <a:r>
              <a:rPr lang="en-US" sz="2000" b="1" dirty="0" smtClean="0"/>
              <a:t>vlan </a:t>
            </a:r>
            <a:r>
              <a:rPr lang="en-US" sz="2000" dirty="0" smtClean="0"/>
              <a:t>command to specify which VLANs are allowed in a trunk link.</a:t>
            </a:r>
          </a:p>
          <a:p>
            <a:r>
              <a:rPr lang="en-US" sz="2000" dirty="0" smtClean="0"/>
              <a:t>Use </a:t>
            </a:r>
            <a:r>
              <a:rPr lang="en-US" sz="2000" dirty="0"/>
              <a:t>the </a:t>
            </a:r>
            <a:r>
              <a:rPr lang="en-US" sz="2000" b="1" dirty="0"/>
              <a:t>show interfaces trunk </a:t>
            </a:r>
            <a:r>
              <a:rPr lang="en-US" sz="2000" dirty="0" smtClean="0"/>
              <a:t>command to ensure the correct VLANs are permitted in a trunk</a:t>
            </a:r>
            <a:r>
              <a:rPr lang="en-US" sz="2000" dirty="0"/>
              <a:t>.</a:t>
            </a:r>
            <a:endParaRPr lang="en-US" sz="2000" b="1"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xmlns="" val="34048231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a:t>3</a:t>
            </a:r>
            <a:r>
              <a:rPr lang="en-US" sz="2400" dirty="0" smtClean="0"/>
              <a:t>.3 </a:t>
            </a:r>
            <a:r>
              <a:rPr lang="en-US" sz="2400" dirty="0"/>
              <a:t>VLAN Security and Design</a:t>
            </a:r>
            <a:endParaRPr lang="en-US" sz="2400" dirty="0" smtClean="0">
              <a:solidFill>
                <a:schemeClr val="folHlink"/>
              </a:solidFill>
            </a:endParaRPr>
          </a:p>
        </p:txBody>
      </p:sp>
    </p:spTree>
    <p:extLst>
      <p:ext uri="{BB962C8B-B14F-4D97-AF65-F5344CB8AC3E}">
        <p14:creationId xmlns:p14="http://schemas.microsoft.com/office/powerpoint/2010/main" xmlns="" val="3358478770"/>
      </p:ext>
    </p:extLst>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5407" y="487115"/>
            <a:ext cx="8145462" cy="838200"/>
          </a:xfrm>
        </p:spPr>
        <p:txBody>
          <a:bodyPr/>
          <a:lstStyle/>
          <a:p>
            <a:pPr eaLnBrk="1" hangingPunct="1"/>
            <a:r>
              <a:rPr lang="en-US" sz="1800" dirty="0" smtClean="0">
                <a:ea typeface="ＭＳ Ｐゴシック" pitchFamily="34" charset="-128"/>
              </a:rPr>
              <a:t>Attacks on VLANs</a:t>
            </a:r>
            <a:br>
              <a:rPr lang="en-US" sz="1800" dirty="0" smtClean="0">
                <a:ea typeface="ＭＳ Ｐゴシック" pitchFamily="34" charset="-128"/>
              </a:rPr>
            </a:br>
            <a:r>
              <a:rPr lang="en-US" dirty="0" smtClean="0">
                <a:ea typeface="ＭＳ Ｐゴシック" pitchFamily="34" charset="-128"/>
              </a:rPr>
              <a:t>Switch Spoofing Attack</a:t>
            </a:r>
          </a:p>
        </p:txBody>
      </p:sp>
      <p:sp>
        <p:nvSpPr>
          <p:cNvPr id="2" name="Content Placeholder 1"/>
          <p:cNvSpPr>
            <a:spLocks noGrp="1"/>
          </p:cNvSpPr>
          <p:nvPr>
            <p:ph idx="1"/>
          </p:nvPr>
        </p:nvSpPr>
        <p:spPr>
          <a:xfrm>
            <a:off x="463138" y="1448790"/>
            <a:ext cx="8118661" cy="5229802"/>
          </a:xfrm>
        </p:spPr>
        <p:txBody>
          <a:bodyPr/>
          <a:lstStyle/>
          <a:p>
            <a:r>
              <a:rPr lang="en-US" sz="2000" dirty="0"/>
              <a:t>There are a number of different types of VLAN attacks in modern switched </a:t>
            </a:r>
            <a:r>
              <a:rPr lang="en-US" sz="2000" dirty="0" smtClean="0"/>
              <a:t>networks; VLAN hopping is one example. </a:t>
            </a:r>
          </a:p>
          <a:p>
            <a:r>
              <a:rPr lang="en-US" sz="2000" dirty="0" smtClean="0"/>
              <a:t>The default configuration </a:t>
            </a:r>
            <a:r>
              <a:rPr lang="en-US" sz="2000" dirty="0"/>
              <a:t>of the switch port is dynamic </a:t>
            </a:r>
            <a:r>
              <a:rPr lang="en-US" sz="2000" dirty="0" smtClean="0"/>
              <a:t>auto.</a:t>
            </a:r>
          </a:p>
          <a:p>
            <a:r>
              <a:rPr lang="en-US" sz="2000" dirty="0" smtClean="0"/>
              <a:t>By configuring a host to act as a switch and form a trunk, an attacker could gain access to any VLAN in the network.</a:t>
            </a:r>
          </a:p>
          <a:p>
            <a:r>
              <a:rPr lang="en-US" sz="2000" dirty="0"/>
              <a:t>Because the attacker is now able to access other VLANs, this is called a VLAN hopping </a:t>
            </a:r>
            <a:r>
              <a:rPr lang="en-US" sz="2000" dirty="0" smtClean="0"/>
              <a:t>attack.</a:t>
            </a:r>
          </a:p>
          <a:p>
            <a:r>
              <a:rPr lang="en-US" sz="2000" dirty="0" smtClean="0"/>
              <a:t>To prevent </a:t>
            </a:r>
            <a:r>
              <a:rPr lang="en-US" sz="2000" dirty="0"/>
              <a:t>a basic switch spoofing </a:t>
            </a:r>
            <a:r>
              <a:rPr lang="en-US" sz="2000" dirty="0" smtClean="0"/>
              <a:t>attack, </a:t>
            </a:r>
            <a:r>
              <a:rPr lang="en-US" sz="2000" dirty="0"/>
              <a:t>turn off </a:t>
            </a:r>
            <a:r>
              <a:rPr lang="en-US" sz="2000" dirty="0" err="1"/>
              <a:t>trunking</a:t>
            </a:r>
            <a:r>
              <a:rPr lang="en-US" sz="2000" dirty="0"/>
              <a:t> on all ports, except the ones that specifically require </a:t>
            </a:r>
            <a:r>
              <a:rPr lang="en-US" sz="2000" dirty="0" err="1" smtClean="0"/>
              <a:t>trunking</a:t>
            </a:r>
            <a:r>
              <a:rPr lang="en-US" sz="2000" dirty="0" smtClean="0"/>
              <a:t>.</a:t>
            </a:r>
          </a:p>
          <a:p>
            <a:endParaRPr lang="en-US" dirty="0" smtClean="0"/>
          </a:p>
          <a:p>
            <a:endParaRPr lang="en-US" dirty="0" smtClean="0"/>
          </a:p>
        </p:txBody>
      </p:sp>
    </p:spTree>
    <p:extLst>
      <p:ext uri="{BB962C8B-B14F-4D97-AF65-F5344CB8AC3E}">
        <p14:creationId xmlns:p14="http://schemas.microsoft.com/office/powerpoint/2010/main" xmlns="" val="6771252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6030" y="463365"/>
            <a:ext cx="8145462" cy="838200"/>
          </a:xfrm>
        </p:spPr>
        <p:txBody>
          <a:bodyPr/>
          <a:lstStyle/>
          <a:p>
            <a:pPr eaLnBrk="1" hangingPunct="1"/>
            <a:r>
              <a:rPr lang="en-US" sz="1800" dirty="0" smtClean="0">
                <a:ea typeface="ＭＳ Ｐゴシック" pitchFamily="34" charset="-128"/>
              </a:rPr>
              <a:t>Attacks on </a:t>
            </a:r>
            <a:r>
              <a:rPr lang="en-US" sz="1800" dirty="0" err="1" smtClean="0">
                <a:ea typeface="ＭＳ Ｐゴシック" pitchFamily="34" charset="-128"/>
              </a:rPr>
              <a:t>VLANs</a:t>
            </a:r>
            <a:r>
              <a:rPr lang="en-US" sz="1800" dirty="0" smtClean="0">
                <a:ea typeface="ＭＳ Ｐゴシック" pitchFamily="34" charset="-128"/>
              </a:rPr>
              <a:t/>
            </a:r>
            <a:br>
              <a:rPr lang="en-US" sz="1800" dirty="0" smtClean="0">
                <a:ea typeface="ＭＳ Ｐゴシック" pitchFamily="34" charset="-128"/>
              </a:rPr>
            </a:br>
            <a:r>
              <a:rPr lang="en-US" dirty="0" smtClean="0">
                <a:ea typeface="ＭＳ Ｐゴシック" pitchFamily="34" charset="-128"/>
              </a:rPr>
              <a:t>Double-Tagging Attack</a:t>
            </a:r>
          </a:p>
        </p:txBody>
      </p:sp>
      <p:sp>
        <p:nvSpPr>
          <p:cNvPr id="2" name="Content Placeholder 1"/>
          <p:cNvSpPr>
            <a:spLocks noGrp="1"/>
          </p:cNvSpPr>
          <p:nvPr>
            <p:ph idx="1"/>
          </p:nvPr>
        </p:nvSpPr>
        <p:spPr>
          <a:xfrm>
            <a:off x="391887" y="1425039"/>
            <a:ext cx="8142412" cy="5051671"/>
          </a:xfrm>
        </p:spPr>
        <p:txBody>
          <a:bodyPr/>
          <a:lstStyle/>
          <a:p>
            <a:r>
              <a:rPr lang="en-US" sz="2000" dirty="0" smtClean="0"/>
              <a:t>Double-tagging attack takes </a:t>
            </a:r>
            <a:r>
              <a:rPr lang="en-US" sz="2000" dirty="0"/>
              <a:t>advantage of the way that hardware on most switches </a:t>
            </a:r>
            <a:r>
              <a:rPr lang="en-US" sz="2000" dirty="0" smtClean="0"/>
              <a:t>de-encapsulate 802.1Q tags.</a:t>
            </a:r>
          </a:p>
          <a:p>
            <a:r>
              <a:rPr lang="en-US" sz="2000" dirty="0"/>
              <a:t>Most switches perform only one level of 802.1Q </a:t>
            </a:r>
            <a:r>
              <a:rPr lang="en-US" sz="2000" dirty="0" smtClean="0"/>
              <a:t>de-encapsulation, allowing an attacker to embed a second, unauthorized attack header in the frame.</a:t>
            </a:r>
          </a:p>
          <a:p>
            <a:r>
              <a:rPr lang="en-US" sz="2000" dirty="0" smtClean="0"/>
              <a:t>After removing the first and legit 802.1Q header, the switch forwards the frame to the VLAN specified in the unauthorized 802.1Q header.</a:t>
            </a:r>
          </a:p>
          <a:p>
            <a:r>
              <a:rPr lang="en-US" sz="2000" dirty="0" smtClean="0"/>
              <a:t>The best approach </a:t>
            </a:r>
            <a:r>
              <a:rPr lang="en-US" sz="2000" dirty="0"/>
              <a:t>to mitigating double-tagging attacks is to ensure that the native VLAN of the trunk ports is different from the VLAN of any user </a:t>
            </a:r>
            <a:r>
              <a:rPr lang="en-US" sz="2000" dirty="0" smtClean="0"/>
              <a:t>ports.</a:t>
            </a:r>
          </a:p>
          <a:p>
            <a:endParaRPr lang="en-US" dirty="0" smtClean="0"/>
          </a:p>
        </p:txBody>
      </p:sp>
    </p:spTree>
    <p:extLst>
      <p:ext uri="{BB962C8B-B14F-4D97-AF65-F5344CB8AC3E}">
        <p14:creationId xmlns:p14="http://schemas.microsoft.com/office/powerpoint/2010/main" xmlns="" val="2106462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67282" y="475240"/>
            <a:ext cx="8145462" cy="838200"/>
          </a:xfrm>
        </p:spPr>
        <p:txBody>
          <a:bodyPr/>
          <a:lstStyle/>
          <a:p>
            <a:pPr eaLnBrk="1" hangingPunct="1"/>
            <a:r>
              <a:rPr lang="en-US" sz="1800" dirty="0" smtClean="0">
                <a:ea typeface="ＭＳ Ｐゴシック" pitchFamily="34" charset="-128"/>
              </a:rPr>
              <a:t>Overview of VLANs</a:t>
            </a:r>
            <a:br>
              <a:rPr lang="en-US" sz="1800" dirty="0" smtClean="0">
                <a:ea typeface="ＭＳ Ｐゴシック" pitchFamily="34" charset="-128"/>
              </a:rPr>
            </a:br>
            <a:r>
              <a:rPr lang="en-US" dirty="0" smtClean="0">
                <a:ea typeface="ＭＳ Ｐゴシック" pitchFamily="34" charset="-128"/>
              </a:rPr>
              <a:t>VLAN Definitions</a:t>
            </a:r>
          </a:p>
        </p:txBody>
      </p:sp>
      <p:sp>
        <p:nvSpPr>
          <p:cNvPr id="2" name="Content Placeholder 1"/>
          <p:cNvSpPr>
            <a:spLocks noGrp="1"/>
          </p:cNvSpPr>
          <p:nvPr>
            <p:ph idx="1"/>
          </p:nvPr>
        </p:nvSpPr>
        <p:spPr>
          <a:xfrm>
            <a:off x="498619" y="1530859"/>
            <a:ext cx="7940675" cy="4850719"/>
          </a:xfrm>
        </p:spPr>
        <p:txBody>
          <a:bodyPr/>
          <a:lstStyle/>
          <a:p>
            <a:r>
              <a:rPr lang="en-US" sz="2000" dirty="0" smtClean="0"/>
              <a:t>A VLAN is a logical partition of a Layer 2 network.</a:t>
            </a:r>
          </a:p>
          <a:p>
            <a:r>
              <a:rPr lang="en-US" sz="2000" dirty="0" smtClean="0"/>
              <a:t>Multiple partitions can be created, allowing for multiple VLANs to co-exist.</a:t>
            </a:r>
          </a:p>
          <a:p>
            <a:r>
              <a:rPr lang="en-US" sz="2000" dirty="0" smtClean="0"/>
              <a:t>Each VLAN is a broadcast domain, usually with its own IP network.</a:t>
            </a:r>
          </a:p>
          <a:p>
            <a:r>
              <a:rPr lang="en-US" sz="2000" dirty="0" smtClean="0"/>
              <a:t>VLANs are mutually isolated and packets can only pass between them </a:t>
            </a:r>
            <a:r>
              <a:rPr lang="en-US" sz="2000" dirty="0" smtClean="0">
                <a:solidFill>
                  <a:srgbClr val="000000"/>
                </a:solidFill>
              </a:rPr>
              <a:t>via</a:t>
            </a:r>
            <a:r>
              <a:rPr lang="en-US" sz="2000" dirty="0" smtClean="0">
                <a:solidFill>
                  <a:srgbClr val="FF0000"/>
                </a:solidFill>
              </a:rPr>
              <a:t> </a:t>
            </a:r>
            <a:r>
              <a:rPr lang="en-US" sz="2000" dirty="0" smtClean="0"/>
              <a:t>a router.</a:t>
            </a:r>
          </a:p>
          <a:p>
            <a:r>
              <a:rPr lang="en-US" sz="2000" dirty="0" smtClean="0"/>
              <a:t>The partitioning of the Layer 2 network takes </a:t>
            </a:r>
            <a:r>
              <a:rPr lang="en-US" sz="2000" dirty="0" smtClean="0">
                <a:solidFill>
                  <a:srgbClr val="000000"/>
                </a:solidFill>
              </a:rPr>
              <a:t>place</a:t>
            </a:r>
            <a:r>
              <a:rPr lang="en-US" sz="2000" dirty="0" smtClean="0"/>
              <a:t> inside a Layer 2 device, usually </a:t>
            </a:r>
            <a:r>
              <a:rPr lang="en-US" sz="2000" dirty="0" smtClean="0">
                <a:solidFill>
                  <a:srgbClr val="000000"/>
                </a:solidFill>
              </a:rPr>
              <a:t>via</a:t>
            </a:r>
            <a:r>
              <a:rPr lang="en-US" sz="2000" dirty="0" smtClean="0"/>
              <a:t> a switch.</a:t>
            </a:r>
          </a:p>
          <a:p>
            <a:r>
              <a:rPr lang="en-US" sz="2000" dirty="0" smtClean="0"/>
              <a:t>The hosts grouped within a VLAN are unaware of the VLAN’s existence.</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7905" y="498991"/>
            <a:ext cx="8145462" cy="838200"/>
          </a:xfrm>
        </p:spPr>
        <p:txBody>
          <a:bodyPr/>
          <a:lstStyle/>
          <a:p>
            <a:pPr eaLnBrk="1" hangingPunct="1"/>
            <a:r>
              <a:rPr lang="en-US" sz="1800" dirty="0" smtClean="0">
                <a:ea typeface="ＭＳ Ｐゴシック" pitchFamily="34" charset="-128"/>
              </a:rPr>
              <a:t>Attacks on VLANs</a:t>
            </a:r>
            <a:br>
              <a:rPr lang="en-US" sz="1800" dirty="0" smtClean="0">
                <a:ea typeface="ＭＳ Ｐゴシック" pitchFamily="34" charset="-128"/>
              </a:rPr>
            </a:br>
            <a:r>
              <a:rPr lang="en-US" dirty="0" smtClean="0">
                <a:ea typeface="ＭＳ Ｐゴシック" pitchFamily="34" charset="-128"/>
              </a:rPr>
              <a:t>Double-Tagging Attack (cont.)</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339166" y="1533525"/>
            <a:ext cx="6471895" cy="493451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5367955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9780" y="463365"/>
            <a:ext cx="8145462" cy="838200"/>
          </a:xfrm>
        </p:spPr>
        <p:txBody>
          <a:bodyPr/>
          <a:lstStyle/>
          <a:p>
            <a:pPr eaLnBrk="1" hangingPunct="1"/>
            <a:r>
              <a:rPr lang="en-US" sz="1800" dirty="0" smtClean="0">
                <a:ea typeface="ＭＳ Ｐゴシック" pitchFamily="34" charset="-128"/>
              </a:rPr>
              <a:t>Attacks on </a:t>
            </a:r>
            <a:r>
              <a:rPr lang="en-US" sz="1800" dirty="0" err="1" smtClean="0">
                <a:ea typeface="ＭＳ Ｐゴシック" pitchFamily="34" charset="-128"/>
              </a:rPr>
              <a:t>VLANs</a:t>
            </a:r>
            <a:r>
              <a:rPr lang="en-US" sz="1800" dirty="0" smtClean="0">
                <a:ea typeface="ＭＳ Ｐゴシック" pitchFamily="34" charset="-128"/>
              </a:rPr>
              <a:t/>
            </a:r>
            <a:br>
              <a:rPr lang="en-US" sz="1800" dirty="0" smtClean="0">
                <a:ea typeface="ＭＳ Ｐゴシック" pitchFamily="34" charset="-128"/>
              </a:rPr>
            </a:br>
            <a:r>
              <a:rPr lang="en-US" dirty="0" err="1" smtClean="0">
                <a:ea typeface="ＭＳ Ｐゴシック" pitchFamily="34" charset="-128"/>
              </a:rPr>
              <a:t>PVLAN</a:t>
            </a:r>
            <a:r>
              <a:rPr lang="en-US" dirty="0" smtClean="0">
                <a:ea typeface="ＭＳ Ｐゴシック" pitchFamily="34" charset="-128"/>
              </a:rPr>
              <a:t> Edge</a:t>
            </a:r>
          </a:p>
        </p:txBody>
      </p:sp>
      <p:sp>
        <p:nvSpPr>
          <p:cNvPr id="2" name="Content Placeholder 1"/>
          <p:cNvSpPr>
            <a:spLocks noGrp="1"/>
          </p:cNvSpPr>
          <p:nvPr>
            <p:ph idx="1"/>
          </p:nvPr>
        </p:nvSpPr>
        <p:spPr>
          <a:xfrm>
            <a:off x="403761" y="1465729"/>
            <a:ext cx="4574640" cy="5051184"/>
          </a:xfrm>
        </p:spPr>
        <p:txBody>
          <a:bodyPr/>
          <a:lstStyle/>
          <a:p>
            <a:r>
              <a:rPr lang="en-US" sz="2000" dirty="0" smtClean="0"/>
              <a:t>The Private </a:t>
            </a:r>
            <a:r>
              <a:rPr lang="en-US" sz="2000" dirty="0"/>
              <a:t>VLAN (PVLAN) Edge feature, also known as protected ports, ensures that there is no exchange of unicast, broadcast, or multicast traffic between </a:t>
            </a:r>
            <a:r>
              <a:rPr lang="en-US" sz="2000" dirty="0" smtClean="0"/>
              <a:t>protected </a:t>
            </a:r>
            <a:r>
              <a:rPr lang="en-US" sz="2000" dirty="0"/>
              <a:t>ports on the </a:t>
            </a:r>
            <a:r>
              <a:rPr lang="en-US" sz="2000" dirty="0" smtClean="0"/>
              <a:t>switch.</a:t>
            </a:r>
          </a:p>
          <a:p>
            <a:r>
              <a:rPr lang="en-US" sz="2000" dirty="0" smtClean="0"/>
              <a:t>Local relevancy only.</a:t>
            </a:r>
          </a:p>
          <a:p>
            <a:r>
              <a:rPr lang="en-US" sz="2000" dirty="0" smtClean="0"/>
              <a:t>A protected port only exchanges traffic with unprotected ports.</a:t>
            </a:r>
          </a:p>
          <a:p>
            <a:r>
              <a:rPr lang="en-US" sz="2000" dirty="0" smtClean="0"/>
              <a:t>A protected port does not exchange traffic with another protected port.</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935070" y="1465729"/>
            <a:ext cx="4128702" cy="382540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2202557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6030" y="463364"/>
            <a:ext cx="8145462" cy="838200"/>
          </a:xfrm>
        </p:spPr>
        <p:txBody>
          <a:bodyPr/>
          <a:lstStyle/>
          <a:p>
            <a:pPr eaLnBrk="1" hangingPunct="1"/>
            <a:r>
              <a:rPr lang="en-US" sz="1800" dirty="0" smtClean="0">
                <a:ea typeface="ＭＳ Ｐゴシック" pitchFamily="34" charset="-128"/>
              </a:rPr>
              <a:t>Design </a:t>
            </a:r>
            <a:r>
              <a:rPr lang="en-US" sz="1800" dirty="0">
                <a:ea typeface="ＭＳ Ｐゴシック" pitchFamily="34" charset="-128"/>
              </a:rPr>
              <a:t>Best Practices </a:t>
            </a:r>
            <a:r>
              <a:rPr lang="en-US" sz="1800" dirty="0" smtClean="0">
                <a:ea typeface="ＭＳ Ｐゴシック" pitchFamily="34" charset="-128"/>
              </a:rPr>
              <a:t>for VLANs</a:t>
            </a:r>
            <a:br>
              <a:rPr lang="en-US" sz="1800" dirty="0" smtClean="0">
                <a:ea typeface="ＭＳ Ｐゴシック" pitchFamily="34" charset="-128"/>
              </a:rPr>
            </a:br>
            <a:r>
              <a:rPr lang="en-US" dirty="0" smtClean="0">
                <a:ea typeface="ＭＳ Ｐゴシック" pitchFamily="34" charset="-128"/>
              </a:rPr>
              <a:t>VLAN Design Guidelines</a:t>
            </a:r>
          </a:p>
        </p:txBody>
      </p:sp>
      <p:sp>
        <p:nvSpPr>
          <p:cNvPr id="2" name="Content Placeholder 1"/>
          <p:cNvSpPr>
            <a:spLocks noGrp="1"/>
          </p:cNvSpPr>
          <p:nvPr>
            <p:ph idx="1"/>
          </p:nvPr>
        </p:nvSpPr>
        <p:spPr>
          <a:xfrm>
            <a:off x="475014" y="1425039"/>
            <a:ext cx="7928758" cy="5047013"/>
          </a:xfrm>
        </p:spPr>
        <p:txBody>
          <a:bodyPr/>
          <a:lstStyle/>
          <a:p>
            <a:r>
              <a:rPr lang="en-US" sz="2000" dirty="0" smtClean="0"/>
              <a:t>Move all ports from VLAN 1 and assign them to a not-in-use VLAN</a:t>
            </a:r>
          </a:p>
          <a:p>
            <a:r>
              <a:rPr lang="en-US" sz="2000" dirty="0" smtClean="0"/>
              <a:t>Shut down all unused switch ports.</a:t>
            </a:r>
          </a:p>
          <a:p>
            <a:r>
              <a:rPr lang="en-US" sz="2000" dirty="0" smtClean="0"/>
              <a:t>Separate management and user data traffic.</a:t>
            </a:r>
          </a:p>
          <a:p>
            <a:r>
              <a:rPr lang="en-US" sz="2000" dirty="0" smtClean="0"/>
              <a:t>Change the management VLAN to a VLAN other than VLAN 1. (The same goes to the native VLAN.)</a:t>
            </a:r>
          </a:p>
          <a:p>
            <a:r>
              <a:rPr lang="en-US" sz="2000" dirty="0" smtClean="0"/>
              <a:t>Ensure that only devices in the management VLAN can connect to the switches.</a:t>
            </a:r>
          </a:p>
          <a:p>
            <a:r>
              <a:rPr lang="en-US" sz="2000" dirty="0" smtClean="0"/>
              <a:t>The switch should only accept SSH connections.</a:t>
            </a:r>
          </a:p>
          <a:p>
            <a:r>
              <a:rPr lang="en-US" sz="2000" dirty="0" smtClean="0"/>
              <a:t>Disable autonegotiation on trunk ports.</a:t>
            </a:r>
          </a:p>
          <a:p>
            <a:r>
              <a:rPr lang="en-US" sz="2000" dirty="0"/>
              <a:t>D</a:t>
            </a:r>
            <a:r>
              <a:rPr lang="en-US" sz="2000" dirty="0" smtClean="0"/>
              <a:t>o </a:t>
            </a:r>
            <a:r>
              <a:rPr lang="en-US" sz="2000" dirty="0"/>
              <a:t>not use </a:t>
            </a:r>
            <a:r>
              <a:rPr lang="en-US" sz="2000" dirty="0" smtClean="0"/>
              <a:t>the auto </a:t>
            </a:r>
            <a:r>
              <a:rPr lang="en-US" sz="2000" dirty="0"/>
              <a:t>or </a:t>
            </a:r>
            <a:r>
              <a:rPr lang="en-US" sz="2000" dirty="0" smtClean="0"/>
              <a:t>desirable </a:t>
            </a:r>
            <a:r>
              <a:rPr lang="en-US" sz="2000" dirty="0"/>
              <a:t>switch port </a:t>
            </a:r>
            <a:r>
              <a:rPr lang="en-US" sz="2000" dirty="0" smtClean="0"/>
              <a:t>modes.</a:t>
            </a:r>
            <a:endParaRPr lang="en-US" sz="2000" dirty="0"/>
          </a:p>
          <a:p>
            <a:endParaRPr lang="en-US" dirty="0" smtClean="0"/>
          </a:p>
          <a:p>
            <a:endParaRPr lang="en-US" dirty="0" smtClean="0"/>
          </a:p>
        </p:txBody>
      </p:sp>
    </p:spTree>
    <p:extLst>
      <p:ext uri="{BB962C8B-B14F-4D97-AF65-F5344CB8AC3E}">
        <p14:creationId xmlns:p14="http://schemas.microsoft.com/office/powerpoint/2010/main" xmlns="" val="22539769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17142" y="481838"/>
            <a:ext cx="8145462" cy="838200"/>
          </a:xfrm>
        </p:spPr>
        <p:txBody>
          <a:bodyPr/>
          <a:lstStyle/>
          <a:p>
            <a:pPr eaLnBrk="1" hangingPunct="1"/>
            <a:r>
              <a:rPr lang="en-US" dirty="0" smtClean="0">
                <a:ea typeface="ＭＳ Ｐゴシック" pitchFamily="34" charset="-128"/>
              </a:rPr>
              <a:t>Chapter 3: Summary</a:t>
            </a:r>
          </a:p>
        </p:txBody>
      </p:sp>
      <p:sp>
        <p:nvSpPr>
          <p:cNvPr id="6147" name="Rectangle 3"/>
          <p:cNvSpPr>
            <a:spLocks noGrp="1" noChangeArrowheads="1"/>
          </p:cNvSpPr>
          <p:nvPr>
            <p:ph idx="1"/>
          </p:nvPr>
        </p:nvSpPr>
        <p:spPr>
          <a:xfrm>
            <a:off x="522514" y="1436914"/>
            <a:ext cx="8327799" cy="4471761"/>
          </a:xfrm>
        </p:spPr>
        <p:txBody>
          <a:bodyPr/>
          <a:lstStyle/>
          <a:p>
            <a:pPr marL="0" indent="0">
              <a:buNone/>
            </a:pPr>
            <a:r>
              <a:rPr lang="en-US" sz="2000" dirty="0"/>
              <a:t>This </a:t>
            </a:r>
            <a:r>
              <a:rPr lang="en-US" sz="2000" dirty="0" smtClean="0"/>
              <a:t>chapter:</a:t>
            </a:r>
          </a:p>
          <a:p>
            <a:r>
              <a:rPr lang="en-US" sz="2000" dirty="0" smtClean="0"/>
              <a:t>Introduced VLANs and their types</a:t>
            </a:r>
          </a:p>
          <a:p>
            <a:r>
              <a:rPr lang="en-US" sz="2000" dirty="0" smtClean="0"/>
              <a:t>Described the connection between VLANs and broadcast domains</a:t>
            </a:r>
          </a:p>
          <a:p>
            <a:r>
              <a:rPr lang="en-US" sz="2000" dirty="0" smtClean="0"/>
              <a:t>Discussed IEEE </a:t>
            </a:r>
            <a:r>
              <a:rPr lang="en-US" sz="2000" dirty="0"/>
              <a:t>802.1Q frame tagging </a:t>
            </a:r>
            <a:r>
              <a:rPr lang="en-US" sz="2000" dirty="0" smtClean="0"/>
              <a:t>and how it enables </a:t>
            </a:r>
            <a:r>
              <a:rPr lang="en-US" sz="2000" dirty="0"/>
              <a:t>differentiation between Ethernet frames associated with distinct VLANs as they traverse common trunk links.</a:t>
            </a:r>
          </a:p>
          <a:p>
            <a:r>
              <a:rPr lang="en-US" sz="2000" dirty="0" smtClean="0"/>
              <a:t>Examined </a:t>
            </a:r>
            <a:r>
              <a:rPr lang="en-US" sz="2000" dirty="0"/>
              <a:t>the configuration, verification, and troubleshooting of VLANs and trunks using the Cisco IOS </a:t>
            </a:r>
            <a:r>
              <a:rPr lang="en-US" sz="2000" dirty="0" smtClean="0"/>
              <a:t>CLI </a:t>
            </a:r>
            <a:r>
              <a:rPr lang="en-US" sz="2000" dirty="0"/>
              <a:t>and explored basic security and design </a:t>
            </a:r>
            <a:r>
              <a:rPr lang="en-US" sz="2000" dirty="0" smtClean="0"/>
              <a:t>considerations.</a:t>
            </a:r>
            <a:endParaRPr lang="en-US" sz="2000" dirty="0"/>
          </a:p>
          <a:p>
            <a:pPr marL="0" indent="0" eaLnBrk="1" hangingPunct="1">
              <a:buFont typeface="Wingdings" pitchFamily="2" charset="2"/>
              <a:buNone/>
              <a:defRPr/>
            </a:pPr>
            <a:endParaRPr lang="en-US" dirty="0" smtClean="0">
              <a:cs typeface="Arial"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dirty="0"/>
          </a:p>
        </p:txBody>
      </p:sp>
      <p:pic>
        <p:nvPicPr>
          <p:cNvPr id="30723" name="Picture 3" descr="CNA_largo-onwhite"/>
          <p:cNvPicPr>
            <a:picLocks noChangeAspect="1" noChangeArrowheads="1"/>
          </p:cNvPicPr>
          <p:nvPr/>
        </p:nvPicPr>
        <p:blipFill>
          <a:blip r:embed="rId2"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9780" y="487115"/>
            <a:ext cx="8145462" cy="838200"/>
          </a:xfrm>
        </p:spPr>
        <p:txBody>
          <a:bodyPr/>
          <a:lstStyle/>
          <a:p>
            <a:pPr eaLnBrk="1" hangingPunct="1"/>
            <a:r>
              <a:rPr lang="en-US" sz="1800" dirty="0" smtClean="0">
                <a:ea typeface="ＭＳ Ｐゴシック" pitchFamily="34" charset="-128"/>
              </a:rPr>
              <a:t>Overview of VLANs</a:t>
            </a:r>
            <a:br>
              <a:rPr lang="en-US" sz="1800" dirty="0" smtClean="0">
                <a:ea typeface="ＭＳ Ｐゴシック" pitchFamily="34" charset="-128"/>
              </a:rPr>
            </a:br>
            <a:r>
              <a:rPr lang="en-US" dirty="0" smtClean="0">
                <a:ea typeface="ＭＳ Ｐゴシック" pitchFamily="34" charset="-128"/>
              </a:rPr>
              <a:t>VLAN Definitions (cont.)</a:t>
            </a: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1523858" y="1477963"/>
            <a:ext cx="6175659" cy="4849812"/>
          </a:xfrm>
          <a:ln>
            <a:noFill/>
            <a:bevel/>
          </a:ln>
        </p:spPr>
      </p:pic>
    </p:spTree>
    <p:extLst>
      <p:ext uri="{BB962C8B-B14F-4D97-AF65-F5344CB8AC3E}">
        <p14:creationId xmlns:p14="http://schemas.microsoft.com/office/powerpoint/2010/main" xmlns="" val="2242489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7905" y="522741"/>
            <a:ext cx="8145462" cy="838200"/>
          </a:xfrm>
        </p:spPr>
        <p:txBody>
          <a:bodyPr/>
          <a:lstStyle/>
          <a:p>
            <a:pPr eaLnBrk="1" hangingPunct="1"/>
            <a:r>
              <a:rPr lang="en-US" sz="1800" dirty="0" smtClean="0">
                <a:ea typeface="ＭＳ Ｐゴシック" pitchFamily="34" charset="-128"/>
              </a:rPr>
              <a:t>Overview of VLANs</a:t>
            </a:r>
            <a:br>
              <a:rPr lang="en-US" sz="1800" dirty="0" smtClean="0">
                <a:ea typeface="ＭＳ Ｐゴシック" pitchFamily="34" charset="-128"/>
              </a:rPr>
            </a:br>
            <a:r>
              <a:rPr lang="en-US" dirty="0" smtClean="0">
                <a:ea typeface="ＭＳ Ｐゴシック" pitchFamily="34" charset="-128"/>
              </a:rPr>
              <a:t>Benefits of VLANs</a:t>
            </a:r>
          </a:p>
        </p:txBody>
      </p:sp>
      <p:sp>
        <p:nvSpPr>
          <p:cNvPr id="2" name="Content Placeholder 1"/>
          <p:cNvSpPr>
            <a:spLocks noGrp="1"/>
          </p:cNvSpPr>
          <p:nvPr>
            <p:ph idx="1"/>
          </p:nvPr>
        </p:nvSpPr>
        <p:spPr>
          <a:xfrm>
            <a:off x="463139" y="1472540"/>
            <a:ext cx="8091364" cy="4951223"/>
          </a:xfrm>
        </p:spPr>
        <p:txBody>
          <a:bodyPr/>
          <a:lstStyle/>
          <a:p>
            <a:r>
              <a:rPr lang="en-US" sz="2000" dirty="0" smtClean="0"/>
              <a:t>Security</a:t>
            </a:r>
          </a:p>
          <a:p>
            <a:r>
              <a:rPr lang="en-US" sz="2000" dirty="0" smtClean="0"/>
              <a:t>Cost reduction</a:t>
            </a:r>
          </a:p>
          <a:p>
            <a:r>
              <a:rPr lang="en-US" sz="2000" dirty="0" smtClean="0"/>
              <a:t>Better performance</a:t>
            </a:r>
            <a:endParaRPr lang="en-US" sz="2000" dirty="0"/>
          </a:p>
          <a:p>
            <a:r>
              <a:rPr lang="en-US" sz="2000" dirty="0"/>
              <a:t>Shrink broadcast </a:t>
            </a:r>
            <a:r>
              <a:rPr lang="en-US" sz="2000" dirty="0" smtClean="0"/>
              <a:t>domains</a:t>
            </a:r>
            <a:endParaRPr lang="en-US" sz="2000" dirty="0"/>
          </a:p>
          <a:p>
            <a:r>
              <a:rPr lang="en-US" sz="2000" dirty="0"/>
              <a:t>Improved IT staff </a:t>
            </a:r>
            <a:r>
              <a:rPr lang="en-US" sz="2000" dirty="0" smtClean="0"/>
              <a:t>efficiency</a:t>
            </a:r>
            <a:endParaRPr lang="en-US" sz="2000" dirty="0"/>
          </a:p>
          <a:p>
            <a:r>
              <a:rPr lang="en-US" sz="2000" dirty="0"/>
              <a:t>Simpler project and application </a:t>
            </a:r>
            <a:r>
              <a:rPr lang="en-US" sz="2000" dirty="0" smtClean="0"/>
              <a:t>management</a:t>
            </a:r>
            <a:endParaRPr lang="en-US" sz="2000" dirty="0"/>
          </a:p>
        </p:txBody>
      </p:sp>
    </p:spTree>
    <p:extLst>
      <p:ext uri="{BB962C8B-B14F-4D97-AF65-F5344CB8AC3E}">
        <p14:creationId xmlns:p14="http://schemas.microsoft.com/office/powerpoint/2010/main" xmlns="" val="34896558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6030" y="522741"/>
            <a:ext cx="8145462" cy="838200"/>
          </a:xfrm>
        </p:spPr>
        <p:txBody>
          <a:bodyPr/>
          <a:lstStyle/>
          <a:p>
            <a:pPr eaLnBrk="1" hangingPunct="1"/>
            <a:r>
              <a:rPr lang="en-US" sz="1800" dirty="0" smtClean="0">
                <a:ea typeface="ＭＳ Ｐゴシック" pitchFamily="34" charset="-128"/>
              </a:rPr>
              <a:t>Overview of VLANs</a:t>
            </a:r>
            <a:br>
              <a:rPr lang="en-US" sz="1800" dirty="0" smtClean="0">
                <a:ea typeface="ＭＳ Ｐゴシック" pitchFamily="34" charset="-128"/>
              </a:rPr>
            </a:br>
            <a:r>
              <a:rPr lang="en-US" dirty="0" smtClean="0">
                <a:ea typeface="ＭＳ Ｐゴシック" pitchFamily="34" charset="-128"/>
              </a:rPr>
              <a:t>Types of VLANs</a:t>
            </a:r>
          </a:p>
        </p:txBody>
      </p:sp>
      <p:sp>
        <p:nvSpPr>
          <p:cNvPr id="2" name="Content Placeholder 1"/>
          <p:cNvSpPr>
            <a:spLocks noGrp="1"/>
          </p:cNvSpPr>
          <p:nvPr>
            <p:ph idx="1"/>
          </p:nvPr>
        </p:nvSpPr>
        <p:spPr>
          <a:xfrm>
            <a:off x="451263" y="1543793"/>
            <a:ext cx="8059284" cy="4866324"/>
          </a:xfrm>
        </p:spPr>
        <p:txBody>
          <a:bodyPr/>
          <a:lstStyle/>
          <a:p>
            <a:r>
              <a:rPr lang="en-US" sz="2000" dirty="0"/>
              <a:t>Data VLAN</a:t>
            </a:r>
          </a:p>
          <a:p>
            <a:r>
              <a:rPr lang="en-US" sz="2000" dirty="0" smtClean="0"/>
              <a:t>Default </a:t>
            </a:r>
            <a:r>
              <a:rPr lang="en-US" sz="2000" dirty="0"/>
              <a:t>VLAN</a:t>
            </a:r>
          </a:p>
          <a:p>
            <a:r>
              <a:rPr lang="en-US" sz="2000" dirty="0" smtClean="0"/>
              <a:t>Native </a:t>
            </a:r>
            <a:r>
              <a:rPr lang="en-US" sz="2000" dirty="0"/>
              <a:t>VLAN</a:t>
            </a:r>
          </a:p>
          <a:p>
            <a:r>
              <a:rPr lang="en-US" sz="2000" dirty="0" smtClean="0"/>
              <a:t>Management </a:t>
            </a:r>
            <a:r>
              <a:rPr lang="en-US" sz="2000" dirty="0" smtClean="0"/>
              <a:t>VLAN</a:t>
            </a:r>
          </a:p>
          <a:p>
            <a:r>
              <a:rPr lang="en-US" sz="2000" smtClean="0"/>
              <a:t>Voice VLAN</a:t>
            </a:r>
            <a:endParaRPr lang="en-US" sz="2000" dirty="0"/>
          </a:p>
        </p:txBody>
      </p:sp>
    </p:spTree>
    <p:extLst>
      <p:ext uri="{BB962C8B-B14F-4D97-AF65-F5344CB8AC3E}">
        <p14:creationId xmlns:p14="http://schemas.microsoft.com/office/powerpoint/2010/main" xmlns="" val="13099042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VLANs</a:t>
            </a:r>
            <a:endParaRPr lang="en-PH" dirty="0"/>
          </a:p>
        </p:txBody>
      </p:sp>
      <p:sp>
        <p:nvSpPr>
          <p:cNvPr id="3" name="Content Placeholder 2"/>
          <p:cNvSpPr>
            <a:spLocks noGrp="1"/>
          </p:cNvSpPr>
          <p:nvPr>
            <p:ph idx="1"/>
          </p:nvPr>
        </p:nvSpPr>
        <p:spPr/>
        <p:txBody>
          <a:bodyPr/>
          <a:lstStyle/>
          <a:p>
            <a:pPr>
              <a:buNone/>
            </a:pPr>
            <a:r>
              <a:rPr lang="en-US" sz="2000" dirty="0" smtClean="0"/>
              <a:t>Data VLAN</a:t>
            </a:r>
          </a:p>
          <a:p>
            <a:r>
              <a:rPr lang="en-US" sz="2000" dirty="0" smtClean="0"/>
              <a:t>A data VLAN is a VLAN that is configured to carry only user-generated traffic. </a:t>
            </a:r>
          </a:p>
          <a:p>
            <a:r>
              <a:rPr lang="en-US" sz="2000" dirty="0" smtClean="0"/>
              <a:t>A VLAN could carry voice-based traffic or traffic used to manage the switch, but this traffic would not be part of a data VLAN. It is common practice to separate voice and management traffic from data traffic. </a:t>
            </a:r>
          </a:p>
          <a:p>
            <a:r>
              <a:rPr lang="en-US" sz="2000" dirty="0" smtClean="0"/>
              <a:t>The importance of separating user data from switch management control data and voice traffic is highlighted by the use of a special term used to identify VLANs that only carry user data - a "data VLAN". </a:t>
            </a:r>
          </a:p>
          <a:p>
            <a:r>
              <a:rPr lang="en-US" sz="2000" dirty="0" smtClean="0"/>
              <a:t>A data VLAN is sometimes referred to as a user VLAN.</a:t>
            </a:r>
          </a:p>
          <a:p>
            <a:endParaRPr lang="en-US" sz="2000" dirty="0" smtClean="0"/>
          </a:p>
          <a:p>
            <a:endParaRPr lang="en-PH" sz="2000" dirty="0"/>
          </a:p>
        </p:txBody>
      </p:sp>
    </p:spTree>
  </p:cSld>
  <p:clrMapOvr>
    <a:masterClrMapping/>
  </p:clrMapOvr>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21439</TotalTime>
  <Pages>28</Pages>
  <Words>2455</Words>
  <Application>Microsoft Office PowerPoint</Application>
  <PresentationFormat>On-screen Show (4:3)</PresentationFormat>
  <Paragraphs>308</Paragraphs>
  <Slides>54</Slides>
  <Notes>48</Notes>
  <HiddenSlides>0</HiddenSlides>
  <MMClips>0</MMClips>
  <ScaleCrop>false</ScaleCrop>
  <HeadingPairs>
    <vt:vector size="4" baseType="variant">
      <vt:variant>
        <vt:lpstr>Theme</vt:lpstr>
      </vt:variant>
      <vt:variant>
        <vt:i4>2</vt:i4>
      </vt:variant>
      <vt:variant>
        <vt:lpstr>Slide Titles</vt:lpstr>
      </vt:variant>
      <vt:variant>
        <vt:i4>54</vt:i4>
      </vt:variant>
    </vt:vector>
  </HeadingPairs>
  <TitlesOfParts>
    <vt:vector size="56" baseType="lpstr">
      <vt:lpstr>PPT-TMPLT-WHT_C</vt:lpstr>
      <vt:lpstr>NetAcad-4F_PPT-WHT_060408</vt:lpstr>
      <vt:lpstr>Chapter 3: VLANs</vt:lpstr>
      <vt:lpstr>Chapter 3</vt:lpstr>
      <vt:lpstr>Chapter 3: Objectives</vt:lpstr>
      <vt:lpstr>3.1 VLAN Segmentation</vt:lpstr>
      <vt:lpstr>Overview of VLANs VLAN Definitions</vt:lpstr>
      <vt:lpstr>Overview of VLANs VLAN Definitions (cont.)</vt:lpstr>
      <vt:lpstr>Overview of VLANs Benefits of VLANs</vt:lpstr>
      <vt:lpstr>Overview of VLANs Types of VLANs</vt:lpstr>
      <vt:lpstr>Types of VLANs</vt:lpstr>
      <vt:lpstr>Types of VLANs</vt:lpstr>
      <vt:lpstr>Types of VLANs</vt:lpstr>
      <vt:lpstr>Types of VLANs</vt:lpstr>
      <vt:lpstr>Types of VLANs</vt:lpstr>
      <vt:lpstr>Overview of VLANs Types of VLANs (cont.)</vt:lpstr>
      <vt:lpstr>Overview of VLANs Voice VLANs</vt:lpstr>
      <vt:lpstr>Overview of VLANs Voice VLANs (cont.)</vt:lpstr>
      <vt:lpstr>Overview of VLANs Voice VLANs (cont.)</vt:lpstr>
      <vt:lpstr>VLANs in a Multi-Switched Environment VLAN Trunks</vt:lpstr>
      <vt:lpstr>VLANs in a Multi-Switched Environment VLAN Trunks (cont.)</vt:lpstr>
      <vt:lpstr>VLANs in a Multi-Switched Environment Controlling Broadcast Domains with VLANs</vt:lpstr>
      <vt:lpstr>VLANs in a Multi-Switched Environment Tagging Ethernet Frames for VLAN Identification</vt:lpstr>
      <vt:lpstr>VLANs in a Multi-Switched Environment Tagging Ethernet Frames for VLAN Identification</vt:lpstr>
      <vt:lpstr>VLANs in a Multi-Switched Environment Native VLANs and 802.1Q Tagging</vt:lpstr>
      <vt:lpstr>VLANs in a Multi-Switched Environment Voice VLAN Tagging</vt:lpstr>
      <vt:lpstr>3.2 VLAN Implementations</vt:lpstr>
      <vt:lpstr>VLAN Assignment VLAN Ranges on Catalyst Switches</vt:lpstr>
      <vt:lpstr>VLAN Assignment Creating a VLAN</vt:lpstr>
      <vt:lpstr>VLAN Assignment Assigning Ports to VLANs</vt:lpstr>
      <vt:lpstr>VLAN Assignment Assigning Ports to VLANs (cont.)</vt:lpstr>
      <vt:lpstr>VLAN Assignment Changing VLAN Port Membership</vt:lpstr>
      <vt:lpstr>VLAN Assignment Changing VLAN Port Membership (cont.)</vt:lpstr>
      <vt:lpstr>VLAN Assignment Deleting VLANs</vt:lpstr>
      <vt:lpstr>VLAN Assignment Verifying VLAN Information</vt:lpstr>
      <vt:lpstr>VLAN Assignment Verifying VLAN Information (cont.)</vt:lpstr>
      <vt:lpstr>VLAN Assignment Configuring IEEE 802.1q Trunk Links</vt:lpstr>
      <vt:lpstr>VLAN Assignment Resetting the Trunk To Default State</vt:lpstr>
      <vt:lpstr>VLAN Assignment Resetting the Trunk To Default State (cont.)</vt:lpstr>
      <vt:lpstr>VLAN Assignment Verifying Trunk Configuration</vt:lpstr>
      <vt:lpstr>Dynamic Trunking Protocol Introduction to DTP</vt:lpstr>
      <vt:lpstr>Dynamic Trunking Protocol Negotiated Interface Modes</vt:lpstr>
      <vt:lpstr>Troubleshooting VLANs and Trunks IP Addressing Issues with VLAN</vt:lpstr>
      <vt:lpstr>Troubleshooting VLANs and Trunks Missing VLANs</vt:lpstr>
      <vt:lpstr>Troubleshooting VLANs and Trunks Introduction to Troubleshooting Trunks</vt:lpstr>
      <vt:lpstr>Troubleshooting VLANs and Trunks Common Problems with Trunks</vt:lpstr>
      <vt:lpstr>Troubleshooting VLANs and Trunks Trunk Mode Mismatches</vt:lpstr>
      <vt:lpstr>Troubleshooting VLANs and Trunks Incorrect VLAN List</vt:lpstr>
      <vt:lpstr>3.3 VLAN Security and Design</vt:lpstr>
      <vt:lpstr>Attacks on VLANs Switch Spoofing Attack</vt:lpstr>
      <vt:lpstr>Attacks on VLANs Double-Tagging Attack</vt:lpstr>
      <vt:lpstr>Attacks on VLANs Double-Tagging Attack (cont.)</vt:lpstr>
      <vt:lpstr>Attacks on VLANs PVLAN Edge</vt:lpstr>
      <vt:lpstr>Design Best Practices for VLANs VLAN Design Guidelines</vt:lpstr>
      <vt:lpstr>Chapter 3: Summary</vt:lpstr>
      <vt:lpstr>Slide 54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Kirk Alvin Awat</cp:lastModifiedBy>
  <cp:revision>1251</cp:revision>
  <cp:lastPrinted>1999-01-27T00:54:54Z</cp:lastPrinted>
  <dcterms:created xsi:type="dcterms:W3CDTF">2006-10-23T15:07:30Z</dcterms:created>
  <dcterms:modified xsi:type="dcterms:W3CDTF">2014-01-27T07:17:46Z</dcterms:modified>
</cp:coreProperties>
</file>