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76"/>
  </p:notesMasterIdLst>
  <p:handoutMasterIdLst>
    <p:handoutMasterId r:id="rId77"/>
  </p:handoutMasterIdLst>
  <p:sldIdLst>
    <p:sldId id="500" r:id="rId3"/>
    <p:sldId id="541" r:id="rId4"/>
    <p:sldId id="821" r:id="rId5"/>
    <p:sldId id="823" r:id="rId6"/>
    <p:sldId id="825" r:id="rId7"/>
    <p:sldId id="826" r:id="rId8"/>
    <p:sldId id="827" r:id="rId9"/>
    <p:sldId id="828" r:id="rId10"/>
    <p:sldId id="829" r:id="rId11"/>
    <p:sldId id="830" r:id="rId12"/>
    <p:sldId id="831" r:id="rId13"/>
    <p:sldId id="832" r:id="rId14"/>
    <p:sldId id="833" r:id="rId15"/>
    <p:sldId id="884" r:id="rId16"/>
    <p:sldId id="834" r:id="rId17"/>
    <p:sldId id="835" r:id="rId18"/>
    <p:sldId id="836" r:id="rId19"/>
    <p:sldId id="885" r:id="rId20"/>
    <p:sldId id="837" r:id="rId21"/>
    <p:sldId id="838" r:id="rId22"/>
    <p:sldId id="839" r:id="rId23"/>
    <p:sldId id="840" r:id="rId24"/>
    <p:sldId id="841" r:id="rId25"/>
    <p:sldId id="842" r:id="rId26"/>
    <p:sldId id="843" r:id="rId27"/>
    <p:sldId id="844" r:id="rId28"/>
    <p:sldId id="845" r:id="rId29"/>
    <p:sldId id="846" r:id="rId30"/>
    <p:sldId id="847" r:id="rId31"/>
    <p:sldId id="848" r:id="rId32"/>
    <p:sldId id="849" r:id="rId33"/>
    <p:sldId id="850" r:id="rId34"/>
    <p:sldId id="851" r:id="rId35"/>
    <p:sldId id="852" r:id="rId36"/>
    <p:sldId id="853" r:id="rId37"/>
    <p:sldId id="854" r:id="rId38"/>
    <p:sldId id="855" r:id="rId39"/>
    <p:sldId id="856" r:id="rId40"/>
    <p:sldId id="857" r:id="rId41"/>
    <p:sldId id="858" r:id="rId42"/>
    <p:sldId id="859" r:id="rId43"/>
    <p:sldId id="860" r:id="rId44"/>
    <p:sldId id="861" r:id="rId45"/>
    <p:sldId id="862" r:id="rId46"/>
    <p:sldId id="863" r:id="rId47"/>
    <p:sldId id="864" r:id="rId48"/>
    <p:sldId id="865" r:id="rId49"/>
    <p:sldId id="869" r:id="rId50"/>
    <p:sldId id="886" r:id="rId51"/>
    <p:sldId id="887" r:id="rId52"/>
    <p:sldId id="888" r:id="rId53"/>
    <p:sldId id="870" r:id="rId54"/>
    <p:sldId id="871" r:id="rId55"/>
    <p:sldId id="889" r:id="rId56"/>
    <p:sldId id="895" r:id="rId57"/>
    <p:sldId id="896" r:id="rId58"/>
    <p:sldId id="897" r:id="rId59"/>
    <p:sldId id="898" r:id="rId60"/>
    <p:sldId id="899" r:id="rId61"/>
    <p:sldId id="877" r:id="rId62"/>
    <p:sldId id="878" r:id="rId63"/>
    <p:sldId id="879" r:id="rId64"/>
    <p:sldId id="880" r:id="rId65"/>
    <p:sldId id="881" r:id="rId66"/>
    <p:sldId id="882" r:id="rId67"/>
    <p:sldId id="883" r:id="rId68"/>
    <p:sldId id="824" r:id="rId69"/>
    <p:sldId id="890" r:id="rId70"/>
    <p:sldId id="891" r:id="rId71"/>
    <p:sldId id="892" r:id="rId72"/>
    <p:sldId id="893" r:id="rId73"/>
    <p:sldId id="894" r:id="rId74"/>
    <p:sldId id="681" r:id="rId7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4254" autoAdjust="0"/>
  </p:normalViewPr>
  <p:slideViewPr>
    <p:cSldViewPr snapToGrid="0">
      <p:cViewPr>
        <p:scale>
          <a:sx n="66" d="100"/>
          <a:sy n="66" d="100"/>
        </p:scale>
        <p:origin x="-492" y="-56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7" Type="http://schemas.openxmlformats.org/officeDocument/2006/relationships/slide" Target="slides/slide11.xml"/><Relationship Id="rId2" Type="http://schemas.openxmlformats.org/officeDocument/2006/relationships/slide" Target="slides/slide6.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61" Type="http://schemas.openxmlformats.org/officeDocument/2006/relationships/slide" Target="slides/slide65.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smtClean="0"/>
              <a:t>Routing &amp; Switching</a:t>
            </a:r>
            <a:endParaRPr lang="en-US" b="1" dirty="0" smtClean="0"/>
          </a:p>
          <a:p>
            <a:pPr>
              <a:buFontTx/>
              <a:buNone/>
            </a:pPr>
            <a:r>
              <a:rPr lang="en-US" sz="1300" b="1" dirty="0" smtClean="0"/>
              <a:t>Chapter 9: Access Control Lists</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9.1.3.1 Introducing ACL Wildcard Masking</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9.1.3.2 Wildcard Mask Examples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9.1.3.2 Wildcard Mask Examples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9.1.3.3 Calculating the Wildcard Mask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9.1.3.4 Wildcard Mask Keywords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9.1.3.5 Examples Wildcard Mask Keywords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9.1.4.1 General Guidelines for Creating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9.1.4.1 General Guidelines for Creating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9.1.4.2 ACL Best Practices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9.1.5.1 Where to Place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413E50C7-A33A-4B96-B5B8-3BD9C10BC48C}"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r>
              <a:rPr lang="en-US" b="1" dirty="0" smtClean="0"/>
              <a:t>Chapter 9</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9.1.5.2 Standard ACL Placement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9.1.5.3 Extended ACL Placement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9.2.1.1 Entering Criteria Statements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9.2.1.2 Configuring a Standard ACL</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9.2.1.3 Configuring a Standard ACL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9.2.1.4 Internal Logic</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9.2.1.5 Applying Standard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to Interfaces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9.2.1.6 Applying Standard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to Interfaces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9.2.1.7 Creating Named Standard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9.2.1.8 Commenting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9.1.1.1 What is an ACL?</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9.2.2.1 Editing Standard Numbered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9.2.2.2 Editing Standard Numbered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9.2.2.3 Editing Standard Named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9.2.2.4 Verifying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9.2.2.5 ACL Statistics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9.2.2.6 Standard ACL Sequence Numbers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9.2.3.1 Configuring a Standard ACL to Secure a </a:t>
            </a:r>
            <a:r>
              <a:rPr lang="en-US" sz="1200" b="1" i="0" kern="1200" dirty="0" err="1" smtClean="0">
                <a:solidFill>
                  <a:schemeClr val="tx1"/>
                </a:solidFill>
                <a:effectLst/>
                <a:latin typeface="Arial" charset="0"/>
                <a:ea typeface="+mn-ea"/>
                <a:cs typeface="+mn-cs"/>
              </a:rPr>
              <a:t>VTY</a:t>
            </a:r>
            <a:r>
              <a:rPr lang="en-US" sz="1200" b="1" i="0" kern="1200" dirty="0" smtClean="0">
                <a:solidFill>
                  <a:schemeClr val="tx1"/>
                </a:solidFill>
                <a:effectLst/>
                <a:latin typeface="Arial" charset="0"/>
                <a:ea typeface="+mn-ea"/>
                <a:cs typeface="+mn-cs"/>
              </a:rPr>
              <a:t> Port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9.2.3.2 Verifying a Standard ACL used to Secure a </a:t>
            </a:r>
            <a:r>
              <a:rPr lang="en-US" sz="1200" b="1" i="0" kern="1200" dirty="0" err="1" smtClean="0">
                <a:solidFill>
                  <a:schemeClr val="tx1"/>
                </a:solidFill>
                <a:effectLst/>
                <a:latin typeface="Arial" charset="0"/>
                <a:ea typeface="+mn-ea"/>
                <a:cs typeface="+mn-cs"/>
              </a:rPr>
              <a:t>VTY</a:t>
            </a:r>
            <a:r>
              <a:rPr lang="en-US" sz="1200" b="1" i="0" kern="1200" dirty="0" smtClean="0">
                <a:solidFill>
                  <a:schemeClr val="tx1"/>
                </a:solidFill>
                <a:effectLst/>
                <a:latin typeface="Arial" charset="0"/>
                <a:ea typeface="+mn-ea"/>
                <a:cs typeface="+mn-cs"/>
              </a:rPr>
              <a:t> Port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9.3.1.1 Extended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9.3.1.2 Extended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9.1.1.2 A TCP Conversation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9.3.2.1 Configuring Extended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9.3.2.2 Applying Extended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to Interfaces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9.3.2.3 Filtering Traffic with Extended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9.3.2.4 Creating Named Extended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9.3.2.5 Verifying Extended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9.3.2.6 Editing Extended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9.4.1.1 Inbound and Outbound ACL Logic</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9.4.1.1 Inbound and Outbound ACL Logic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9.4.1.1 Inbound and Outbound ACL Logic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9.4.1.2 ACL Logic Operations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9.1.1.3 Packet Filtering</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9.4.1.2 ACL Logic Operations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9.4.1.3 Standard ACL Decision Process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9.4.1.4 Extended ACL Decision Process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9.4.2.1 Troubleshooting Common ACL Errors - Example 1</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9.4.2.2 Troubleshooting Common ACL Errors - Example 2</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9.4.2.3 Troubleshooting Common ACL Errors - Example 3</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9.4.2.4 Troubleshooting Common ACL Errors - Example 4</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9.4.2.5 Troubleshooting Common ACL Errors - Example 5</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9.5.1.1 Type of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9.5.1.2 Comparing </a:t>
            </a:r>
            <a:r>
              <a:rPr lang="en-US" sz="1200" b="1" i="0" kern="1200" dirty="0" err="1" smtClean="0">
                <a:solidFill>
                  <a:schemeClr val="tx1"/>
                </a:solidFill>
                <a:effectLst/>
                <a:latin typeface="Arial" charset="0"/>
                <a:ea typeface="+mn-ea"/>
                <a:cs typeface="+mn-cs"/>
              </a:rPr>
              <a:t>IPv4</a:t>
            </a:r>
            <a:r>
              <a:rPr lang="en-US" sz="1200" b="1" i="0" kern="1200" dirty="0" smtClean="0">
                <a:solidFill>
                  <a:schemeClr val="tx1"/>
                </a:solidFill>
                <a:effectLst/>
                <a:latin typeface="Arial" charset="0"/>
                <a:ea typeface="+mn-ea"/>
                <a:cs typeface="+mn-cs"/>
              </a:rPr>
              <a:t> and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9.1.1.4 Packet Filtering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9.5.2.1 Configuring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Topology</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9.5.2.2 Configuring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9.5.2.3 Applying an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ACL to an Interface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9.5.2.4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ACL Examples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9.5.2.5 Verifying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67</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68</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69</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70</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9.1.1.5 ACL Operation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9.1.2.1 Types of Cisco </a:t>
            </a:r>
            <a:r>
              <a:rPr lang="en-US" sz="1200" b="1" i="0" kern="1200" dirty="0" err="1" smtClean="0">
                <a:solidFill>
                  <a:schemeClr val="tx1"/>
                </a:solidFill>
                <a:effectLst/>
                <a:latin typeface="Arial" charset="0"/>
                <a:ea typeface="+mn-ea"/>
                <a:cs typeface="+mn-cs"/>
              </a:rPr>
              <a:t>IPv4</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9.1.2.2 Numbering and Naming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14.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3.xml"/><Relationship Id="rId1" Type="http://schemas.openxmlformats.org/officeDocument/2006/relationships/slideLayout" Target="../slideLayouts/slideLayout14.xml"/><Relationship Id="rId4" Type="http://schemas.openxmlformats.org/officeDocument/2006/relationships/image" Target="../media/image55.png"/></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a:t>
            </a:r>
            <a:r>
              <a:rPr lang="en-US" sz="2800" dirty="0"/>
              <a:t>9</a:t>
            </a:r>
            <a:r>
              <a:rPr lang="en-US" sz="2800" dirty="0" smtClean="0"/>
              <a:t>: Access Control Lists</a:t>
            </a:r>
            <a:br>
              <a:rPr lang="en-US" sz="2800" dirty="0" smtClean="0"/>
            </a:b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&amp; Switching</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Standard versus Extended IPv4 ACLs</a:t>
            </a:r>
            <a:r>
              <a:rPr lang="en-US" dirty="0" smtClean="0"/>
              <a:t/>
            </a:r>
            <a:br>
              <a:rPr lang="en-US" dirty="0" smtClean="0"/>
            </a:br>
            <a:r>
              <a:rPr lang="en-US" dirty="0"/>
              <a:t>Types of Cisco IPv4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Standard ACLs</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Extended ACLs</a:t>
            </a:r>
          </a:p>
        </p:txBody>
      </p:sp>
      <p:pic>
        <p:nvPicPr>
          <p:cNvPr id="2" name="Picture 1"/>
          <p:cNvPicPr>
            <a:picLocks noChangeAspect="1"/>
          </p:cNvPicPr>
          <p:nvPr/>
        </p:nvPicPr>
        <p:blipFill>
          <a:blip r:embed="rId3"/>
          <a:stretch>
            <a:fillRect/>
          </a:stretch>
        </p:blipFill>
        <p:spPr>
          <a:xfrm>
            <a:off x="634619" y="1981543"/>
            <a:ext cx="7785100" cy="1701800"/>
          </a:xfrm>
          <a:prstGeom prst="rect">
            <a:avLst/>
          </a:prstGeom>
        </p:spPr>
      </p:pic>
      <p:pic>
        <p:nvPicPr>
          <p:cNvPr id="3" name="Picture 2"/>
          <p:cNvPicPr>
            <a:picLocks noChangeAspect="1"/>
          </p:cNvPicPr>
          <p:nvPr/>
        </p:nvPicPr>
        <p:blipFill>
          <a:blip r:embed="rId4"/>
          <a:stretch>
            <a:fillRect/>
          </a:stretch>
        </p:blipFill>
        <p:spPr>
          <a:xfrm>
            <a:off x="647319" y="4146103"/>
            <a:ext cx="7759700" cy="2260600"/>
          </a:xfrm>
          <a:prstGeom prst="rect">
            <a:avLst/>
          </a:prstGeom>
        </p:spPr>
      </p:pic>
    </p:spTree>
    <p:extLst>
      <p:ext uri="{BB962C8B-B14F-4D97-AF65-F5344CB8AC3E}">
        <p14:creationId xmlns:p14="http://schemas.microsoft.com/office/powerpoint/2010/main" val="396171053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Standard versus Extended IPv4 ACLs</a:t>
            </a:r>
            <a:r>
              <a:rPr lang="en-US" dirty="0" smtClean="0"/>
              <a:t/>
            </a:r>
            <a:br>
              <a:rPr lang="en-US" dirty="0" smtClean="0"/>
            </a:br>
            <a:r>
              <a:rPr lang="en-US" dirty="0"/>
              <a:t>Numbering and Naming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4222" r="-14222"/>
          <a:stretch>
            <a:fillRect/>
          </a:stretch>
        </p:blipFill>
        <p:spPr>
          <a:xfrm>
            <a:off x="554038" y="1565275"/>
            <a:ext cx="7940675" cy="4386263"/>
          </a:xfrm>
        </p:spPr>
      </p:pic>
    </p:spTree>
    <p:extLst>
      <p:ext uri="{BB962C8B-B14F-4D97-AF65-F5344CB8AC3E}">
        <p14:creationId xmlns:p14="http://schemas.microsoft.com/office/powerpoint/2010/main" val="196594597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Introducing ACL Wildcard Masking</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Wildcard masks and subnet masks differ in the way they match binary 1s and 0s. Wildcard masks use the following rules to match binary 1s and 0s:</a:t>
            </a:r>
          </a:p>
          <a:p>
            <a:r>
              <a:rPr lang="en-US" dirty="0" smtClean="0"/>
              <a:t>Wildcard </a:t>
            </a:r>
            <a:r>
              <a:rPr lang="en-US" dirty="0"/>
              <a:t>mask bit 0 - Match the corresponding bit value in the address.</a:t>
            </a:r>
          </a:p>
          <a:p>
            <a:r>
              <a:rPr lang="en-US" dirty="0" smtClean="0"/>
              <a:t>Wildcard </a:t>
            </a:r>
            <a:r>
              <a:rPr lang="en-US" dirty="0"/>
              <a:t>mask bit 1 - Ignore the corresponding bit value in the address</a:t>
            </a:r>
            <a:r>
              <a:rPr lang="en-US" dirty="0" smtClean="0"/>
              <a:t>.</a:t>
            </a:r>
          </a:p>
          <a:p>
            <a:pPr marL="0" indent="0">
              <a:buNone/>
            </a:pPr>
            <a:r>
              <a:rPr lang="en-US" dirty="0" smtClean="0"/>
              <a:t/>
            </a:r>
            <a:br>
              <a:rPr lang="en-US" dirty="0" smtClean="0"/>
            </a:br>
            <a:r>
              <a:rPr lang="en-US" dirty="0" smtClean="0"/>
              <a:t>Wildcard </a:t>
            </a:r>
            <a:r>
              <a:rPr lang="en-US" dirty="0"/>
              <a:t>masks are often referred to as an inverse mask. The reason is that, unlike a subnet mask in which binary 1 is equal to a match and binary 0 is not a match, in a wildcard mask the reverse is true.</a:t>
            </a:r>
            <a:endParaRPr lang="en-US" dirty="0" smtClean="0"/>
          </a:p>
        </p:txBody>
      </p:sp>
    </p:spTree>
    <p:extLst>
      <p:ext uri="{BB962C8B-B14F-4D97-AF65-F5344CB8AC3E}">
        <p14:creationId xmlns:p14="http://schemas.microsoft.com/office/powerpoint/2010/main" val="2566809361"/>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Examples: Hosts / Subnets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188" r="-20188"/>
          <a:stretch>
            <a:fillRect/>
          </a:stretch>
        </p:blipFill>
        <p:spPr>
          <a:xfrm>
            <a:off x="554038" y="1565275"/>
            <a:ext cx="7940675" cy="4386263"/>
          </a:xfrm>
        </p:spPr>
      </p:pic>
    </p:spTree>
    <p:extLst>
      <p:ext uri="{BB962C8B-B14F-4D97-AF65-F5344CB8AC3E}">
        <p14:creationId xmlns:p14="http://schemas.microsoft.com/office/powerpoint/2010/main" val="33505475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Examples: Match Ranges</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9376" r="-9376"/>
          <a:stretch>
            <a:fillRect/>
          </a:stretch>
        </p:blipFill>
        <p:spPr>
          <a:xfrm>
            <a:off x="655638" y="1577989"/>
            <a:ext cx="7940675" cy="4637749"/>
          </a:xfrm>
        </p:spPr>
      </p:pic>
    </p:spTree>
    <p:extLst>
      <p:ext uri="{BB962C8B-B14F-4D97-AF65-F5344CB8AC3E}">
        <p14:creationId xmlns:p14="http://schemas.microsoft.com/office/powerpoint/2010/main" val="350482773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Calculating the Wildcard Mask</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Calculating wildcard masks can be challenging. One shortcut method is to subtract the subnet mask from 255.255.255.255.</a:t>
            </a:r>
            <a:endParaRPr lang="en-US" dirty="0" smtClean="0"/>
          </a:p>
        </p:txBody>
      </p:sp>
      <p:pic>
        <p:nvPicPr>
          <p:cNvPr id="2" name="Picture 1"/>
          <p:cNvPicPr>
            <a:picLocks noChangeAspect="1"/>
          </p:cNvPicPr>
          <p:nvPr/>
        </p:nvPicPr>
        <p:blipFill>
          <a:blip r:embed="rId3"/>
          <a:stretch>
            <a:fillRect/>
          </a:stretch>
        </p:blipFill>
        <p:spPr>
          <a:xfrm>
            <a:off x="4290609" y="2552030"/>
            <a:ext cx="2789858" cy="3894752"/>
          </a:xfrm>
          <a:prstGeom prst="rect">
            <a:avLst/>
          </a:prstGeom>
        </p:spPr>
      </p:pic>
    </p:spTree>
    <p:extLst>
      <p:ext uri="{BB962C8B-B14F-4D97-AF65-F5344CB8AC3E}">
        <p14:creationId xmlns:p14="http://schemas.microsoft.com/office/powerpoint/2010/main" val="2902708848"/>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Keywords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9725" r="-19725"/>
          <a:stretch>
            <a:fillRect/>
          </a:stretch>
        </p:blipFill>
        <p:spPr>
          <a:xfrm>
            <a:off x="554038" y="1565275"/>
            <a:ext cx="7940675" cy="4386263"/>
          </a:xfrm>
        </p:spPr>
      </p:pic>
    </p:spTree>
    <p:extLst>
      <p:ext uri="{BB962C8B-B14F-4D97-AF65-F5344CB8AC3E}">
        <p14:creationId xmlns:p14="http://schemas.microsoft.com/office/powerpoint/2010/main" val="1903157596"/>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Examples Wildcard Mask Keywords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20974" b="-20974"/>
          <a:stretch>
            <a:fillRect/>
          </a:stretch>
        </p:blipFill>
        <p:spPr>
          <a:xfrm>
            <a:off x="554038" y="1565275"/>
            <a:ext cx="7940675" cy="4386263"/>
          </a:xfrm>
        </p:spPr>
      </p:pic>
    </p:spTree>
    <p:extLst>
      <p:ext uri="{BB962C8B-B14F-4D97-AF65-F5344CB8AC3E}">
        <p14:creationId xmlns:p14="http://schemas.microsoft.com/office/powerpoint/2010/main" val="1521826985"/>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creation</a:t>
            </a:r>
            <a:r>
              <a:rPr lang="en-US" dirty="0" smtClean="0"/>
              <a:t/>
            </a:r>
            <a:br>
              <a:rPr lang="en-US" dirty="0" smtClean="0"/>
            </a:br>
            <a:r>
              <a:rPr lang="en-US" dirty="0"/>
              <a:t>General Guidelines for Creating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Use ACLs in firewall routers positioned between your internal network and an external network such as the Internet</a:t>
            </a:r>
            <a:r>
              <a:rPr lang="en-US" dirty="0" smtClean="0"/>
              <a:t>.</a:t>
            </a:r>
            <a:endParaRPr lang="en-US" dirty="0"/>
          </a:p>
          <a:p>
            <a:r>
              <a:rPr lang="en-US" dirty="0"/>
              <a:t>Use ACLs on a router positioned between two parts of your network to control traffic entering or exiting a specific part of your internal network</a:t>
            </a:r>
            <a:r>
              <a:rPr lang="en-US" dirty="0" smtClean="0"/>
              <a:t>.</a:t>
            </a:r>
            <a:endParaRPr lang="en-US" dirty="0"/>
          </a:p>
          <a:p>
            <a:r>
              <a:rPr lang="en-US" dirty="0"/>
              <a:t>Configure ACLs on border routers, that is routers situated at the edges of your networks. </a:t>
            </a:r>
          </a:p>
          <a:p>
            <a:r>
              <a:rPr lang="en-US" dirty="0"/>
              <a:t>Configure ACLs for each network protocol configured on the border router interfaces</a:t>
            </a:r>
            <a:r>
              <a:rPr lang="en-US" dirty="0" smtClean="0"/>
              <a:t>.</a:t>
            </a:r>
            <a:endParaRPr lang="en-US" dirty="0"/>
          </a:p>
        </p:txBody>
      </p:sp>
    </p:spTree>
    <p:extLst>
      <p:ext uri="{BB962C8B-B14F-4D97-AF65-F5344CB8AC3E}">
        <p14:creationId xmlns:p14="http://schemas.microsoft.com/office/powerpoint/2010/main" val="2329691331"/>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creation</a:t>
            </a:r>
            <a:r>
              <a:rPr lang="en-US" dirty="0" smtClean="0"/>
              <a:t/>
            </a:r>
            <a:br>
              <a:rPr lang="en-US" dirty="0" smtClean="0"/>
            </a:br>
            <a:r>
              <a:rPr lang="en-US" sz="2800" dirty="0"/>
              <a:t>General Guidelines for Creating </a:t>
            </a:r>
            <a:r>
              <a:rPr lang="en-US" sz="2800" dirty="0" err="1" smtClean="0"/>
              <a:t>ACLs</a:t>
            </a:r>
            <a:r>
              <a:rPr lang="en-US" sz="2800" dirty="0" smtClean="0"/>
              <a:t> (cont.)</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The </a:t>
            </a:r>
            <a:r>
              <a:rPr lang="en-US" dirty="0"/>
              <a:t>Three </a:t>
            </a:r>
            <a:r>
              <a:rPr lang="en-US" dirty="0" smtClean="0"/>
              <a:t>Ps</a:t>
            </a:r>
            <a:endParaRPr lang="en-US" dirty="0"/>
          </a:p>
          <a:p>
            <a:r>
              <a:rPr lang="en-US" dirty="0"/>
              <a:t>One ACL per </a:t>
            </a:r>
            <a:r>
              <a:rPr lang="en-US" dirty="0" smtClean="0"/>
              <a:t>protocol - To </a:t>
            </a:r>
            <a:r>
              <a:rPr lang="en-US" dirty="0"/>
              <a:t>control traffic flow on an interface, an ACL must be defined for each protocol enabled on the interface</a:t>
            </a:r>
            <a:r>
              <a:rPr lang="en-US" dirty="0" smtClean="0"/>
              <a:t>.</a:t>
            </a:r>
            <a:endParaRPr lang="en-US" dirty="0"/>
          </a:p>
          <a:p>
            <a:r>
              <a:rPr lang="en-US" dirty="0"/>
              <a:t>One ACL per </a:t>
            </a:r>
            <a:r>
              <a:rPr lang="en-US" dirty="0" smtClean="0"/>
              <a:t>direction - ACLs </a:t>
            </a:r>
            <a:r>
              <a:rPr lang="en-US" dirty="0"/>
              <a:t>control traffic in one direction at a time on an interface. Two separate ACLs must be created to control inbound and outbound traffic</a:t>
            </a:r>
            <a:r>
              <a:rPr lang="en-US" dirty="0" smtClean="0"/>
              <a:t>.</a:t>
            </a:r>
            <a:endParaRPr lang="en-US" dirty="0"/>
          </a:p>
          <a:p>
            <a:r>
              <a:rPr lang="en-US" dirty="0"/>
              <a:t>One ACL per </a:t>
            </a:r>
            <a:r>
              <a:rPr lang="en-US" dirty="0" smtClean="0"/>
              <a:t>interface - ACLs </a:t>
            </a:r>
            <a:r>
              <a:rPr lang="en-US" dirty="0"/>
              <a:t>control traffic for an interface, for example, </a:t>
            </a:r>
            <a:r>
              <a:rPr lang="en-US" dirty="0" err="1"/>
              <a:t>GigabitEthernet</a:t>
            </a:r>
            <a:r>
              <a:rPr lang="en-US" dirty="0"/>
              <a:t> 0/0.</a:t>
            </a:r>
            <a:endParaRPr lang="en-US" dirty="0" smtClean="0"/>
          </a:p>
        </p:txBody>
      </p:sp>
    </p:spTree>
    <p:extLst>
      <p:ext uri="{BB962C8B-B14F-4D97-AF65-F5344CB8AC3E}">
        <p14:creationId xmlns:p14="http://schemas.microsoft.com/office/powerpoint/2010/main" val="302513687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a:t>
            </a:r>
            <a:r>
              <a:rPr lang="en-US" dirty="0">
                <a:ea typeface="ＭＳ Ｐゴシック" pitchFamily="34" charset="-128"/>
              </a:rPr>
              <a:t>9</a:t>
            </a:r>
            <a:endParaRPr lang="en-US" dirty="0"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dirty="0">
                <a:cs typeface="Arial" charset="0"/>
              </a:rPr>
              <a:t>9</a:t>
            </a:r>
            <a:r>
              <a:rPr lang="en-US" dirty="0" smtClean="0">
                <a:cs typeface="Arial" charset="0"/>
              </a:rPr>
              <a:t>.1 IP ACL Operation</a:t>
            </a:r>
          </a:p>
          <a:p>
            <a:pPr marL="0" indent="0" eaLnBrk="1" hangingPunct="1">
              <a:buFont typeface="Wingdings" pitchFamily="2" charset="2"/>
              <a:buNone/>
            </a:pPr>
            <a:r>
              <a:rPr lang="en-US" dirty="0">
                <a:cs typeface="Arial" charset="0"/>
              </a:rPr>
              <a:t>9</a:t>
            </a:r>
            <a:r>
              <a:rPr lang="en-US" dirty="0" smtClean="0">
                <a:cs typeface="Arial" charset="0"/>
              </a:rPr>
              <a:t>.2 Standard IPv4 ACLs</a:t>
            </a:r>
          </a:p>
          <a:p>
            <a:pPr marL="0" indent="0" eaLnBrk="1" hangingPunct="1">
              <a:buFont typeface="Wingdings" pitchFamily="2" charset="2"/>
              <a:buNone/>
            </a:pPr>
            <a:r>
              <a:rPr lang="en-US" dirty="0">
                <a:cs typeface="Arial" charset="0"/>
              </a:rPr>
              <a:t>9</a:t>
            </a:r>
            <a:r>
              <a:rPr lang="en-US" dirty="0" smtClean="0">
                <a:cs typeface="Arial" charset="0"/>
              </a:rPr>
              <a:t>.3 Extended IPv4 ACLSs</a:t>
            </a:r>
          </a:p>
          <a:p>
            <a:pPr marL="0" indent="0" eaLnBrk="1" hangingPunct="1">
              <a:buFont typeface="Wingdings" pitchFamily="2" charset="2"/>
              <a:buNone/>
            </a:pPr>
            <a:r>
              <a:rPr lang="en-US" dirty="0">
                <a:cs typeface="Arial" charset="0"/>
              </a:rPr>
              <a:t>9</a:t>
            </a:r>
            <a:r>
              <a:rPr lang="en-US" dirty="0" smtClean="0">
                <a:cs typeface="Arial" charset="0"/>
              </a:rPr>
              <a:t>.4 Contextual Unit: Debug with ACLs</a:t>
            </a:r>
          </a:p>
          <a:p>
            <a:pPr marL="0" indent="0" eaLnBrk="1" hangingPunct="1">
              <a:buFont typeface="Wingdings" pitchFamily="2" charset="2"/>
              <a:buNone/>
            </a:pPr>
            <a:r>
              <a:rPr lang="en-US" dirty="0">
                <a:cs typeface="Arial" charset="0"/>
              </a:rPr>
              <a:t>9</a:t>
            </a:r>
            <a:r>
              <a:rPr lang="en-US" dirty="0" smtClean="0">
                <a:cs typeface="Arial" charset="0"/>
              </a:rPr>
              <a:t>.5  Troubleshoot ACLs</a:t>
            </a:r>
          </a:p>
          <a:p>
            <a:pPr marL="0" indent="0" eaLnBrk="1" hangingPunct="1">
              <a:buFont typeface="Wingdings" pitchFamily="2" charset="2"/>
              <a:buNone/>
            </a:pPr>
            <a:r>
              <a:rPr lang="en-US" dirty="0" smtClean="0">
                <a:cs typeface="Arial" charset="0"/>
              </a:rPr>
              <a:t>9.6 Contextual Unit: IPv6 ACLs</a:t>
            </a:r>
          </a:p>
          <a:p>
            <a:pPr marL="0" indent="0" eaLnBrk="1" hangingPunct="1">
              <a:buFont typeface="Wingdings" pitchFamily="2" charset="2"/>
              <a:buNone/>
            </a:pPr>
            <a:r>
              <a:rPr lang="en-US" dirty="0" smtClean="0">
                <a:cs typeface="Arial" charset="0"/>
              </a:rPr>
              <a:t>9.7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creation</a:t>
            </a:r>
            <a:r>
              <a:rPr lang="en-US" dirty="0" smtClean="0"/>
              <a:t/>
            </a:r>
            <a:br>
              <a:rPr lang="en-US" dirty="0" smtClean="0"/>
            </a:br>
            <a:r>
              <a:rPr lang="en-US" dirty="0"/>
              <a:t>ACL Best Practices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27546" b="-27546"/>
          <a:stretch>
            <a:fillRect/>
          </a:stretch>
        </p:blipFill>
        <p:spPr>
          <a:xfrm>
            <a:off x="554038" y="1565275"/>
            <a:ext cx="7940675" cy="4386263"/>
          </a:xfrm>
        </p:spPr>
      </p:pic>
    </p:spTree>
    <p:extLst>
      <p:ext uri="{BB962C8B-B14F-4D97-AF65-F5344CB8AC3E}">
        <p14:creationId xmlns:p14="http://schemas.microsoft.com/office/powerpoint/2010/main" val="309061965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Placement</a:t>
            </a:r>
            <a:r>
              <a:rPr lang="en-US" dirty="0" smtClean="0"/>
              <a:t/>
            </a:r>
            <a:br>
              <a:rPr lang="en-US" dirty="0" smtClean="0"/>
            </a:br>
            <a:r>
              <a:rPr lang="en-US" dirty="0"/>
              <a:t>Where to Place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Every ACL should be placed where it has the greatest impact on </a:t>
            </a:r>
            <a:r>
              <a:rPr lang="en-US" dirty="0" smtClean="0"/>
              <a:t>efficiency. The basic </a:t>
            </a:r>
            <a:r>
              <a:rPr lang="en-US" dirty="0"/>
              <a:t>rules are</a:t>
            </a:r>
            <a:r>
              <a:rPr lang="en-US" dirty="0" smtClean="0"/>
              <a:t>:</a:t>
            </a:r>
            <a:endParaRPr lang="en-US" dirty="0"/>
          </a:p>
          <a:p>
            <a:r>
              <a:rPr lang="en-US" dirty="0"/>
              <a:t>Extended </a:t>
            </a:r>
            <a:r>
              <a:rPr lang="en-US" dirty="0" smtClean="0"/>
              <a:t>ACLs - </a:t>
            </a:r>
            <a:r>
              <a:rPr lang="en-US" dirty="0"/>
              <a:t>Locate extended ACLs as close as possible to the source of the traffic to be filtered. </a:t>
            </a:r>
          </a:p>
          <a:p>
            <a:r>
              <a:rPr lang="en-US" dirty="0"/>
              <a:t>Standard </a:t>
            </a:r>
            <a:r>
              <a:rPr lang="en-US" dirty="0" smtClean="0"/>
              <a:t>ACLs - </a:t>
            </a:r>
            <a:r>
              <a:rPr lang="en-US" dirty="0"/>
              <a:t>Because standard ACLs do not specify destination addresses, place them as close to the destination as </a:t>
            </a:r>
            <a:r>
              <a:rPr lang="en-US" dirty="0" smtClean="0"/>
              <a:t>possible.</a:t>
            </a:r>
          </a:p>
          <a:p>
            <a:pPr marL="0" indent="0">
              <a:buNone/>
            </a:pPr>
            <a:r>
              <a:rPr lang="en-US" dirty="0"/>
              <a:t>Placement of the ACL and therefore the type of ACL used may also depend </a:t>
            </a:r>
            <a:r>
              <a:rPr lang="en-US" dirty="0" smtClean="0"/>
              <a:t>on:</a:t>
            </a:r>
            <a:r>
              <a:rPr lang="en-US" dirty="0"/>
              <a:t> t</a:t>
            </a:r>
            <a:r>
              <a:rPr lang="en-US" dirty="0" smtClean="0"/>
              <a:t>he </a:t>
            </a:r>
            <a:r>
              <a:rPr lang="en-US" dirty="0"/>
              <a:t>extent of the network administrator’s </a:t>
            </a:r>
            <a:r>
              <a:rPr lang="en-US" dirty="0" smtClean="0"/>
              <a:t>control, bandwidth </a:t>
            </a:r>
            <a:r>
              <a:rPr lang="en-US" dirty="0"/>
              <a:t>of the </a:t>
            </a:r>
            <a:r>
              <a:rPr lang="en-US" dirty="0" smtClean="0"/>
              <a:t>networks involved, and ease </a:t>
            </a:r>
            <a:r>
              <a:rPr lang="en-US" dirty="0"/>
              <a:t>of </a:t>
            </a:r>
            <a:r>
              <a:rPr lang="en-US" dirty="0" smtClean="0"/>
              <a:t>configuration.</a:t>
            </a:r>
          </a:p>
        </p:txBody>
      </p:sp>
    </p:spTree>
    <p:extLst>
      <p:ext uri="{BB962C8B-B14F-4D97-AF65-F5344CB8AC3E}">
        <p14:creationId xmlns:p14="http://schemas.microsoft.com/office/powerpoint/2010/main" val="302400500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Placement</a:t>
            </a:r>
            <a:r>
              <a:rPr lang="en-US" dirty="0" smtClean="0"/>
              <a:t/>
            </a:r>
            <a:br>
              <a:rPr lang="en-US" dirty="0" smtClean="0"/>
            </a:br>
            <a:r>
              <a:rPr lang="en-US" dirty="0" smtClean="0"/>
              <a:t>Standard </a:t>
            </a:r>
            <a:r>
              <a:rPr lang="en-US" dirty="0"/>
              <a:t>ACL Placement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7238" r="-17238"/>
          <a:stretch>
            <a:fillRect/>
          </a:stretch>
        </p:blipFill>
        <p:spPr>
          <a:xfrm>
            <a:off x="554038" y="1565275"/>
            <a:ext cx="7940675" cy="4386263"/>
          </a:xfrm>
        </p:spPr>
      </p:pic>
    </p:spTree>
    <p:extLst>
      <p:ext uri="{BB962C8B-B14F-4D97-AF65-F5344CB8AC3E}">
        <p14:creationId xmlns:p14="http://schemas.microsoft.com/office/powerpoint/2010/main" val="407557920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Placement</a:t>
            </a:r>
            <a:r>
              <a:rPr lang="en-US" dirty="0" smtClean="0"/>
              <a:t/>
            </a:r>
            <a:br>
              <a:rPr lang="en-US" dirty="0" smtClean="0"/>
            </a:br>
            <a:r>
              <a:rPr lang="en-US" dirty="0" smtClean="0"/>
              <a:t>Extended </a:t>
            </a:r>
            <a:r>
              <a:rPr lang="en-US" dirty="0"/>
              <a:t>ACL Placement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7404" r="-17404"/>
          <a:stretch>
            <a:fillRect/>
          </a:stretch>
        </p:blipFill>
        <p:spPr>
          <a:xfrm>
            <a:off x="554038" y="1565275"/>
            <a:ext cx="7940675" cy="4386263"/>
          </a:xfrm>
        </p:spPr>
      </p:pic>
    </p:spTree>
    <p:extLst>
      <p:ext uri="{BB962C8B-B14F-4D97-AF65-F5344CB8AC3E}">
        <p14:creationId xmlns:p14="http://schemas.microsoft.com/office/powerpoint/2010/main" val="198061730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Entering Criteria Statements</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24871" r="-24871"/>
          <a:stretch>
            <a:fillRect/>
          </a:stretch>
        </p:blipFill>
        <p:spPr>
          <a:xfrm>
            <a:off x="554038" y="1565275"/>
            <a:ext cx="7940675" cy="4386263"/>
          </a:xfrm>
        </p:spPr>
      </p:pic>
    </p:spTree>
    <p:extLst>
      <p:ext uri="{BB962C8B-B14F-4D97-AF65-F5344CB8AC3E}">
        <p14:creationId xmlns:p14="http://schemas.microsoft.com/office/powerpoint/2010/main" val="259659931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Configuring a Standard ACL</a:t>
            </a:r>
            <a:endParaRPr lang="en-US" dirty="0" smtClean="0">
              <a:solidFill>
                <a:schemeClr val="accent5">
                  <a:lumMod val="75000"/>
                </a:schemeClr>
              </a:solidFill>
              <a:cs typeface="Arial" pitchFamily="34" charset="0"/>
            </a:endParaRPr>
          </a:p>
        </p:txBody>
      </p:sp>
      <p:pic>
        <p:nvPicPr>
          <p:cNvPr id="3" name="Picture 2"/>
          <p:cNvPicPr>
            <a:picLocks noChangeAspect="1"/>
          </p:cNvPicPr>
          <p:nvPr/>
        </p:nvPicPr>
        <p:blipFill>
          <a:blip r:embed="rId3"/>
          <a:stretch>
            <a:fillRect/>
          </a:stretch>
        </p:blipFill>
        <p:spPr>
          <a:xfrm>
            <a:off x="2520493" y="1355179"/>
            <a:ext cx="6351534" cy="5052998"/>
          </a:xfrm>
          <a:prstGeom prst="rect">
            <a:avLst/>
          </a:prstGeom>
        </p:spPr>
      </p:pic>
      <p:sp>
        <p:nvSpPr>
          <p:cNvPr id="38915" name="Content Placeholder 5"/>
          <p:cNvSpPr>
            <a:spLocks noGrp="1"/>
          </p:cNvSpPr>
          <p:nvPr>
            <p:ph idx="1"/>
          </p:nvPr>
        </p:nvSpPr>
        <p:spPr>
          <a:xfrm>
            <a:off x="230885" y="4682775"/>
            <a:ext cx="5271869" cy="1898602"/>
          </a:xfrm>
        </p:spPr>
        <p:txBody>
          <a:bodyPr/>
          <a:lstStyle/>
          <a:p>
            <a:pPr marL="0" indent="0">
              <a:buNone/>
            </a:pPr>
            <a:r>
              <a:rPr lang="en-US" b="1" dirty="0" smtClean="0"/>
              <a:t>Example ACL</a:t>
            </a:r>
          </a:p>
          <a:p>
            <a:r>
              <a:rPr lang="en-US" sz="1400" b="1" dirty="0" smtClean="0">
                <a:latin typeface="Courier"/>
                <a:cs typeface="Courier"/>
              </a:rPr>
              <a:t>access</a:t>
            </a:r>
            <a:r>
              <a:rPr lang="en-US" sz="1400" b="1" dirty="0">
                <a:latin typeface="Courier"/>
                <a:cs typeface="Courier"/>
              </a:rPr>
              <a:t>-list 2 deny </a:t>
            </a:r>
            <a:r>
              <a:rPr lang="en-US" sz="1400" b="1" dirty="0" smtClean="0">
                <a:latin typeface="Courier"/>
                <a:cs typeface="Courier"/>
              </a:rPr>
              <a:t>host 192.168.10.10</a:t>
            </a:r>
            <a:endParaRPr lang="en-US" sz="1400" dirty="0">
              <a:latin typeface="Courier"/>
              <a:cs typeface="Courier"/>
            </a:endParaRPr>
          </a:p>
          <a:p>
            <a:r>
              <a:rPr lang="en-US" sz="1400" b="1" dirty="0">
                <a:latin typeface="Courier"/>
                <a:cs typeface="Courier"/>
              </a:rPr>
              <a:t>access-list 2 permit 192.168.10.0 0.0.0.255</a:t>
            </a:r>
            <a:endParaRPr lang="en-US" sz="1400" dirty="0">
              <a:latin typeface="Courier"/>
              <a:cs typeface="Courier"/>
            </a:endParaRPr>
          </a:p>
          <a:p>
            <a:r>
              <a:rPr lang="en-US" sz="1400" b="1" dirty="0">
                <a:latin typeface="Courier"/>
                <a:cs typeface="Courier"/>
              </a:rPr>
              <a:t>access-list 2 deny 192.168.0.0 0.0.255.255</a:t>
            </a:r>
            <a:endParaRPr lang="en-US" sz="1400" dirty="0">
              <a:latin typeface="Courier"/>
              <a:cs typeface="Courier"/>
            </a:endParaRPr>
          </a:p>
          <a:p>
            <a:r>
              <a:rPr lang="en-US" sz="1400" b="1" dirty="0">
                <a:latin typeface="Courier"/>
                <a:cs typeface="Courier"/>
              </a:rPr>
              <a:t>access-list 2 permit 192.0.0.0 0.255.255.255</a:t>
            </a:r>
            <a:endParaRPr lang="en-US" sz="1400" dirty="0" smtClean="0">
              <a:latin typeface="Courier"/>
              <a:cs typeface="Courier"/>
            </a:endParaRPr>
          </a:p>
        </p:txBody>
      </p:sp>
    </p:spTree>
    <p:extLst>
      <p:ext uri="{BB962C8B-B14F-4D97-AF65-F5344CB8AC3E}">
        <p14:creationId xmlns:p14="http://schemas.microsoft.com/office/powerpoint/2010/main" val="255299402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Configuring a Standard ACL </a:t>
            </a:r>
            <a:r>
              <a:rPr lang="en-US" dirty="0" smtClean="0"/>
              <a:t>(cont</a:t>
            </a:r>
            <a:r>
              <a:rPr lang="en-US" dirty="0"/>
              <a: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full syntax of the standard ACL command is as follows</a:t>
            </a:r>
            <a:r>
              <a:rPr lang="en-US" dirty="0" smtClean="0"/>
              <a:t>:</a:t>
            </a:r>
            <a:endParaRPr lang="en-US" dirty="0"/>
          </a:p>
          <a:p>
            <a:pPr marL="338137" lvl="1" indent="0"/>
            <a:r>
              <a:rPr lang="en-US" dirty="0">
                <a:latin typeface="Courier"/>
                <a:cs typeface="Courier"/>
              </a:rPr>
              <a:t>Router(</a:t>
            </a:r>
            <a:r>
              <a:rPr lang="en-US" dirty="0" err="1">
                <a:latin typeface="Courier"/>
                <a:cs typeface="Courier"/>
              </a:rPr>
              <a:t>config</a:t>
            </a:r>
            <a:r>
              <a:rPr lang="en-US" dirty="0">
                <a:latin typeface="Courier"/>
                <a:cs typeface="Courier"/>
              </a:rPr>
              <a:t>)# </a:t>
            </a:r>
            <a:r>
              <a:rPr lang="en-US" b="1" dirty="0">
                <a:latin typeface="Courier"/>
                <a:cs typeface="Courier"/>
              </a:rPr>
              <a:t>access-list</a:t>
            </a:r>
            <a:r>
              <a:rPr lang="en-US" dirty="0">
                <a:latin typeface="Courier"/>
                <a:cs typeface="Courier"/>
              </a:rPr>
              <a:t> </a:t>
            </a:r>
            <a:r>
              <a:rPr lang="en-US" i="1" dirty="0">
                <a:latin typeface="Courier"/>
                <a:cs typeface="Courier"/>
              </a:rPr>
              <a:t>access-list-number</a:t>
            </a:r>
            <a:r>
              <a:rPr lang="en-US" dirty="0">
                <a:latin typeface="Courier"/>
                <a:cs typeface="Courier"/>
              </a:rPr>
              <a:t> </a:t>
            </a:r>
            <a:r>
              <a:rPr lang="en-US" b="1" dirty="0">
                <a:latin typeface="Courier"/>
                <a:cs typeface="Courier"/>
              </a:rPr>
              <a:t>deny permit remark</a:t>
            </a:r>
            <a:r>
              <a:rPr lang="en-US" dirty="0">
                <a:latin typeface="Courier"/>
                <a:cs typeface="Courier"/>
              </a:rPr>
              <a:t> </a:t>
            </a:r>
            <a:r>
              <a:rPr lang="en-US" i="1" dirty="0">
                <a:latin typeface="Courier"/>
                <a:cs typeface="Courier"/>
              </a:rPr>
              <a:t>source</a:t>
            </a:r>
            <a:r>
              <a:rPr lang="en-US" dirty="0">
                <a:latin typeface="Courier"/>
                <a:cs typeface="Courier"/>
              </a:rPr>
              <a:t> [ </a:t>
            </a:r>
            <a:r>
              <a:rPr lang="en-US" i="1" dirty="0">
                <a:latin typeface="Courier"/>
                <a:cs typeface="Courier"/>
              </a:rPr>
              <a:t>source-wildcard</a:t>
            </a:r>
            <a:r>
              <a:rPr lang="en-US" dirty="0">
                <a:latin typeface="Courier"/>
                <a:cs typeface="Courier"/>
              </a:rPr>
              <a:t> ] [ </a:t>
            </a:r>
            <a:r>
              <a:rPr lang="en-US" b="1" dirty="0">
                <a:latin typeface="Courier"/>
                <a:cs typeface="Courier"/>
              </a:rPr>
              <a:t>log</a:t>
            </a:r>
            <a:r>
              <a:rPr lang="en-US" dirty="0">
                <a:latin typeface="Courier"/>
                <a:cs typeface="Courier"/>
              </a:rPr>
              <a:t> </a:t>
            </a:r>
            <a:r>
              <a:rPr lang="en-US" dirty="0" smtClean="0">
                <a:latin typeface="Courier"/>
                <a:cs typeface="Courier"/>
              </a:rPr>
              <a:t>]</a:t>
            </a:r>
          </a:p>
          <a:p>
            <a:pPr marL="338137" lvl="1" indent="0"/>
            <a:endParaRPr lang="en-US" dirty="0">
              <a:latin typeface="Courier"/>
              <a:cs typeface="Courier"/>
            </a:endParaRPr>
          </a:p>
          <a:p>
            <a:pPr marL="0" indent="0">
              <a:buNone/>
            </a:pPr>
            <a:r>
              <a:rPr lang="en-US" dirty="0"/>
              <a:t>To remove the ACL, the global configuration </a:t>
            </a:r>
            <a:r>
              <a:rPr lang="en-US" b="1" dirty="0">
                <a:latin typeface="Courier"/>
                <a:cs typeface="Courier"/>
              </a:rPr>
              <a:t>no access-list</a:t>
            </a:r>
            <a:r>
              <a:rPr lang="en-US" dirty="0"/>
              <a:t> command is used</a:t>
            </a:r>
            <a:r>
              <a:rPr lang="en-US" dirty="0" smtClean="0"/>
              <a:t>.</a:t>
            </a:r>
          </a:p>
          <a:p>
            <a:pPr marL="0" indent="0">
              <a:buNone/>
            </a:pPr>
            <a:r>
              <a:rPr lang="en-US" dirty="0" smtClean="0"/>
              <a:t/>
            </a:r>
            <a:br>
              <a:rPr lang="en-US" dirty="0" smtClean="0"/>
            </a:br>
            <a:r>
              <a:rPr lang="en-US" dirty="0" smtClean="0"/>
              <a:t>The </a:t>
            </a:r>
            <a:r>
              <a:rPr lang="en-US" b="1" dirty="0">
                <a:latin typeface="Courier"/>
                <a:cs typeface="Courier"/>
              </a:rPr>
              <a:t>remark</a:t>
            </a:r>
            <a:r>
              <a:rPr lang="en-US" dirty="0"/>
              <a:t> keyword is used for documentation and makes access lists a great deal easier to understand.</a:t>
            </a:r>
            <a:endParaRPr lang="en-US" dirty="0" smtClean="0">
              <a:latin typeface="Courier"/>
              <a:cs typeface="Courier"/>
            </a:endParaRPr>
          </a:p>
        </p:txBody>
      </p:sp>
    </p:spTree>
    <p:extLst>
      <p:ext uri="{BB962C8B-B14F-4D97-AF65-F5344CB8AC3E}">
        <p14:creationId xmlns:p14="http://schemas.microsoft.com/office/powerpoint/2010/main" val="421173057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Internal Logic</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Cisco IOS applies an internal logic when accepting and processing standard access list statements. As discussed previously, access list statements are processed sequentially. Therefore, the order in which statements are entered is important</a:t>
            </a:r>
            <a:r>
              <a:rPr lang="en-US" dirty="0" smtClean="0"/>
              <a:t>.</a:t>
            </a:r>
          </a:p>
        </p:txBody>
      </p:sp>
      <p:pic>
        <p:nvPicPr>
          <p:cNvPr id="2" name="Picture 1"/>
          <p:cNvPicPr>
            <a:picLocks noChangeAspect="1"/>
          </p:cNvPicPr>
          <p:nvPr/>
        </p:nvPicPr>
        <p:blipFill>
          <a:blip r:embed="rId3"/>
          <a:stretch>
            <a:fillRect/>
          </a:stretch>
        </p:blipFill>
        <p:spPr>
          <a:xfrm>
            <a:off x="808097" y="3795879"/>
            <a:ext cx="7503756" cy="2254215"/>
          </a:xfrm>
          <a:prstGeom prst="rect">
            <a:avLst/>
          </a:prstGeom>
        </p:spPr>
      </p:pic>
    </p:spTree>
    <p:extLst>
      <p:ext uri="{BB962C8B-B14F-4D97-AF65-F5344CB8AC3E}">
        <p14:creationId xmlns:p14="http://schemas.microsoft.com/office/powerpoint/2010/main" val="410816198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Applying Standard ACLs to Interfaces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After a standard ACL is configured, it is linked to an interface using the </a:t>
            </a:r>
            <a:r>
              <a:rPr lang="en-US" b="1" dirty="0" err="1">
                <a:latin typeface="Courier"/>
                <a:cs typeface="Courier"/>
              </a:rPr>
              <a:t>ip</a:t>
            </a:r>
            <a:r>
              <a:rPr lang="en-US" b="1" dirty="0">
                <a:latin typeface="Courier"/>
                <a:cs typeface="Courier"/>
              </a:rPr>
              <a:t> access-group</a:t>
            </a:r>
            <a:r>
              <a:rPr lang="en-US" dirty="0">
                <a:latin typeface="Courier"/>
                <a:cs typeface="Courier"/>
              </a:rPr>
              <a:t> </a:t>
            </a:r>
            <a:r>
              <a:rPr lang="en-US" dirty="0"/>
              <a:t>command in interface configuration mode:</a:t>
            </a:r>
          </a:p>
          <a:p>
            <a:pPr marL="0" indent="0">
              <a:buNone/>
            </a:pPr>
            <a:r>
              <a:rPr lang="en-US" dirty="0" smtClean="0">
                <a:latin typeface="Courier"/>
                <a:cs typeface="Courier"/>
              </a:rPr>
              <a:t>Router</a:t>
            </a:r>
            <a:r>
              <a:rPr lang="en-US" dirty="0">
                <a:latin typeface="Courier"/>
                <a:cs typeface="Courier"/>
              </a:rPr>
              <a:t>(</a:t>
            </a:r>
            <a:r>
              <a:rPr lang="en-US" dirty="0" err="1">
                <a:latin typeface="Courier"/>
                <a:cs typeface="Courier"/>
              </a:rPr>
              <a:t>config</a:t>
            </a:r>
            <a:r>
              <a:rPr lang="en-US" dirty="0">
                <a:latin typeface="Courier"/>
                <a:cs typeface="Courier"/>
              </a:rPr>
              <a:t>-if)# </a:t>
            </a:r>
            <a:r>
              <a:rPr lang="en-US" b="1" dirty="0" err="1">
                <a:latin typeface="Courier"/>
                <a:cs typeface="Courier"/>
              </a:rPr>
              <a:t>ip</a:t>
            </a:r>
            <a:r>
              <a:rPr lang="en-US" b="1" dirty="0">
                <a:latin typeface="Courier"/>
                <a:cs typeface="Courier"/>
              </a:rPr>
              <a:t> access-group</a:t>
            </a:r>
            <a:r>
              <a:rPr lang="en-US" dirty="0">
                <a:latin typeface="Courier"/>
                <a:cs typeface="Courier"/>
              </a:rPr>
              <a:t> { </a:t>
            </a:r>
            <a:r>
              <a:rPr lang="en-US" i="1" dirty="0">
                <a:latin typeface="Courier"/>
                <a:cs typeface="Courier"/>
              </a:rPr>
              <a:t>access-list-number</a:t>
            </a:r>
            <a:r>
              <a:rPr lang="en-US" dirty="0">
                <a:latin typeface="Courier"/>
                <a:cs typeface="Courier"/>
              </a:rPr>
              <a:t> | </a:t>
            </a:r>
            <a:r>
              <a:rPr lang="en-US" i="1" dirty="0">
                <a:latin typeface="Courier"/>
                <a:cs typeface="Courier"/>
              </a:rPr>
              <a:t>access-list-name</a:t>
            </a:r>
            <a:r>
              <a:rPr lang="en-US" dirty="0">
                <a:latin typeface="Courier"/>
                <a:cs typeface="Courier"/>
              </a:rPr>
              <a:t> } { </a:t>
            </a:r>
            <a:r>
              <a:rPr lang="en-US" b="1" dirty="0">
                <a:latin typeface="Courier"/>
                <a:cs typeface="Courier"/>
              </a:rPr>
              <a:t>in</a:t>
            </a:r>
            <a:r>
              <a:rPr lang="en-US" dirty="0">
                <a:latin typeface="Courier"/>
                <a:cs typeface="Courier"/>
              </a:rPr>
              <a:t> | </a:t>
            </a:r>
            <a:r>
              <a:rPr lang="en-US" b="1" dirty="0">
                <a:latin typeface="Courier"/>
                <a:cs typeface="Courier"/>
              </a:rPr>
              <a:t>out</a:t>
            </a:r>
            <a:r>
              <a:rPr lang="en-US" dirty="0">
                <a:latin typeface="Courier"/>
                <a:cs typeface="Courier"/>
              </a:rPr>
              <a:t> </a:t>
            </a:r>
            <a:r>
              <a:rPr lang="en-US" dirty="0" smtClean="0">
                <a:latin typeface="Courier"/>
                <a:cs typeface="Courier"/>
              </a:rPr>
              <a:t>}</a:t>
            </a:r>
            <a:endParaRPr lang="en-US" dirty="0"/>
          </a:p>
          <a:p>
            <a:pPr marL="0" indent="0">
              <a:buNone/>
            </a:pPr>
            <a:r>
              <a:rPr lang="en-US" dirty="0" smtClean="0"/>
              <a:t/>
            </a:r>
            <a:br>
              <a:rPr lang="en-US" dirty="0" smtClean="0"/>
            </a:br>
            <a:r>
              <a:rPr lang="en-US" dirty="0" smtClean="0"/>
              <a:t>To </a:t>
            </a:r>
            <a:r>
              <a:rPr lang="en-US" dirty="0"/>
              <a:t>remove an ACL from an interface, first enter the </a:t>
            </a:r>
            <a:r>
              <a:rPr lang="en-US" b="1" dirty="0">
                <a:latin typeface="Courier"/>
                <a:cs typeface="Courier"/>
              </a:rPr>
              <a:t>no </a:t>
            </a:r>
            <a:r>
              <a:rPr lang="en-US" b="1" dirty="0" err="1">
                <a:latin typeface="Courier"/>
                <a:cs typeface="Courier"/>
              </a:rPr>
              <a:t>ip</a:t>
            </a:r>
            <a:r>
              <a:rPr lang="en-US" b="1" dirty="0">
                <a:latin typeface="Courier"/>
                <a:cs typeface="Courier"/>
              </a:rPr>
              <a:t> access-group</a:t>
            </a:r>
            <a:r>
              <a:rPr lang="en-US" dirty="0"/>
              <a:t> command on the interface, and then enter the global </a:t>
            </a:r>
            <a:r>
              <a:rPr lang="en-US" b="1" dirty="0">
                <a:latin typeface="Courier"/>
                <a:cs typeface="Courier"/>
              </a:rPr>
              <a:t>no access-list</a:t>
            </a:r>
            <a:r>
              <a:rPr lang="en-US" dirty="0">
                <a:latin typeface="Courier"/>
                <a:cs typeface="Courier"/>
              </a:rPr>
              <a:t> </a:t>
            </a:r>
            <a:r>
              <a:rPr lang="en-US" dirty="0"/>
              <a:t>command to remove the entire ACL.</a:t>
            </a:r>
            <a:endParaRPr lang="en-US" dirty="0" smtClean="0"/>
          </a:p>
        </p:txBody>
      </p:sp>
    </p:spTree>
    <p:extLst>
      <p:ext uri="{BB962C8B-B14F-4D97-AF65-F5344CB8AC3E}">
        <p14:creationId xmlns:p14="http://schemas.microsoft.com/office/powerpoint/2010/main" val="4126416807"/>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sz="3000" dirty="0"/>
              <a:t>Applying Standard ACLs to Interfaces (Cont</a:t>
            </a:r>
            <a:r>
              <a:rPr lang="en-US" sz="3000" dirty="0" smtClean="0"/>
              <a:t>.)</a:t>
            </a:r>
            <a:endParaRPr lang="en-US" sz="30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27533" r="837"/>
          <a:stretch/>
        </p:blipFill>
        <p:spPr>
          <a:xfrm>
            <a:off x="554039" y="1565275"/>
            <a:ext cx="6487948" cy="4386263"/>
          </a:xfrm>
        </p:spPr>
      </p:pic>
      <p:sp>
        <p:nvSpPr>
          <p:cNvPr id="3" name="Rectangle 2"/>
          <p:cNvSpPr/>
          <p:nvPr/>
        </p:nvSpPr>
        <p:spPr bwMode="auto">
          <a:xfrm>
            <a:off x="2120900" y="4692650"/>
            <a:ext cx="2006600" cy="133350"/>
          </a:xfrm>
          <a:prstGeom prst="rect">
            <a:avLst/>
          </a:prstGeom>
          <a:solidFill>
            <a:srgbClr val="C0C0C4"/>
          </a:solidFill>
          <a:ln w="9525" cap="flat" cmpd="sng" algn="ctr">
            <a:solidFill>
              <a:srgbClr val="C0C0C4"/>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50127981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a:t>
            </a:r>
            <a:r>
              <a:rPr lang="en-US" dirty="0"/>
              <a:t>9</a:t>
            </a:r>
            <a:r>
              <a:rPr lang="en-US" dirty="0" smtClean="0"/>
              <a:t>: Objectives</a:t>
            </a:r>
          </a:p>
        </p:txBody>
      </p:sp>
      <p:sp>
        <p:nvSpPr>
          <p:cNvPr id="7171" name="Content Placeholder 2"/>
          <p:cNvSpPr>
            <a:spLocks noGrp="1"/>
          </p:cNvSpPr>
          <p:nvPr>
            <p:ph idx="1"/>
          </p:nvPr>
        </p:nvSpPr>
        <p:spPr>
          <a:xfrm>
            <a:off x="655638" y="1303338"/>
            <a:ext cx="8197850" cy="4575175"/>
          </a:xfrm>
        </p:spPr>
        <p:txBody>
          <a:bodyPr/>
          <a:lstStyle/>
          <a:p>
            <a:r>
              <a:rPr lang="en-US" dirty="0"/>
              <a:t>Explain how ACLs are used to filter traffic.</a:t>
            </a:r>
          </a:p>
          <a:p>
            <a:r>
              <a:rPr lang="en-US" dirty="0"/>
              <a:t>Compare standard and extended IPv4 ACLs.</a:t>
            </a:r>
          </a:p>
          <a:p>
            <a:r>
              <a:rPr lang="en-US" dirty="0"/>
              <a:t>Explain how ACLs use wildcard masks.</a:t>
            </a:r>
          </a:p>
          <a:p>
            <a:r>
              <a:rPr lang="en-US" dirty="0"/>
              <a:t>Explain the guidelines for creating ACLs.</a:t>
            </a:r>
          </a:p>
          <a:p>
            <a:r>
              <a:rPr lang="en-US" dirty="0"/>
              <a:t>Explain the guidelines for placement of ACLs.</a:t>
            </a:r>
          </a:p>
          <a:p>
            <a:r>
              <a:rPr lang="en-US" dirty="0"/>
              <a:t>Configure standard IPv4 ACLs to filter traffic according to networking requirements.</a:t>
            </a:r>
          </a:p>
          <a:p>
            <a:r>
              <a:rPr lang="en-US" dirty="0"/>
              <a:t>Modify a standard IPv4 ACL using sequence numbers.</a:t>
            </a:r>
          </a:p>
          <a:p>
            <a:r>
              <a:rPr lang="en-US" dirty="0"/>
              <a:t>Configure a standard ACL to secure </a:t>
            </a:r>
            <a:r>
              <a:rPr lang="en-US" dirty="0" err="1"/>
              <a:t>vty</a:t>
            </a:r>
            <a:r>
              <a:rPr lang="en-US" dirty="0"/>
              <a:t> access</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Creating Named Standard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2277" r="-12277"/>
          <a:stretch>
            <a:fillRect/>
          </a:stretch>
        </p:blipFill>
        <p:spPr>
          <a:xfrm>
            <a:off x="554038" y="1565275"/>
            <a:ext cx="7940675" cy="4386263"/>
          </a:xfrm>
        </p:spPr>
      </p:pic>
    </p:spTree>
    <p:extLst>
      <p:ext uri="{BB962C8B-B14F-4D97-AF65-F5344CB8AC3E}">
        <p14:creationId xmlns:p14="http://schemas.microsoft.com/office/powerpoint/2010/main" val="1887727648"/>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Commenting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1179" r="-21179"/>
          <a:stretch>
            <a:fillRect/>
          </a:stretch>
        </p:blipFill>
        <p:spPr>
          <a:xfrm>
            <a:off x="554038" y="1565275"/>
            <a:ext cx="7940675" cy="4386263"/>
          </a:xfrm>
        </p:spPr>
      </p:pic>
    </p:spTree>
    <p:extLst>
      <p:ext uri="{BB962C8B-B14F-4D97-AF65-F5344CB8AC3E}">
        <p14:creationId xmlns:p14="http://schemas.microsoft.com/office/powerpoint/2010/main" val="388349264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Numbered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468" r="-26468"/>
          <a:stretch>
            <a:fillRect/>
          </a:stretch>
        </p:blipFill>
        <p:spPr>
          <a:xfrm>
            <a:off x="554038" y="1565275"/>
            <a:ext cx="7940675" cy="4386263"/>
          </a:xfrm>
        </p:spPr>
      </p:pic>
    </p:spTree>
    <p:extLst>
      <p:ext uri="{BB962C8B-B14F-4D97-AF65-F5344CB8AC3E}">
        <p14:creationId xmlns:p14="http://schemas.microsoft.com/office/powerpoint/2010/main" val="101673125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Numbered ACLs </a:t>
            </a:r>
            <a:r>
              <a:rPr lang="en-US" dirty="0" smtClean="0"/>
              <a:t>(cont</a:t>
            </a:r>
            <a:r>
              <a:rPr lang="en-US" dirty="0"/>
              <a: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567" r="-25567"/>
          <a:stretch>
            <a:fillRect/>
          </a:stretch>
        </p:blipFill>
        <p:spPr>
          <a:xfrm>
            <a:off x="554038" y="1565275"/>
            <a:ext cx="7940675" cy="4386263"/>
          </a:xfrm>
        </p:spPr>
      </p:pic>
    </p:spTree>
    <p:extLst>
      <p:ext uri="{BB962C8B-B14F-4D97-AF65-F5344CB8AC3E}">
        <p14:creationId xmlns:p14="http://schemas.microsoft.com/office/powerpoint/2010/main" val="97639247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Named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1212" r="-21212"/>
          <a:stretch>
            <a:fillRect/>
          </a:stretch>
        </p:blipFill>
        <p:spPr>
          <a:xfrm>
            <a:off x="554038" y="1565275"/>
            <a:ext cx="7940675" cy="4386263"/>
          </a:xfrm>
        </p:spPr>
      </p:pic>
    </p:spTree>
    <p:extLst>
      <p:ext uri="{BB962C8B-B14F-4D97-AF65-F5344CB8AC3E}">
        <p14:creationId xmlns:p14="http://schemas.microsoft.com/office/powerpoint/2010/main" val="144909839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Verifying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260" r="1260"/>
          <a:stretch>
            <a:fillRect/>
          </a:stretch>
        </p:blipFill>
        <p:spPr>
          <a:xfrm>
            <a:off x="1939347" y="1584519"/>
            <a:ext cx="5256563" cy="2903615"/>
          </a:xfrm>
        </p:spPr>
      </p:pic>
      <p:pic>
        <p:nvPicPr>
          <p:cNvPr id="3" name="Picture 2"/>
          <p:cNvPicPr>
            <a:picLocks noChangeAspect="1"/>
          </p:cNvPicPr>
          <p:nvPr/>
        </p:nvPicPr>
        <p:blipFill>
          <a:blip r:embed="rId4"/>
          <a:stretch>
            <a:fillRect/>
          </a:stretch>
        </p:blipFill>
        <p:spPr>
          <a:xfrm>
            <a:off x="1962521" y="4566747"/>
            <a:ext cx="5252629" cy="1871295"/>
          </a:xfrm>
          <a:prstGeom prst="rect">
            <a:avLst/>
          </a:prstGeom>
        </p:spPr>
      </p:pic>
    </p:spTree>
    <p:extLst>
      <p:ext uri="{BB962C8B-B14F-4D97-AF65-F5344CB8AC3E}">
        <p14:creationId xmlns:p14="http://schemas.microsoft.com/office/powerpoint/2010/main" val="3884339032"/>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ACL Statistics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9945" r="-19945"/>
          <a:stretch>
            <a:fillRect/>
          </a:stretch>
        </p:blipFill>
        <p:spPr>
          <a:xfrm>
            <a:off x="554038" y="1565275"/>
            <a:ext cx="7940675" cy="4386263"/>
          </a:xfrm>
        </p:spPr>
      </p:pic>
    </p:spTree>
    <p:extLst>
      <p:ext uri="{BB962C8B-B14F-4D97-AF65-F5344CB8AC3E}">
        <p14:creationId xmlns:p14="http://schemas.microsoft.com/office/powerpoint/2010/main" val="4160845146"/>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Standard ACL Sequence Numbers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Another part of the IOS internal logic involves the internal sequencing of standard ACL statements. </a:t>
            </a:r>
            <a:r>
              <a:rPr lang="en-US" dirty="0" smtClean="0"/>
              <a:t>Range </a:t>
            </a:r>
            <a:r>
              <a:rPr lang="en-US" dirty="0"/>
              <a:t>statements that deny three networks are configured first followed by five host statements. The host statements are all valid statements because their host IP addresses are not part of the previously entered range statements</a:t>
            </a:r>
            <a:r>
              <a:rPr lang="en-US" dirty="0" smtClean="0"/>
              <a:t>.</a:t>
            </a:r>
          </a:p>
          <a:p>
            <a:r>
              <a:rPr lang="en-US" dirty="0"/>
              <a:t>The host statements are listed </a:t>
            </a:r>
            <a:r>
              <a:rPr lang="en-US" dirty="0" smtClean="0"/>
              <a:t>first by the show command, </a:t>
            </a:r>
            <a:r>
              <a:rPr lang="en-US" dirty="0"/>
              <a:t>but not necessarily in the order that they were entered. The IOS puts host statements in an order using a special hashing function. The resulting order optimizes the search for a host ACL entry.</a:t>
            </a:r>
            <a:endParaRPr lang="en-US" dirty="0" smtClean="0"/>
          </a:p>
        </p:txBody>
      </p:sp>
    </p:spTree>
    <p:extLst>
      <p:ext uri="{BB962C8B-B14F-4D97-AF65-F5344CB8AC3E}">
        <p14:creationId xmlns:p14="http://schemas.microsoft.com/office/powerpoint/2010/main" val="282825650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Securing VTY ports with a Standard IPv4 ACL</a:t>
            </a:r>
            <a:r>
              <a:rPr lang="en-US" dirty="0" smtClean="0"/>
              <a:t/>
            </a:r>
            <a:br>
              <a:rPr lang="en-US" dirty="0" smtClean="0"/>
            </a:br>
            <a:r>
              <a:rPr lang="en-US" sz="2700" dirty="0"/>
              <a:t>Configuring a Standard ACL to Secure a VTY Port</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Filtering Telnet or SSH traffic is typically considered an extended IP ACL function because it filters a higher level protocol. However, because </a:t>
            </a:r>
            <a:r>
              <a:rPr lang="en-US" dirty="0">
                <a:latin typeface="Courier"/>
                <a:cs typeface="Courier"/>
              </a:rPr>
              <a:t>the </a:t>
            </a:r>
            <a:r>
              <a:rPr lang="en-US" b="1" dirty="0">
                <a:latin typeface="Courier"/>
                <a:cs typeface="Courier"/>
              </a:rPr>
              <a:t>access-class</a:t>
            </a:r>
            <a:r>
              <a:rPr lang="en-US" dirty="0">
                <a:latin typeface="Courier"/>
                <a:cs typeface="Courier"/>
              </a:rPr>
              <a:t> </a:t>
            </a:r>
            <a:r>
              <a:rPr lang="en-US" dirty="0"/>
              <a:t>command is used to filter incoming or outgoing Telnet/SSH sessions by source address, a standard ACL can be used</a:t>
            </a:r>
            <a:r>
              <a:rPr lang="en-US" dirty="0" smtClean="0"/>
              <a:t>.</a:t>
            </a:r>
            <a:endParaRPr lang="en-US" dirty="0"/>
          </a:p>
          <a:p>
            <a:pPr marL="0" indent="0">
              <a:buNone/>
            </a:pPr>
            <a:r>
              <a:rPr lang="en-US" dirty="0" smtClean="0">
                <a:latin typeface="Courier"/>
                <a:cs typeface="Courier"/>
              </a:rPr>
              <a:t>Router</a:t>
            </a:r>
            <a:r>
              <a:rPr lang="en-US" dirty="0">
                <a:latin typeface="Courier"/>
                <a:cs typeface="Courier"/>
              </a:rPr>
              <a:t>(</a:t>
            </a:r>
            <a:r>
              <a:rPr lang="en-US" dirty="0" err="1">
                <a:latin typeface="Courier"/>
                <a:cs typeface="Courier"/>
              </a:rPr>
              <a:t>config</a:t>
            </a:r>
            <a:r>
              <a:rPr lang="en-US" dirty="0">
                <a:latin typeface="Courier"/>
                <a:cs typeface="Courier"/>
              </a:rPr>
              <a:t>-line)# </a:t>
            </a:r>
            <a:r>
              <a:rPr lang="en-US" b="1" dirty="0">
                <a:latin typeface="Courier"/>
                <a:cs typeface="Courier"/>
              </a:rPr>
              <a:t>access-class</a:t>
            </a:r>
            <a:r>
              <a:rPr lang="en-US" dirty="0">
                <a:latin typeface="Courier"/>
                <a:cs typeface="Courier"/>
              </a:rPr>
              <a:t> </a:t>
            </a:r>
            <a:r>
              <a:rPr lang="en-US" i="1" dirty="0">
                <a:latin typeface="Courier"/>
                <a:cs typeface="Courier"/>
              </a:rPr>
              <a:t>access-list-number</a:t>
            </a:r>
            <a:r>
              <a:rPr lang="en-US" dirty="0">
                <a:latin typeface="Courier"/>
                <a:cs typeface="Courier"/>
              </a:rPr>
              <a:t> { </a:t>
            </a:r>
            <a:r>
              <a:rPr lang="en-US" b="1" dirty="0">
                <a:latin typeface="Courier"/>
                <a:cs typeface="Courier"/>
              </a:rPr>
              <a:t>in</a:t>
            </a:r>
            <a:r>
              <a:rPr lang="en-US" dirty="0">
                <a:latin typeface="Courier"/>
                <a:cs typeface="Courier"/>
              </a:rPr>
              <a:t> [ </a:t>
            </a:r>
            <a:r>
              <a:rPr lang="en-US" b="1" dirty="0" err="1">
                <a:latin typeface="Courier"/>
                <a:cs typeface="Courier"/>
              </a:rPr>
              <a:t>vrf</a:t>
            </a:r>
            <a:r>
              <a:rPr lang="en-US" b="1" dirty="0">
                <a:latin typeface="Courier"/>
                <a:cs typeface="Courier"/>
              </a:rPr>
              <a:t>-also</a:t>
            </a:r>
            <a:r>
              <a:rPr lang="en-US" dirty="0">
                <a:latin typeface="Courier"/>
                <a:cs typeface="Courier"/>
              </a:rPr>
              <a:t> ] | </a:t>
            </a:r>
            <a:r>
              <a:rPr lang="en-US" b="1" dirty="0">
                <a:latin typeface="Courier"/>
                <a:cs typeface="Courier"/>
              </a:rPr>
              <a:t>out</a:t>
            </a:r>
            <a:r>
              <a:rPr lang="en-US" dirty="0">
                <a:latin typeface="Courier"/>
                <a:cs typeface="Courier"/>
              </a:rPr>
              <a:t> }</a:t>
            </a:r>
            <a:endParaRPr lang="en-US" dirty="0" smtClean="0">
              <a:latin typeface="Courier"/>
              <a:cs typeface="Courier"/>
            </a:endParaRPr>
          </a:p>
        </p:txBody>
      </p:sp>
    </p:spTree>
    <p:extLst>
      <p:ext uri="{BB962C8B-B14F-4D97-AF65-F5344CB8AC3E}">
        <p14:creationId xmlns:p14="http://schemas.microsoft.com/office/powerpoint/2010/main" val="158083906"/>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Securing VTY ports with a Standard IPv4 ACL</a:t>
            </a:r>
            <a:r>
              <a:rPr lang="en-US" dirty="0" smtClean="0"/>
              <a:t/>
            </a:r>
            <a:br>
              <a:rPr lang="en-US" dirty="0" smtClean="0"/>
            </a:br>
            <a:r>
              <a:rPr lang="en-US" sz="2600" dirty="0"/>
              <a:t>Verifying a Standard ACL used to Secure a VTY Port</a:t>
            </a:r>
            <a:endParaRPr lang="en-US" sz="26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527" r="-25527"/>
          <a:stretch>
            <a:fillRect/>
          </a:stretch>
        </p:blipFill>
        <p:spPr>
          <a:xfrm>
            <a:off x="554038" y="1565275"/>
            <a:ext cx="7940675" cy="4386263"/>
          </a:xfrm>
        </p:spPr>
      </p:pic>
    </p:spTree>
    <p:extLst>
      <p:ext uri="{BB962C8B-B14F-4D97-AF65-F5344CB8AC3E}">
        <p14:creationId xmlns:p14="http://schemas.microsoft.com/office/powerpoint/2010/main" val="257945484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27063" y="434975"/>
            <a:ext cx="8145462" cy="838200"/>
          </a:xfrm>
        </p:spPr>
        <p:txBody>
          <a:bodyPr/>
          <a:lstStyle/>
          <a:p>
            <a:r>
              <a:rPr lang="en-US" dirty="0" smtClean="0"/>
              <a:t>Chapter </a:t>
            </a:r>
            <a:r>
              <a:rPr lang="en-US" dirty="0"/>
              <a:t>9</a:t>
            </a:r>
            <a:r>
              <a:rPr lang="en-US" dirty="0" smtClean="0"/>
              <a:t>: Objectives (continued)</a:t>
            </a:r>
          </a:p>
        </p:txBody>
      </p:sp>
      <p:sp>
        <p:nvSpPr>
          <p:cNvPr id="8195" name="Content Placeholder 2"/>
          <p:cNvSpPr>
            <a:spLocks noGrp="1"/>
          </p:cNvSpPr>
          <p:nvPr>
            <p:ph idx="1"/>
          </p:nvPr>
        </p:nvSpPr>
        <p:spPr>
          <a:xfrm>
            <a:off x="698500" y="1433513"/>
            <a:ext cx="8197850" cy="4575175"/>
          </a:xfrm>
        </p:spPr>
        <p:txBody>
          <a:bodyPr/>
          <a:lstStyle/>
          <a:p>
            <a:r>
              <a:rPr lang="en-US" dirty="0"/>
              <a:t>Explain the structure of an extended access control entry (ACE).</a:t>
            </a:r>
          </a:p>
          <a:p>
            <a:r>
              <a:rPr lang="en-US" dirty="0"/>
              <a:t>Configure extended IPv4 ACLs to filter traffic according to networking requirements.</a:t>
            </a:r>
          </a:p>
          <a:p>
            <a:r>
              <a:rPr lang="en-US" dirty="0"/>
              <a:t>Configure an ACL to limit debug output.</a:t>
            </a:r>
          </a:p>
          <a:p>
            <a:r>
              <a:rPr lang="en-US" dirty="0"/>
              <a:t>Explain how a router processes packets when an ACL is applied.</a:t>
            </a:r>
          </a:p>
          <a:p>
            <a:r>
              <a:rPr lang="en-US" dirty="0"/>
              <a:t>Troubleshoot common ACL errors using CLI commands.</a:t>
            </a:r>
          </a:p>
          <a:p>
            <a:r>
              <a:rPr lang="en-US" dirty="0"/>
              <a:t>Compare IPv4 and IPv6 ACL creation.</a:t>
            </a:r>
          </a:p>
          <a:p>
            <a:r>
              <a:rPr lang="en-US" dirty="0"/>
              <a:t>Configure IPv6 ACLs to filter traffic according to networking requirements</a:t>
            </a:r>
            <a:r>
              <a:rPr lang="en-US" dirty="0" smtClean="0"/>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Structure of an Extended IPv4 ACL</a:t>
            </a:r>
            <a:r>
              <a:rPr lang="en-US" dirty="0" smtClean="0"/>
              <a:t/>
            </a:r>
            <a:br>
              <a:rPr lang="en-US" dirty="0" smtClean="0"/>
            </a:br>
            <a:r>
              <a:rPr lang="en-US" dirty="0"/>
              <a:t>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5135" r="-5135"/>
          <a:stretch>
            <a:fillRect/>
          </a:stretch>
        </p:blipFill>
        <p:spPr>
          <a:xfrm>
            <a:off x="554038" y="1565275"/>
            <a:ext cx="7940675" cy="4386263"/>
          </a:xfrm>
        </p:spPr>
      </p:pic>
    </p:spTree>
    <p:extLst>
      <p:ext uri="{BB962C8B-B14F-4D97-AF65-F5344CB8AC3E}">
        <p14:creationId xmlns:p14="http://schemas.microsoft.com/office/powerpoint/2010/main" val="1738856326"/>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Structure of an Extended IPv4 ACL</a:t>
            </a:r>
            <a:r>
              <a:rPr lang="en-US" dirty="0" smtClean="0"/>
              <a:t/>
            </a:r>
            <a:br>
              <a:rPr lang="en-US" dirty="0" smtClean="0"/>
            </a:br>
            <a:r>
              <a:rPr lang="en-US" dirty="0"/>
              <a:t>Extended ACLs (Cont.)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598" b="598"/>
          <a:stretch>
            <a:fillRect/>
          </a:stretch>
        </p:blipFill>
        <p:spPr>
          <a:xfrm>
            <a:off x="554038" y="1565275"/>
            <a:ext cx="7940675" cy="4386263"/>
          </a:xfrm>
        </p:spPr>
      </p:pic>
    </p:spTree>
    <p:extLst>
      <p:ext uri="{BB962C8B-B14F-4D97-AF65-F5344CB8AC3E}">
        <p14:creationId xmlns:p14="http://schemas.microsoft.com/office/powerpoint/2010/main" val="27716054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Configuring Extended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procedural steps for configuring extended ACLs are the same as for standard ACLs. The extended ACL is first configured, and then it is activated on an interface. However, the command syntax and parameters are more complex to support the additional features provided by extended ACLs.</a:t>
            </a:r>
            <a:endParaRPr lang="en-US" dirty="0" smtClean="0"/>
          </a:p>
        </p:txBody>
      </p:sp>
      <p:pic>
        <p:nvPicPr>
          <p:cNvPr id="2" name="Picture 1"/>
          <p:cNvPicPr>
            <a:picLocks noChangeAspect="1"/>
          </p:cNvPicPr>
          <p:nvPr/>
        </p:nvPicPr>
        <p:blipFill>
          <a:blip r:embed="rId3"/>
          <a:stretch>
            <a:fillRect/>
          </a:stretch>
        </p:blipFill>
        <p:spPr>
          <a:xfrm>
            <a:off x="634932" y="4085658"/>
            <a:ext cx="7848937" cy="1495036"/>
          </a:xfrm>
          <a:prstGeom prst="rect">
            <a:avLst/>
          </a:prstGeom>
        </p:spPr>
      </p:pic>
    </p:spTree>
    <p:extLst>
      <p:ext uri="{BB962C8B-B14F-4D97-AF65-F5344CB8AC3E}">
        <p14:creationId xmlns:p14="http://schemas.microsoft.com/office/powerpoint/2010/main" val="4064031279"/>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Applying Extended ACLs to Interfaces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454" r="-20454"/>
          <a:stretch>
            <a:fillRect/>
          </a:stretch>
        </p:blipFill>
        <p:spPr>
          <a:xfrm>
            <a:off x="554038" y="1565275"/>
            <a:ext cx="7940675" cy="4386263"/>
          </a:xfrm>
        </p:spPr>
      </p:pic>
    </p:spTree>
    <p:extLst>
      <p:ext uri="{BB962C8B-B14F-4D97-AF65-F5344CB8AC3E}">
        <p14:creationId xmlns:p14="http://schemas.microsoft.com/office/powerpoint/2010/main" val="2931107212"/>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Filtering Traffic with 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097" r="-32097"/>
          <a:stretch>
            <a:fillRect/>
          </a:stretch>
        </p:blipFill>
        <p:spPr>
          <a:xfrm>
            <a:off x="554038" y="1565275"/>
            <a:ext cx="7940675" cy="4386263"/>
          </a:xfrm>
        </p:spPr>
      </p:pic>
    </p:spTree>
    <p:extLst>
      <p:ext uri="{BB962C8B-B14F-4D97-AF65-F5344CB8AC3E}">
        <p14:creationId xmlns:p14="http://schemas.microsoft.com/office/powerpoint/2010/main" val="66246682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Creating Named 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7389" r="-27389"/>
          <a:stretch>
            <a:fillRect/>
          </a:stretch>
        </p:blipFill>
        <p:spPr>
          <a:xfrm>
            <a:off x="554038" y="1565275"/>
            <a:ext cx="7940675" cy="4386263"/>
          </a:xfrm>
        </p:spPr>
      </p:pic>
    </p:spTree>
    <p:extLst>
      <p:ext uri="{BB962C8B-B14F-4D97-AF65-F5344CB8AC3E}">
        <p14:creationId xmlns:p14="http://schemas.microsoft.com/office/powerpoint/2010/main" val="887659854"/>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smtClean="0"/>
              <a:t>Verifying </a:t>
            </a:r>
            <a:r>
              <a:rPr lang="en-US" dirty="0"/>
              <a:t>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136" b="136"/>
          <a:stretch>
            <a:fillRect/>
          </a:stretch>
        </p:blipFill>
        <p:spPr>
          <a:xfrm>
            <a:off x="554038" y="1565275"/>
            <a:ext cx="7940675" cy="4386263"/>
          </a:xfrm>
        </p:spPr>
      </p:pic>
    </p:spTree>
    <p:extLst>
      <p:ext uri="{BB962C8B-B14F-4D97-AF65-F5344CB8AC3E}">
        <p14:creationId xmlns:p14="http://schemas.microsoft.com/office/powerpoint/2010/main" val="66416003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Editing Extended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Editing an extended ACL can be accomplished using the same process as editing a </a:t>
            </a:r>
            <a:r>
              <a:rPr lang="en-US" dirty="0" smtClean="0"/>
              <a:t>standard. </a:t>
            </a:r>
            <a:r>
              <a:rPr lang="en-US" dirty="0"/>
              <a:t>An extended ACL can be modified using</a:t>
            </a:r>
            <a:r>
              <a:rPr lang="en-US" dirty="0" smtClean="0"/>
              <a:t>:</a:t>
            </a:r>
            <a:endParaRPr lang="en-US" dirty="0"/>
          </a:p>
          <a:p>
            <a:r>
              <a:rPr lang="en-US" dirty="0"/>
              <a:t>Method 1 - Text </a:t>
            </a:r>
            <a:r>
              <a:rPr lang="en-US" dirty="0" smtClean="0"/>
              <a:t>editor</a:t>
            </a:r>
            <a:endParaRPr lang="en-US" dirty="0"/>
          </a:p>
          <a:p>
            <a:r>
              <a:rPr lang="en-US" dirty="0"/>
              <a:t>Method 2 – Sequence </a:t>
            </a:r>
            <a:r>
              <a:rPr lang="en-US" dirty="0" smtClean="0"/>
              <a:t>numbers</a:t>
            </a:r>
          </a:p>
        </p:txBody>
      </p:sp>
    </p:spTree>
    <p:extLst>
      <p:ext uri="{BB962C8B-B14F-4D97-AF65-F5344CB8AC3E}">
        <p14:creationId xmlns:p14="http://schemas.microsoft.com/office/powerpoint/2010/main" val="299390883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Inbound </a:t>
            </a:r>
            <a:r>
              <a:rPr lang="en-US" dirty="0"/>
              <a:t>ACL Logic</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Packets are tested against an inbound ACL, if one exists, before being routed.</a:t>
            </a:r>
          </a:p>
          <a:p>
            <a:r>
              <a:rPr lang="en-US" dirty="0" smtClean="0"/>
              <a:t>If an inbound packet matches an ACL statement with a permit, it is sent to be routed.</a:t>
            </a:r>
          </a:p>
          <a:p>
            <a:r>
              <a:rPr lang="en-US" dirty="0" smtClean="0"/>
              <a:t>If an inbound packet matches an ACL statement with a deny, it is dropped and not routed.</a:t>
            </a:r>
          </a:p>
          <a:p>
            <a:r>
              <a:rPr lang="en-US" dirty="0" smtClean="0"/>
              <a:t>If an inbound packet does not meet any ACL statements, then it is “implicitly denied” and dropped without being routed.</a:t>
            </a:r>
          </a:p>
        </p:txBody>
      </p:sp>
    </p:spTree>
    <p:extLst>
      <p:ext uri="{BB962C8B-B14F-4D97-AF65-F5344CB8AC3E}">
        <p14:creationId xmlns:p14="http://schemas.microsoft.com/office/powerpoint/2010/main" val="113355375"/>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Outbound </a:t>
            </a:r>
            <a:r>
              <a:rPr lang="en-US" dirty="0"/>
              <a:t>ACL Logic</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Packets are first checked for a route before being sent to an outbound interface. If there is no route, the packets are dropped.</a:t>
            </a:r>
          </a:p>
          <a:p>
            <a:r>
              <a:rPr lang="en-US" dirty="0" smtClean="0"/>
              <a:t>If an outbound interface has no ACL, then the packets are sent directly to that interface.</a:t>
            </a:r>
          </a:p>
          <a:p>
            <a:r>
              <a:rPr lang="en-US" dirty="0" smtClean="0"/>
              <a:t>If there is an ACL on the outbound interface, it is tested before being sent to that interface.</a:t>
            </a:r>
          </a:p>
          <a:p>
            <a:r>
              <a:rPr lang="en-US" dirty="0"/>
              <a:t>If an </a:t>
            </a:r>
            <a:r>
              <a:rPr lang="en-US" dirty="0" smtClean="0"/>
              <a:t>outbound </a:t>
            </a:r>
            <a:r>
              <a:rPr lang="en-US" dirty="0"/>
              <a:t>packet matches an ACL statement with a permit, it is sent to </a:t>
            </a:r>
            <a:r>
              <a:rPr lang="en-US" dirty="0" smtClean="0"/>
              <a:t>the interface.</a:t>
            </a:r>
            <a:endParaRPr lang="en-US" dirty="0"/>
          </a:p>
        </p:txBody>
      </p:sp>
    </p:spTree>
    <p:extLst>
      <p:ext uri="{BB962C8B-B14F-4D97-AF65-F5344CB8AC3E}">
        <p14:creationId xmlns:p14="http://schemas.microsoft.com/office/powerpoint/2010/main" val="7275797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What is an ACL?</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367" r="-18367"/>
          <a:stretch>
            <a:fillRect/>
          </a:stretch>
        </p:blipFill>
        <p:spPr>
          <a:xfrm>
            <a:off x="554038" y="1565275"/>
            <a:ext cx="7940675" cy="4386263"/>
          </a:xfrm>
        </p:spPr>
      </p:pic>
    </p:spTree>
    <p:extLst>
      <p:ext uri="{BB962C8B-B14F-4D97-AF65-F5344CB8AC3E}">
        <p14:creationId xmlns:p14="http://schemas.microsoft.com/office/powerpoint/2010/main" val="1261932052"/>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Outbound </a:t>
            </a:r>
            <a:r>
              <a:rPr lang="en-US" dirty="0"/>
              <a:t>ACL </a:t>
            </a:r>
            <a:r>
              <a:rPr lang="en-US" dirty="0" smtClean="0"/>
              <a:t>Logic </a:t>
            </a:r>
            <a:r>
              <a:rPr lang="en-US" dirty="0"/>
              <a:t>(</a:t>
            </a:r>
            <a:r>
              <a:rPr lang="en-US" dirty="0" smtClean="0"/>
              <a:t>cont.)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If </a:t>
            </a:r>
            <a:r>
              <a:rPr lang="en-US" dirty="0"/>
              <a:t>an </a:t>
            </a:r>
            <a:r>
              <a:rPr lang="en-US" dirty="0" smtClean="0"/>
              <a:t>outbound </a:t>
            </a:r>
            <a:r>
              <a:rPr lang="en-US" dirty="0"/>
              <a:t>packet matches an ACL statement with a deny, it is </a:t>
            </a:r>
            <a:r>
              <a:rPr lang="en-US" dirty="0" smtClean="0"/>
              <a:t>dropped.</a:t>
            </a:r>
            <a:endParaRPr lang="en-US" dirty="0"/>
          </a:p>
          <a:p>
            <a:r>
              <a:rPr lang="en-US" dirty="0"/>
              <a:t>If an </a:t>
            </a:r>
            <a:r>
              <a:rPr lang="en-US" dirty="0" smtClean="0"/>
              <a:t>outbound </a:t>
            </a:r>
            <a:r>
              <a:rPr lang="en-US" dirty="0"/>
              <a:t>packet does not meet any ACL statements, then it is “implicitly denied” and </a:t>
            </a:r>
            <a:r>
              <a:rPr lang="en-US" dirty="0" smtClean="0"/>
              <a:t>dropped.</a:t>
            </a:r>
            <a:endParaRPr lang="en-US" dirty="0"/>
          </a:p>
          <a:p>
            <a:endParaRPr lang="en-US" dirty="0" smtClean="0"/>
          </a:p>
        </p:txBody>
      </p:sp>
    </p:spTree>
    <p:extLst>
      <p:ext uri="{BB962C8B-B14F-4D97-AF65-F5344CB8AC3E}">
        <p14:creationId xmlns:p14="http://schemas.microsoft.com/office/powerpoint/2010/main" val="2176205464"/>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a:t>ACL Logic Operations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When </a:t>
            </a:r>
            <a:r>
              <a:rPr lang="en-US" dirty="0"/>
              <a:t>a packet arrives at a router interface, the router process is the same, whether ACLs are used or not. As a frame enters an interface, the router checks to see whether the destination Layer 2 address matches </a:t>
            </a:r>
            <a:r>
              <a:rPr lang="en-US" dirty="0" smtClean="0"/>
              <a:t>its </a:t>
            </a:r>
            <a:r>
              <a:rPr lang="en-US" dirty="0"/>
              <a:t>the interface Layer 2 address or if the frame is a broadcast frame.</a:t>
            </a:r>
          </a:p>
          <a:p>
            <a:r>
              <a:rPr lang="en-US" dirty="0" smtClean="0"/>
              <a:t>If </a:t>
            </a:r>
            <a:r>
              <a:rPr lang="en-US" dirty="0"/>
              <a:t>the frame address is accepted, the frame information is stripped off and the router checks for an ACL on the inbound interface. If an ACL exists, the packet is tested against the statements in the list</a:t>
            </a:r>
            <a:r>
              <a:rPr lang="en-US" dirty="0" smtClean="0"/>
              <a:t>.</a:t>
            </a:r>
          </a:p>
        </p:txBody>
      </p:sp>
    </p:spTree>
    <p:extLst>
      <p:ext uri="{BB962C8B-B14F-4D97-AF65-F5344CB8AC3E}">
        <p14:creationId xmlns:p14="http://schemas.microsoft.com/office/powerpoint/2010/main" val="378944079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a:t>ACL Logic </a:t>
            </a:r>
            <a:r>
              <a:rPr lang="en-US" dirty="0" smtClean="0"/>
              <a:t>Operations </a:t>
            </a:r>
            <a:r>
              <a:rPr lang="en-US" dirty="0"/>
              <a:t>(</a:t>
            </a:r>
            <a:r>
              <a:rPr lang="en-US" dirty="0" smtClean="0"/>
              <a:t>cont.)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If </a:t>
            </a:r>
            <a:r>
              <a:rPr lang="en-US" dirty="0"/>
              <a:t>the packet is accepted, it is then checked against routing table entries to determine the destination interface. If a routing table entry exists for the destination, the packet is then switched to the outgoing interface, otherwise the packet is dropped.</a:t>
            </a:r>
            <a:endParaRPr lang="en-US" dirty="0" smtClean="0"/>
          </a:p>
          <a:p>
            <a:r>
              <a:rPr lang="en-US" dirty="0"/>
              <a:t>Next, the router checks whether the outgoing interface has an ACL. If an ACL exists, the packet is tested against the statements in the list</a:t>
            </a:r>
            <a:r>
              <a:rPr lang="en-US" dirty="0" smtClean="0"/>
              <a:t>.</a:t>
            </a:r>
            <a:endParaRPr lang="en-US" dirty="0"/>
          </a:p>
          <a:p>
            <a:r>
              <a:rPr lang="en-US" dirty="0"/>
              <a:t>If there is no ACL or the packet is permitted, the packet is encapsulated in the new Layer 2 protocol and forwarded out the interface to the next device.</a:t>
            </a:r>
            <a:endParaRPr lang="en-US" dirty="0" smtClean="0"/>
          </a:p>
        </p:txBody>
      </p:sp>
    </p:spTree>
    <p:extLst>
      <p:ext uri="{BB962C8B-B14F-4D97-AF65-F5344CB8AC3E}">
        <p14:creationId xmlns:p14="http://schemas.microsoft.com/office/powerpoint/2010/main" val="2555859627"/>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a:t>Standard ACL Decision Process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Standard ACLs only examine the source IPv4 address. The destination of the packet and the ports involved are not considered</a:t>
            </a:r>
            <a:r>
              <a:rPr lang="en-US" dirty="0" smtClean="0"/>
              <a:t>.</a:t>
            </a:r>
          </a:p>
          <a:p>
            <a:r>
              <a:rPr lang="en-US" dirty="0"/>
              <a:t>Cisco IOS software tests addresses </a:t>
            </a:r>
            <a:r>
              <a:rPr lang="en-US" dirty="0" smtClean="0"/>
              <a:t>against </a:t>
            </a:r>
            <a:r>
              <a:rPr lang="en-US" dirty="0"/>
              <a:t>the conditions in the </a:t>
            </a:r>
            <a:r>
              <a:rPr lang="en-US" dirty="0" smtClean="0"/>
              <a:t>ACL. </a:t>
            </a:r>
            <a:r>
              <a:rPr lang="en-US" dirty="0"/>
              <a:t>The first match determines whether the software accepts or rejects the address. Because the software stops testing conditions after the first match, the order of the conditions is critical. If no conditions match, the address is rejected.</a:t>
            </a:r>
            <a:endParaRPr lang="en-US" dirty="0" smtClean="0"/>
          </a:p>
        </p:txBody>
      </p:sp>
    </p:spTree>
    <p:extLst>
      <p:ext uri="{BB962C8B-B14F-4D97-AF65-F5344CB8AC3E}">
        <p14:creationId xmlns:p14="http://schemas.microsoft.com/office/powerpoint/2010/main" val="2600069031"/>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Extended </a:t>
            </a:r>
            <a:r>
              <a:rPr lang="en-US" dirty="0"/>
              <a:t>ACL Decision Process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a:t>
            </a:r>
            <a:r>
              <a:rPr lang="en-US" dirty="0" smtClean="0"/>
              <a:t>he </a:t>
            </a:r>
            <a:r>
              <a:rPr lang="en-US" dirty="0"/>
              <a:t>ACL first filters on the source address, then on the port and protocol of the source. It then filters on the destination address, then on the port and protocol of the destination, and makes a final permit or deny decision</a:t>
            </a:r>
            <a:r>
              <a:rPr lang="en-US" dirty="0" smtClean="0"/>
              <a:t>.</a:t>
            </a:r>
          </a:p>
        </p:txBody>
      </p:sp>
    </p:spTree>
    <p:extLst>
      <p:ext uri="{BB962C8B-B14F-4D97-AF65-F5344CB8AC3E}">
        <p14:creationId xmlns:p14="http://schemas.microsoft.com/office/powerpoint/2010/main" val="543443982"/>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 Example 1</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H</a:t>
            </a:r>
            <a:r>
              <a:rPr lang="en-US" sz="2000" dirty="0" smtClean="0"/>
              <a:t>ost </a:t>
            </a:r>
            <a:r>
              <a:rPr lang="en-US" sz="2000" dirty="0"/>
              <a:t>192.168.10.10 </a:t>
            </a:r>
            <a:endParaRPr lang="en-US" sz="2000" dirty="0" smtClean="0"/>
          </a:p>
          <a:p>
            <a:pPr marL="0" indent="0">
              <a:buNone/>
            </a:pPr>
            <a:r>
              <a:rPr lang="en-US" sz="2000" dirty="0" smtClean="0"/>
              <a:t>has no connectivity </a:t>
            </a:r>
          </a:p>
          <a:p>
            <a:pPr marL="0" indent="0">
              <a:buNone/>
            </a:pPr>
            <a:r>
              <a:rPr lang="en-US" sz="2000" dirty="0" smtClean="0"/>
              <a:t>with 192.168.30.12</a:t>
            </a:r>
            <a:r>
              <a:rPr lang="en-US" sz="2000" dirty="0"/>
              <a:t>.</a:t>
            </a:r>
            <a:endParaRPr lang="en-US" sz="2000" dirty="0" smtClean="0"/>
          </a:p>
        </p:txBody>
      </p:sp>
      <p:pic>
        <p:nvPicPr>
          <p:cNvPr id="2" name="Picture 1"/>
          <p:cNvPicPr>
            <a:picLocks noChangeAspect="1"/>
          </p:cNvPicPr>
          <p:nvPr/>
        </p:nvPicPr>
        <p:blipFill>
          <a:blip r:embed="rId3"/>
          <a:stretch>
            <a:fillRect/>
          </a:stretch>
        </p:blipFill>
        <p:spPr>
          <a:xfrm>
            <a:off x="2900900" y="1553030"/>
            <a:ext cx="5891963" cy="5016764"/>
          </a:xfrm>
          <a:prstGeom prst="rect">
            <a:avLst/>
          </a:prstGeom>
        </p:spPr>
      </p:pic>
    </p:spTree>
    <p:extLst>
      <p:ext uri="{BB962C8B-B14F-4D97-AF65-F5344CB8AC3E}">
        <p14:creationId xmlns:p14="http://schemas.microsoft.com/office/powerpoint/2010/main" val="3868599222"/>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a:t>
            </a:r>
            <a:r>
              <a:rPr lang="en-US" sz="2700" dirty="0" smtClean="0"/>
              <a:t>– </a:t>
            </a:r>
            <a:r>
              <a:rPr lang="en-US" sz="2700" dirty="0"/>
              <a:t>Example </a:t>
            </a:r>
            <a:r>
              <a:rPr lang="en-US" sz="2700" dirty="0" smtClean="0"/>
              <a:t>2</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T</a:t>
            </a:r>
            <a:r>
              <a:rPr lang="en-US" sz="2000" dirty="0" smtClean="0"/>
              <a:t>he </a:t>
            </a:r>
            <a:r>
              <a:rPr lang="en-US" sz="2000" dirty="0"/>
              <a:t>192.168.10.0 /24 </a:t>
            </a:r>
            <a:endParaRPr lang="en-US" sz="2000" dirty="0" smtClean="0"/>
          </a:p>
          <a:p>
            <a:pPr marL="0" indent="0">
              <a:buNone/>
            </a:pPr>
            <a:r>
              <a:rPr lang="en-US" sz="2000" dirty="0" smtClean="0"/>
              <a:t>network </a:t>
            </a:r>
            <a:r>
              <a:rPr lang="en-US" sz="2000" dirty="0"/>
              <a:t>cannot use </a:t>
            </a:r>
            <a:endParaRPr lang="en-US" sz="2000" dirty="0" smtClean="0"/>
          </a:p>
          <a:p>
            <a:pPr marL="0" indent="0">
              <a:buNone/>
            </a:pPr>
            <a:r>
              <a:rPr lang="en-US" sz="2000" dirty="0" smtClean="0"/>
              <a:t>TFTP </a:t>
            </a:r>
            <a:r>
              <a:rPr lang="en-US" sz="2000" dirty="0"/>
              <a:t>to connect to </a:t>
            </a:r>
            <a:endParaRPr lang="en-US" sz="2000" dirty="0" smtClean="0"/>
          </a:p>
          <a:p>
            <a:pPr marL="0" indent="0">
              <a:buNone/>
            </a:pPr>
            <a:r>
              <a:rPr lang="en-US" sz="2000" dirty="0" smtClean="0"/>
              <a:t>the </a:t>
            </a:r>
            <a:r>
              <a:rPr lang="en-US" sz="2000" dirty="0"/>
              <a:t>192.168.30.0 /24 </a:t>
            </a:r>
            <a:endParaRPr lang="en-US" sz="2000" dirty="0" smtClean="0"/>
          </a:p>
          <a:p>
            <a:pPr marL="0" indent="0">
              <a:buNone/>
            </a:pPr>
            <a:r>
              <a:rPr lang="en-US" sz="2000" dirty="0" smtClean="0"/>
              <a:t>network</a:t>
            </a:r>
            <a:r>
              <a:rPr lang="en-US" sz="2000" dirty="0"/>
              <a:t>.</a:t>
            </a:r>
            <a:endParaRPr lang="en-US" sz="2000" dirty="0" smtClean="0"/>
          </a:p>
        </p:txBody>
      </p:sp>
      <p:pic>
        <p:nvPicPr>
          <p:cNvPr id="2" name="Picture 1"/>
          <p:cNvPicPr>
            <a:picLocks noChangeAspect="1"/>
          </p:cNvPicPr>
          <p:nvPr/>
        </p:nvPicPr>
        <p:blipFill>
          <a:blip r:embed="rId3"/>
          <a:stretch>
            <a:fillRect/>
          </a:stretch>
        </p:blipFill>
        <p:spPr>
          <a:xfrm>
            <a:off x="3190009" y="1741713"/>
            <a:ext cx="5600989" cy="4789143"/>
          </a:xfrm>
          <a:prstGeom prst="rect">
            <a:avLst/>
          </a:prstGeom>
        </p:spPr>
      </p:pic>
    </p:spTree>
    <p:extLst>
      <p:ext uri="{BB962C8B-B14F-4D97-AF65-F5344CB8AC3E}">
        <p14:creationId xmlns:p14="http://schemas.microsoft.com/office/powerpoint/2010/main" val="643860499"/>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a:t>
            </a:r>
            <a:r>
              <a:rPr lang="en-US" sz="2700" dirty="0" smtClean="0"/>
              <a:t>– </a:t>
            </a:r>
            <a:r>
              <a:rPr lang="en-US" sz="2700" dirty="0"/>
              <a:t>Example 3</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T</a:t>
            </a:r>
            <a:r>
              <a:rPr lang="en-US" sz="2000" dirty="0" smtClean="0"/>
              <a:t>he </a:t>
            </a:r>
            <a:r>
              <a:rPr lang="en-US" sz="2000" dirty="0"/>
              <a:t>192.168.11.0 /24 network can use Telnet to connect to 192.168.30.0 /24, but according to company policy, this connection should not be allowed.</a:t>
            </a:r>
            <a:endParaRPr lang="en-US" sz="2000" dirty="0" smtClean="0"/>
          </a:p>
        </p:txBody>
      </p:sp>
      <p:pic>
        <p:nvPicPr>
          <p:cNvPr id="4" name="Picture 3"/>
          <p:cNvPicPr>
            <a:picLocks noChangeAspect="1"/>
          </p:cNvPicPr>
          <p:nvPr/>
        </p:nvPicPr>
        <p:blipFill>
          <a:blip r:embed="rId3"/>
          <a:stretch>
            <a:fillRect/>
          </a:stretch>
        </p:blipFill>
        <p:spPr>
          <a:xfrm>
            <a:off x="4252128" y="3636378"/>
            <a:ext cx="4699468" cy="2908606"/>
          </a:xfrm>
          <a:prstGeom prst="rect">
            <a:avLst/>
          </a:prstGeom>
        </p:spPr>
      </p:pic>
      <p:pic>
        <p:nvPicPr>
          <p:cNvPr id="3" name="Picture 2"/>
          <p:cNvPicPr>
            <a:picLocks noChangeAspect="1"/>
          </p:cNvPicPr>
          <p:nvPr/>
        </p:nvPicPr>
        <p:blipFill>
          <a:blip r:embed="rId4"/>
          <a:stretch>
            <a:fillRect/>
          </a:stretch>
        </p:blipFill>
        <p:spPr>
          <a:xfrm>
            <a:off x="346327" y="2451169"/>
            <a:ext cx="5502755" cy="1185209"/>
          </a:xfrm>
          <a:prstGeom prst="rect">
            <a:avLst/>
          </a:prstGeom>
        </p:spPr>
      </p:pic>
    </p:spTree>
    <p:extLst>
      <p:ext uri="{BB962C8B-B14F-4D97-AF65-F5344CB8AC3E}">
        <p14:creationId xmlns:p14="http://schemas.microsoft.com/office/powerpoint/2010/main" val="238744575"/>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a:t>
            </a:r>
            <a:r>
              <a:rPr lang="en-US" sz="2700" dirty="0" smtClean="0"/>
              <a:t>– </a:t>
            </a:r>
            <a:r>
              <a:rPr lang="en-US" sz="2700" dirty="0"/>
              <a:t>Example </a:t>
            </a:r>
            <a:r>
              <a:rPr lang="en-US" sz="2700" dirty="0" smtClean="0"/>
              <a:t>4</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H</a:t>
            </a:r>
            <a:r>
              <a:rPr lang="en-US" sz="2000" dirty="0" smtClean="0"/>
              <a:t>ost </a:t>
            </a:r>
            <a:r>
              <a:rPr lang="en-US" sz="2000" dirty="0"/>
              <a:t>192.168.30.12 is able to Telnet to connect to 192.168.31.12, but company policy states that this connection should not be allowed.</a:t>
            </a:r>
            <a:endParaRPr lang="en-US" sz="2000" dirty="0" smtClean="0"/>
          </a:p>
        </p:txBody>
      </p:sp>
      <p:pic>
        <p:nvPicPr>
          <p:cNvPr id="3" name="Picture 2"/>
          <p:cNvPicPr>
            <a:picLocks noChangeAspect="1"/>
          </p:cNvPicPr>
          <p:nvPr/>
        </p:nvPicPr>
        <p:blipFill>
          <a:blip r:embed="rId3"/>
          <a:stretch>
            <a:fillRect/>
          </a:stretch>
        </p:blipFill>
        <p:spPr>
          <a:xfrm>
            <a:off x="3589024" y="3189748"/>
            <a:ext cx="5439536" cy="3373799"/>
          </a:xfrm>
          <a:prstGeom prst="rect">
            <a:avLst/>
          </a:prstGeom>
        </p:spPr>
      </p:pic>
      <p:pic>
        <p:nvPicPr>
          <p:cNvPr id="2" name="Picture 1"/>
          <p:cNvPicPr>
            <a:picLocks noChangeAspect="1"/>
          </p:cNvPicPr>
          <p:nvPr/>
        </p:nvPicPr>
        <p:blipFill>
          <a:blip r:embed="rId4"/>
          <a:stretch>
            <a:fillRect/>
          </a:stretch>
        </p:blipFill>
        <p:spPr>
          <a:xfrm>
            <a:off x="564041" y="2222776"/>
            <a:ext cx="5291110" cy="966972"/>
          </a:xfrm>
          <a:prstGeom prst="rect">
            <a:avLst/>
          </a:prstGeom>
        </p:spPr>
      </p:pic>
    </p:spTree>
    <p:extLst>
      <p:ext uri="{BB962C8B-B14F-4D97-AF65-F5344CB8AC3E}">
        <p14:creationId xmlns:p14="http://schemas.microsoft.com/office/powerpoint/2010/main" val="413978683"/>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a:t>
            </a:r>
            <a:r>
              <a:rPr lang="en-US" sz="2700" dirty="0" smtClean="0"/>
              <a:t>– </a:t>
            </a:r>
            <a:r>
              <a:rPr lang="en-US" sz="2700" dirty="0"/>
              <a:t>Example 5</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H</a:t>
            </a:r>
            <a:r>
              <a:rPr lang="en-US" sz="2000" dirty="0" smtClean="0"/>
              <a:t>ost </a:t>
            </a:r>
            <a:r>
              <a:rPr lang="en-US" sz="2000" dirty="0"/>
              <a:t>192.168.30.12 can use Telnet to connect to 192.168.31.12, but according to the security policy, this connection should not be allowed.</a:t>
            </a:r>
            <a:endParaRPr lang="en-US" sz="2000" dirty="0" smtClean="0"/>
          </a:p>
        </p:txBody>
      </p:sp>
      <p:pic>
        <p:nvPicPr>
          <p:cNvPr id="4" name="Picture 3"/>
          <p:cNvPicPr>
            <a:picLocks noChangeAspect="1"/>
          </p:cNvPicPr>
          <p:nvPr/>
        </p:nvPicPr>
        <p:blipFill>
          <a:blip r:embed="rId3"/>
          <a:stretch>
            <a:fillRect/>
          </a:stretch>
        </p:blipFill>
        <p:spPr>
          <a:xfrm>
            <a:off x="3953908" y="3521615"/>
            <a:ext cx="4939971" cy="3052288"/>
          </a:xfrm>
          <a:prstGeom prst="rect">
            <a:avLst/>
          </a:prstGeom>
        </p:spPr>
      </p:pic>
      <p:pic>
        <p:nvPicPr>
          <p:cNvPr id="2" name="Picture 1"/>
          <p:cNvPicPr>
            <a:picLocks noChangeAspect="1"/>
          </p:cNvPicPr>
          <p:nvPr/>
        </p:nvPicPr>
        <p:blipFill>
          <a:blip r:embed="rId4"/>
          <a:stretch>
            <a:fillRect/>
          </a:stretch>
        </p:blipFill>
        <p:spPr>
          <a:xfrm>
            <a:off x="549527" y="2508559"/>
            <a:ext cx="5541235" cy="1032749"/>
          </a:xfrm>
          <a:prstGeom prst="rect">
            <a:avLst/>
          </a:prstGeom>
        </p:spPr>
      </p:pic>
    </p:spTree>
    <p:extLst>
      <p:ext uri="{BB962C8B-B14F-4D97-AF65-F5344CB8AC3E}">
        <p14:creationId xmlns:p14="http://schemas.microsoft.com/office/powerpoint/2010/main" val="84361349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A TCP Conversation</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173" r="-20173"/>
          <a:stretch>
            <a:fillRect/>
          </a:stretch>
        </p:blipFill>
        <p:spPr>
          <a:xfrm>
            <a:off x="554038" y="1565275"/>
            <a:ext cx="7940675" cy="4386263"/>
          </a:xfrm>
        </p:spPr>
      </p:pic>
    </p:spTree>
    <p:extLst>
      <p:ext uri="{BB962C8B-B14F-4D97-AF65-F5344CB8AC3E}">
        <p14:creationId xmlns:p14="http://schemas.microsoft.com/office/powerpoint/2010/main" val="3691409995"/>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IPv6 ACL Creation</a:t>
            </a:r>
            <a:r>
              <a:rPr lang="en-US" sz="1800" dirty="0" smtClean="0"/>
              <a:t/>
            </a:r>
            <a:br>
              <a:rPr lang="en-US" sz="1800" dirty="0" smtClean="0"/>
            </a:br>
            <a:r>
              <a:rPr lang="en-US" dirty="0"/>
              <a:t>Type of IPv6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733" r="1733"/>
          <a:stretch>
            <a:fillRect/>
          </a:stretch>
        </p:blipFill>
        <p:spPr>
          <a:xfrm>
            <a:off x="554038" y="1565275"/>
            <a:ext cx="7940675" cy="4386263"/>
          </a:xfrm>
        </p:spPr>
      </p:pic>
    </p:spTree>
    <p:extLst>
      <p:ext uri="{BB962C8B-B14F-4D97-AF65-F5344CB8AC3E}">
        <p14:creationId xmlns:p14="http://schemas.microsoft.com/office/powerpoint/2010/main" val="231657202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IPv6 ACL Creation</a:t>
            </a:r>
            <a:r>
              <a:rPr lang="en-US" sz="1800" dirty="0" smtClean="0"/>
              <a:t/>
            </a:r>
            <a:br>
              <a:rPr lang="en-US" sz="1800" dirty="0" smtClean="0"/>
            </a:br>
            <a:r>
              <a:rPr lang="en-US" dirty="0"/>
              <a:t>Comparing IPv4 and IPv6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Although IPv4 and IPv6 ACLs are very similar, there are three significant differences between them</a:t>
            </a:r>
            <a:r>
              <a:rPr lang="en-US" dirty="0" smtClean="0"/>
              <a:t>.</a:t>
            </a:r>
            <a:endParaRPr lang="en-US" dirty="0"/>
          </a:p>
          <a:p>
            <a:r>
              <a:rPr lang="en-US" dirty="0"/>
              <a:t>Applying an IPv6 ACL</a:t>
            </a:r>
          </a:p>
          <a:p>
            <a:pPr marL="338137" lvl="1" indent="0"/>
            <a:r>
              <a:rPr lang="en-US" dirty="0" smtClean="0"/>
              <a:t>IPv6 </a:t>
            </a:r>
            <a:r>
              <a:rPr lang="en-US" dirty="0"/>
              <a:t>uses the </a:t>
            </a:r>
            <a:r>
              <a:rPr lang="en-US" b="1" dirty="0">
                <a:latin typeface="Courier"/>
                <a:cs typeface="Courier"/>
              </a:rPr>
              <a:t>ipv6 traffic-filter</a:t>
            </a:r>
            <a:r>
              <a:rPr lang="en-US" dirty="0">
                <a:latin typeface="Courier"/>
                <a:cs typeface="Courier"/>
              </a:rPr>
              <a:t> </a:t>
            </a:r>
            <a:r>
              <a:rPr lang="en-US" dirty="0"/>
              <a:t>command to perform the same function for IPv6 interfaces</a:t>
            </a:r>
            <a:r>
              <a:rPr lang="en-US" dirty="0" smtClean="0"/>
              <a:t>.</a:t>
            </a:r>
            <a:endParaRPr lang="en-US" dirty="0"/>
          </a:p>
          <a:p>
            <a:r>
              <a:rPr lang="en-US" dirty="0"/>
              <a:t>No Wildcard Masks</a:t>
            </a:r>
          </a:p>
          <a:p>
            <a:pPr marL="338137" lvl="1" indent="0"/>
            <a:r>
              <a:rPr lang="en-US" dirty="0"/>
              <a:t>T</a:t>
            </a:r>
            <a:r>
              <a:rPr lang="en-US" dirty="0" smtClean="0"/>
              <a:t>he </a:t>
            </a:r>
            <a:r>
              <a:rPr lang="en-US" dirty="0"/>
              <a:t>prefix-length is used to indicate how much of an IPv6 source or destination address should be matched</a:t>
            </a:r>
            <a:r>
              <a:rPr lang="en-US" dirty="0" smtClean="0"/>
              <a:t>.</a:t>
            </a:r>
            <a:endParaRPr lang="en-US" dirty="0"/>
          </a:p>
          <a:p>
            <a:r>
              <a:rPr lang="en-US" dirty="0"/>
              <a:t>Additional Default Statements</a:t>
            </a:r>
          </a:p>
          <a:p>
            <a:pPr marL="338137" lvl="1" indent="0"/>
            <a:r>
              <a:rPr lang="en-US" b="1" dirty="0" smtClean="0">
                <a:latin typeface="Courier"/>
                <a:cs typeface="Courier"/>
              </a:rPr>
              <a:t>permit </a:t>
            </a:r>
            <a:r>
              <a:rPr lang="en-US" b="1" dirty="0" err="1">
                <a:latin typeface="Courier"/>
                <a:cs typeface="Courier"/>
              </a:rPr>
              <a:t>icmp</a:t>
            </a:r>
            <a:r>
              <a:rPr lang="en-US" b="1" dirty="0">
                <a:latin typeface="Courier"/>
                <a:cs typeface="Courier"/>
              </a:rPr>
              <a:t> any any </a:t>
            </a:r>
            <a:r>
              <a:rPr lang="en-US" b="1" dirty="0" err="1">
                <a:latin typeface="Courier"/>
                <a:cs typeface="Courier"/>
              </a:rPr>
              <a:t>nd-na</a:t>
            </a:r>
            <a:endParaRPr lang="en-US" dirty="0">
              <a:latin typeface="Courier"/>
              <a:cs typeface="Courier"/>
            </a:endParaRPr>
          </a:p>
          <a:p>
            <a:pPr marL="338137" lvl="1" indent="0"/>
            <a:r>
              <a:rPr lang="en-US" b="1" dirty="0" smtClean="0">
                <a:latin typeface="Courier"/>
                <a:cs typeface="Courier"/>
              </a:rPr>
              <a:t>permit </a:t>
            </a:r>
            <a:r>
              <a:rPr lang="en-US" b="1" dirty="0" err="1">
                <a:latin typeface="Courier"/>
                <a:cs typeface="Courier"/>
              </a:rPr>
              <a:t>icmp</a:t>
            </a:r>
            <a:r>
              <a:rPr lang="en-US" b="1" dirty="0">
                <a:latin typeface="Courier"/>
                <a:cs typeface="Courier"/>
              </a:rPr>
              <a:t> any any </a:t>
            </a:r>
            <a:r>
              <a:rPr lang="en-US" b="1" dirty="0" err="1">
                <a:latin typeface="Courier"/>
                <a:cs typeface="Courier"/>
              </a:rPr>
              <a:t>nd</a:t>
            </a:r>
            <a:r>
              <a:rPr lang="en-US" b="1" dirty="0">
                <a:latin typeface="Courier"/>
                <a:cs typeface="Courier"/>
              </a:rPr>
              <a:t>-</a:t>
            </a:r>
            <a:r>
              <a:rPr lang="en-US" b="1" dirty="0" smtClean="0">
                <a:latin typeface="Courier"/>
                <a:cs typeface="Courier"/>
              </a:rPr>
              <a:t>ns</a:t>
            </a:r>
            <a:endParaRPr lang="en-US" dirty="0">
              <a:latin typeface="Courier"/>
              <a:cs typeface="Courier"/>
            </a:endParaRPr>
          </a:p>
        </p:txBody>
      </p:sp>
    </p:spTree>
    <p:extLst>
      <p:ext uri="{BB962C8B-B14F-4D97-AF65-F5344CB8AC3E}">
        <p14:creationId xmlns:p14="http://schemas.microsoft.com/office/powerpoint/2010/main" val="3509965954"/>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Configuring IPv6 Topology</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8826" r="-28826"/>
          <a:stretch>
            <a:fillRect/>
          </a:stretch>
        </p:blipFill>
        <p:spPr>
          <a:xfrm>
            <a:off x="554038" y="1565275"/>
            <a:ext cx="7940675" cy="4386263"/>
          </a:xfrm>
        </p:spPr>
      </p:pic>
    </p:spTree>
    <p:extLst>
      <p:ext uri="{BB962C8B-B14F-4D97-AF65-F5344CB8AC3E}">
        <p14:creationId xmlns:p14="http://schemas.microsoft.com/office/powerpoint/2010/main" val="445637430"/>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Configuring IPv6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There are three basic steps to configure an IPv6 ACL:</a:t>
            </a:r>
          </a:p>
          <a:p>
            <a:pPr marL="457200" indent="-457200">
              <a:buFont typeface="+mj-lt"/>
              <a:buAutoNum type="arabicPeriod"/>
            </a:pPr>
            <a:r>
              <a:rPr lang="en-US" dirty="0" smtClean="0"/>
              <a:t>From </a:t>
            </a:r>
            <a:r>
              <a:rPr lang="en-US" dirty="0"/>
              <a:t>global configuration mode, use the</a:t>
            </a:r>
            <a:r>
              <a:rPr lang="en-US" dirty="0">
                <a:latin typeface="Courier"/>
                <a:cs typeface="Courier"/>
              </a:rPr>
              <a:t> </a:t>
            </a:r>
            <a:r>
              <a:rPr lang="en-US" b="1" dirty="0">
                <a:latin typeface="Courier"/>
                <a:cs typeface="Courier"/>
              </a:rPr>
              <a:t>ipv6 </a:t>
            </a:r>
            <a:r>
              <a:rPr lang="en-US" b="1" dirty="0" smtClean="0">
                <a:latin typeface="Courier"/>
                <a:cs typeface="Courier"/>
              </a:rPr>
              <a:t>access-list </a:t>
            </a:r>
            <a:r>
              <a:rPr lang="en-US" i="1" dirty="0" smtClean="0">
                <a:latin typeface="Courier"/>
                <a:cs typeface="Courier"/>
              </a:rPr>
              <a:t>name</a:t>
            </a:r>
            <a:r>
              <a:rPr lang="en-US" dirty="0" smtClean="0"/>
              <a:t> </a:t>
            </a:r>
            <a:r>
              <a:rPr lang="en-US" dirty="0"/>
              <a:t>command to create an IPv6 ACL. </a:t>
            </a:r>
          </a:p>
          <a:p>
            <a:pPr marL="457200" indent="-457200">
              <a:buFont typeface="+mj-lt"/>
              <a:buAutoNum type="arabicPeriod"/>
            </a:pPr>
            <a:r>
              <a:rPr lang="en-US" dirty="0" smtClean="0"/>
              <a:t>From </a:t>
            </a:r>
            <a:r>
              <a:rPr lang="en-US" dirty="0"/>
              <a:t>the named ACL configuration mode, use the </a:t>
            </a:r>
            <a:r>
              <a:rPr lang="en-US" b="1" dirty="0">
                <a:latin typeface="Courier"/>
                <a:cs typeface="Courier"/>
              </a:rPr>
              <a:t>permit</a:t>
            </a:r>
            <a:r>
              <a:rPr lang="en-US" dirty="0"/>
              <a:t> or </a:t>
            </a:r>
            <a:r>
              <a:rPr lang="en-US" b="1" dirty="0">
                <a:latin typeface="Courier"/>
                <a:cs typeface="Courier"/>
              </a:rPr>
              <a:t>deny</a:t>
            </a:r>
            <a:r>
              <a:rPr lang="en-US" dirty="0"/>
              <a:t> statements to specify one or more conditions to determine if a packet is forwarded or dropped.</a:t>
            </a:r>
          </a:p>
          <a:p>
            <a:pPr marL="457200" indent="-457200">
              <a:buFont typeface="+mj-lt"/>
              <a:buAutoNum type="arabicPeriod"/>
            </a:pPr>
            <a:r>
              <a:rPr lang="en-US" dirty="0" smtClean="0"/>
              <a:t>Return </a:t>
            </a:r>
            <a:r>
              <a:rPr lang="en-US" dirty="0"/>
              <a:t>to privileged EXEC mode with the </a:t>
            </a:r>
            <a:r>
              <a:rPr lang="en-US" b="1" dirty="0">
                <a:latin typeface="Courier"/>
                <a:cs typeface="Courier"/>
              </a:rPr>
              <a:t>end</a:t>
            </a:r>
            <a:r>
              <a:rPr lang="en-US" dirty="0"/>
              <a:t> command.</a:t>
            </a:r>
            <a:endParaRPr lang="en-US" dirty="0" smtClean="0"/>
          </a:p>
        </p:txBody>
      </p:sp>
      <p:pic>
        <p:nvPicPr>
          <p:cNvPr id="2" name="Picture 1"/>
          <p:cNvPicPr>
            <a:picLocks noChangeAspect="1"/>
          </p:cNvPicPr>
          <p:nvPr/>
        </p:nvPicPr>
        <p:blipFill>
          <a:blip r:embed="rId3"/>
          <a:stretch>
            <a:fillRect/>
          </a:stretch>
        </p:blipFill>
        <p:spPr>
          <a:xfrm>
            <a:off x="1500741" y="5343038"/>
            <a:ext cx="6118457" cy="1364307"/>
          </a:xfrm>
          <a:prstGeom prst="rect">
            <a:avLst/>
          </a:prstGeom>
        </p:spPr>
      </p:pic>
    </p:spTree>
    <p:extLst>
      <p:ext uri="{BB962C8B-B14F-4D97-AF65-F5344CB8AC3E}">
        <p14:creationId xmlns:p14="http://schemas.microsoft.com/office/powerpoint/2010/main" val="2511612161"/>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Applying an IPv6 ACL to an Interface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089" r="-18089"/>
          <a:stretch>
            <a:fillRect/>
          </a:stretch>
        </p:blipFill>
        <p:spPr>
          <a:xfrm>
            <a:off x="554038" y="1565275"/>
            <a:ext cx="7940675" cy="4386263"/>
          </a:xfrm>
        </p:spPr>
      </p:pic>
    </p:spTree>
    <p:extLst>
      <p:ext uri="{BB962C8B-B14F-4D97-AF65-F5344CB8AC3E}">
        <p14:creationId xmlns:p14="http://schemas.microsoft.com/office/powerpoint/2010/main" val="3239606210"/>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IPv6 ACL Examples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
            </a:r>
            <a:br>
              <a:rPr lang="en-US" dirty="0" smtClean="0"/>
            </a:br>
            <a:r>
              <a:rPr lang="en-US" dirty="0" smtClean="0"/>
              <a:t>Deny FTP</a:t>
            </a:r>
          </a:p>
          <a:p>
            <a:pPr marL="0" indent="0">
              <a:buNone/>
            </a:pPr>
            <a:r>
              <a:rPr lang="en-US" dirty="0"/>
              <a:t/>
            </a:r>
            <a:br>
              <a:rPr lang="en-US" dirty="0"/>
            </a:br>
            <a:endParaRPr lang="en-US" dirty="0" smtClean="0"/>
          </a:p>
          <a:p>
            <a:pPr marL="0" indent="0">
              <a:buNone/>
            </a:pPr>
            <a:endParaRPr lang="en-US" dirty="0"/>
          </a:p>
          <a:p>
            <a:pPr marL="0" indent="0">
              <a:buNone/>
            </a:pPr>
            <a:endParaRPr lang="en-US" dirty="0" smtClean="0"/>
          </a:p>
          <a:p>
            <a:pPr marL="0" indent="0">
              <a:buNone/>
            </a:pPr>
            <a:r>
              <a:rPr lang="en-US" dirty="0" smtClean="0"/>
              <a:t>Restrict Access</a:t>
            </a:r>
          </a:p>
        </p:txBody>
      </p:sp>
      <p:pic>
        <p:nvPicPr>
          <p:cNvPr id="2" name="Picture 1"/>
          <p:cNvPicPr>
            <a:picLocks noChangeAspect="1"/>
          </p:cNvPicPr>
          <p:nvPr/>
        </p:nvPicPr>
        <p:blipFill>
          <a:blip r:embed="rId3"/>
          <a:stretch>
            <a:fillRect/>
          </a:stretch>
        </p:blipFill>
        <p:spPr>
          <a:xfrm>
            <a:off x="3559473" y="1622686"/>
            <a:ext cx="4463773" cy="1510254"/>
          </a:xfrm>
          <a:prstGeom prst="rect">
            <a:avLst/>
          </a:prstGeom>
        </p:spPr>
      </p:pic>
      <p:pic>
        <p:nvPicPr>
          <p:cNvPr id="3" name="Picture 2"/>
          <p:cNvPicPr>
            <a:picLocks noChangeAspect="1"/>
          </p:cNvPicPr>
          <p:nvPr/>
        </p:nvPicPr>
        <p:blipFill>
          <a:blip r:embed="rId4"/>
          <a:stretch>
            <a:fillRect/>
          </a:stretch>
        </p:blipFill>
        <p:spPr>
          <a:xfrm>
            <a:off x="3554668" y="3271443"/>
            <a:ext cx="4468579" cy="3426524"/>
          </a:xfrm>
          <a:prstGeom prst="rect">
            <a:avLst/>
          </a:prstGeom>
        </p:spPr>
      </p:pic>
    </p:spTree>
    <p:extLst>
      <p:ext uri="{BB962C8B-B14F-4D97-AF65-F5344CB8AC3E}">
        <p14:creationId xmlns:p14="http://schemas.microsoft.com/office/powerpoint/2010/main" val="2217303518"/>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Verifying IPv6 ACL</a:t>
            </a:r>
            <a:r>
              <a:rPr lang="en-US" dirty="0" smtClean="0"/>
              <a:t>s</a:t>
            </a:r>
            <a:endParaRPr lang="en-US" dirty="0" smtClean="0">
              <a:solidFill>
                <a:schemeClr val="accent5">
                  <a:lumMod val="75000"/>
                </a:schemeClr>
              </a:solidFill>
              <a:cs typeface="Arial" pitchFamily="34" charset="0"/>
            </a:endParaRPr>
          </a:p>
        </p:txBody>
      </p:sp>
      <p:pic>
        <p:nvPicPr>
          <p:cNvPr id="3" name="Picture 2"/>
          <p:cNvPicPr>
            <a:picLocks noChangeAspect="1"/>
          </p:cNvPicPr>
          <p:nvPr/>
        </p:nvPicPr>
        <p:blipFill>
          <a:blip r:embed="rId3"/>
          <a:stretch>
            <a:fillRect/>
          </a:stretch>
        </p:blipFill>
        <p:spPr>
          <a:xfrm>
            <a:off x="1212146" y="1528651"/>
            <a:ext cx="4848581" cy="2493935"/>
          </a:xfrm>
          <a:prstGeom prst="rect">
            <a:avLst/>
          </a:prstGeom>
        </p:spPr>
      </p:pic>
      <p:pic>
        <p:nvPicPr>
          <p:cNvPr id="4" name="Picture 3"/>
          <p:cNvPicPr>
            <a:picLocks noChangeAspect="1"/>
          </p:cNvPicPr>
          <p:nvPr/>
        </p:nvPicPr>
        <p:blipFill>
          <a:blip r:embed="rId4"/>
          <a:stretch>
            <a:fillRect/>
          </a:stretch>
        </p:blipFill>
        <p:spPr>
          <a:xfrm>
            <a:off x="1231387" y="4041193"/>
            <a:ext cx="4829340" cy="2494056"/>
          </a:xfrm>
          <a:prstGeom prst="rect">
            <a:avLst/>
          </a:prstGeom>
        </p:spPr>
      </p:pic>
    </p:spTree>
    <p:extLst>
      <p:ext uri="{BB962C8B-B14F-4D97-AF65-F5344CB8AC3E}">
        <p14:creationId xmlns:p14="http://schemas.microsoft.com/office/powerpoint/2010/main" val="4250767257"/>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a:t>
            </a:r>
            <a:r>
              <a:rPr lang="en-US" dirty="0" smtClean="0"/>
              <a:t>: Summary</a:t>
            </a:r>
          </a:p>
        </p:txBody>
      </p:sp>
      <p:sp>
        <p:nvSpPr>
          <p:cNvPr id="52227" name="Content Placeholder 2"/>
          <p:cNvSpPr>
            <a:spLocks noGrp="1"/>
          </p:cNvSpPr>
          <p:nvPr>
            <p:ph idx="1"/>
          </p:nvPr>
        </p:nvSpPr>
        <p:spPr>
          <a:xfrm>
            <a:off x="698500" y="1317625"/>
            <a:ext cx="8197850" cy="4575175"/>
          </a:xfrm>
        </p:spPr>
        <p:txBody>
          <a:bodyPr/>
          <a:lstStyle/>
          <a:p>
            <a:r>
              <a:rPr lang="en-US" dirty="0"/>
              <a:t>By default a router does not filter traffic. Traffic that enters the router is routed solely based on information within the routing table.</a:t>
            </a:r>
          </a:p>
          <a:p>
            <a:r>
              <a:rPr lang="en-US" dirty="0"/>
              <a:t>Packet filtering, controls access to a network by analyzing the incoming and outgoing packets and passing or dropping them based on criteria such as the source IP address, destination IP addresses, and the protocol carried within the packet. </a:t>
            </a:r>
          </a:p>
          <a:p>
            <a:r>
              <a:rPr lang="en-US" dirty="0"/>
              <a:t>A packet-filtering router uses rules to determine whether to permit or deny traffic. A router can also perform packet filtering at Layer 4, the </a:t>
            </a:r>
            <a:r>
              <a:rPr lang="en-US" dirty="0" smtClean="0"/>
              <a:t>transport </a:t>
            </a:r>
            <a:r>
              <a:rPr lang="en-US" dirty="0"/>
              <a:t>layer.</a:t>
            </a:r>
          </a:p>
          <a:p>
            <a:r>
              <a:rPr lang="en-US" dirty="0"/>
              <a:t>An ACL is a sequential list of permit or deny statements.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 Summary (</a:t>
            </a:r>
            <a:r>
              <a:rPr lang="en-US" dirty="0" smtClean="0"/>
              <a:t>cont.)</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a:t>The last statement of an ACL is always an implicit deny which blocks all traffic. To prevent the implied deny any statement at the end of the ACL from blocking all traffic, the</a:t>
            </a:r>
            <a:r>
              <a:rPr lang="en-US" b="1" dirty="0"/>
              <a:t> </a:t>
            </a:r>
            <a:r>
              <a:rPr lang="en-US" b="1" dirty="0">
                <a:latin typeface="Courier"/>
                <a:cs typeface="Courier"/>
              </a:rPr>
              <a:t>permit </a:t>
            </a:r>
            <a:r>
              <a:rPr lang="en-US" b="1" dirty="0" err="1">
                <a:latin typeface="Courier"/>
                <a:cs typeface="Courier"/>
              </a:rPr>
              <a:t>ip</a:t>
            </a:r>
            <a:r>
              <a:rPr lang="en-US" b="1" dirty="0">
                <a:latin typeface="Courier"/>
                <a:cs typeface="Courier"/>
              </a:rPr>
              <a:t> any any </a:t>
            </a:r>
            <a:r>
              <a:rPr lang="en-US" dirty="0"/>
              <a:t>statement can be added.</a:t>
            </a:r>
          </a:p>
          <a:p>
            <a:r>
              <a:rPr lang="en-US" dirty="0"/>
              <a:t>When network traffic passes through an interface configured with an ACL, the router compares the information within the packet against each entry, in sequential order, to determine if the packet matches one of the statements. If a match is found, the packet is processed accordingly.</a:t>
            </a:r>
          </a:p>
          <a:p>
            <a:r>
              <a:rPr lang="en-US" dirty="0"/>
              <a:t>ACLs are configured to apply to inbound traffic or to apply to outbound traffic.</a:t>
            </a:r>
          </a:p>
          <a:p>
            <a:endParaRPr lang="en-US" dirty="0" smtClean="0"/>
          </a:p>
          <a:p>
            <a:endParaRPr lang="en-US" dirty="0" smtClean="0"/>
          </a:p>
        </p:txBody>
      </p:sp>
    </p:spTree>
    <p:extLst>
      <p:ext uri="{BB962C8B-B14F-4D97-AF65-F5344CB8AC3E}">
        <p14:creationId xmlns:p14="http://schemas.microsoft.com/office/powerpoint/2010/main" val="26419773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 Summary (</a:t>
            </a:r>
            <a:r>
              <a:rPr lang="en-US" dirty="0" smtClean="0"/>
              <a:t>cont.)</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a:t>Standard ACLs can be used to permit or deny traffic only from </a:t>
            </a:r>
            <a:r>
              <a:rPr lang="en-US" dirty="0" smtClean="0"/>
              <a:t>source </a:t>
            </a:r>
            <a:r>
              <a:rPr lang="en-US" dirty="0"/>
              <a:t>IPv4 addresses. The destination of the packet and the ports involved are not evaluated. The basic rule for placing a standard ACL is to place it close to the destination.</a:t>
            </a:r>
          </a:p>
          <a:p>
            <a:r>
              <a:rPr lang="en-US" dirty="0"/>
              <a:t>Extended ACLs filter packets based on several attributes: protocol type, source or destination IPv4 address, and source or destination ports. The basic rule for placing an extended ACL is to place it as close to the source as possible</a:t>
            </a:r>
            <a:r>
              <a:rPr lang="en-US" dirty="0" smtClean="0"/>
              <a:t>.</a:t>
            </a:r>
            <a:endParaRPr lang="en-US" dirty="0"/>
          </a:p>
        </p:txBody>
      </p:sp>
    </p:spTree>
    <p:extLst>
      <p:ext uri="{BB962C8B-B14F-4D97-AF65-F5344CB8AC3E}">
        <p14:creationId xmlns:p14="http://schemas.microsoft.com/office/powerpoint/2010/main" val="720274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Packet Filtering</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Packet filtering, sometimes called static packet filtering, controls access to a network by analyzing the incoming and outgoing packets and passing or dropping them based on given criteria, such as the source IP address, destination IP addresses, and the protocol carried within the packet</a:t>
            </a:r>
            <a:r>
              <a:rPr lang="en-US" dirty="0" smtClean="0"/>
              <a:t>.</a:t>
            </a:r>
          </a:p>
          <a:p>
            <a:r>
              <a:rPr lang="en-US" dirty="0"/>
              <a:t>A router acts as a packet filter when it forwards or denies packets according to filtering </a:t>
            </a:r>
            <a:r>
              <a:rPr lang="en-US" dirty="0" smtClean="0"/>
              <a:t>rules.</a:t>
            </a:r>
          </a:p>
          <a:p>
            <a:r>
              <a:rPr lang="en-US" dirty="0"/>
              <a:t>An ACL is a sequential list of permit or deny statements, known as access control entries (ACEs).</a:t>
            </a:r>
            <a:endParaRPr lang="en-US" dirty="0" smtClean="0"/>
          </a:p>
        </p:txBody>
      </p:sp>
    </p:spTree>
    <p:extLst>
      <p:ext uri="{BB962C8B-B14F-4D97-AF65-F5344CB8AC3E}">
        <p14:creationId xmlns:p14="http://schemas.microsoft.com/office/powerpoint/2010/main" val="3867731018"/>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 Summary (</a:t>
            </a:r>
            <a:r>
              <a:rPr lang="en-US" dirty="0" smtClean="0"/>
              <a:t>cont.)</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a:t>The</a:t>
            </a:r>
            <a:r>
              <a:rPr lang="en-US" b="1" dirty="0"/>
              <a:t> </a:t>
            </a:r>
            <a:r>
              <a:rPr lang="en-US" b="1" dirty="0">
                <a:latin typeface="Courier"/>
                <a:cs typeface="Courier"/>
              </a:rPr>
              <a:t>access-list </a:t>
            </a:r>
            <a:r>
              <a:rPr lang="en-US" dirty="0"/>
              <a:t>global configuration command defines a standard ACL with a number in the range of 1 to 99 or an extended ACL with numbers in the range of 100 to 199 and 2000 to 2699. Both standard and extended ACLs can </a:t>
            </a:r>
            <a:r>
              <a:rPr lang="en-US" dirty="0" smtClean="0"/>
              <a:t>be </a:t>
            </a:r>
            <a:r>
              <a:rPr lang="en-US" dirty="0"/>
              <a:t>named. </a:t>
            </a:r>
          </a:p>
          <a:p>
            <a:r>
              <a:rPr lang="en-US" dirty="0"/>
              <a:t>The</a:t>
            </a:r>
            <a:r>
              <a:rPr lang="en-US" b="1" dirty="0"/>
              <a:t> </a:t>
            </a:r>
            <a:r>
              <a:rPr lang="en-US" b="1" dirty="0" err="1">
                <a:latin typeface="Courier"/>
                <a:cs typeface="Courier"/>
              </a:rPr>
              <a:t>ip</a:t>
            </a:r>
            <a:r>
              <a:rPr lang="en-US" b="1" dirty="0">
                <a:latin typeface="Courier"/>
                <a:cs typeface="Courier"/>
              </a:rPr>
              <a:t> access-list standard </a:t>
            </a:r>
            <a:r>
              <a:rPr lang="en-US" i="1" dirty="0">
                <a:latin typeface="Courier"/>
                <a:cs typeface="Courier"/>
              </a:rPr>
              <a:t>name</a:t>
            </a:r>
            <a:r>
              <a:rPr lang="en-US" dirty="0">
                <a:latin typeface="Courier"/>
                <a:cs typeface="Courier"/>
              </a:rPr>
              <a:t> </a:t>
            </a:r>
            <a:r>
              <a:rPr lang="en-US" dirty="0"/>
              <a:t>is used to create a standard named ACL, whereas the command</a:t>
            </a:r>
            <a:r>
              <a:rPr lang="en-US" b="1" dirty="0"/>
              <a:t> </a:t>
            </a:r>
            <a:r>
              <a:rPr lang="en-US" b="1" dirty="0" err="1">
                <a:latin typeface="Courier"/>
                <a:cs typeface="Courier"/>
              </a:rPr>
              <a:t>ip</a:t>
            </a:r>
            <a:r>
              <a:rPr lang="en-US" b="1" dirty="0">
                <a:latin typeface="Courier"/>
                <a:cs typeface="Courier"/>
              </a:rPr>
              <a:t> access-list extended </a:t>
            </a:r>
            <a:r>
              <a:rPr lang="en-US" i="1" dirty="0">
                <a:latin typeface="Courier"/>
                <a:cs typeface="Courier"/>
              </a:rPr>
              <a:t>name</a:t>
            </a:r>
            <a:r>
              <a:rPr lang="en-US" dirty="0"/>
              <a:t> is for an extended access list. IPv4 ACL statements include the use of wildcard masks.</a:t>
            </a:r>
          </a:p>
          <a:p>
            <a:r>
              <a:rPr lang="en-US" dirty="0"/>
              <a:t>After an ACL is configured, it is linked to an interface using the</a:t>
            </a:r>
            <a:r>
              <a:rPr lang="en-US" b="1" dirty="0"/>
              <a:t> </a:t>
            </a:r>
            <a:r>
              <a:rPr lang="en-US" b="1" dirty="0" err="1">
                <a:latin typeface="Courier"/>
                <a:cs typeface="Courier"/>
              </a:rPr>
              <a:t>ip</a:t>
            </a:r>
            <a:r>
              <a:rPr lang="en-US" b="1" dirty="0">
                <a:latin typeface="Courier"/>
                <a:cs typeface="Courier"/>
              </a:rPr>
              <a:t> access-group </a:t>
            </a:r>
            <a:r>
              <a:rPr lang="en-US" dirty="0"/>
              <a:t>command in interface configuration mode. </a:t>
            </a:r>
          </a:p>
          <a:p>
            <a:endParaRPr lang="en-US" dirty="0" smtClean="0"/>
          </a:p>
          <a:p>
            <a:endParaRPr lang="en-US" dirty="0" smtClean="0"/>
          </a:p>
        </p:txBody>
      </p:sp>
    </p:spTree>
    <p:extLst>
      <p:ext uri="{BB962C8B-B14F-4D97-AF65-F5344CB8AC3E}">
        <p14:creationId xmlns:p14="http://schemas.microsoft.com/office/powerpoint/2010/main" val="30393792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 Summary (</a:t>
            </a:r>
            <a:r>
              <a:rPr lang="en-US" dirty="0" smtClean="0"/>
              <a:t>cont.)</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a:t>Remember the three Ps, one ACL per protocol, per direction, per interface.</a:t>
            </a:r>
          </a:p>
          <a:p>
            <a:r>
              <a:rPr lang="en-US" dirty="0"/>
              <a:t>To remove an ACL from an interface, first enter the</a:t>
            </a:r>
            <a:r>
              <a:rPr lang="en-US" b="1" dirty="0"/>
              <a:t> </a:t>
            </a:r>
            <a:r>
              <a:rPr lang="en-US" b="1" dirty="0">
                <a:latin typeface="Courier"/>
                <a:cs typeface="Courier"/>
              </a:rPr>
              <a:t>no </a:t>
            </a:r>
            <a:r>
              <a:rPr lang="en-US" b="1" dirty="0" err="1">
                <a:latin typeface="Courier"/>
                <a:cs typeface="Courier"/>
              </a:rPr>
              <a:t>ip</a:t>
            </a:r>
            <a:r>
              <a:rPr lang="en-US" b="1" dirty="0">
                <a:latin typeface="Courier"/>
                <a:cs typeface="Courier"/>
              </a:rPr>
              <a:t> access-group</a:t>
            </a:r>
            <a:r>
              <a:rPr lang="en-US" b="1" dirty="0"/>
              <a:t> </a:t>
            </a:r>
            <a:r>
              <a:rPr lang="en-US" dirty="0"/>
              <a:t>command on the interface, and then enter the global </a:t>
            </a:r>
            <a:r>
              <a:rPr lang="en-US" b="1" dirty="0">
                <a:latin typeface="Courier"/>
                <a:cs typeface="Courier"/>
              </a:rPr>
              <a:t>no access-list</a:t>
            </a:r>
            <a:r>
              <a:rPr lang="en-US" dirty="0">
                <a:latin typeface="Courier"/>
                <a:cs typeface="Courier"/>
              </a:rPr>
              <a:t> </a:t>
            </a:r>
            <a:r>
              <a:rPr lang="en-US" dirty="0"/>
              <a:t>command to remove the entire ACL.</a:t>
            </a:r>
          </a:p>
          <a:p>
            <a:r>
              <a:rPr lang="en-US" dirty="0"/>
              <a:t>The</a:t>
            </a:r>
            <a:r>
              <a:rPr lang="en-US" b="1" dirty="0"/>
              <a:t> </a:t>
            </a:r>
            <a:r>
              <a:rPr lang="en-US" b="1" dirty="0">
                <a:latin typeface="Courier"/>
                <a:cs typeface="Courier"/>
              </a:rPr>
              <a:t>show running-</a:t>
            </a:r>
            <a:r>
              <a:rPr lang="en-US" b="1" dirty="0" err="1">
                <a:latin typeface="Courier"/>
                <a:cs typeface="Courier"/>
              </a:rPr>
              <a:t>config</a:t>
            </a:r>
            <a:r>
              <a:rPr lang="en-US" b="1" dirty="0"/>
              <a:t> </a:t>
            </a:r>
            <a:r>
              <a:rPr lang="en-US" dirty="0"/>
              <a:t>and</a:t>
            </a:r>
            <a:r>
              <a:rPr lang="en-US" b="1" dirty="0"/>
              <a:t> </a:t>
            </a:r>
            <a:r>
              <a:rPr lang="en-US" b="1" dirty="0">
                <a:latin typeface="Courier"/>
                <a:cs typeface="Courier"/>
              </a:rPr>
              <a:t>show access-lists </a:t>
            </a:r>
            <a:r>
              <a:rPr lang="en-US" dirty="0"/>
              <a:t>commands are used to verify ACL configuration. The</a:t>
            </a:r>
            <a:r>
              <a:rPr lang="en-US" b="1" dirty="0"/>
              <a:t> </a:t>
            </a:r>
            <a:r>
              <a:rPr lang="en-US" b="1" dirty="0">
                <a:latin typeface="Courier"/>
                <a:cs typeface="Courier"/>
              </a:rPr>
              <a:t>show </a:t>
            </a:r>
            <a:r>
              <a:rPr lang="en-US" b="1" dirty="0" err="1">
                <a:latin typeface="Courier"/>
                <a:cs typeface="Courier"/>
              </a:rPr>
              <a:t>ip</a:t>
            </a:r>
            <a:r>
              <a:rPr lang="en-US" b="1" dirty="0">
                <a:latin typeface="Courier"/>
                <a:cs typeface="Courier"/>
              </a:rPr>
              <a:t> interface </a:t>
            </a:r>
            <a:r>
              <a:rPr lang="en-US" dirty="0"/>
              <a:t>command is used to verify the ACL on the interface and the direction in which it was applied.</a:t>
            </a:r>
          </a:p>
          <a:p>
            <a:endParaRPr lang="en-US" dirty="0" smtClean="0"/>
          </a:p>
          <a:p>
            <a:endParaRPr lang="en-US" dirty="0" smtClean="0"/>
          </a:p>
        </p:txBody>
      </p:sp>
    </p:spTree>
    <p:extLst>
      <p:ext uri="{BB962C8B-B14F-4D97-AF65-F5344CB8AC3E}">
        <p14:creationId xmlns:p14="http://schemas.microsoft.com/office/powerpoint/2010/main" val="29892661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 Summary </a:t>
            </a:r>
            <a:r>
              <a:rPr lang="en-US"/>
              <a:t>(</a:t>
            </a:r>
            <a:r>
              <a:rPr lang="en-US" smtClean="0"/>
              <a:t>cont.)</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a:t>The</a:t>
            </a:r>
            <a:r>
              <a:rPr lang="en-US" b="1" dirty="0"/>
              <a:t> </a:t>
            </a:r>
            <a:r>
              <a:rPr lang="en-US" b="1" dirty="0">
                <a:latin typeface="Courier"/>
                <a:cs typeface="Courier"/>
              </a:rPr>
              <a:t>access-class </a:t>
            </a:r>
            <a:r>
              <a:rPr lang="en-US" dirty="0"/>
              <a:t>command configured in line configuration mode restricts incoming and outgoing connections between a particular VTY and the addresses in an access list.</a:t>
            </a:r>
          </a:p>
          <a:p>
            <a:r>
              <a:rPr lang="en-US" dirty="0"/>
              <a:t>Like IPv4 named ACLs, IPv6 names are alphanumeric, case sensitive and must be unique. Unlike IPv4, there is no need for a standard or extended option.</a:t>
            </a:r>
          </a:p>
          <a:p>
            <a:r>
              <a:rPr lang="en-US" dirty="0"/>
              <a:t>From global configuration mode, use the</a:t>
            </a:r>
            <a:r>
              <a:rPr lang="en-US" b="1" dirty="0"/>
              <a:t> </a:t>
            </a:r>
            <a:r>
              <a:rPr lang="en-US" b="1" dirty="0">
                <a:latin typeface="Courier"/>
                <a:cs typeface="Courier"/>
              </a:rPr>
              <a:t>ipv6 access-list </a:t>
            </a:r>
            <a:r>
              <a:rPr lang="en-US" i="1" dirty="0">
                <a:latin typeface="Courier"/>
                <a:cs typeface="Courier"/>
              </a:rPr>
              <a:t>name</a:t>
            </a:r>
            <a:r>
              <a:rPr lang="en-US" dirty="0"/>
              <a:t> command to create an IPv6 ACL. The prefix-length is used to indicate how much of an IPv6 source or destination address should be matched.</a:t>
            </a:r>
          </a:p>
          <a:p>
            <a:r>
              <a:rPr lang="en-US" dirty="0"/>
              <a:t>After an IPv6 ACL is configured, it is linked to an interface using the</a:t>
            </a:r>
            <a:r>
              <a:rPr lang="en-US" b="1" dirty="0"/>
              <a:t> </a:t>
            </a:r>
            <a:r>
              <a:rPr lang="en-US" b="1" dirty="0">
                <a:latin typeface="Courier"/>
                <a:cs typeface="Courier"/>
              </a:rPr>
              <a:t>ipv6 traffic-filter </a:t>
            </a:r>
            <a:r>
              <a:rPr lang="en-US" dirty="0"/>
              <a:t>command.</a:t>
            </a:r>
          </a:p>
          <a:p>
            <a:endParaRPr lang="en-US" dirty="0" smtClean="0"/>
          </a:p>
        </p:txBody>
      </p:sp>
    </p:spTree>
    <p:extLst>
      <p:ext uri="{BB962C8B-B14F-4D97-AF65-F5344CB8AC3E}">
        <p14:creationId xmlns:p14="http://schemas.microsoft.com/office/powerpoint/2010/main" val="39103977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Packet Filtering (Cont.)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073" r="-26073"/>
          <a:stretch>
            <a:fillRect/>
          </a:stretch>
        </p:blipFill>
        <p:spPr>
          <a:xfrm>
            <a:off x="554038" y="1565275"/>
            <a:ext cx="7940675" cy="4386263"/>
          </a:xfrm>
        </p:spPr>
      </p:pic>
    </p:spTree>
    <p:extLst>
      <p:ext uri="{BB962C8B-B14F-4D97-AF65-F5344CB8AC3E}">
        <p14:creationId xmlns:p14="http://schemas.microsoft.com/office/powerpoint/2010/main" val="70007806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ACL Operation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The </a:t>
            </a:r>
            <a:r>
              <a:rPr lang="en-US" dirty="0"/>
              <a:t>last statement of an ACL is always an implicit deny. This statement is automatically inserted at the end of each ACL even though it is not physically present. The implicit deny blocks all traffic. Because of this implicit deny, an ACL that does not have at least one permit statement will block all traffic.</a:t>
            </a:r>
            <a:endParaRPr lang="en-US" dirty="0" smtClean="0"/>
          </a:p>
        </p:txBody>
      </p:sp>
      <p:pic>
        <p:nvPicPr>
          <p:cNvPr id="2" name="Picture 1"/>
          <p:cNvPicPr>
            <a:picLocks noChangeAspect="1"/>
          </p:cNvPicPr>
          <p:nvPr/>
        </p:nvPicPr>
        <p:blipFill>
          <a:blip r:embed="rId3"/>
          <a:stretch>
            <a:fillRect/>
          </a:stretch>
        </p:blipFill>
        <p:spPr>
          <a:xfrm>
            <a:off x="451041" y="1492786"/>
            <a:ext cx="8280400" cy="2717800"/>
          </a:xfrm>
          <a:prstGeom prst="rect">
            <a:avLst/>
          </a:prstGeom>
        </p:spPr>
      </p:pic>
    </p:spTree>
    <p:extLst>
      <p:ext uri="{BB962C8B-B14F-4D97-AF65-F5344CB8AC3E}">
        <p14:creationId xmlns:p14="http://schemas.microsoft.com/office/powerpoint/2010/main" val="58251552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13983</TotalTime>
  <Pages>28</Pages>
  <Words>3092</Words>
  <Application>Microsoft Office PowerPoint</Application>
  <PresentationFormat>On-screen Show (4:3)</PresentationFormat>
  <Paragraphs>350</Paragraphs>
  <Slides>73</Slides>
  <Notes>70</Notes>
  <HiddenSlides>0</HiddenSlides>
  <MMClips>0</MMClips>
  <ScaleCrop>false</ScaleCrop>
  <HeadingPairs>
    <vt:vector size="4" baseType="variant">
      <vt:variant>
        <vt:lpstr>Theme</vt:lpstr>
      </vt:variant>
      <vt:variant>
        <vt:i4>2</vt:i4>
      </vt:variant>
      <vt:variant>
        <vt:lpstr>Slide Titles</vt:lpstr>
      </vt:variant>
      <vt:variant>
        <vt:i4>73</vt:i4>
      </vt:variant>
    </vt:vector>
  </HeadingPairs>
  <TitlesOfParts>
    <vt:vector size="75" baseType="lpstr">
      <vt:lpstr>PPT-TMPLT-WHT_C</vt:lpstr>
      <vt:lpstr>NetAcad-4F_PPT-WHT_060408</vt:lpstr>
      <vt:lpstr>Chapter 9: Access Control Lists </vt:lpstr>
      <vt:lpstr>Chapter 9</vt:lpstr>
      <vt:lpstr>Chapter 9: Objectives</vt:lpstr>
      <vt:lpstr>Chapter 9: Objectives (continued)</vt:lpstr>
      <vt:lpstr>Purpose of ACLs What is an ACL?</vt:lpstr>
      <vt:lpstr>Purpose of ACLs A TCP Conversation</vt:lpstr>
      <vt:lpstr>Purpose of ACLs Packet Filtering</vt:lpstr>
      <vt:lpstr>Purpose of ACLs Packet Filtering (Cont.)</vt:lpstr>
      <vt:lpstr>Purpose of ACLs ACL Operation</vt:lpstr>
      <vt:lpstr>Standard versus Extended IPv4 ACLs Types of Cisco IPv4 ACLs</vt:lpstr>
      <vt:lpstr>Standard versus Extended IPv4 ACLs Numbering and Naming ACLs</vt:lpstr>
      <vt:lpstr>Wildcard Masks in ACLs Introducing ACL Wildcard Masking</vt:lpstr>
      <vt:lpstr>Wildcard Masks in ACLs Wildcard Mask Examples: Hosts / Subnets</vt:lpstr>
      <vt:lpstr>Wildcard Masks in ACLs Wildcard Mask Examples: Match Ranges</vt:lpstr>
      <vt:lpstr>Wildcard Masks in ACLs Calculating the Wildcard Mask</vt:lpstr>
      <vt:lpstr>Wildcard Masks in ACLs Wildcard Mask Keywords</vt:lpstr>
      <vt:lpstr>Wildcard Masks in ACLs Examples Wildcard Mask Keywords</vt:lpstr>
      <vt:lpstr>Guidelines for ACL creation General Guidelines for Creating ACLs</vt:lpstr>
      <vt:lpstr>Guidelines for ACL creation General Guidelines for Creating ACLs (cont.)</vt:lpstr>
      <vt:lpstr>Guidelines for ACL creation ACL Best Practices</vt:lpstr>
      <vt:lpstr>Guidelines for ACL Placement Where to Place ACLs</vt:lpstr>
      <vt:lpstr>Guidelines for ACL Placement Standard ACL Placement</vt:lpstr>
      <vt:lpstr>Guidelines for ACL Placement Extended ACL Placement</vt:lpstr>
      <vt:lpstr>Configure Standard IPv4 ACLs Entering Criteria Statements</vt:lpstr>
      <vt:lpstr>Configure Standard IPv4 ACLs Configuring a Standard ACL</vt:lpstr>
      <vt:lpstr>Configure Standard IPv4 ACLs Configuring a Standard ACL (cont.)</vt:lpstr>
      <vt:lpstr>Configure Standard IPv4 ACLs Internal Logic</vt:lpstr>
      <vt:lpstr>Configure Standard IPv4 ACLs Applying Standard ACLs to Interfaces</vt:lpstr>
      <vt:lpstr>Configure Standard IPv4 ACLs Applying Standard ACLs to Interfaces (Cont.)</vt:lpstr>
      <vt:lpstr>Configure Standard IPv4 ACLs Creating Named Standard ACLs</vt:lpstr>
      <vt:lpstr>Configure Standard IPv4 ACLs Commenting ACLs</vt:lpstr>
      <vt:lpstr>Modify IPv4 ACLs Editing Standard Numbered ACLs</vt:lpstr>
      <vt:lpstr>Modify IPv4 ACLs Editing Standard Numbered ACLs (cont.)</vt:lpstr>
      <vt:lpstr>Modify IPv4 ACLs Editing Standard Named ACLs</vt:lpstr>
      <vt:lpstr>Modify IPv4 ACLs Verifying ACLs</vt:lpstr>
      <vt:lpstr>Modify IPv4 ACLs ACL Statistics</vt:lpstr>
      <vt:lpstr>Modify IPv4 ACLs Standard ACL Sequence Numbers</vt:lpstr>
      <vt:lpstr>Securing VTY ports with a Standard IPv4 ACL Configuring a Standard ACL to Secure a VTY Port</vt:lpstr>
      <vt:lpstr>Securing VTY ports with a Standard IPv4 ACL Verifying a Standard ACL used to Secure a VTY Port</vt:lpstr>
      <vt:lpstr>Structure of an Extended IPv4 ACL Extended ACLs</vt:lpstr>
      <vt:lpstr>Structure of an Extended IPv4 ACL Extended ACLs (Cont.)</vt:lpstr>
      <vt:lpstr>Configure Extended IPv4 ACLs Configuring Extended ACLs</vt:lpstr>
      <vt:lpstr>Configure Extended IPv4 ACLs Applying Extended ACLs to Interfaces</vt:lpstr>
      <vt:lpstr>Configure Extended IPv4 ACLs Filtering Traffic with Extended ACLs</vt:lpstr>
      <vt:lpstr>Configure Extended IPv4 ACLs Creating Named Extended ACLs</vt:lpstr>
      <vt:lpstr>Configure Extended IPv4 ACLs Verifying Extended ACLs</vt:lpstr>
      <vt:lpstr>Configure Extended IPv4 ACLs Editing Extended ACLs</vt:lpstr>
      <vt:lpstr>Processing Packets with ACLs Inbound ACL Logic</vt:lpstr>
      <vt:lpstr>Processing Packets with ACLs Outbound ACL Logic</vt:lpstr>
      <vt:lpstr>Processing Packets with ACLs Outbound ACL Logic (cont.)</vt:lpstr>
      <vt:lpstr>Processing Packets with ACLs ACL Logic Operations</vt:lpstr>
      <vt:lpstr>Processing Packets with ACLs ACL Logic Operations (cont.)</vt:lpstr>
      <vt:lpstr>Processing Packets with ACLs Standard ACL Decision Process</vt:lpstr>
      <vt:lpstr>Processing Packets with ACLs Extended ACL Decision Process</vt:lpstr>
      <vt:lpstr>Common ACLs Errors Troubleshooting Common ACL Errors - Example 1</vt:lpstr>
      <vt:lpstr>Common ACLs Errors Troubleshooting Common ACL Errors – Example 2</vt:lpstr>
      <vt:lpstr>Common ACLs Errors Troubleshooting Common ACL Errors – Example 3</vt:lpstr>
      <vt:lpstr>Common ACLs Errors Troubleshooting Common ACL Errors – Example 4</vt:lpstr>
      <vt:lpstr>Common ACLs Errors Troubleshooting Common ACL Errors – Example 5</vt:lpstr>
      <vt:lpstr>IPv6 ACL Creation Type of IPv6 ACLs</vt:lpstr>
      <vt:lpstr>IPv6 ACL Creation Comparing IPv4 and IPv6 ACLs</vt:lpstr>
      <vt:lpstr>Configuring IPv6 ACLs Configuring IPv6 Topology</vt:lpstr>
      <vt:lpstr>Configuring IPv6 ACLs Configuring IPv6 ACLs</vt:lpstr>
      <vt:lpstr>Configuring IPv6 ACLs Applying an IPv6 ACL to an Interface</vt:lpstr>
      <vt:lpstr>Configuring IPv6 ACLs IPv6 ACL Examples</vt:lpstr>
      <vt:lpstr>Configuring IPv6 ACLs Verifying IPv6 ACLs</vt:lpstr>
      <vt:lpstr>Chapter 9: Summary</vt:lpstr>
      <vt:lpstr>Chapter 9: Summary (cont.)</vt:lpstr>
      <vt:lpstr>Chapter 9: Summary (cont.)</vt:lpstr>
      <vt:lpstr>Chapter 9: Summary (cont.)</vt:lpstr>
      <vt:lpstr>Chapter 9: Summary (cont.)</vt:lpstr>
      <vt:lpstr>Chapter 9: Summary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Jane Gibbons</cp:lastModifiedBy>
  <cp:revision>1001</cp:revision>
  <cp:lastPrinted>1999-01-27T00:54:54Z</cp:lastPrinted>
  <dcterms:created xsi:type="dcterms:W3CDTF">2006-10-23T15:07:30Z</dcterms:created>
  <dcterms:modified xsi:type="dcterms:W3CDTF">2013-10-22T20:25:43Z</dcterms:modified>
</cp:coreProperties>
</file>