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39"/>
  </p:notesMasterIdLst>
  <p:handoutMasterIdLst>
    <p:handoutMasterId r:id="rId40"/>
  </p:handoutMasterIdLst>
  <p:sldIdLst>
    <p:sldId id="256" r:id="rId2"/>
    <p:sldId id="297" r:id="rId3"/>
    <p:sldId id="259" r:id="rId4"/>
    <p:sldId id="257" r:id="rId5"/>
    <p:sldId id="260" r:id="rId6"/>
    <p:sldId id="261" r:id="rId7"/>
    <p:sldId id="262" r:id="rId8"/>
    <p:sldId id="263" r:id="rId9"/>
    <p:sldId id="269" r:id="rId10"/>
    <p:sldId id="270" r:id="rId11"/>
    <p:sldId id="271" r:id="rId12"/>
    <p:sldId id="273" r:id="rId13"/>
    <p:sldId id="272" r:id="rId14"/>
    <p:sldId id="274" r:id="rId15"/>
    <p:sldId id="275" r:id="rId16"/>
    <p:sldId id="276" r:id="rId17"/>
    <p:sldId id="277"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 id="291" r:id="rId31"/>
    <p:sldId id="290" r:id="rId32"/>
    <p:sldId id="292" r:id="rId33"/>
    <p:sldId id="293" r:id="rId34"/>
    <p:sldId id="294" r:id="rId35"/>
    <p:sldId id="296" r:id="rId36"/>
    <p:sldId id="268" r:id="rId37"/>
    <p:sldId id="299" r:id="rId3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0" autoAdjust="0"/>
    <p:restoredTop sz="94660"/>
  </p:normalViewPr>
  <p:slideViewPr>
    <p:cSldViewPr>
      <p:cViewPr>
        <p:scale>
          <a:sx n="75" d="100"/>
          <a:sy n="75" d="100"/>
        </p:scale>
        <p:origin x="-153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4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84BB0A9-42DB-4A0C-A8A6-B8F32F83614E}" type="datetimeFigureOut">
              <a:rPr lang="en-US" smtClean="0"/>
              <a:pPr/>
              <a:t>5/9/2014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4A8F25F-879B-4110-8941-544071A5EBDE}" type="slidenum">
              <a:rPr lang="en-US" smtClean="0"/>
              <a:pPr/>
              <a:t>‹#›</a:t>
            </a:fld>
            <a:endParaRPr lang="en-US"/>
          </a:p>
        </p:txBody>
      </p:sp>
    </p:spTree>
    <p:extLst>
      <p:ext uri="{BB962C8B-B14F-4D97-AF65-F5344CB8AC3E}">
        <p14:creationId xmlns="" xmlns:p14="http://schemas.microsoft.com/office/powerpoint/2010/main" val="3915602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53251"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3253"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3255"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E930AB5E-F57B-411B-B742-B16131507FBA}" type="slidenum">
              <a:rPr lang="en-US"/>
              <a:pPr>
                <a:defRPr/>
              </a:pPr>
              <a:t>‹#›</a:t>
            </a:fld>
            <a:endParaRPr lang="en-US"/>
          </a:p>
        </p:txBody>
      </p:sp>
    </p:spTree>
    <p:extLst>
      <p:ext uri="{BB962C8B-B14F-4D97-AF65-F5344CB8AC3E}">
        <p14:creationId xmlns="" xmlns:p14="http://schemas.microsoft.com/office/powerpoint/2010/main" val="2580667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476B703-BD85-468E-8E70-0CD4DA970AB8}" type="slidenum">
              <a:rPr lang="en-US" smtClean="0"/>
              <a:pPr/>
              <a:t>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FC84701-2222-4BC7-9B51-7F118663EF67}" type="slidenum">
              <a:rPr lang="en-US" smtClean="0"/>
              <a:pPr/>
              <a:t>11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2964A55-EA72-4E69-B427-9780C17EBF39}"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CB3A86F-44C4-40A4-912E-CA2F13133B3A}" type="slidenum">
              <a:rPr lang="en-US" smtClean="0"/>
              <a:pPr/>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10DE234-36CE-4329-8684-2CBDE25614C4}"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4C849A6-3CDE-43C3-8D2A-EFA84DAA6CA7}"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248A688-4850-4BB3-88FF-C4BCE37BF4C7}" type="slidenum">
              <a:rPr lang="en-US" smtClean="0"/>
              <a:pPr/>
              <a:t>16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4B634D6-AE35-46C8-BA59-22ED2468A3F0}" type="slidenum">
              <a:rPr lang="en-US" smtClean="0"/>
              <a:pPr/>
              <a:t>17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18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19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D4B3A9D-29F1-4C37-8AB5-E6CF6DF43C93}" type="slidenum">
              <a:rPr lang="en-US" smtClean="0"/>
              <a:pPr/>
              <a:t>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22</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29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75A1653-6625-430A-BA7B-97FB99E9383E}" type="slidenum">
              <a:rPr lang="en-US" smtClean="0"/>
              <a:pPr/>
              <a:t>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32</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1B3589-EEC0-48A0-83ED-D667D57CFF65}" type="slidenum">
              <a:rPr lang="en-US" smtClean="0"/>
              <a:pPr/>
              <a:t>35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ACB8460-4017-4542-AB82-BD5F6D8D988C}" type="slidenum">
              <a:rPr lang="en-US" smtClean="0"/>
              <a:pPr/>
              <a:t>36</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ACB8460-4017-4542-AB82-BD5F6D8D988C}" type="slidenum">
              <a:rPr lang="en-US" smtClean="0"/>
              <a:pPr/>
              <a:t>37</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0567017-51A7-43FB-A360-89B5EEA1B912}" type="slidenum">
              <a:rPr lang="en-US" smtClean="0"/>
              <a:pPr/>
              <a:t>5</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4B664BE-2B26-48D3-A857-4CBE0E2D7574}"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95E7CC0-0E20-48D7-8AD9-2E4DF423D91C}"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F74C7F4-DD2A-438D-970F-866249137A33}" type="slidenum">
              <a:rPr lang="en-US" smtClean="0"/>
              <a:pPr/>
              <a:t>8</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4024871-2AC9-4084-A9D2-16D570E05828}" type="slidenum">
              <a:rPr lang="en-US" smtClean="0"/>
              <a:pPr/>
              <a:t>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4465831-BEC2-41E7-9D82-FA63CE5C5F21}" type="slidenum">
              <a:rPr lang="en-US" smtClean="0"/>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219200" y="3354388"/>
            <a:ext cx="6705600" cy="152400"/>
          </a:xfrm>
          <a:prstGeom prst="rect">
            <a:avLst/>
          </a:prstGeom>
          <a:noFill/>
          <a:ln w="9525">
            <a:noFill/>
            <a:miter lim="800000"/>
            <a:headEnd/>
            <a:tailEnd/>
          </a:ln>
        </p:spPr>
      </p:pic>
      <p:sp>
        <p:nvSpPr>
          <p:cNvPr id="3" name="TextBox 2"/>
          <p:cNvSpPr txBox="1">
            <a:spLocks noChangeArrowheads="1"/>
          </p:cNvSpPr>
          <p:nvPr/>
        </p:nvSpPr>
        <p:spPr bwMode="auto">
          <a:xfrm>
            <a:off x="533400" y="2286000"/>
            <a:ext cx="8001000" cy="2000250"/>
          </a:xfrm>
          <a:prstGeom prst="rect">
            <a:avLst/>
          </a:prstGeom>
          <a:noFill/>
          <a:ln>
            <a:noFill/>
          </a:ln>
          <a:extLst/>
        </p:spPr>
        <p:txBody>
          <a:bodyPr>
            <a:spAutoFit/>
          </a:bodyPr>
          <a:lstStyle>
            <a:lvl1pPr marL="457200" indent="-457200" eaLnBrk="0" hangingPunct="0">
              <a:defRPr sz="2000" i="1">
                <a:solidFill>
                  <a:srgbClr val="FFFF00"/>
                </a:solidFill>
                <a:latin typeface="Arial" charset="0"/>
              </a:defRPr>
            </a:lvl1pPr>
            <a:lvl2pPr marL="742950" indent="-285750" eaLnBrk="0" hangingPunct="0">
              <a:defRPr sz="2000" i="1">
                <a:solidFill>
                  <a:srgbClr val="FFFF00"/>
                </a:solidFill>
                <a:latin typeface="Arial" charset="0"/>
              </a:defRPr>
            </a:lvl2pPr>
            <a:lvl3pPr marL="1143000" indent="-228600" eaLnBrk="0" hangingPunct="0">
              <a:defRPr sz="2000" i="1">
                <a:solidFill>
                  <a:srgbClr val="FFFF00"/>
                </a:solidFill>
                <a:latin typeface="Arial" charset="0"/>
              </a:defRPr>
            </a:lvl3pPr>
            <a:lvl4pPr marL="1600200" indent="-228600" eaLnBrk="0" hangingPunct="0">
              <a:defRPr sz="2000" i="1">
                <a:solidFill>
                  <a:srgbClr val="FFFF00"/>
                </a:solidFill>
                <a:latin typeface="Arial" charset="0"/>
              </a:defRPr>
            </a:lvl4pPr>
            <a:lvl5pPr marL="2057400" indent="-228600" eaLnBrk="0" hangingPunct="0">
              <a:defRPr sz="2000" i="1">
                <a:solidFill>
                  <a:srgbClr val="FFFF00"/>
                </a:solidFill>
                <a:latin typeface="Arial" charset="0"/>
              </a:defRPr>
            </a:lvl5pPr>
            <a:lvl6pPr marL="2514600" indent="-228600" eaLnBrk="0" fontAlgn="base" hangingPunct="0">
              <a:spcBef>
                <a:spcPct val="0"/>
              </a:spcBef>
              <a:spcAft>
                <a:spcPct val="0"/>
              </a:spcAft>
              <a:defRPr sz="2000" i="1">
                <a:solidFill>
                  <a:srgbClr val="FFFF00"/>
                </a:solidFill>
                <a:latin typeface="Arial" charset="0"/>
              </a:defRPr>
            </a:lvl6pPr>
            <a:lvl7pPr marL="2971800" indent="-228600" eaLnBrk="0" fontAlgn="base" hangingPunct="0">
              <a:spcBef>
                <a:spcPct val="0"/>
              </a:spcBef>
              <a:spcAft>
                <a:spcPct val="0"/>
              </a:spcAft>
              <a:defRPr sz="2000" i="1">
                <a:solidFill>
                  <a:srgbClr val="FFFF00"/>
                </a:solidFill>
                <a:latin typeface="Arial" charset="0"/>
              </a:defRPr>
            </a:lvl7pPr>
            <a:lvl8pPr marL="3429000" indent="-228600" eaLnBrk="0" fontAlgn="base" hangingPunct="0">
              <a:spcBef>
                <a:spcPct val="0"/>
              </a:spcBef>
              <a:spcAft>
                <a:spcPct val="0"/>
              </a:spcAft>
              <a:defRPr sz="2000" i="1">
                <a:solidFill>
                  <a:srgbClr val="FFFF00"/>
                </a:solidFill>
                <a:latin typeface="Arial" charset="0"/>
              </a:defRPr>
            </a:lvl8pPr>
            <a:lvl9pPr marL="3886200" indent="-228600" eaLnBrk="0" fontAlgn="base" hangingPunct="0">
              <a:spcBef>
                <a:spcPct val="0"/>
              </a:spcBef>
              <a:spcAft>
                <a:spcPct val="0"/>
              </a:spcAft>
              <a:defRPr sz="2000" i="1">
                <a:solidFill>
                  <a:srgbClr val="FFFF00"/>
                </a:solidFill>
                <a:latin typeface="Arial" charset="0"/>
              </a:defRPr>
            </a:lvl9pPr>
          </a:lstStyle>
          <a:p>
            <a:pPr algn="ctr" eaLnBrk="1" hangingPunct="1">
              <a:defRPr/>
            </a:pPr>
            <a:endParaRPr lang="en-PH" sz="4400" b="1" i="0" dirty="0" smtClean="0">
              <a:solidFill>
                <a:srgbClr val="006600"/>
              </a:solidFill>
            </a:endParaRPr>
          </a:p>
          <a:p>
            <a:pPr algn="ctr" eaLnBrk="1" hangingPunct="1">
              <a:defRPr/>
            </a:pPr>
            <a:endParaRPr lang="en-PH" sz="4800" b="1" i="0" dirty="0" smtClean="0">
              <a:solidFill>
                <a:srgbClr val="006600"/>
              </a:solidFill>
            </a:endParaRPr>
          </a:p>
          <a:p>
            <a:pPr algn="ctr" eaLnBrk="1" hangingPunct="1">
              <a:defRPr/>
            </a:pPr>
            <a:endParaRPr lang="en-PH" sz="3200" b="1" i="0" dirty="0" smtClean="0">
              <a:solidFill>
                <a:srgbClr val="006600"/>
              </a:solidFill>
            </a:endParaRPr>
          </a:p>
        </p:txBody>
      </p:sp>
      <p:sp>
        <p:nvSpPr>
          <p:cNvPr id="4" name="Date Placeholder 2"/>
          <p:cNvSpPr>
            <a:spLocks noGrp="1"/>
          </p:cNvSpPr>
          <p:nvPr>
            <p:ph type="dt" sz="half" idx="10"/>
          </p:nvPr>
        </p:nvSpPr>
        <p:spPr/>
        <p:txBody>
          <a:bodyPr/>
          <a:lstStyle>
            <a:lvl1pPr>
              <a:defRPr/>
            </a:lvl1pPr>
          </a:lstStyle>
          <a:p>
            <a:pPr>
              <a:defRPr/>
            </a:pPr>
            <a:r>
              <a:rPr lang="en-US"/>
              <a:t>Murach’s ASP.NET 3.5/C#, C1</a:t>
            </a:r>
          </a:p>
        </p:txBody>
      </p:sp>
      <p:sp>
        <p:nvSpPr>
          <p:cNvPr id="5" name="Footer Placeholder 3"/>
          <p:cNvSpPr>
            <a:spLocks noGrp="1"/>
          </p:cNvSpPr>
          <p:nvPr>
            <p:ph type="ftr" sz="quarter" idx="11"/>
          </p:nvPr>
        </p:nvSpPr>
        <p:spPr/>
        <p:txBody>
          <a:bodyPr/>
          <a:lstStyle>
            <a:lvl1pPr>
              <a:defRPr/>
            </a:lvl1pPr>
          </a:lstStyle>
          <a:p>
            <a:pPr>
              <a:defRPr/>
            </a:pPr>
            <a:r>
              <a:rPr lang="en-US"/>
              <a:t>© 2008, Mike Murach &amp; Associates, Inc.</a:t>
            </a:r>
            <a:endParaRPr lang="en-US" sz="1400"/>
          </a:p>
        </p:txBody>
      </p:sp>
      <p:sp>
        <p:nvSpPr>
          <p:cNvPr id="6" name="Slide Number Placeholder 4"/>
          <p:cNvSpPr>
            <a:spLocks noGrp="1"/>
          </p:cNvSpPr>
          <p:nvPr>
            <p:ph type="sldNum" sz="quarter" idx="12"/>
          </p:nvPr>
        </p:nvSpPr>
        <p:spPr/>
        <p:txBody>
          <a:bodyPr/>
          <a:lstStyle>
            <a:lvl1pPr>
              <a:defRPr/>
            </a:lvl1pPr>
          </a:lstStyle>
          <a:p>
            <a:pPr>
              <a:defRPr/>
            </a:pPr>
            <a:endParaRPr lang="en-US"/>
          </a:p>
          <a:p>
            <a:pPr>
              <a:defRPr/>
            </a:pPr>
            <a:r>
              <a:rPr lang="en-US"/>
              <a:t>Slide </a:t>
            </a:r>
            <a:fld id="{03C3CB7E-5E87-465B-A7A2-A5A653E38668}" type="slidenum">
              <a:rPr lang="en-US"/>
              <a:pPr>
                <a:defRPr/>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Rectangle 3"/>
          <p:cNvSpPr/>
          <p:nvPr/>
        </p:nvSpPr>
        <p:spPr>
          <a:xfrm>
            <a:off x="609600" y="1255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p:txBody>
          <a:bodyPr/>
          <a:lstStyle>
            <a:lvl1pPr algn="l">
              <a:defRPr sz="3200" b="1">
                <a:solidFill>
                  <a:srgbClr val="006600"/>
                </a:solidFill>
                <a:latin typeface="Arial" pitchFamily="34" charset="0"/>
                <a:cs typeface="Arial" pitchFamily="34" charset="0"/>
              </a:defRPr>
            </a:lvl1pPr>
          </a:lstStyle>
          <a:p>
            <a:r>
              <a:rPr lang="en-US" smtClean="0"/>
              <a:t>Click to edit Master title style</a:t>
            </a:r>
            <a:endParaRPr lang="en-US" dirty="0"/>
          </a:p>
        </p:txBody>
      </p:sp>
      <p:sp>
        <p:nvSpPr>
          <p:cNvPr id="7" name="Content Placeholder 2"/>
          <p:cNvSpPr>
            <a:spLocks noGrp="1"/>
          </p:cNvSpPr>
          <p:nvPr>
            <p:ph idx="1"/>
          </p:nvPr>
        </p:nvSpPr>
        <p:spPr>
          <a:xfrm>
            <a:off x="457200" y="1600200"/>
            <a:ext cx="8229600" cy="4525963"/>
          </a:xfrm>
        </p:spPr>
        <p:txBody>
          <a:bodyPr/>
          <a:lstStyle>
            <a:lvl1pPr>
              <a:buFont typeface="Arial" pitchFamily="34" charset="0"/>
              <a:buChar char="•"/>
              <a:defRPr sz="2800">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dirty="0"/>
          </a:p>
        </p:txBody>
      </p:sp>
      <p:sp>
        <p:nvSpPr>
          <p:cNvPr id="5" name="Date Placeholder 2"/>
          <p:cNvSpPr>
            <a:spLocks noGrp="1"/>
          </p:cNvSpPr>
          <p:nvPr>
            <p:ph type="dt" sz="half" idx="10"/>
          </p:nvPr>
        </p:nvSpPr>
        <p:spPr/>
        <p:txBody>
          <a:bodyPr/>
          <a:lstStyle>
            <a:lvl1pPr>
              <a:defRPr/>
            </a:lvl1pPr>
          </a:lstStyle>
          <a:p>
            <a:pPr>
              <a:defRPr/>
            </a:pPr>
            <a:r>
              <a:rPr lang="en-US"/>
              <a:t>Murach’s ASP.NET 3.5/C#, C1</a:t>
            </a:r>
          </a:p>
        </p:txBody>
      </p:sp>
      <p:sp>
        <p:nvSpPr>
          <p:cNvPr id="6" name="Footer Placeholder 3"/>
          <p:cNvSpPr>
            <a:spLocks noGrp="1"/>
          </p:cNvSpPr>
          <p:nvPr>
            <p:ph type="ftr" sz="quarter" idx="11"/>
          </p:nvPr>
        </p:nvSpPr>
        <p:spPr/>
        <p:txBody>
          <a:bodyPr/>
          <a:lstStyle>
            <a:lvl1pPr>
              <a:defRPr/>
            </a:lvl1pPr>
          </a:lstStyle>
          <a:p>
            <a:pPr>
              <a:defRPr/>
            </a:pPr>
            <a:r>
              <a:rPr lang="en-US"/>
              <a:t>© 2008, Mike Murach &amp; Associates, Inc.</a:t>
            </a:r>
            <a:endParaRPr lang="en-US" sz="1400"/>
          </a:p>
        </p:txBody>
      </p:sp>
      <p:sp>
        <p:nvSpPr>
          <p:cNvPr id="8" name="Slide Number Placeholder 4"/>
          <p:cNvSpPr>
            <a:spLocks noGrp="1"/>
          </p:cNvSpPr>
          <p:nvPr>
            <p:ph type="sldNum" sz="quarter" idx="12"/>
          </p:nvPr>
        </p:nvSpPr>
        <p:spPr/>
        <p:txBody>
          <a:bodyPr/>
          <a:lstStyle>
            <a:lvl1pPr>
              <a:defRPr/>
            </a:lvl1pPr>
          </a:lstStyle>
          <a:p>
            <a:pPr>
              <a:defRPr/>
            </a:pPr>
            <a:endParaRPr lang="en-US"/>
          </a:p>
          <a:p>
            <a:pPr>
              <a:defRPr/>
            </a:pPr>
            <a:r>
              <a:rPr lang="en-US"/>
              <a:t>Slide </a:t>
            </a:r>
            <a:fld id="{51B725EE-55D3-420C-B935-5FEC5B5CD080}" type="slidenum">
              <a:rPr lang="en-US"/>
              <a:pPr>
                <a:defRPr/>
              </a:pPr>
              <a:t>‹#›</a:t>
            </a:fld>
            <a:endParaRPr lang="en-US"/>
          </a:p>
        </p:txBody>
      </p:sp>
    </p:spTree>
  </p:cSld>
  <p:clrMapOvr>
    <a:masterClrMapping/>
  </p:clrMapOvr>
  <p:transition spd="slow" advClick="0" advTm="5000"/>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Rectangle 3"/>
          <p:cNvSpPr/>
          <p:nvPr/>
        </p:nvSpPr>
        <p:spPr>
          <a:xfrm>
            <a:off x="609600" y="10668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a:xfrm>
            <a:off x="381000" y="228600"/>
            <a:ext cx="8229600" cy="1143000"/>
          </a:xfrm>
        </p:spPr>
        <p:txBody>
          <a:bodyPr/>
          <a:lstStyle>
            <a:lvl1pPr algn="l">
              <a:defRPr sz="3200" b="1">
                <a:solidFill>
                  <a:srgbClr val="006600"/>
                </a:solidFill>
                <a:latin typeface="Arial" pitchFamily="34" charset="0"/>
                <a:cs typeface="Arial" pitchFamily="34" charset="0"/>
              </a:defRPr>
            </a:lvl1pPr>
          </a:lstStyle>
          <a:p>
            <a:r>
              <a:rPr lang="en-US" smtClean="0"/>
              <a:t>Click to edit Master title style</a:t>
            </a:r>
            <a:endParaRPr lang="en-US" dirty="0"/>
          </a:p>
        </p:txBody>
      </p:sp>
      <p:sp>
        <p:nvSpPr>
          <p:cNvPr id="7" name="Content Placeholder 2"/>
          <p:cNvSpPr>
            <a:spLocks noGrp="1"/>
          </p:cNvSpPr>
          <p:nvPr>
            <p:ph idx="1"/>
          </p:nvPr>
        </p:nvSpPr>
        <p:spPr>
          <a:xfrm>
            <a:off x="457200" y="1600200"/>
            <a:ext cx="8229600" cy="4525963"/>
          </a:xfrm>
        </p:spPr>
        <p:txBody>
          <a:bodyPr/>
          <a:lstStyle>
            <a:lvl1pPr>
              <a:buNone/>
              <a:defRPr sz="2800">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dirty="0"/>
          </a:p>
        </p:txBody>
      </p:sp>
      <p:sp>
        <p:nvSpPr>
          <p:cNvPr id="5" name="Date Placeholder 2"/>
          <p:cNvSpPr>
            <a:spLocks noGrp="1"/>
          </p:cNvSpPr>
          <p:nvPr>
            <p:ph type="dt" sz="half" idx="10"/>
          </p:nvPr>
        </p:nvSpPr>
        <p:spPr/>
        <p:txBody>
          <a:bodyPr/>
          <a:lstStyle>
            <a:lvl1pPr>
              <a:defRPr/>
            </a:lvl1pPr>
          </a:lstStyle>
          <a:p>
            <a:pPr>
              <a:defRPr/>
            </a:pPr>
            <a:r>
              <a:rPr lang="en-US"/>
              <a:t>Murach’s ASP.NET 3.5/C#, C1</a:t>
            </a:r>
          </a:p>
        </p:txBody>
      </p:sp>
      <p:sp>
        <p:nvSpPr>
          <p:cNvPr id="6" name="Footer Placeholder 3"/>
          <p:cNvSpPr>
            <a:spLocks noGrp="1"/>
          </p:cNvSpPr>
          <p:nvPr>
            <p:ph type="ftr" sz="quarter" idx="11"/>
          </p:nvPr>
        </p:nvSpPr>
        <p:spPr/>
        <p:txBody>
          <a:bodyPr/>
          <a:lstStyle>
            <a:lvl1pPr>
              <a:defRPr/>
            </a:lvl1pPr>
          </a:lstStyle>
          <a:p>
            <a:pPr>
              <a:defRPr/>
            </a:pPr>
            <a:r>
              <a:rPr lang="en-US"/>
              <a:t>© 2008, Mike Murach &amp; Associates, Inc.</a:t>
            </a:r>
            <a:endParaRPr lang="en-US" sz="1400"/>
          </a:p>
        </p:txBody>
      </p:sp>
      <p:sp>
        <p:nvSpPr>
          <p:cNvPr id="8" name="Slide Number Placeholder 4"/>
          <p:cNvSpPr>
            <a:spLocks noGrp="1"/>
          </p:cNvSpPr>
          <p:nvPr>
            <p:ph type="sldNum" sz="quarter" idx="12"/>
          </p:nvPr>
        </p:nvSpPr>
        <p:spPr/>
        <p:txBody>
          <a:bodyPr/>
          <a:lstStyle>
            <a:lvl1pPr>
              <a:defRPr/>
            </a:lvl1pPr>
          </a:lstStyle>
          <a:p>
            <a:pPr>
              <a:defRPr/>
            </a:pPr>
            <a:endParaRPr lang="en-US"/>
          </a:p>
          <a:p>
            <a:pPr>
              <a:defRPr/>
            </a:pPr>
            <a:r>
              <a:rPr lang="en-US"/>
              <a:t>Slide </a:t>
            </a:r>
            <a:fld id="{68B87455-1098-49F4-A008-98B9EB28CD12}" type="slidenum">
              <a:rPr lang="en-US"/>
              <a:pPr>
                <a:defRPr/>
              </a:pPr>
              <a:t>‹#›</a:t>
            </a:fld>
            <a:endParaRPr lang="en-US"/>
          </a:p>
        </p:txBody>
      </p:sp>
    </p:spTree>
  </p:cSld>
  <p:clrMapOvr>
    <a:masterClrMapping/>
  </p:clrMapOvr>
  <p:transition spd="slow" advClick="0" advTm="5000"/>
  <p:hf hdr="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Murach’s ASP.NET 3.5/C#, C1</a:t>
            </a:r>
          </a:p>
        </p:txBody>
      </p:sp>
      <p:sp>
        <p:nvSpPr>
          <p:cNvPr id="3" name="Footer Placeholder 4"/>
          <p:cNvSpPr>
            <a:spLocks noGrp="1"/>
          </p:cNvSpPr>
          <p:nvPr>
            <p:ph type="ftr" sz="quarter" idx="11"/>
          </p:nvPr>
        </p:nvSpPr>
        <p:spPr/>
        <p:txBody>
          <a:bodyPr/>
          <a:lstStyle>
            <a:lvl1pPr>
              <a:defRPr/>
            </a:lvl1pPr>
          </a:lstStyle>
          <a:p>
            <a:pPr>
              <a:defRPr/>
            </a:pPr>
            <a:r>
              <a:rPr lang="en-US"/>
              <a:t>© 2008, Mike Murach &amp; Associates, Inc.</a:t>
            </a:r>
            <a:endParaRPr lang="en-US" sz="1400"/>
          </a:p>
        </p:txBody>
      </p:sp>
      <p:sp>
        <p:nvSpPr>
          <p:cNvPr id="4" name="Slide Number Placeholder 5"/>
          <p:cNvSpPr>
            <a:spLocks noGrp="1"/>
          </p:cNvSpPr>
          <p:nvPr>
            <p:ph type="sldNum" sz="quarter" idx="12"/>
          </p:nvPr>
        </p:nvSpPr>
        <p:spPr/>
        <p:txBody>
          <a:bodyPr/>
          <a:lstStyle>
            <a:lvl1pPr>
              <a:defRPr/>
            </a:lvl1pPr>
          </a:lstStyle>
          <a:p>
            <a:pPr>
              <a:defRPr/>
            </a:pPr>
            <a:endParaRPr lang="en-US"/>
          </a:p>
          <a:p>
            <a:pPr>
              <a:defRPr/>
            </a:pPr>
            <a:r>
              <a:rPr lang="en-US"/>
              <a:t>Slide </a:t>
            </a:r>
            <a:fld id="{309A9EE0-3328-44D5-84C9-CDF0E52792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3"/>
          <p:cNvSpPr/>
          <p:nvPr/>
        </p:nvSpPr>
        <p:spPr>
          <a:xfrm>
            <a:off x="609600" y="1255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p:txBody>
          <a:bodyPr/>
          <a:lstStyle>
            <a:lvl1pPr>
              <a:defRPr sz="3600" b="1">
                <a:solidFill>
                  <a:srgbClr val="00660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Murach’s ASP.NET 3.5/C#, C1</a:t>
            </a:r>
          </a:p>
        </p:txBody>
      </p:sp>
      <p:sp>
        <p:nvSpPr>
          <p:cNvPr id="6" name="Footer Placeholder 4"/>
          <p:cNvSpPr>
            <a:spLocks noGrp="1"/>
          </p:cNvSpPr>
          <p:nvPr>
            <p:ph type="ftr" sz="quarter" idx="11"/>
          </p:nvPr>
        </p:nvSpPr>
        <p:spPr/>
        <p:txBody>
          <a:bodyPr/>
          <a:lstStyle>
            <a:lvl1pPr>
              <a:defRPr/>
            </a:lvl1pPr>
          </a:lstStyle>
          <a:p>
            <a:pPr>
              <a:defRPr/>
            </a:pPr>
            <a:r>
              <a:rPr lang="en-US"/>
              <a:t>© 2008, Mike Murach &amp; Associates, Inc.</a:t>
            </a:r>
            <a:endParaRPr lang="en-US" sz="1400"/>
          </a:p>
        </p:txBody>
      </p:sp>
      <p:sp>
        <p:nvSpPr>
          <p:cNvPr id="7" name="Slide Number Placeholder 5"/>
          <p:cNvSpPr>
            <a:spLocks noGrp="1"/>
          </p:cNvSpPr>
          <p:nvPr>
            <p:ph type="sldNum" sz="quarter" idx="12"/>
          </p:nvPr>
        </p:nvSpPr>
        <p:spPr/>
        <p:txBody>
          <a:bodyPr/>
          <a:lstStyle>
            <a:lvl1pPr>
              <a:defRPr/>
            </a:lvl1pPr>
          </a:lstStyle>
          <a:p>
            <a:pPr>
              <a:defRPr/>
            </a:pPr>
            <a:endParaRPr lang="en-US"/>
          </a:p>
          <a:p>
            <a:pPr>
              <a:defRPr/>
            </a:pPr>
            <a:r>
              <a:rPr lang="en-US"/>
              <a:t>Slide </a:t>
            </a:r>
            <a:fld id="{F9459AB1-F970-4D1F-A738-8A199FBF8F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Murach’s ASP.NET 3.5/C#, C1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2008, Mike Murach &amp; Associates, Inc.</a:t>
            </a:r>
            <a:endParaRPr lang="en-US" sz="140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endParaRPr lang="en-US"/>
          </a:p>
          <a:p>
            <a:pPr>
              <a:defRPr/>
            </a:pPr>
            <a:r>
              <a:rPr lang="en-US"/>
              <a:t>Slide </a:t>
            </a:r>
            <a:fld id="{F6E62E31-A4E0-4331-BB44-762EABB714C5}" type="slidenum">
              <a:rPr lang="en-US"/>
              <a:pPr>
                <a:defRPr/>
              </a:pPr>
              <a:t>‹#›</a:t>
            </a:fld>
            <a:endParaRPr lang="en-US"/>
          </a:p>
        </p:txBody>
      </p:sp>
      <p:pic>
        <p:nvPicPr>
          <p:cNvPr id="1031" name="Picture 1"/>
          <p:cNvPicPr>
            <a:picLocks noChangeAspect="1"/>
          </p:cNvPicPr>
          <p:nvPr/>
        </p:nvPicPr>
        <p:blipFill>
          <a:blip r:embed="rId10" cstate="print"/>
          <a:srcRect/>
          <a:stretch>
            <a:fillRect/>
          </a:stretch>
        </p:blipFill>
        <p:spPr bwMode="auto">
          <a:xfrm>
            <a:off x="0" y="5800725"/>
            <a:ext cx="9144000"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3" r:id="rId5"/>
    <p:sldLayoutId id="2147483778" r:id="rId6"/>
    <p:sldLayoutId id="2147483779" r:id="rId7"/>
    <p:sldLayoutId id="2147483780" r:id="rId8"/>
  </p:sldLayoutIdLst>
  <p:timing>
    <p:tnLst>
      <p:par>
        <p:cTn id="1" dur="indefinite" restart="never" nodeType="tmRoot"/>
      </p:par>
    </p:tnLst>
  </p:timing>
  <p:hf hdr="0"/>
  <p:txStyles>
    <p:titleStyle>
      <a:lvl1pPr algn="ctr" rtl="0" eaLnBrk="0" fontAlgn="base" hangingPunct="0">
        <a:spcBef>
          <a:spcPct val="0"/>
        </a:spcBef>
        <a:spcAft>
          <a:spcPct val="0"/>
        </a:spcAft>
        <a:defRPr sz="3600" b="1" kern="1200">
          <a:solidFill>
            <a:srgbClr val="0066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006600"/>
          </a:solidFill>
          <a:latin typeface="Arial" charset="0"/>
          <a:cs typeface="Arial" charset="0"/>
        </a:defRPr>
      </a:lvl2pPr>
      <a:lvl3pPr algn="ctr" rtl="0" eaLnBrk="0" fontAlgn="base" hangingPunct="0">
        <a:spcBef>
          <a:spcPct val="0"/>
        </a:spcBef>
        <a:spcAft>
          <a:spcPct val="0"/>
        </a:spcAft>
        <a:defRPr sz="3600" b="1">
          <a:solidFill>
            <a:srgbClr val="006600"/>
          </a:solidFill>
          <a:latin typeface="Arial" charset="0"/>
          <a:cs typeface="Arial" charset="0"/>
        </a:defRPr>
      </a:lvl3pPr>
      <a:lvl4pPr algn="ctr" rtl="0" eaLnBrk="0" fontAlgn="base" hangingPunct="0">
        <a:spcBef>
          <a:spcPct val="0"/>
        </a:spcBef>
        <a:spcAft>
          <a:spcPct val="0"/>
        </a:spcAft>
        <a:defRPr sz="3600" b="1">
          <a:solidFill>
            <a:srgbClr val="006600"/>
          </a:solidFill>
          <a:latin typeface="Arial" charset="0"/>
          <a:cs typeface="Arial" charset="0"/>
        </a:defRPr>
      </a:lvl4pPr>
      <a:lvl5pPr algn="ctr" rtl="0" eaLnBrk="0" fontAlgn="base" hangingPunct="0">
        <a:spcBef>
          <a:spcPct val="0"/>
        </a:spcBef>
        <a:spcAft>
          <a:spcPct val="0"/>
        </a:spcAft>
        <a:defRPr sz="3600" b="1">
          <a:solidFill>
            <a:srgbClr val="006600"/>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15.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2.jpeg"/><Relationship Id="rId7" Type="http://schemas.openxmlformats.org/officeDocument/2006/relationships/image" Target="../media/image56.jpe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eg"/></Relationships>
</file>

<file path=ppt/slides/_rels/slide1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60.jpeg"/><Relationship Id="rId4" Type="http://schemas.openxmlformats.org/officeDocument/2006/relationships/image" Target="../media/image59.jpeg"/></Relationships>
</file>

<file path=ppt/slides/_rels/slide17.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18.jpeg"/><Relationship Id="rId7" Type="http://schemas.openxmlformats.org/officeDocument/2006/relationships/image" Target="../media/image54.jpeg"/><Relationship Id="rId12" Type="http://schemas.openxmlformats.org/officeDocument/2006/relationships/image" Target="../media/image63.jpe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8.jpeg"/><Relationship Id="rId11" Type="http://schemas.openxmlformats.org/officeDocument/2006/relationships/image" Target="../media/image62.jpeg"/><Relationship Id="rId5" Type="http://schemas.openxmlformats.org/officeDocument/2006/relationships/image" Target="../media/image61.png"/><Relationship Id="rId10" Type="http://schemas.openxmlformats.org/officeDocument/2006/relationships/image" Target="../media/image56.jpeg"/><Relationship Id="rId4" Type="http://schemas.openxmlformats.org/officeDocument/2006/relationships/image" Target="../media/image36.png"/><Relationship Id="rId9" Type="http://schemas.openxmlformats.org/officeDocument/2006/relationships/image" Target="../media/image57.jpeg"/></Relationships>
</file>

<file path=ppt/slides/_rels/slide18.xml.rels><?xml version="1.0" encoding="UTF-8" standalone="yes"?>
<Relationships xmlns="http://schemas.openxmlformats.org/package/2006/relationships"><Relationship Id="rId3" Type="http://schemas.openxmlformats.org/officeDocument/2006/relationships/hyperlink" Target="http://www.apachefriends.org/en/xampp.htm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image" Target="../media/image62.jpe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84.png"/></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F85AAD6D-6001-4843-ADDE-68F1EDE8F068}" type="slidenum">
              <a:rPr lang="en-US" sz="1000"/>
              <a:pPr>
                <a:defRPr/>
              </a:pPr>
              <a:t>1</a:t>
            </a:fld>
            <a:endParaRPr lang="en-US" sz="1000"/>
          </a:p>
        </p:txBody>
      </p:sp>
      <p:sp>
        <p:nvSpPr>
          <p:cNvPr id="9219" name="TextBox 2"/>
          <p:cNvSpPr txBox="1">
            <a:spLocks noChangeArrowheads="1"/>
          </p:cNvSpPr>
          <p:nvPr/>
        </p:nvSpPr>
        <p:spPr bwMode="auto">
          <a:xfrm>
            <a:off x="533400" y="1524000"/>
            <a:ext cx="8001000" cy="2800767"/>
          </a:xfrm>
          <a:prstGeom prst="rect">
            <a:avLst/>
          </a:prstGeom>
          <a:noFill/>
          <a:ln w="9525">
            <a:noFill/>
            <a:miter lim="800000"/>
            <a:headEnd/>
            <a:tailEnd/>
          </a:ln>
        </p:spPr>
        <p:txBody>
          <a:bodyPr>
            <a:spAutoFit/>
          </a:bodyPr>
          <a:lstStyle/>
          <a:p>
            <a:pPr marL="457200" indent="-457200" algn="ctr"/>
            <a:r>
              <a:rPr lang="en-PH" sz="4400" b="1" dirty="0" smtClean="0">
                <a:solidFill>
                  <a:srgbClr val="006600"/>
                </a:solidFill>
                <a:latin typeface="Arial" charset="0"/>
                <a:cs typeface="Arial" charset="0"/>
              </a:rPr>
              <a:t>Web Architecture, Tools, and Introduction to PHP</a:t>
            </a:r>
            <a:endParaRPr lang="en-PH" sz="4400" b="1" dirty="0">
              <a:solidFill>
                <a:srgbClr val="006600"/>
              </a:solidFill>
              <a:latin typeface="Arial" charset="0"/>
              <a:cs typeface="Arial" charset="0"/>
            </a:endParaRPr>
          </a:p>
          <a:p>
            <a:pPr marL="457200" indent="-457200" algn="ctr"/>
            <a:endParaRPr lang="en-PH" sz="4400" b="1" dirty="0">
              <a:solidFill>
                <a:srgbClr val="006600"/>
              </a:solidFill>
              <a:latin typeface="Arial" charset="0"/>
              <a:cs typeface="Arial" charset="0"/>
            </a:endParaRPr>
          </a:p>
          <a:p>
            <a:pPr marL="457200" indent="-457200" algn="ctr"/>
            <a:r>
              <a:rPr lang="en-PH" sz="4400" b="1" dirty="0" smtClean="0">
                <a:solidFill>
                  <a:srgbClr val="006600"/>
                </a:solidFill>
                <a:latin typeface="Arial" charset="0"/>
                <a:cs typeface="Arial" charset="0"/>
              </a:rPr>
              <a:t>ITWA133</a:t>
            </a:r>
            <a:endParaRPr lang="en-PH" sz="4400" b="1" dirty="0">
              <a:solidFill>
                <a:srgbClr val="006600"/>
              </a:solidFill>
              <a:latin typeface="Arial" charset="0"/>
              <a:cs typeface="Arial" charset="0"/>
            </a:endParaRPr>
          </a:p>
        </p:txBody>
      </p:sp>
      <p:sp>
        <p:nvSpPr>
          <p:cNvPr id="7" name="Rectangle 6"/>
          <p:cNvSpPr/>
          <p:nvPr/>
        </p:nvSpPr>
        <p:spPr>
          <a:xfrm>
            <a:off x="1219200" y="3276600"/>
            <a:ext cx="67056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D849D5DF-C4ED-4779-A7DE-3AD92F782495}" type="slidenum">
              <a:rPr lang="en-US" sz="1000"/>
              <a:pPr>
                <a:defRPr/>
              </a:pPr>
              <a:t>10</a:t>
            </a:fld>
            <a:endParaRPr lang="en-US" sz="1000"/>
          </a:p>
        </p:txBody>
      </p:sp>
      <p:sp>
        <p:nvSpPr>
          <p:cNvPr id="17411"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Operating System: Mac</a:t>
            </a:r>
          </a:p>
        </p:txBody>
      </p:sp>
      <p:sp>
        <p:nvSpPr>
          <p:cNvPr id="17414" name="TextBox 2"/>
          <p:cNvSpPr txBox="1">
            <a:spLocks noChangeArrowheads="1"/>
          </p:cNvSpPr>
          <p:nvPr/>
        </p:nvSpPr>
        <p:spPr bwMode="auto">
          <a:xfrm>
            <a:off x="228600" y="20574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Cheetah</a:t>
            </a:r>
          </a:p>
        </p:txBody>
      </p:sp>
      <p:pic>
        <p:nvPicPr>
          <p:cNvPr id="17415" name="Picture 14" descr="mac oses.jpg"/>
          <p:cNvPicPr>
            <a:picLocks noChangeAspect="1"/>
          </p:cNvPicPr>
          <p:nvPr/>
        </p:nvPicPr>
        <p:blipFill>
          <a:blip r:embed="rId3" cstate="print"/>
          <a:srcRect/>
          <a:stretch>
            <a:fillRect/>
          </a:stretch>
        </p:blipFill>
        <p:spPr bwMode="auto">
          <a:xfrm>
            <a:off x="1676400" y="2209800"/>
            <a:ext cx="5334000" cy="3063875"/>
          </a:xfrm>
          <a:prstGeom prst="rect">
            <a:avLst/>
          </a:prstGeom>
          <a:noFill/>
          <a:ln w="9525">
            <a:noFill/>
            <a:miter lim="800000"/>
            <a:headEnd/>
            <a:tailEnd/>
          </a:ln>
        </p:spPr>
      </p:pic>
      <p:sp>
        <p:nvSpPr>
          <p:cNvPr id="17416" name="TextBox 2"/>
          <p:cNvSpPr txBox="1">
            <a:spLocks noChangeArrowheads="1"/>
          </p:cNvSpPr>
          <p:nvPr/>
        </p:nvSpPr>
        <p:spPr bwMode="auto">
          <a:xfrm>
            <a:off x="457200" y="3429000"/>
            <a:ext cx="1066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Puma</a:t>
            </a:r>
          </a:p>
        </p:txBody>
      </p:sp>
      <p:sp>
        <p:nvSpPr>
          <p:cNvPr id="17417" name="TextBox 2"/>
          <p:cNvSpPr txBox="1">
            <a:spLocks noChangeArrowheads="1"/>
          </p:cNvSpPr>
          <p:nvPr/>
        </p:nvSpPr>
        <p:spPr bwMode="auto">
          <a:xfrm>
            <a:off x="304800" y="42672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Jaguar</a:t>
            </a:r>
          </a:p>
        </p:txBody>
      </p:sp>
      <p:sp>
        <p:nvSpPr>
          <p:cNvPr id="17418" name="TextBox 2"/>
          <p:cNvSpPr txBox="1">
            <a:spLocks noChangeArrowheads="1"/>
          </p:cNvSpPr>
          <p:nvPr/>
        </p:nvSpPr>
        <p:spPr bwMode="auto">
          <a:xfrm>
            <a:off x="7239000" y="25908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Panther</a:t>
            </a:r>
          </a:p>
        </p:txBody>
      </p:sp>
      <p:sp>
        <p:nvSpPr>
          <p:cNvPr id="17419" name="TextBox 2"/>
          <p:cNvSpPr txBox="1">
            <a:spLocks noChangeArrowheads="1"/>
          </p:cNvSpPr>
          <p:nvPr/>
        </p:nvSpPr>
        <p:spPr bwMode="auto">
          <a:xfrm>
            <a:off x="7315200" y="41910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Tiger</a:t>
            </a:r>
          </a:p>
        </p:txBody>
      </p:sp>
      <p:sp>
        <p:nvSpPr>
          <p:cNvPr id="17420" name="TextBox 2"/>
          <p:cNvSpPr txBox="1">
            <a:spLocks noChangeArrowheads="1"/>
          </p:cNvSpPr>
          <p:nvPr/>
        </p:nvSpPr>
        <p:spPr bwMode="auto">
          <a:xfrm>
            <a:off x="990600" y="54102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Leopard</a:t>
            </a:r>
          </a:p>
        </p:txBody>
      </p:sp>
      <p:sp>
        <p:nvSpPr>
          <p:cNvPr id="17421" name="TextBox 2"/>
          <p:cNvSpPr txBox="1">
            <a:spLocks noChangeArrowheads="1"/>
          </p:cNvSpPr>
          <p:nvPr/>
        </p:nvSpPr>
        <p:spPr bwMode="auto">
          <a:xfrm>
            <a:off x="3505200" y="5334000"/>
            <a:ext cx="22860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Snow leopard</a:t>
            </a:r>
          </a:p>
        </p:txBody>
      </p:sp>
      <p:sp>
        <p:nvSpPr>
          <p:cNvPr id="17422" name="TextBox 2"/>
          <p:cNvSpPr txBox="1">
            <a:spLocks noChangeArrowheads="1"/>
          </p:cNvSpPr>
          <p:nvPr/>
        </p:nvSpPr>
        <p:spPr bwMode="auto">
          <a:xfrm>
            <a:off x="7086600" y="55626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Lion</a:t>
            </a:r>
          </a:p>
        </p:txBody>
      </p:sp>
      <p:pic>
        <p:nvPicPr>
          <p:cNvPr id="17423" name="Picture 29" descr="mac.jpg"/>
          <p:cNvPicPr>
            <a:picLocks noChangeAspect="1"/>
          </p:cNvPicPr>
          <p:nvPr/>
        </p:nvPicPr>
        <p:blipFill>
          <a:blip r:embed="rId4" cstate="print"/>
          <a:srcRect/>
          <a:stretch>
            <a:fillRect/>
          </a:stretch>
        </p:blipFill>
        <p:spPr bwMode="auto">
          <a:xfrm>
            <a:off x="7315200" y="838200"/>
            <a:ext cx="1609725" cy="160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6D8A3D1F-57A5-45B3-ADB7-F1E3AAE54AD4}" type="slidenum">
              <a:rPr lang="en-US" sz="1000"/>
              <a:pPr>
                <a:defRPr/>
              </a:pPr>
              <a:t>11</a:t>
            </a:fld>
            <a:endParaRPr lang="en-US" sz="1000"/>
          </a:p>
        </p:txBody>
      </p:sp>
      <p:sp>
        <p:nvSpPr>
          <p:cNvPr id="18435"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8437"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Internet browser</a:t>
            </a:r>
          </a:p>
        </p:txBody>
      </p:sp>
      <p:sp>
        <p:nvSpPr>
          <p:cNvPr id="18438" name="TextBox 2"/>
          <p:cNvSpPr txBox="1">
            <a:spLocks noChangeArrowheads="1"/>
          </p:cNvSpPr>
          <p:nvPr/>
        </p:nvSpPr>
        <p:spPr bwMode="auto">
          <a:xfrm>
            <a:off x="4038600" y="3124200"/>
            <a:ext cx="13716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Internet </a:t>
            </a:r>
          </a:p>
          <a:p>
            <a:pPr marL="457200" indent="-457200"/>
            <a:r>
              <a:rPr lang="en-PH" sz="2000" b="1" i="1">
                <a:solidFill>
                  <a:srgbClr val="006600"/>
                </a:solidFill>
                <a:latin typeface="Arial" charset="0"/>
                <a:cs typeface="Arial" charset="0"/>
              </a:rPr>
              <a:t>Explorer</a:t>
            </a:r>
          </a:p>
        </p:txBody>
      </p:sp>
      <p:sp>
        <p:nvSpPr>
          <p:cNvPr id="18439" name="TextBox 2"/>
          <p:cNvSpPr txBox="1">
            <a:spLocks noChangeArrowheads="1"/>
          </p:cNvSpPr>
          <p:nvPr/>
        </p:nvSpPr>
        <p:spPr bwMode="auto">
          <a:xfrm>
            <a:off x="457200" y="3200400"/>
            <a:ext cx="13716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Google </a:t>
            </a:r>
          </a:p>
          <a:p>
            <a:pPr marL="457200" indent="-457200"/>
            <a:r>
              <a:rPr lang="en-PH" sz="2000" b="1" i="1">
                <a:solidFill>
                  <a:srgbClr val="006600"/>
                </a:solidFill>
                <a:latin typeface="Arial" charset="0"/>
                <a:cs typeface="Arial" charset="0"/>
              </a:rPr>
              <a:t>Chrome</a:t>
            </a:r>
          </a:p>
        </p:txBody>
      </p:sp>
      <p:sp>
        <p:nvSpPr>
          <p:cNvPr id="18440" name="TextBox 2"/>
          <p:cNvSpPr txBox="1">
            <a:spLocks noChangeArrowheads="1"/>
          </p:cNvSpPr>
          <p:nvPr/>
        </p:nvSpPr>
        <p:spPr bwMode="auto">
          <a:xfrm>
            <a:off x="2286000" y="2895600"/>
            <a:ext cx="11430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Mozilla </a:t>
            </a:r>
          </a:p>
          <a:p>
            <a:pPr marL="457200" indent="-457200"/>
            <a:r>
              <a:rPr lang="en-PH" sz="2000" b="1" i="1">
                <a:solidFill>
                  <a:srgbClr val="006600"/>
                </a:solidFill>
                <a:latin typeface="Arial" charset="0"/>
                <a:cs typeface="Arial" charset="0"/>
              </a:rPr>
              <a:t>Firefox</a:t>
            </a:r>
          </a:p>
        </p:txBody>
      </p:sp>
      <p:sp>
        <p:nvSpPr>
          <p:cNvPr id="18441" name="TextBox 2"/>
          <p:cNvSpPr txBox="1">
            <a:spLocks noChangeArrowheads="1"/>
          </p:cNvSpPr>
          <p:nvPr/>
        </p:nvSpPr>
        <p:spPr bwMode="auto">
          <a:xfrm>
            <a:off x="5791200" y="2514600"/>
            <a:ext cx="12192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Opera</a:t>
            </a:r>
          </a:p>
        </p:txBody>
      </p:sp>
      <p:pic>
        <p:nvPicPr>
          <p:cNvPr id="18442" name="Picture 2"/>
          <p:cNvPicPr>
            <a:picLocks noChangeAspect="1" noChangeArrowheads="1"/>
          </p:cNvPicPr>
          <p:nvPr/>
        </p:nvPicPr>
        <p:blipFill>
          <a:blip r:embed="rId3" cstate="print"/>
          <a:srcRect/>
          <a:stretch>
            <a:fillRect/>
          </a:stretch>
        </p:blipFill>
        <p:spPr bwMode="auto">
          <a:xfrm>
            <a:off x="381000" y="2022475"/>
            <a:ext cx="1219200" cy="1177925"/>
          </a:xfrm>
          <a:prstGeom prst="rect">
            <a:avLst/>
          </a:prstGeom>
          <a:noFill/>
          <a:ln w="9525">
            <a:noFill/>
            <a:miter lim="800000"/>
            <a:headEnd/>
            <a:tailEnd/>
          </a:ln>
        </p:spPr>
      </p:pic>
      <p:pic>
        <p:nvPicPr>
          <p:cNvPr id="18443" name="Picture 3"/>
          <p:cNvPicPr>
            <a:picLocks noChangeAspect="1" noChangeArrowheads="1"/>
          </p:cNvPicPr>
          <p:nvPr/>
        </p:nvPicPr>
        <p:blipFill>
          <a:blip r:embed="rId4" cstate="print"/>
          <a:srcRect/>
          <a:stretch>
            <a:fillRect/>
          </a:stretch>
        </p:blipFill>
        <p:spPr bwMode="auto">
          <a:xfrm>
            <a:off x="2209800" y="1828800"/>
            <a:ext cx="1219200" cy="1131888"/>
          </a:xfrm>
          <a:prstGeom prst="rect">
            <a:avLst/>
          </a:prstGeom>
          <a:noFill/>
          <a:ln w="9525">
            <a:noFill/>
            <a:miter lim="800000"/>
            <a:headEnd/>
            <a:tailEnd/>
          </a:ln>
        </p:spPr>
      </p:pic>
      <p:pic>
        <p:nvPicPr>
          <p:cNvPr id="18444" name="Picture 4"/>
          <p:cNvPicPr>
            <a:picLocks noChangeAspect="1" noChangeArrowheads="1"/>
          </p:cNvPicPr>
          <p:nvPr/>
        </p:nvPicPr>
        <p:blipFill>
          <a:blip r:embed="rId5" cstate="print"/>
          <a:srcRect/>
          <a:stretch>
            <a:fillRect/>
          </a:stretch>
        </p:blipFill>
        <p:spPr bwMode="auto">
          <a:xfrm>
            <a:off x="3943350" y="1836738"/>
            <a:ext cx="1314450" cy="1287462"/>
          </a:xfrm>
          <a:prstGeom prst="rect">
            <a:avLst/>
          </a:prstGeom>
          <a:noFill/>
          <a:ln w="9525">
            <a:noFill/>
            <a:miter lim="800000"/>
            <a:headEnd/>
            <a:tailEnd/>
          </a:ln>
        </p:spPr>
      </p:pic>
      <p:pic>
        <p:nvPicPr>
          <p:cNvPr id="18445" name="Picture 5"/>
          <p:cNvPicPr>
            <a:picLocks noChangeAspect="1" noChangeArrowheads="1"/>
          </p:cNvPicPr>
          <p:nvPr/>
        </p:nvPicPr>
        <p:blipFill>
          <a:blip r:embed="rId6" cstate="print"/>
          <a:srcRect/>
          <a:stretch>
            <a:fillRect/>
          </a:stretch>
        </p:blipFill>
        <p:spPr bwMode="auto">
          <a:xfrm>
            <a:off x="5791200" y="1439863"/>
            <a:ext cx="990600" cy="1150937"/>
          </a:xfrm>
          <a:prstGeom prst="rect">
            <a:avLst/>
          </a:prstGeom>
          <a:noFill/>
          <a:ln w="9525">
            <a:noFill/>
            <a:miter lim="800000"/>
            <a:headEnd/>
            <a:tailEnd/>
          </a:ln>
        </p:spPr>
      </p:pic>
      <p:pic>
        <p:nvPicPr>
          <p:cNvPr id="18446" name="Picture 6"/>
          <p:cNvPicPr>
            <a:picLocks noChangeAspect="1" noChangeArrowheads="1"/>
          </p:cNvPicPr>
          <p:nvPr/>
        </p:nvPicPr>
        <p:blipFill>
          <a:blip r:embed="rId7" cstate="print"/>
          <a:srcRect/>
          <a:stretch>
            <a:fillRect/>
          </a:stretch>
        </p:blipFill>
        <p:spPr bwMode="auto">
          <a:xfrm>
            <a:off x="7467600" y="1854200"/>
            <a:ext cx="1066800" cy="1193800"/>
          </a:xfrm>
          <a:prstGeom prst="rect">
            <a:avLst/>
          </a:prstGeom>
          <a:noFill/>
          <a:ln w="9525">
            <a:noFill/>
            <a:miter lim="800000"/>
            <a:headEnd/>
            <a:tailEnd/>
          </a:ln>
        </p:spPr>
      </p:pic>
      <p:sp>
        <p:nvSpPr>
          <p:cNvPr id="18447" name="TextBox 2"/>
          <p:cNvSpPr txBox="1">
            <a:spLocks noChangeArrowheads="1"/>
          </p:cNvSpPr>
          <p:nvPr/>
        </p:nvSpPr>
        <p:spPr bwMode="auto">
          <a:xfrm>
            <a:off x="7543800" y="3048000"/>
            <a:ext cx="12192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Safari</a:t>
            </a:r>
          </a:p>
        </p:txBody>
      </p:sp>
      <p:pic>
        <p:nvPicPr>
          <p:cNvPr id="18448" name="Picture 7"/>
          <p:cNvPicPr>
            <a:picLocks noChangeAspect="1" noChangeArrowheads="1"/>
          </p:cNvPicPr>
          <p:nvPr/>
        </p:nvPicPr>
        <p:blipFill>
          <a:blip r:embed="rId8" cstate="print"/>
          <a:srcRect/>
          <a:stretch>
            <a:fillRect/>
          </a:stretch>
        </p:blipFill>
        <p:spPr bwMode="auto">
          <a:xfrm>
            <a:off x="838200" y="4419600"/>
            <a:ext cx="769938" cy="685800"/>
          </a:xfrm>
          <a:prstGeom prst="rect">
            <a:avLst/>
          </a:prstGeom>
          <a:noFill/>
          <a:ln w="9525">
            <a:noFill/>
            <a:miter lim="800000"/>
            <a:headEnd/>
            <a:tailEnd/>
          </a:ln>
        </p:spPr>
      </p:pic>
      <p:pic>
        <p:nvPicPr>
          <p:cNvPr id="18449" name="Picture 8"/>
          <p:cNvPicPr>
            <a:picLocks noChangeAspect="1" noChangeArrowheads="1"/>
          </p:cNvPicPr>
          <p:nvPr/>
        </p:nvPicPr>
        <p:blipFill>
          <a:blip r:embed="rId9" cstate="print"/>
          <a:srcRect/>
          <a:stretch>
            <a:fillRect/>
          </a:stretch>
        </p:blipFill>
        <p:spPr bwMode="auto">
          <a:xfrm>
            <a:off x="2362200" y="3962400"/>
            <a:ext cx="685800" cy="685800"/>
          </a:xfrm>
          <a:prstGeom prst="rect">
            <a:avLst/>
          </a:prstGeom>
          <a:noFill/>
          <a:ln w="9525">
            <a:noFill/>
            <a:miter lim="800000"/>
            <a:headEnd/>
            <a:tailEnd/>
          </a:ln>
        </p:spPr>
      </p:pic>
      <p:pic>
        <p:nvPicPr>
          <p:cNvPr id="18450" name="Picture 9"/>
          <p:cNvPicPr>
            <a:picLocks noChangeAspect="1" noChangeArrowheads="1"/>
          </p:cNvPicPr>
          <p:nvPr/>
        </p:nvPicPr>
        <p:blipFill>
          <a:blip r:embed="rId10" cstate="print"/>
          <a:srcRect/>
          <a:stretch>
            <a:fillRect/>
          </a:stretch>
        </p:blipFill>
        <p:spPr bwMode="auto">
          <a:xfrm>
            <a:off x="4191000" y="4419600"/>
            <a:ext cx="762000" cy="731838"/>
          </a:xfrm>
          <a:prstGeom prst="rect">
            <a:avLst/>
          </a:prstGeom>
          <a:noFill/>
          <a:ln w="9525">
            <a:noFill/>
            <a:miter lim="800000"/>
            <a:headEnd/>
            <a:tailEnd/>
          </a:ln>
        </p:spPr>
      </p:pic>
      <p:pic>
        <p:nvPicPr>
          <p:cNvPr id="18451" name="Picture 10"/>
          <p:cNvPicPr>
            <a:picLocks noChangeAspect="1" noChangeArrowheads="1"/>
          </p:cNvPicPr>
          <p:nvPr/>
        </p:nvPicPr>
        <p:blipFill>
          <a:blip r:embed="rId11" cstate="print"/>
          <a:srcRect/>
          <a:stretch>
            <a:fillRect/>
          </a:stretch>
        </p:blipFill>
        <p:spPr bwMode="auto">
          <a:xfrm>
            <a:off x="5867400" y="3657600"/>
            <a:ext cx="685800" cy="685800"/>
          </a:xfrm>
          <a:prstGeom prst="rect">
            <a:avLst/>
          </a:prstGeom>
          <a:noFill/>
          <a:ln w="9525">
            <a:noFill/>
            <a:miter lim="800000"/>
            <a:headEnd/>
            <a:tailEnd/>
          </a:ln>
        </p:spPr>
      </p:pic>
      <p:pic>
        <p:nvPicPr>
          <p:cNvPr id="18452" name="Picture 11"/>
          <p:cNvPicPr>
            <a:picLocks noChangeAspect="1" noChangeArrowheads="1"/>
          </p:cNvPicPr>
          <p:nvPr/>
        </p:nvPicPr>
        <p:blipFill>
          <a:blip r:embed="rId12" cstate="print"/>
          <a:srcRect/>
          <a:stretch>
            <a:fillRect/>
          </a:stretch>
        </p:blipFill>
        <p:spPr bwMode="auto">
          <a:xfrm>
            <a:off x="7620000" y="4191000"/>
            <a:ext cx="609600" cy="625475"/>
          </a:xfrm>
          <a:prstGeom prst="rect">
            <a:avLst/>
          </a:prstGeom>
          <a:noFill/>
          <a:ln w="9525">
            <a:noFill/>
            <a:miter lim="800000"/>
            <a:headEnd/>
            <a:tailEnd/>
          </a:ln>
        </p:spPr>
      </p:pic>
      <p:sp>
        <p:nvSpPr>
          <p:cNvPr id="18453" name="TextBox 2"/>
          <p:cNvSpPr txBox="1">
            <a:spLocks noChangeArrowheads="1"/>
          </p:cNvSpPr>
          <p:nvPr/>
        </p:nvSpPr>
        <p:spPr bwMode="auto">
          <a:xfrm>
            <a:off x="685800" y="5181600"/>
            <a:ext cx="1371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Maxthon</a:t>
            </a:r>
          </a:p>
        </p:txBody>
      </p:sp>
      <p:sp>
        <p:nvSpPr>
          <p:cNvPr id="18454" name="TextBox 2"/>
          <p:cNvSpPr txBox="1">
            <a:spLocks noChangeArrowheads="1"/>
          </p:cNvSpPr>
          <p:nvPr/>
        </p:nvSpPr>
        <p:spPr bwMode="auto">
          <a:xfrm>
            <a:off x="2209800" y="4648200"/>
            <a:ext cx="1371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Rockmelt</a:t>
            </a:r>
          </a:p>
        </p:txBody>
      </p:sp>
      <p:sp>
        <p:nvSpPr>
          <p:cNvPr id="18455" name="TextBox 2"/>
          <p:cNvSpPr txBox="1">
            <a:spLocks noChangeArrowheads="1"/>
          </p:cNvSpPr>
          <p:nvPr/>
        </p:nvSpPr>
        <p:spPr bwMode="auto">
          <a:xfrm>
            <a:off x="3886200" y="5257800"/>
            <a:ext cx="175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SeaMonkey</a:t>
            </a:r>
          </a:p>
        </p:txBody>
      </p:sp>
      <p:sp>
        <p:nvSpPr>
          <p:cNvPr id="18456" name="TextBox 2"/>
          <p:cNvSpPr txBox="1">
            <a:spLocks noChangeArrowheads="1"/>
          </p:cNvSpPr>
          <p:nvPr/>
        </p:nvSpPr>
        <p:spPr bwMode="auto">
          <a:xfrm>
            <a:off x="5638800" y="4419600"/>
            <a:ext cx="13716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Deepnet</a:t>
            </a:r>
          </a:p>
          <a:p>
            <a:pPr marL="457200" indent="-457200"/>
            <a:r>
              <a:rPr lang="en-PH" sz="2000" b="1" i="1">
                <a:solidFill>
                  <a:srgbClr val="006600"/>
                </a:solidFill>
                <a:latin typeface="Arial" charset="0"/>
                <a:cs typeface="Arial" charset="0"/>
              </a:rPr>
              <a:t>Explorer</a:t>
            </a:r>
          </a:p>
        </p:txBody>
      </p:sp>
      <p:sp>
        <p:nvSpPr>
          <p:cNvPr id="18457" name="TextBox 2"/>
          <p:cNvSpPr txBox="1">
            <a:spLocks noChangeArrowheads="1"/>
          </p:cNvSpPr>
          <p:nvPr/>
        </p:nvSpPr>
        <p:spPr bwMode="auto">
          <a:xfrm>
            <a:off x="7467600" y="4800600"/>
            <a:ext cx="13716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Avant</a:t>
            </a:r>
          </a:p>
          <a:p>
            <a:pPr marL="457200" indent="-457200"/>
            <a:r>
              <a:rPr lang="en-PH" sz="2000" b="1" i="1">
                <a:solidFill>
                  <a:srgbClr val="006600"/>
                </a:solidFill>
                <a:latin typeface="Arial" charset="0"/>
                <a:cs typeface="Arial" charset="0"/>
              </a:rPr>
              <a:t>Browser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11057191-DE04-468D-8C9E-9EE64A47E30D}" type="slidenum">
              <a:rPr lang="en-US" sz="1000"/>
              <a:pPr>
                <a:defRPr/>
              </a:pPr>
              <a:t>12</a:t>
            </a:fld>
            <a:endParaRPr lang="en-US" sz="1000"/>
          </a:p>
        </p:txBody>
      </p:sp>
      <p:sp>
        <p:nvSpPr>
          <p:cNvPr id="19459"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9461"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Web Server</a:t>
            </a:r>
          </a:p>
        </p:txBody>
      </p:sp>
      <p:sp>
        <p:nvSpPr>
          <p:cNvPr id="19463" name="TextBox 2"/>
          <p:cNvSpPr txBox="1">
            <a:spLocks noChangeArrowheads="1"/>
          </p:cNvSpPr>
          <p:nvPr/>
        </p:nvSpPr>
        <p:spPr bwMode="auto">
          <a:xfrm>
            <a:off x="1066800" y="3276600"/>
            <a:ext cx="1447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Apache</a:t>
            </a:r>
          </a:p>
        </p:txBody>
      </p:sp>
      <p:pic>
        <p:nvPicPr>
          <p:cNvPr id="19464" name="Picture 2"/>
          <p:cNvPicPr>
            <a:picLocks noChangeAspect="1" noChangeArrowheads="1"/>
          </p:cNvPicPr>
          <p:nvPr/>
        </p:nvPicPr>
        <p:blipFill>
          <a:blip r:embed="rId3" cstate="print"/>
          <a:srcRect/>
          <a:stretch>
            <a:fillRect/>
          </a:stretch>
        </p:blipFill>
        <p:spPr bwMode="auto">
          <a:xfrm>
            <a:off x="762000" y="2209800"/>
            <a:ext cx="2343150" cy="895350"/>
          </a:xfrm>
          <a:prstGeom prst="rect">
            <a:avLst/>
          </a:prstGeom>
          <a:noFill/>
          <a:ln w="9525">
            <a:noFill/>
            <a:miter lim="800000"/>
            <a:headEnd/>
            <a:tailEnd/>
          </a:ln>
        </p:spPr>
      </p:pic>
      <p:pic>
        <p:nvPicPr>
          <p:cNvPr id="19465" name="Picture 3"/>
          <p:cNvPicPr>
            <a:picLocks noChangeAspect="1" noChangeArrowheads="1"/>
          </p:cNvPicPr>
          <p:nvPr/>
        </p:nvPicPr>
        <p:blipFill>
          <a:blip r:embed="rId4" cstate="print"/>
          <a:srcRect/>
          <a:stretch>
            <a:fillRect/>
          </a:stretch>
        </p:blipFill>
        <p:spPr bwMode="auto">
          <a:xfrm>
            <a:off x="4648200" y="2286000"/>
            <a:ext cx="2228850" cy="1419225"/>
          </a:xfrm>
          <a:prstGeom prst="rect">
            <a:avLst/>
          </a:prstGeom>
          <a:noFill/>
          <a:ln w="9525">
            <a:noFill/>
            <a:miter lim="800000"/>
            <a:headEnd/>
            <a:tailEnd/>
          </a:ln>
        </p:spPr>
      </p:pic>
      <p:pic>
        <p:nvPicPr>
          <p:cNvPr id="19466" name="Picture 4"/>
          <p:cNvPicPr>
            <a:picLocks noChangeAspect="1" noChangeArrowheads="1"/>
          </p:cNvPicPr>
          <p:nvPr/>
        </p:nvPicPr>
        <p:blipFill>
          <a:blip r:embed="rId5" cstate="print"/>
          <a:srcRect/>
          <a:stretch>
            <a:fillRect/>
          </a:stretch>
        </p:blipFill>
        <p:spPr bwMode="auto">
          <a:xfrm>
            <a:off x="1142999" y="4953000"/>
            <a:ext cx="1807633" cy="581025"/>
          </a:xfrm>
          <a:prstGeom prst="rect">
            <a:avLst/>
          </a:prstGeom>
          <a:noFill/>
          <a:ln w="9525">
            <a:noFill/>
            <a:miter lim="800000"/>
            <a:headEnd/>
            <a:tailEnd/>
          </a:ln>
        </p:spPr>
      </p:pic>
      <p:pic>
        <p:nvPicPr>
          <p:cNvPr id="19467" name="Picture 5"/>
          <p:cNvPicPr>
            <a:picLocks noChangeAspect="1" noChangeArrowheads="1"/>
          </p:cNvPicPr>
          <p:nvPr/>
        </p:nvPicPr>
        <p:blipFill>
          <a:blip r:embed="rId6" cstate="print"/>
          <a:srcRect/>
          <a:stretch>
            <a:fillRect/>
          </a:stretch>
        </p:blipFill>
        <p:spPr bwMode="auto">
          <a:xfrm>
            <a:off x="5715000" y="4343400"/>
            <a:ext cx="838200" cy="873125"/>
          </a:xfrm>
          <a:prstGeom prst="rect">
            <a:avLst/>
          </a:prstGeom>
          <a:noFill/>
          <a:ln w="9525">
            <a:noFill/>
            <a:miter lim="800000"/>
            <a:headEnd/>
            <a:tailEnd/>
          </a:ln>
        </p:spPr>
      </p:pic>
      <p:sp>
        <p:nvSpPr>
          <p:cNvPr id="19469" name="TextBox 2"/>
          <p:cNvSpPr txBox="1">
            <a:spLocks noChangeArrowheads="1"/>
          </p:cNvSpPr>
          <p:nvPr/>
        </p:nvSpPr>
        <p:spPr bwMode="auto">
          <a:xfrm>
            <a:off x="4419600" y="5181600"/>
            <a:ext cx="4038600" cy="4000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Google Web Server (GWS)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0D5C008-DE45-46A4-A3BC-42311BFE94B8}" type="slidenum">
              <a:rPr lang="en-US" sz="1000"/>
              <a:pPr>
                <a:defRPr/>
              </a:pPr>
              <a:t>13</a:t>
            </a:fld>
            <a:endParaRPr lang="en-US" sz="1000"/>
          </a:p>
        </p:txBody>
      </p:sp>
      <p:sp>
        <p:nvSpPr>
          <p:cNvPr id="2048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0485"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Server side scripting language</a:t>
            </a:r>
          </a:p>
        </p:txBody>
      </p:sp>
      <p:sp>
        <p:nvSpPr>
          <p:cNvPr id="20486" name="TextBox 2"/>
          <p:cNvSpPr txBox="1">
            <a:spLocks noChangeArrowheads="1"/>
          </p:cNvSpPr>
          <p:nvPr/>
        </p:nvSpPr>
        <p:spPr bwMode="auto">
          <a:xfrm>
            <a:off x="5943600" y="2743200"/>
            <a:ext cx="29718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Active Server Pages</a:t>
            </a:r>
          </a:p>
          <a:p>
            <a:pPr marL="457200" indent="-457200"/>
            <a:r>
              <a:rPr lang="en-PH" sz="2000" b="1" i="1">
                <a:solidFill>
                  <a:srgbClr val="006600"/>
                </a:solidFill>
                <a:latin typeface="Arial" charset="0"/>
                <a:cs typeface="Arial" charset="0"/>
              </a:rPr>
              <a:t>(ASP)</a:t>
            </a:r>
          </a:p>
        </p:txBody>
      </p:sp>
      <p:sp>
        <p:nvSpPr>
          <p:cNvPr id="20488" name="TextBox 2"/>
          <p:cNvSpPr txBox="1">
            <a:spLocks noChangeArrowheads="1"/>
          </p:cNvSpPr>
          <p:nvPr/>
        </p:nvSpPr>
        <p:spPr bwMode="auto">
          <a:xfrm>
            <a:off x="304800" y="2743200"/>
            <a:ext cx="32004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Java</a:t>
            </a:r>
          </a:p>
          <a:p>
            <a:pPr marL="457200" indent="-457200"/>
            <a:r>
              <a:rPr lang="en-PH" sz="2000" b="1" i="1">
                <a:solidFill>
                  <a:srgbClr val="006600"/>
                </a:solidFill>
                <a:latin typeface="Arial" charset="0"/>
                <a:cs typeface="Arial" charset="0"/>
              </a:rPr>
              <a:t>(JavaServer Pages: JSP)</a:t>
            </a:r>
          </a:p>
        </p:txBody>
      </p:sp>
      <p:sp>
        <p:nvSpPr>
          <p:cNvPr id="20489" name="TextBox 2"/>
          <p:cNvSpPr txBox="1">
            <a:spLocks noChangeArrowheads="1"/>
          </p:cNvSpPr>
          <p:nvPr/>
        </p:nvSpPr>
        <p:spPr bwMode="auto">
          <a:xfrm>
            <a:off x="3962400" y="5105400"/>
            <a:ext cx="1828800" cy="4000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PERL CGI</a:t>
            </a:r>
          </a:p>
        </p:txBody>
      </p:sp>
      <p:sp>
        <p:nvSpPr>
          <p:cNvPr id="20490" name="TextBox 2"/>
          <p:cNvSpPr txBox="1">
            <a:spLocks noChangeArrowheads="1"/>
          </p:cNvSpPr>
          <p:nvPr/>
        </p:nvSpPr>
        <p:spPr bwMode="auto">
          <a:xfrm>
            <a:off x="762000" y="4953000"/>
            <a:ext cx="3200400" cy="70802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Python </a:t>
            </a:r>
          </a:p>
          <a:p>
            <a:pPr marL="457200" indent="-457200"/>
            <a:r>
              <a:rPr lang="en-PH" sz="2000" b="1" i="1">
                <a:solidFill>
                  <a:srgbClr val="006600"/>
                </a:solidFill>
                <a:latin typeface="Arial" charset="0"/>
                <a:cs typeface="Arial" charset="0"/>
              </a:rPr>
              <a:t>(Django)</a:t>
            </a:r>
          </a:p>
        </p:txBody>
      </p:sp>
      <p:pic>
        <p:nvPicPr>
          <p:cNvPr id="20491" name="Picture 2"/>
          <p:cNvPicPr>
            <a:picLocks noChangeAspect="1" noChangeArrowheads="1"/>
          </p:cNvPicPr>
          <p:nvPr/>
        </p:nvPicPr>
        <p:blipFill>
          <a:blip r:embed="rId3" cstate="print"/>
          <a:srcRect/>
          <a:stretch>
            <a:fillRect/>
          </a:stretch>
        </p:blipFill>
        <p:spPr bwMode="auto">
          <a:xfrm>
            <a:off x="1143000" y="1828800"/>
            <a:ext cx="1544638" cy="1085850"/>
          </a:xfrm>
          <a:prstGeom prst="rect">
            <a:avLst/>
          </a:prstGeom>
          <a:noFill/>
          <a:ln w="9525">
            <a:noFill/>
            <a:miter lim="800000"/>
            <a:headEnd/>
            <a:tailEnd/>
          </a:ln>
        </p:spPr>
      </p:pic>
      <p:pic>
        <p:nvPicPr>
          <p:cNvPr id="20492" name="Picture 3"/>
          <p:cNvPicPr>
            <a:picLocks noChangeAspect="1" noChangeArrowheads="1"/>
          </p:cNvPicPr>
          <p:nvPr/>
        </p:nvPicPr>
        <p:blipFill>
          <a:blip r:embed="rId4" cstate="print"/>
          <a:srcRect/>
          <a:stretch>
            <a:fillRect/>
          </a:stretch>
        </p:blipFill>
        <p:spPr bwMode="auto">
          <a:xfrm>
            <a:off x="6629400" y="1828800"/>
            <a:ext cx="1893888" cy="838200"/>
          </a:xfrm>
          <a:prstGeom prst="rect">
            <a:avLst/>
          </a:prstGeom>
          <a:noFill/>
          <a:ln w="9525">
            <a:noFill/>
            <a:miter lim="800000"/>
            <a:headEnd/>
            <a:tailEnd/>
          </a:ln>
        </p:spPr>
      </p:pic>
      <p:pic>
        <p:nvPicPr>
          <p:cNvPr id="20493" name="Picture 4"/>
          <p:cNvPicPr>
            <a:picLocks noChangeAspect="1" noChangeArrowheads="1"/>
          </p:cNvPicPr>
          <p:nvPr/>
        </p:nvPicPr>
        <p:blipFill>
          <a:blip r:embed="rId5" cstate="print"/>
          <a:srcRect/>
          <a:stretch>
            <a:fillRect/>
          </a:stretch>
        </p:blipFill>
        <p:spPr bwMode="auto">
          <a:xfrm>
            <a:off x="762000" y="3657600"/>
            <a:ext cx="2428875" cy="1162050"/>
          </a:xfrm>
          <a:prstGeom prst="rect">
            <a:avLst/>
          </a:prstGeom>
          <a:noFill/>
          <a:ln w="9525">
            <a:noFill/>
            <a:miter lim="800000"/>
            <a:headEnd/>
            <a:tailEnd/>
          </a:ln>
        </p:spPr>
      </p:pic>
      <p:pic>
        <p:nvPicPr>
          <p:cNvPr id="20494" name="Picture 5"/>
          <p:cNvPicPr>
            <a:picLocks noChangeAspect="1" noChangeArrowheads="1"/>
          </p:cNvPicPr>
          <p:nvPr/>
        </p:nvPicPr>
        <p:blipFill>
          <a:blip r:embed="rId6" cstate="print"/>
          <a:srcRect/>
          <a:stretch>
            <a:fillRect/>
          </a:stretch>
        </p:blipFill>
        <p:spPr bwMode="auto">
          <a:xfrm>
            <a:off x="6096000" y="4724400"/>
            <a:ext cx="2590800" cy="1371600"/>
          </a:xfrm>
          <a:prstGeom prst="rect">
            <a:avLst/>
          </a:prstGeom>
          <a:noFill/>
          <a:ln w="9525">
            <a:noFill/>
            <a:miter lim="800000"/>
            <a:headEnd/>
            <a:tailEnd/>
          </a:ln>
        </p:spPr>
      </p:pic>
      <p:pic>
        <p:nvPicPr>
          <p:cNvPr id="20495" name="Picture 6"/>
          <p:cNvPicPr>
            <a:picLocks noChangeAspect="1" noChangeArrowheads="1"/>
          </p:cNvPicPr>
          <p:nvPr/>
        </p:nvPicPr>
        <p:blipFill>
          <a:blip r:embed="rId7" cstate="print"/>
          <a:srcRect/>
          <a:stretch>
            <a:fillRect/>
          </a:stretch>
        </p:blipFill>
        <p:spPr bwMode="auto">
          <a:xfrm>
            <a:off x="3810000" y="1752600"/>
            <a:ext cx="1209675" cy="1514475"/>
          </a:xfrm>
          <a:prstGeom prst="rect">
            <a:avLst/>
          </a:prstGeom>
          <a:noFill/>
          <a:ln w="9525">
            <a:noFill/>
            <a:miter lim="800000"/>
            <a:headEnd/>
            <a:tailEnd/>
          </a:ln>
        </p:spPr>
      </p:pic>
      <p:sp>
        <p:nvSpPr>
          <p:cNvPr id="20496" name="TextBox 2"/>
          <p:cNvSpPr txBox="1">
            <a:spLocks noChangeArrowheads="1"/>
          </p:cNvSpPr>
          <p:nvPr/>
        </p:nvSpPr>
        <p:spPr bwMode="auto">
          <a:xfrm>
            <a:off x="3581400" y="3429000"/>
            <a:ext cx="32004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Ruby (Ruby on Rails)</a:t>
            </a:r>
          </a:p>
        </p:txBody>
      </p:sp>
      <p:pic>
        <p:nvPicPr>
          <p:cNvPr id="17" name="Picture 16" descr="perl.jpg"/>
          <p:cNvPicPr>
            <a:picLocks noChangeAspect="1"/>
          </p:cNvPicPr>
          <p:nvPr/>
        </p:nvPicPr>
        <p:blipFill>
          <a:blip r:embed="rId8" cstate="print"/>
          <a:srcRect t="22131" b="33608"/>
          <a:stretch>
            <a:fillRect/>
          </a:stretch>
        </p:blipFill>
        <p:spPr>
          <a:xfrm>
            <a:off x="3657600" y="4343400"/>
            <a:ext cx="1981200" cy="609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E6BC58E6-3696-4B5B-9618-8CCF1990E13B}" type="slidenum">
              <a:rPr lang="en-US" sz="1000"/>
              <a:pPr>
                <a:defRPr/>
              </a:pPr>
              <a:t>14</a:t>
            </a:fld>
            <a:endParaRPr lang="en-US" sz="1000"/>
          </a:p>
        </p:txBody>
      </p:sp>
      <p:sp>
        <p:nvSpPr>
          <p:cNvPr id="21507"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1509"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Database</a:t>
            </a:r>
          </a:p>
        </p:txBody>
      </p:sp>
      <p:sp>
        <p:nvSpPr>
          <p:cNvPr id="21514" name="TextBox 2"/>
          <p:cNvSpPr txBox="1">
            <a:spLocks noChangeArrowheads="1"/>
          </p:cNvSpPr>
          <p:nvPr/>
        </p:nvSpPr>
        <p:spPr bwMode="auto">
          <a:xfrm>
            <a:off x="3429000" y="2895600"/>
            <a:ext cx="3200400" cy="4000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Oracle</a:t>
            </a:r>
          </a:p>
        </p:txBody>
      </p:sp>
      <p:pic>
        <p:nvPicPr>
          <p:cNvPr id="11" name="Picture 10" descr="db2.jpg"/>
          <p:cNvPicPr>
            <a:picLocks noChangeAspect="1"/>
          </p:cNvPicPr>
          <p:nvPr/>
        </p:nvPicPr>
        <p:blipFill>
          <a:blip r:embed="rId3" cstate="print"/>
          <a:stretch>
            <a:fillRect/>
          </a:stretch>
        </p:blipFill>
        <p:spPr>
          <a:xfrm>
            <a:off x="457200" y="2133600"/>
            <a:ext cx="1524000" cy="390525"/>
          </a:xfrm>
          <a:prstGeom prst="rect">
            <a:avLst/>
          </a:prstGeom>
        </p:spPr>
      </p:pic>
      <p:pic>
        <p:nvPicPr>
          <p:cNvPr id="12" name="Picture 11" descr="mssql.jpg"/>
          <p:cNvPicPr>
            <a:picLocks noChangeAspect="1"/>
          </p:cNvPicPr>
          <p:nvPr/>
        </p:nvPicPr>
        <p:blipFill>
          <a:blip r:embed="rId4" cstate="print"/>
          <a:stretch>
            <a:fillRect/>
          </a:stretch>
        </p:blipFill>
        <p:spPr>
          <a:xfrm>
            <a:off x="6172200" y="1143000"/>
            <a:ext cx="2362200" cy="1933575"/>
          </a:xfrm>
          <a:prstGeom prst="rect">
            <a:avLst/>
          </a:prstGeom>
        </p:spPr>
      </p:pic>
      <p:pic>
        <p:nvPicPr>
          <p:cNvPr id="13" name="Picture 12" descr="mysql.jpg"/>
          <p:cNvPicPr>
            <a:picLocks noChangeAspect="1"/>
          </p:cNvPicPr>
          <p:nvPr/>
        </p:nvPicPr>
        <p:blipFill>
          <a:blip r:embed="rId5" cstate="print"/>
          <a:stretch>
            <a:fillRect/>
          </a:stretch>
        </p:blipFill>
        <p:spPr>
          <a:xfrm>
            <a:off x="2971800" y="1752600"/>
            <a:ext cx="2505075" cy="1828800"/>
          </a:xfrm>
          <a:prstGeom prst="rect">
            <a:avLst/>
          </a:prstGeom>
        </p:spPr>
      </p:pic>
      <p:pic>
        <p:nvPicPr>
          <p:cNvPr id="14" name="Picture 13" descr="slite.jpg"/>
          <p:cNvPicPr>
            <a:picLocks noChangeAspect="1"/>
          </p:cNvPicPr>
          <p:nvPr/>
        </p:nvPicPr>
        <p:blipFill>
          <a:blip r:embed="rId6" cstate="print"/>
          <a:stretch>
            <a:fillRect/>
          </a:stretch>
        </p:blipFill>
        <p:spPr>
          <a:xfrm>
            <a:off x="304801" y="4017614"/>
            <a:ext cx="1981200" cy="935386"/>
          </a:xfrm>
          <a:prstGeom prst="rect">
            <a:avLst/>
          </a:prstGeom>
        </p:spPr>
      </p:pic>
      <p:pic>
        <p:nvPicPr>
          <p:cNvPr id="16" name="Picture 15" descr="oracle.jpg"/>
          <p:cNvPicPr>
            <a:picLocks noChangeAspect="1"/>
          </p:cNvPicPr>
          <p:nvPr/>
        </p:nvPicPr>
        <p:blipFill>
          <a:blip r:embed="rId7" cstate="print"/>
          <a:stretch>
            <a:fillRect/>
          </a:stretch>
        </p:blipFill>
        <p:spPr>
          <a:xfrm>
            <a:off x="5257800" y="4800600"/>
            <a:ext cx="3886200" cy="800793"/>
          </a:xfrm>
          <a:prstGeom prst="rect">
            <a:avLst/>
          </a:prstGeom>
        </p:spPr>
      </p:pic>
      <p:pic>
        <p:nvPicPr>
          <p:cNvPr id="17" name="Picture 16" descr="postgre.jpg"/>
          <p:cNvPicPr>
            <a:picLocks noChangeAspect="1"/>
          </p:cNvPicPr>
          <p:nvPr/>
        </p:nvPicPr>
        <p:blipFill>
          <a:blip r:embed="rId8" cstate="print"/>
          <a:stretch>
            <a:fillRect/>
          </a:stretch>
        </p:blipFill>
        <p:spPr>
          <a:xfrm>
            <a:off x="3124200" y="3505200"/>
            <a:ext cx="1573357" cy="1752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55C484F7-952B-4FE7-8B33-705BA0D0EA35}" type="slidenum">
              <a:rPr lang="en-US" sz="1000"/>
              <a:pPr>
                <a:defRPr/>
              </a:pPr>
              <a:t>15</a:t>
            </a:fld>
            <a:endParaRPr lang="en-US" sz="1000"/>
          </a:p>
        </p:txBody>
      </p:sp>
      <p:sp>
        <p:nvSpPr>
          <p:cNvPr id="22531"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2533"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Code editor</a:t>
            </a:r>
          </a:p>
        </p:txBody>
      </p:sp>
      <p:sp>
        <p:nvSpPr>
          <p:cNvPr id="22534" name="TextBox 2"/>
          <p:cNvSpPr txBox="1">
            <a:spLocks noChangeArrowheads="1"/>
          </p:cNvSpPr>
          <p:nvPr/>
        </p:nvSpPr>
        <p:spPr bwMode="auto">
          <a:xfrm>
            <a:off x="838200" y="4953000"/>
            <a:ext cx="1905000" cy="400050"/>
          </a:xfrm>
          <a:prstGeom prst="rect">
            <a:avLst/>
          </a:prstGeom>
          <a:noFill/>
          <a:ln w="9525">
            <a:noFill/>
            <a:miter lim="800000"/>
            <a:headEnd/>
            <a:tailEnd/>
          </a:ln>
        </p:spPr>
        <p:txBody>
          <a:bodyPr wrap="square">
            <a:spAutoFit/>
          </a:bodyPr>
          <a:lstStyle/>
          <a:p>
            <a:pPr marL="457200" indent="-457200"/>
            <a:r>
              <a:rPr lang="en-PH" sz="2000" b="1" i="1" dirty="0">
                <a:solidFill>
                  <a:srgbClr val="006600"/>
                </a:solidFill>
                <a:latin typeface="Arial" charset="0"/>
                <a:cs typeface="Arial" charset="0"/>
              </a:rPr>
              <a:t>Dreamweaver</a:t>
            </a:r>
          </a:p>
        </p:txBody>
      </p:sp>
      <p:pic>
        <p:nvPicPr>
          <p:cNvPr id="11" name="Picture 10" descr="aptana.jpg"/>
          <p:cNvPicPr>
            <a:picLocks noChangeAspect="1"/>
          </p:cNvPicPr>
          <p:nvPr/>
        </p:nvPicPr>
        <p:blipFill>
          <a:blip r:embed="rId3" cstate="print"/>
          <a:stretch>
            <a:fillRect/>
          </a:stretch>
        </p:blipFill>
        <p:spPr>
          <a:xfrm>
            <a:off x="304800" y="1905000"/>
            <a:ext cx="2895600" cy="1042416"/>
          </a:xfrm>
          <a:prstGeom prst="rect">
            <a:avLst/>
          </a:prstGeom>
        </p:spPr>
      </p:pic>
      <p:pic>
        <p:nvPicPr>
          <p:cNvPr id="12" name="Picture 11" descr="bluefish.jpg"/>
          <p:cNvPicPr>
            <a:picLocks noChangeAspect="1"/>
          </p:cNvPicPr>
          <p:nvPr/>
        </p:nvPicPr>
        <p:blipFill>
          <a:blip r:embed="rId4" cstate="print"/>
          <a:stretch>
            <a:fillRect/>
          </a:stretch>
        </p:blipFill>
        <p:spPr>
          <a:xfrm>
            <a:off x="6400800" y="1905000"/>
            <a:ext cx="809625" cy="762000"/>
          </a:xfrm>
          <a:prstGeom prst="rect">
            <a:avLst/>
          </a:prstGeom>
        </p:spPr>
      </p:pic>
      <p:sp>
        <p:nvSpPr>
          <p:cNvPr id="13" name="TextBox 2"/>
          <p:cNvSpPr txBox="1">
            <a:spLocks noChangeArrowheads="1"/>
          </p:cNvSpPr>
          <p:nvPr/>
        </p:nvSpPr>
        <p:spPr bwMode="auto">
          <a:xfrm>
            <a:off x="6400800" y="2743200"/>
            <a:ext cx="1981200" cy="400050"/>
          </a:xfrm>
          <a:prstGeom prst="rect">
            <a:avLst/>
          </a:prstGeom>
          <a:noFill/>
          <a:ln w="9525">
            <a:noFill/>
            <a:miter lim="800000"/>
            <a:headEnd/>
            <a:tailEnd/>
          </a:ln>
        </p:spPr>
        <p:txBody>
          <a:bodyPr>
            <a:spAutoFit/>
          </a:bodyPr>
          <a:lstStyle/>
          <a:p>
            <a:pPr marL="457200" indent="-457200"/>
            <a:r>
              <a:rPr lang="en-PH" sz="2000" b="1" i="1" dirty="0" smtClean="0">
                <a:solidFill>
                  <a:srgbClr val="006600"/>
                </a:solidFill>
                <a:latin typeface="Arial" charset="0"/>
                <a:cs typeface="Arial" charset="0"/>
              </a:rPr>
              <a:t>Bluefish</a:t>
            </a:r>
            <a:endParaRPr lang="en-PH" sz="2000" b="1" i="1" dirty="0">
              <a:solidFill>
                <a:srgbClr val="006600"/>
              </a:solidFill>
              <a:latin typeface="Arial" charset="0"/>
              <a:cs typeface="Arial" charset="0"/>
            </a:endParaRPr>
          </a:p>
        </p:txBody>
      </p:sp>
      <p:pic>
        <p:nvPicPr>
          <p:cNvPr id="14" name="Picture 13" descr="notepadpp.jpg"/>
          <p:cNvPicPr>
            <a:picLocks noChangeAspect="1"/>
          </p:cNvPicPr>
          <p:nvPr/>
        </p:nvPicPr>
        <p:blipFill>
          <a:blip r:embed="rId5" cstate="print"/>
          <a:srcRect l="22564" t="2067" r="24103" b="4910"/>
          <a:stretch>
            <a:fillRect/>
          </a:stretch>
        </p:blipFill>
        <p:spPr>
          <a:xfrm>
            <a:off x="6400800" y="3886200"/>
            <a:ext cx="2377440" cy="1371600"/>
          </a:xfrm>
          <a:prstGeom prst="rect">
            <a:avLst/>
          </a:prstGeom>
        </p:spPr>
      </p:pic>
      <p:pic>
        <p:nvPicPr>
          <p:cNvPr id="15" name="Picture 14" descr="eclipse.jpg"/>
          <p:cNvPicPr>
            <a:picLocks noChangeAspect="1"/>
          </p:cNvPicPr>
          <p:nvPr/>
        </p:nvPicPr>
        <p:blipFill>
          <a:blip r:embed="rId6" cstate="print"/>
          <a:stretch>
            <a:fillRect/>
          </a:stretch>
        </p:blipFill>
        <p:spPr>
          <a:xfrm>
            <a:off x="3581401" y="1651720"/>
            <a:ext cx="2133600" cy="1243880"/>
          </a:xfrm>
          <a:prstGeom prst="rect">
            <a:avLst/>
          </a:prstGeom>
        </p:spPr>
      </p:pic>
      <p:pic>
        <p:nvPicPr>
          <p:cNvPr id="16" name="Picture 15" descr="dreamweaver.jpg"/>
          <p:cNvPicPr>
            <a:picLocks noChangeAspect="1"/>
          </p:cNvPicPr>
          <p:nvPr/>
        </p:nvPicPr>
        <p:blipFill>
          <a:blip r:embed="rId7" cstate="print"/>
          <a:stretch>
            <a:fillRect/>
          </a:stretch>
        </p:blipFill>
        <p:spPr>
          <a:xfrm>
            <a:off x="762000" y="3505200"/>
            <a:ext cx="1524000" cy="1524000"/>
          </a:xfrm>
          <a:prstGeom prst="rect">
            <a:avLst/>
          </a:prstGeom>
        </p:spPr>
      </p:pic>
      <p:pic>
        <p:nvPicPr>
          <p:cNvPr id="17" name="Picture 16" descr="netbeans.jpg"/>
          <p:cNvPicPr>
            <a:picLocks noChangeAspect="1"/>
          </p:cNvPicPr>
          <p:nvPr/>
        </p:nvPicPr>
        <p:blipFill>
          <a:blip r:embed="rId8" cstate="print"/>
          <a:srcRect l="2500" t="12121" r="2500" b="15152"/>
          <a:stretch>
            <a:fillRect/>
          </a:stretch>
        </p:blipFill>
        <p:spPr>
          <a:xfrm>
            <a:off x="3352800" y="4038600"/>
            <a:ext cx="2895600" cy="1219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9606F737-F9A5-4E80-B343-CB94FB3120D4}" type="slidenum">
              <a:rPr lang="en-US" sz="1000"/>
              <a:pPr>
                <a:defRPr/>
              </a:pPr>
              <a:t>16</a:t>
            </a:fld>
            <a:endParaRPr lang="en-US" sz="1000"/>
          </a:p>
        </p:txBody>
      </p:sp>
      <p:sp>
        <p:nvSpPr>
          <p:cNvPr id="23555"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3557"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Other</a:t>
            </a:r>
          </a:p>
        </p:txBody>
      </p:sp>
      <p:sp>
        <p:nvSpPr>
          <p:cNvPr id="10" name="Rectangle 9"/>
          <p:cNvSpPr/>
          <p:nvPr/>
        </p:nvSpPr>
        <p:spPr>
          <a:xfrm>
            <a:off x="457200" y="2057400"/>
            <a:ext cx="2300630"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HTML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5486400" y="1676400"/>
            <a:ext cx="1905000" cy="707886"/>
          </a:xfrm>
          <a:prstGeom prst="rect">
            <a:avLst/>
          </a:prstGeom>
          <a:noFill/>
        </p:spPr>
        <p:txBody>
          <a:bodyPr wrap="square" lIns="91440" tIns="45720" rIns="91440" bIns="45720">
            <a:spAutoFit/>
          </a:bodyPr>
          <a:lstStyle/>
          <a:p>
            <a:pPr algn="ctr"/>
            <a:r>
              <a:rPr lang="en-U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CSS</a:t>
            </a: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3" name="Picture 12" descr="jquery.jpg"/>
          <p:cNvPicPr>
            <a:picLocks noChangeAspect="1"/>
          </p:cNvPicPr>
          <p:nvPr/>
        </p:nvPicPr>
        <p:blipFill>
          <a:blip r:embed="rId3" cstate="print"/>
          <a:stretch>
            <a:fillRect/>
          </a:stretch>
        </p:blipFill>
        <p:spPr>
          <a:xfrm>
            <a:off x="4343400" y="4724400"/>
            <a:ext cx="4314825" cy="1057275"/>
          </a:xfrm>
          <a:prstGeom prst="rect">
            <a:avLst/>
          </a:prstGeom>
        </p:spPr>
      </p:pic>
      <p:pic>
        <p:nvPicPr>
          <p:cNvPr id="15" name="Picture 14" descr="javascript.jpg"/>
          <p:cNvPicPr>
            <a:picLocks noChangeAspect="1"/>
          </p:cNvPicPr>
          <p:nvPr/>
        </p:nvPicPr>
        <p:blipFill>
          <a:blip r:embed="rId4" cstate="print"/>
          <a:stretch>
            <a:fillRect/>
          </a:stretch>
        </p:blipFill>
        <p:spPr>
          <a:xfrm>
            <a:off x="762000" y="3733800"/>
            <a:ext cx="2286000" cy="1866900"/>
          </a:xfrm>
          <a:prstGeom prst="rect">
            <a:avLst/>
          </a:prstGeom>
        </p:spPr>
      </p:pic>
      <p:pic>
        <p:nvPicPr>
          <p:cNvPr id="16" name="Picture 15" descr="ajax.jpg"/>
          <p:cNvPicPr>
            <a:picLocks noChangeAspect="1"/>
          </p:cNvPicPr>
          <p:nvPr/>
        </p:nvPicPr>
        <p:blipFill>
          <a:blip r:embed="rId5" cstate="print"/>
          <a:stretch>
            <a:fillRect/>
          </a:stretch>
        </p:blipFill>
        <p:spPr>
          <a:xfrm>
            <a:off x="3048000" y="2819400"/>
            <a:ext cx="3028950" cy="15049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B3BA96B1-6B80-4D88-B08B-AE9ED56678AE}" type="slidenum">
              <a:rPr lang="en-US" sz="1000"/>
              <a:pPr>
                <a:defRPr/>
              </a:pPr>
              <a:t>17</a:t>
            </a:fld>
            <a:endParaRPr lang="en-US" sz="1000"/>
          </a:p>
        </p:txBody>
      </p:sp>
      <p:sp>
        <p:nvSpPr>
          <p:cNvPr id="24579"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4581"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dirty="0">
                <a:solidFill>
                  <a:srgbClr val="006600"/>
                </a:solidFill>
                <a:latin typeface="Arial" charset="0"/>
                <a:cs typeface="Arial" charset="0"/>
              </a:rPr>
              <a:t>Software Requirements</a:t>
            </a:r>
          </a:p>
          <a:p>
            <a:pPr marL="457200" indent="-457200"/>
            <a:r>
              <a:rPr lang="en-PH" sz="2800" b="1" dirty="0">
                <a:solidFill>
                  <a:srgbClr val="006600"/>
                </a:solidFill>
                <a:latin typeface="Arial" charset="0"/>
                <a:cs typeface="Arial" charset="0"/>
              </a:rPr>
              <a:t>Other</a:t>
            </a:r>
          </a:p>
        </p:txBody>
      </p:sp>
      <p:sp>
        <p:nvSpPr>
          <p:cNvPr id="24582" name="TextBox 2"/>
          <p:cNvSpPr txBox="1">
            <a:spLocks noChangeArrowheads="1"/>
          </p:cNvSpPr>
          <p:nvPr/>
        </p:nvSpPr>
        <p:spPr bwMode="auto">
          <a:xfrm>
            <a:off x="1600200" y="1924050"/>
            <a:ext cx="6629400" cy="44005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Operating System</a:t>
            </a:r>
          </a:p>
          <a:p>
            <a:pPr marL="457200" indent="-457200"/>
            <a:r>
              <a:rPr lang="en-PH" sz="2000" b="1" i="1" dirty="0">
                <a:solidFill>
                  <a:srgbClr val="006600"/>
                </a:solidFill>
                <a:latin typeface="Arial" charset="0"/>
                <a:cs typeface="Arial" charset="0"/>
              </a:rPr>
              <a:t>	Windows 7 / Windows 8</a:t>
            </a:r>
          </a:p>
          <a:p>
            <a:pPr marL="457200" indent="-457200"/>
            <a:endParaRPr lang="en-PH" sz="2000" b="1" i="1" dirty="0">
              <a:solidFill>
                <a:srgbClr val="006600"/>
              </a:solidFill>
              <a:latin typeface="Arial" charset="0"/>
              <a:cs typeface="Arial" charset="0"/>
            </a:endParaRPr>
          </a:p>
          <a:p>
            <a:pPr marL="457200" indent="-457200"/>
            <a:r>
              <a:rPr lang="en-PH" sz="2000" b="1" i="1" dirty="0">
                <a:solidFill>
                  <a:srgbClr val="006600"/>
                </a:solidFill>
                <a:latin typeface="Arial" charset="0"/>
                <a:cs typeface="Arial" charset="0"/>
              </a:rPr>
              <a:t>Web Server</a:t>
            </a:r>
          </a:p>
          <a:p>
            <a:pPr marL="457200" indent="-457200"/>
            <a:r>
              <a:rPr lang="en-PH" sz="2000" b="1" i="1" dirty="0">
                <a:solidFill>
                  <a:srgbClr val="006600"/>
                </a:solidFill>
                <a:latin typeface="Arial" charset="0"/>
                <a:cs typeface="Arial" charset="0"/>
              </a:rPr>
              <a:t>	Apache</a:t>
            </a:r>
          </a:p>
          <a:p>
            <a:pPr marL="457200" indent="-457200"/>
            <a:endParaRPr lang="en-PH" sz="2000" b="1" i="1" dirty="0">
              <a:solidFill>
                <a:srgbClr val="006600"/>
              </a:solidFill>
              <a:latin typeface="Arial" charset="0"/>
              <a:cs typeface="Arial" charset="0"/>
            </a:endParaRPr>
          </a:p>
          <a:p>
            <a:pPr marL="457200" indent="-457200"/>
            <a:r>
              <a:rPr lang="en-PH" sz="2000" b="1" i="1" dirty="0">
                <a:solidFill>
                  <a:srgbClr val="006600"/>
                </a:solidFill>
                <a:latin typeface="Arial" charset="0"/>
                <a:cs typeface="Arial" charset="0"/>
              </a:rPr>
              <a:t>Language Script</a:t>
            </a:r>
          </a:p>
          <a:p>
            <a:pPr marL="457200" indent="-457200"/>
            <a:r>
              <a:rPr lang="en-PH" sz="2000" b="1" i="1" dirty="0">
                <a:solidFill>
                  <a:srgbClr val="006600"/>
                </a:solidFill>
                <a:latin typeface="Arial" charset="0"/>
                <a:cs typeface="Arial" charset="0"/>
              </a:rPr>
              <a:t>	PHP</a:t>
            </a:r>
          </a:p>
          <a:p>
            <a:pPr marL="457200" indent="-457200"/>
            <a:endParaRPr lang="en-PH" sz="2000" b="1" i="1" dirty="0">
              <a:solidFill>
                <a:srgbClr val="006600"/>
              </a:solidFill>
              <a:latin typeface="Arial" charset="0"/>
              <a:cs typeface="Arial" charset="0"/>
            </a:endParaRPr>
          </a:p>
          <a:p>
            <a:pPr marL="457200" indent="-457200"/>
            <a:r>
              <a:rPr lang="en-PH" sz="2000" b="1" i="1" dirty="0">
                <a:solidFill>
                  <a:srgbClr val="006600"/>
                </a:solidFill>
                <a:latin typeface="Arial" charset="0"/>
                <a:cs typeface="Arial" charset="0"/>
              </a:rPr>
              <a:t>Database</a:t>
            </a:r>
          </a:p>
          <a:p>
            <a:pPr marL="457200" indent="-457200"/>
            <a:r>
              <a:rPr lang="en-PH" sz="2000" b="1" i="1" dirty="0">
                <a:solidFill>
                  <a:srgbClr val="006600"/>
                </a:solidFill>
                <a:latin typeface="Arial" charset="0"/>
                <a:cs typeface="Arial" charset="0"/>
              </a:rPr>
              <a:t>	</a:t>
            </a:r>
            <a:r>
              <a:rPr lang="en-PH" sz="2000" b="1" i="1" dirty="0" err="1">
                <a:solidFill>
                  <a:srgbClr val="006600"/>
                </a:solidFill>
                <a:latin typeface="Arial" charset="0"/>
                <a:cs typeface="Arial" charset="0"/>
              </a:rPr>
              <a:t>MySQL</a:t>
            </a:r>
            <a:endParaRPr lang="en-PH" sz="2000" b="1" i="1" dirty="0">
              <a:solidFill>
                <a:srgbClr val="006600"/>
              </a:solidFill>
              <a:latin typeface="Arial" charset="0"/>
              <a:cs typeface="Arial" charset="0"/>
            </a:endParaRPr>
          </a:p>
          <a:p>
            <a:pPr marL="457200" indent="-457200"/>
            <a:endParaRPr lang="en-PH" sz="2000" b="1" i="1" dirty="0">
              <a:solidFill>
                <a:srgbClr val="006600"/>
              </a:solidFill>
              <a:latin typeface="Arial" charset="0"/>
              <a:cs typeface="Arial" charset="0"/>
            </a:endParaRPr>
          </a:p>
          <a:p>
            <a:pPr marL="457200" indent="-457200"/>
            <a:r>
              <a:rPr lang="en-PH" sz="2000" b="1" i="1" dirty="0">
                <a:solidFill>
                  <a:srgbClr val="006600"/>
                </a:solidFill>
                <a:latin typeface="Arial" charset="0"/>
                <a:cs typeface="Arial" charset="0"/>
              </a:rPr>
              <a:t>Code Editor</a:t>
            </a:r>
          </a:p>
          <a:p>
            <a:pPr marL="457200" indent="-457200"/>
            <a:r>
              <a:rPr lang="en-PH" sz="2000" b="1" i="1" dirty="0">
                <a:solidFill>
                  <a:srgbClr val="006600"/>
                </a:solidFill>
                <a:latin typeface="Arial" charset="0"/>
                <a:cs typeface="Arial" charset="0"/>
              </a:rPr>
              <a:t>	Notepad++ / Eclipse / </a:t>
            </a:r>
            <a:r>
              <a:rPr lang="en-PH" sz="2000" b="1" i="1" dirty="0" err="1">
                <a:solidFill>
                  <a:srgbClr val="006600"/>
                </a:solidFill>
                <a:latin typeface="Arial" charset="0"/>
                <a:cs typeface="Arial" charset="0"/>
              </a:rPr>
              <a:t>Netbeans</a:t>
            </a:r>
            <a:r>
              <a:rPr lang="en-PH" sz="2000" b="1" i="1" dirty="0">
                <a:solidFill>
                  <a:srgbClr val="006600"/>
                </a:solidFill>
                <a:latin typeface="Arial" charset="0"/>
                <a:cs typeface="Arial" charset="0"/>
              </a:rPr>
              <a:t> / Dreamweaver</a:t>
            </a:r>
          </a:p>
        </p:txBody>
      </p:sp>
      <p:sp>
        <p:nvSpPr>
          <p:cNvPr id="11" name="Right Brace 10"/>
          <p:cNvSpPr/>
          <p:nvPr/>
        </p:nvSpPr>
        <p:spPr>
          <a:xfrm>
            <a:off x="3810000" y="2819400"/>
            <a:ext cx="1143000" cy="2133600"/>
          </a:xfrm>
          <a:prstGeom prst="rightBrace">
            <a:avLst/>
          </a:prstGeom>
          <a:ln/>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en-US"/>
          </a:p>
        </p:txBody>
      </p:sp>
      <p:sp>
        <p:nvSpPr>
          <p:cNvPr id="24584" name="TextBox 2"/>
          <p:cNvSpPr txBox="1">
            <a:spLocks noChangeArrowheads="1"/>
          </p:cNvSpPr>
          <p:nvPr/>
        </p:nvSpPr>
        <p:spPr bwMode="auto">
          <a:xfrm>
            <a:off x="5181600" y="3733800"/>
            <a:ext cx="22098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XAMPP / WAMP</a:t>
            </a:r>
          </a:p>
        </p:txBody>
      </p:sp>
      <p:pic>
        <p:nvPicPr>
          <p:cNvPr id="9" name="Picture 16" descr="windows.jpg"/>
          <p:cNvPicPr>
            <a:picLocks noChangeAspect="1"/>
          </p:cNvPicPr>
          <p:nvPr/>
        </p:nvPicPr>
        <p:blipFill>
          <a:blip r:embed="rId3" cstate="print"/>
          <a:srcRect/>
          <a:stretch>
            <a:fillRect/>
          </a:stretch>
        </p:blipFill>
        <p:spPr bwMode="auto">
          <a:xfrm>
            <a:off x="457200" y="1981200"/>
            <a:ext cx="838200" cy="570241"/>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381000" y="2971800"/>
            <a:ext cx="1066800" cy="407639"/>
          </a:xfrm>
          <a:prstGeom prst="rect">
            <a:avLst/>
          </a:prstGeom>
          <a:noFill/>
          <a:ln w="9525">
            <a:noFill/>
            <a:miter lim="800000"/>
            <a:headEnd/>
            <a:tailEnd/>
          </a:ln>
        </p:spPr>
      </p:pic>
      <p:pic>
        <p:nvPicPr>
          <p:cNvPr id="12" name="Picture 5"/>
          <p:cNvPicPr>
            <a:picLocks noChangeAspect="1" noChangeArrowheads="1"/>
          </p:cNvPicPr>
          <p:nvPr/>
        </p:nvPicPr>
        <p:blipFill>
          <a:blip r:embed="rId5" cstate="print"/>
          <a:srcRect/>
          <a:stretch>
            <a:fillRect/>
          </a:stretch>
        </p:blipFill>
        <p:spPr bwMode="auto">
          <a:xfrm>
            <a:off x="381000" y="3886200"/>
            <a:ext cx="922867" cy="488576"/>
          </a:xfrm>
          <a:prstGeom prst="rect">
            <a:avLst/>
          </a:prstGeom>
          <a:noFill/>
          <a:ln w="9525">
            <a:noFill/>
            <a:miter lim="800000"/>
            <a:headEnd/>
            <a:tailEnd/>
          </a:ln>
        </p:spPr>
      </p:pic>
      <p:pic>
        <p:nvPicPr>
          <p:cNvPr id="13" name="Picture 12" descr="mysql.jpg"/>
          <p:cNvPicPr>
            <a:picLocks noChangeAspect="1"/>
          </p:cNvPicPr>
          <p:nvPr/>
        </p:nvPicPr>
        <p:blipFill>
          <a:blip r:embed="rId6" cstate="print"/>
          <a:stretch>
            <a:fillRect/>
          </a:stretch>
        </p:blipFill>
        <p:spPr>
          <a:xfrm>
            <a:off x="533400" y="4648200"/>
            <a:ext cx="914400" cy="667547"/>
          </a:xfrm>
          <a:prstGeom prst="rect">
            <a:avLst/>
          </a:prstGeom>
        </p:spPr>
      </p:pic>
      <p:pic>
        <p:nvPicPr>
          <p:cNvPr id="14" name="Picture 13" descr="notepadpp.jpg"/>
          <p:cNvPicPr>
            <a:picLocks noChangeAspect="1"/>
          </p:cNvPicPr>
          <p:nvPr/>
        </p:nvPicPr>
        <p:blipFill>
          <a:blip r:embed="rId7" cstate="print"/>
          <a:srcRect l="22564" t="2067" r="24103" b="4910"/>
          <a:stretch>
            <a:fillRect/>
          </a:stretch>
        </p:blipFill>
        <p:spPr>
          <a:xfrm>
            <a:off x="3581400" y="5334000"/>
            <a:ext cx="838200" cy="483577"/>
          </a:xfrm>
          <a:prstGeom prst="rect">
            <a:avLst/>
          </a:prstGeom>
        </p:spPr>
      </p:pic>
      <p:pic>
        <p:nvPicPr>
          <p:cNvPr id="15" name="Picture 14" descr="eclipse.jpg"/>
          <p:cNvPicPr>
            <a:picLocks noChangeAspect="1"/>
          </p:cNvPicPr>
          <p:nvPr/>
        </p:nvPicPr>
        <p:blipFill>
          <a:blip r:embed="rId8" cstate="print"/>
          <a:stretch>
            <a:fillRect/>
          </a:stretch>
        </p:blipFill>
        <p:spPr>
          <a:xfrm>
            <a:off x="4495800" y="5257800"/>
            <a:ext cx="1066799" cy="621939"/>
          </a:xfrm>
          <a:prstGeom prst="rect">
            <a:avLst/>
          </a:prstGeom>
        </p:spPr>
      </p:pic>
      <p:pic>
        <p:nvPicPr>
          <p:cNvPr id="16" name="Picture 15" descr="netbeans.jpg"/>
          <p:cNvPicPr>
            <a:picLocks noChangeAspect="1"/>
          </p:cNvPicPr>
          <p:nvPr/>
        </p:nvPicPr>
        <p:blipFill>
          <a:blip r:embed="rId9" cstate="print"/>
          <a:srcRect t="12121" b="15152"/>
          <a:stretch>
            <a:fillRect/>
          </a:stretch>
        </p:blipFill>
        <p:spPr>
          <a:xfrm>
            <a:off x="5638800" y="5334000"/>
            <a:ext cx="1143000" cy="457200"/>
          </a:xfrm>
          <a:prstGeom prst="rect">
            <a:avLst/>
          </a:prstGeom>
        </p:spPr>
      </p:pic>
      <p:pic>
        <p:nvPicPr>
          <p:cNvPr id="17" name="Picture 16" descr="dreamweaver.jpg"/>
          <p:cNvPicPr>
            <a:picLocks noChangeAspect="1"/>
          </p:cNvPicPr>
          <p:nvPr/>
        </p:nvPicPr>
        <p:blipFill>
          <a:blip r:embed="rId10" cstate="print"/>
          <a:stretch>
            <a:fillRect/>
          </a:stretch>
        </p:blipFill>
        <p:spPr>
          <a:xfrm>
            <a:off x="6858000" y="5334000"/>
            <a:ext cx="457200" cy="457200"/>
          </a:xfrm>
          <a:prstGeom prst="rect">
            <a:avLst/>
          </a:prstGeom>
        </p:spPr>
      </p:pic>
      <p:pic>
        <p:nvPicPr>
          <p:cNvPr id="18" name="Picture 17" descr="xampp.jpg"/>
          <p:cNvPicPr>
            <a:picLocks noChangeAspect="1"/>
          </p:cNvPicPr>
          <p:nvPr/>
        </p:nvPicPr>
        <p:blipFill>
          <a:blip r:embed="rId11" cstate="print"/>
          <a:stretch>
            <a:fillRect/>
          </a:stretch>
        </p:blipFill>
        <p:spPr>
          <a:xfrm>
            <a:off x="5105400" y="3048000"/>
            <a:ext cx="1870681" cy="638175"/>
          </a:xfrm>
          <a:prstGeom prst="rect">
            <a:avLst/>
          </a:prstGeom>
        </p:spPr>
      </p:pic>
      <p:pic>
        <p:nvPicPr>
          <p:cNvPr id="19" name="Picture 18" descr="wamp.jpg"/>
          <p:cNvPicPr>
            <a:picLocks noChangeAspect="1"/>
          </p:cNvPicPr>
          <p:nvPr/>
        </p:nvPicPr>
        <p:blipFill>
          <a:blip r:embed="rId12" cstate="print"/>
          <a:stretch>
            <a:fillRect/>
          </a:stretch>
        </p:blipFill>
        <p:spPr>
          <a:xfrm>
            <a:off x="6248400" y="4114800"/>
            <a:ext cx="2114550" cy="571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18</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6586418"/>
          </a:xfrm>
          <a:prstGeom prst="rect">
            <a:avLst/>
          </a:prstGeom>
          <a:noFill/>
          <a:ln w="9525">
            <a:noFill/>
            <a:miter lim="800000"/>
            <a:headEnd/>
            <a:tailEnd/>
          </a:ln>
        </p:spPr>
        <p:txBody>
          <a:bodyPr>
            <a:spAutoFit/>
          </a:bodyPr>
          <a:lstStyle/>
          <a:p>
            <a:pPr marL="457200" indent="-457200">
              <a:defRPr/>
            </a:pPr>
            <a:r>
              <a:rPr lang="en-PH" sz="2800" b="1" dirty="0">
                <a:solidFill>
                  <a:srgbClr val="006600"/>
                </a:solidFill>
                <a:latin typeface="Arial" charset="0"/>
                <a:cs typeface="Arial" charset="0"/>
              </a:rPr>
              <a:t>Running PHP Scripts</a:t>
            </a:r>
          </a:p>
          <a:p>
            <a:pPr marL="457200" indent="-457200">
              <a:defRPr/>
            </a:pPr>
            <a:r>
              <a:rPr lang="en-PH" sz="2800" b="1" dirty="0">
                <a:solidFill>
                  <a:srgbClr val="006600"/>
                </a:solidFill>
                <a:latin typeface="Arial" charset="0"/>
                <a:cs typeface="Arial" charset="0"/>
              </a:rPr>
              <a:t>XAMPP</a:t>
            </a:r>
          </a:p>
          <a:p>
            <a:pPr marL="514350" indent="-514350">
              <a:buFont typeface="+mj-lt"/>
              <a:buAutoNum type="arabicPeriod"/>
              <a:defRPr/>
            </a:pPr>
            <a:r>
              <a:rPr lang="en-PH" b="1" dirty="0">
                <a:solidFill>
                  <a:srgbClr val="006600"/>
                </a:solidFill>
                <a:latin typeface="Arial" charset="0"/>
                <a:cs typeface="Arial" charset="0"/>
              </a:rPr>
              <a:t>Download </a:t>
            </a:r>
            <a:r>
              <a:rPr lang="en-PH" b="1" dirty="0" smtClean="0">
                <a:solidFill>
                  <a:srgbClr val="006600"/>
                </a:solidFill>
                <a:latin typeface="Arial" charset="0"/>
                <a:cs typeface="Arial" charset="0"/>
              </a:rPr>
              <a:t>XAMPP</a:t>
            </a:r>
          </a:p>
          <a:p>
            <a:pPr marL="514350" indent="-514350">
              <a:defRPr/>
            </a:pPr>
            <a:r>
              <a:rPr lang="en-PH" sz="1800" b="1" dirty="0">
                <a:solidFill>
                  <a:srgbClr val="006600"/>
                </a:solidFill>
                <a:latin typeface="Arial" charset="0"/>
                <a:cs typeface="Arial" charset="0"/>
              </a:rPr>
              <a:t>	</a:t>
            </a:r>
            <a:r>
              <a:rPr lang="en-US" sz="1800" b="1" dirty="0">
                <a:solidFill>
                  <a:srgbClr val="006600"/>
                </a:solidFill>
                <a:latin typeface="Arial" pitchFamily="34" charset="0"/>
                <a:cs typeface="Arial" pitchFamily="34" charset="0"/>
              </a:rPr>
              <a:t> </a:t>
            </a:r>
            <a:r>
              <a:rPr lang="en-US" sz="1800" b="1" dirty="0">
                <a:solidFill>
                  <a:srgbClr val="006600"/>
                </a:solidFill>
                <a:latin typeface="Arial" pitchFamily="34" charset="0"/>
                <a:cs typeface="Arial" pitchFamily="34" charset="0"/>
                <a:hlinkClick r:id="rId3"/>
              </a:rPr>
              <a:t>http://www.apachefriends.org/en/xampp.html</a:t>
            </a:r>
            <a:endParaRPr lang="en-PH" sz="1800" b="1" dirty="0">
              <a:solidFill>
                <a:srgbClr val="006600"/>
              </a:solidFill>
              <a:latin typeface="Arial" charset="0"/>
              <a:cs typeface="Arial" charset="0"/>
            </a:endParaRPr>
          </a:p>
          <a:p>
            <a:pPr marL="514350" indent="-514350">
              <a:buFont typeface="+mj-lt"/>
              <a:buAutoNum type="arabicPeriod" startAt="2"/>
              <a:defRPr/>
            </a:pPr>
            <a:r>
              <a:rPr lang="en-PH" b="1" dirty="0" smtClean="0">
                <a:solidFill>
                  <a:srgbClr val="006600"/>
                </a:solidFill>
                <a:latin typeface="Arial" charset="0"/>
                <a:cs typeface="Arial" charset="0"/>
              </a:rPr>
              <a:t>Install XAMPP</a:t>
            </a:r>
            <a:r>
              <a:rPr lang="en-PH" b="1" dirty="0">
                <a:solidFill>
                  <a:srgbClr val="006600"/>
                </a:solidFill>
                <a:latin typeface="Arial" charset="0"/>
                <a:cs typeface="Arial" charset="0"/>
              </a:rPr>
              <a:t>	</a:t>
            </a:r>
          </a:p>
          <a:p>
            <a:pPr marL="514350" indent="-514350">
              <a:buFont typeface="+mj-lt"/>
              <a:buAutoNum type="arabicPeriod" startAt="2"/>
              <a:defRPr/>
            </a:pPr>
            <a:r>
              <a:rPr lang="en-PH" b="1" dirty="0">
                <a:solidFill>
                  <a:srgbClr val="006600"/>
                </a:solidFill>
                <a:latin typeface="Arial" charset="0"/>
                <a:cs typeface="Arial" charset="0"/>
              </a:rPr>
              <a:t>Run XAMPP </a:t>
            </a:r>
            <a:r>
              <a:rPr lang="en-PH" b="1" dirty="0" smtClean="0">
                <a:solidFill>
                  <a:srgbClr val="006600"/>
                </a:solidFill>
                <a:latin typeface="Arial" charset="0"/>
                <a:cs typeface="Arial" charset="0"/>
              </a:rPr>
              <a:t>Control</a:t>
            </a:r>
          </a:p>
          <a:p>
            <a:pPr marL="971550" lvl="1" indent="-514350">
              <a:buFont typeface="Arial" pitchFamily="34" charset="0"/>
              <a:buChar char="•"/>
              <a:defRPr/>
            </a:pPr>
            <a:r>
              <a:rPr lang="en-PH" b="1" dirty="0" smtClean="0">
                <a:solidFill>
                  <a:srgbClr val="006600"/>
                </a:solidFill>
                <a:latin typeface="Arial" charset="0"/>
                <a:cs typeface="Arial" charset="0"/>
              </a:rPr>
              <a:t>c:\xampp (by default)</a:t>
            </a:r>
          </a:p>
          <a:p>
            <a:pPr marL="971550" lvl="1" indent="-514350">
              <a:buFont typeface="Arial" pitchFamily="34" charset="0"/>
              <a:buChar char="•"/>
              <a:defRPr/>
            </a:pPr>
            <a:r>
              <a:rPr lang="en-PH" b="1" dirty="0" smtClean="0">
                <a:solidFill>
                  <a:srgbClr val="006600"/>
                </a:solidFill>
                <a:latin typeface="Arial" charset="0"/>
                <a:cs typeface="Arial" charset="0"/>
              </a:rPr>
              <a:t>Start the Apache and </a:t>
            </a:r>
            <a:r>
              <a:rPr lang="en-PH" b="1" dirty="0" err="1" smtClean="0">
                <a:solidFill>
                  <a:srgbClr val="006600"/>
                </a:solidFill>
                <a:latin typeface="Arial" charset="0"/>
                <a:cs typeface="Arial" charset="0"/>
              </a:rPr>
              <a:t>MySQL</a:t>
            </a:r>
            <a:r>
              <a:rPr lang="en-PH" b="1" dirty="0" smtClean="0">
                <a:solidFill>
                  <a:srgbClr val="006600"/>
                </a:solidFill>
                <a:latin typeface="Arial" charset="0"/>
                <a:cs typeface="Arial" charset="0"/>
              </a:rPr>
              <a:t>(for database) Service</a:t>
            </a:r>
          </a:p>
          <a:p>
            <a:pPr marL="514350" indent="-514350">
              <a:buFont typeface="+mj-lt"/>
              <a:buAutoNum type="arabicPeriod" startAt="2"/>
              <a:defRPr/>
            </a:pPr>
            <a:r>
              <a:rPr lang="en-PH" b="1" dirty="0" smtClean="0">
                <a:solidFill>
                  <a:srgbClr val="006600"/>
                </a:solidFill>
                <a:latin typeface="Arial" charset="0"/>
                <a:cs typeface="Arial" charset="0"/>
              </a:rPr>
              <a:t>Create a folder under c:\xampp\htdocs\ (by default)</a:t>
            </a:r>
          </a:p>
          <a:p>
            <a:pPr marL="514350" indent="-514350">
              <a:defRPr/>
            </a:pPr>
            <a:r>
              <a:rPr lang="en-PH" b="1" dirty="0">
                <a:solidFill>
                  <a:srgbClr val="006600"/>
                </a:solidFill>
                <a:latin typeface="Arial" charset="0"/>
                <a:cs typeface="Arial" charset="0"/>
              </a:rPr>
              <a:t>	</a:t>
            </a:r>
            <a:r>
              <a:rPr lang="en-PH" b="1" dirty="0" smtClean="0">
                <a:solidFill>
                  <a:srgbClr val="006600"/>
                </a:solidFill>
                <a:latin typeface="Arial" charset="0"/>
                <a:cs typeface="Arial" charset="0"/>
              </a:rPr>
              <a:t>Note: All </a:t>
            </a:r>
            <a:r>
              <a:rPr lang="en-PH" b="1" dirty="0" err="1" smtClean="0">
                <a:solidFill>
                  <a:srgbClr val="006600"/>
                </a:solidFill>
                <a:latin typeface="Arial" charset="0"/>
                <a:cs typeface="Arial" charset="0"/>
              </a:rPr>
              <a:t>php</a:t>
            </a:r>
            <a:r>
              <a:rPr lang="en-PH" b="1" dirty="0" smtClean="0">
                <a:solidFill>
                  <a:srgbClr val="006600"/>
                </a:solidFill>
                <a:latin typeface="Arial" charset="0"/>
                <a:cs typeface="Arial" charset="0"/>
              </a:rPr>
              <a:t> files must be save on that folder</a:t>
            </a:r>
          </a:p>
          <a:p>
            <a:pPr marL="514350" indent="-514350">
              <a:buFont typeface="+mj-lt"/>
              <a:buAutoNum type="arabicPeriod" startAt="5"/>
              <a:defRPr/>
            </a:pPr>
            <a:r>
              <a:rPr lang="en-PH" b="1" dirty="0" smtClean="0">
                <a:solidFill>
                  <a:srgbClr val="006600"/>
                </a:solidFill>
                <a:latin typeface="Arial" charset="0"/>
                <a:cs typeface="Arial" charset="0"/>
              </a:rPr>
              <a:t>Test </a:t>
            </a:r>
            <a:r>
              <a:rPr lang="en-PH" b="1" dirty="0">
                <a:solidFill>
                  <a:srgbClr val="006600"/>
                </a:solidFill>
                <a:latin typeface="Arial" charset="0"/>
                <a:cs typeface="Arial" charset="0"/>
              </a:rPr>
              <a:t>PHP script sample file. </a:t>
            </a:r>
            <a:endParaRPr lang="en-PH" b="1" dirty="0" smtClean="0">
              <a:solidFill>
                <a:srgbClr val="006600"/>
              </a:solidFill>
              <a:latin typeface="Arial" charset="0"/>
              <a:cs typeface="Arial" charset="0"/>
            </a:endParaRPr>
          </a:p>
          <a:p>
            <a:pPr marL="971550" lvl="1" indent="-514350">
              <a:buFont typeface="+mj-lt"/>
              <a:buAutoNum type="arabicPeriod" startAt="5"/>
              <a:defRPr/>
            </a:pPr>
            <a:r>
              <a:rPr lang="en-PH" b="1" dirty="0" smtClean="0">
                <a:solidFill>
                  <a:srgbClr val="006600"/>
                </a:solidFill>
                <a:latin typeface="Arial" charset="0"/>
                <a:cs typeface="Arial" charset="0"/>
              </a:rPr>
              <a:t>Open some internet browser</a:t>
            </a:r>
          </a:p>
          <a:p>
            <a:pPr marL="971550" lvl="1" indent="-514350">
              <a:buFont typeface="+mj-lt"/>
              <a:buAutoNum type="arabicPeriod" startAt="5"/>
              <a:defRPr/>
            </a:pPr>
            <a:r>
              <a:rPr lang="en-PH" b="1" dirty="0" smtClean="0">
                <a:solidFill>
                  <a:srgbClr val="006600"/>
                </a:solidFill>
                <a:latin typeface="Arial" charset="0"/>
                <a:cs typeface="Arial" charset="0"/>
              </a:rPr>
              <a:t>Type </a:t>
            </a:r>
            <a:r>
              <a:rPr lang="en-PH" b="1" dirty="0" err="1" smtClean="0">
                <a:solidFill>
                  <a:srgbClr val="006600"/>
                </a:solidFill>
                <a:latin typeface="Arial" charset="0"/>
                <a:cs typeface="Arial" charset="0"/>
              </a:rPr>
              <a:t>localhost</a:t>
            </a:r>
            <a:r>
              <a:rPr lang="en-PH" b="1" dirty="0" smtClean="0">
                <a:solidFill>
                  <a:srgbClr val="006600"/>
                </a:solidFill>
                <a:latin typeface="Arial" charset="0"/>
                <a:cs typeface="Arial" charset="0"/>
              </a:rPr>
              <a:t>/[folder name] (by default)</a:t>
            </a:r>
          </a:p>
          <a:p>
            <a:pPr marL="971550" lvl="1" indent="-514350">
              <a:buFont typeface="+mj-lt"/>
              <a:buAutoNum type="arabicPeriod" startAt="5"/>
              <a:defRPr/>
            </a:pPr>
            <a:r>
              <a:rPr lang="en-PH" b="1" dirty="0" smtClean="0">
                <a:solidFill>
                  <a:srgbClr val="006600"/>
                </a:solidFill>
                <a:latin typeface="Arial" charset="0"/>
                <a:cs typeface="Arial" charset="0"/>
              </a:rPr>
              <a:t>Select file from the directory list (if there’s</a:t>
            </a:r>
            <a:endParaRPr lang="en-PH" b="1" dirty="0">
              <a:solidFill>
                <a:srgbClr val="006600"/>
              </a:solidFill>
              <a:latin typeface="Arial" charset="0"/>
              <a:cs typeface="Arial" charset="0"/>
            </a:endParaRPr>
          </a:p>
          <a:p>
            <a:pPr marL="514350" indent="-514350">
              <a:buFont typeface="+mj-lt"/>
              <a:buAutoNum type="arabicPeriod" startAt="5"/>
              <a:defRPr/>
            </a:pPr>
            <a:endParaRPr lang="en-PH" sz="2800" b="1" dirty="0">
              <a:solidFill>
                <a:srgbClr val="006600"/>
              </a:solidFill>
              <a:latin typeface="Arial" charset="0"/>
              <a:cs typeface="Arial" charset="0"/>
            </a:endParaRPr>
          </a:p>
          <a:p>
            <a:pPr marL="514350" indent="-514350">
              <a:buFont typeface="+mj-lt"/>
              <a:buAutoNum type="arabicPeriod" startAt="5"/>
              <a:defRPr/>
            </a:pPr>
            <a:endParaRPr lang="en-PH" sz="2800" b="1" dirty="0">
              <a:solidFill>
                <a:srgbClr val="006600"/>
              </a:solidFill>
              <a:latin typeface="Arial" charset="0"/>
              <a:cs typeface="Arial" charset="0"/>
            </a:endParaRPr>
          </a:p>
          <a:p>
            <a:pPr marL="514350" indent="-514350">
              <a:buFont typeface="+mj-lt"/>
              <a:buAutoNum type="arabicPeriod" startAt="5"/>
              <a:defRPr/>
            </a:pPr>
            <a:endParaRPr lang="en-PH" sz="2800" b="1" dirty="0">
              <a:solidFill>
                <a:srgbClr val="006600"/>
              </a:solidFill>
              <a:latin typeface="Arial" charset="0"/>
              <a:cs typeface="Arial" charset="0"/>
            </a:endParaRPr>
          </a:p>
        </p:txBody>
      </p:sp>
      <p:pic>
        <p:nvPicPr>
          <p:cNvPr id="6" name="Picture 5" descr="xampp.jpg"/>
          <p:cNvPicPr>
            <a:picLocks noChangeAspect="1"/>
          </p:cNvPicPr>
          <p:nvPr/>
        </p:nvPicPr>
        <p:blipFill>
          <a:blip r:embed="rId4" cstate="print"/>
          <a:stretch>
            <a:fillRect/>
          </a:stretch>
        </p:blipFill>
        <p:spPr>
          <a:xfrm>
            <a:off x="3657600" y="1371600"/>
            <a:ext cx="2233647" cy="761999"/>
          </a:xfrm>
          <a:prstGeom prst="rect">
            <a:avLst/>
          </a:prstGeom>
        </p:spPr>
      </p:pic>
      <p:pic>
        <p:nvPicPr>
          <p:cNvPr id="8" name="Picture 2"/>
          <p:cNvPicPr>
            <a:picLocks noChangeAspect="1" noChangeArrowheads="1"/>
          </p:cNvPicPr>
          <p:nvPr/>
        </p:nvPicPr>
        <p:blipFill>
          <a:blip r:embed="rId5" cstate="print"/>
          <a:srcRect/>
          <a:stretch>
            <a:fillRect/>
          </a:stretch>
        </p:blipFill>
        <p:spPr bwMode="auto">
          <a:xfrm>
            <a:off x="5943599" y="990600"/>
            <a:ext cx="291418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19</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a:solidFill>
                  <a:srgbClr val="006600"/>
                </a:solidFill>
                <a:latin typeface="Arial" charset="0"/>
                <a:cs typeface="Arial" charset="0"/>
              </a:rPr>
              <a:t>Running PHP </a:t>
            </a:r>
            <a:r>
              <a:rPr lang="en-PH" sz="2800" b="1" dirty="0" smtClean="0">
                <a:solidFill>
                  <a:srgbClr val="006600"/>
                </a:solidFill>
                <a:latin typeface="Arial" charset="0"/>
                <a:cs typeface="Arial" charset="0"/>
              </a:rPr>
              <a:t>Scripts</a:t>
            </a:r>
            <a:endParaRPr lang="en-PH" sz="2800" b="1" dirty="0">
              <a:solidFill>
                <a:srgbClr val="006600"/>
              </a:solidFill>
              <a:latin typeface="Arial" charset="0"/>
              <a:cs typeface="Arial" charset="0"/>
            </a:endParaRPr>
          </a:p>
        </p:txBody>
      </p:sp>
      <p:grpSp>
        <p:nvGrpSpPr>
          <p:cNvPr id="2" name="Group 11"/>
          <p:cNvGrpSpPr/>
          <p:nvPr/>
        </p:nvGrpSpPr>
        <p:grpSpPr>
          <a:xfrm>
            <a:off x="609600" y="1524000"/>
            <a:ext cx="4114800" cy="4000837"/>
            <a:chOff x="304800" y="1447800"/>
            <a:chExt cx="4114800" cy="4000837"/>
          </a:xfrm>
        </p:grpSpPr>
        <p:pic>
          <p:nvPicPr>
            <p:cNvPr id="55299" name="Picture 3"/>
            <p:cNvPicPr>
              <a:picLocks noChangeAspect="1" noChangeArrowheads="1"/>
            </p:cNvPicPr>
            <p:nvPr/>
          </p:nvPicPr>
          <p:blipFill>
            <a:blip r:embed="rId3" cstate="print"/>
            <a:srcRect/>
            <a:stretch>
              <a:fillRect/>
            </a:stretch>
          </p:blipFill>
          <p:spPr bwMode="auto">
            <a:xfrm>
              <a:off x="381000" y="1447800"/>
              <a:ext cx="3886200" cy="4000837"/>
            </a:xfrm>
            <a:prstGeom prst="rect">
              <a:avLst/>
            </a:prstGeom>
            <a:noFill/>
            <a:ln w="9525" cap="flat" cmpd="sng">
              <a:noFill/>
              <a:prstDash val="solid"/>
              <a:miter lim="800000"/>
              <a:headEnd/>
              <a:tailEnd/>
            </a:ln>
            <a:effectLst/>
          </p:spPr>
        </p:pic>
        <p:sp>
          <p:nvSpPr>
            <p:cNvPr id="11" name="Rectangle 10"/>
            <p:cNvSpPr/>
            <p:nvPr/>
          </p:nvSpPr>
          <p:spPr>
            <a:xfrm>
              <a:off x="304800" y="3429000"/>
              <a:ext cx="4114800" cy="12954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3" name="TextBox 12"/>
          <p:cNvSpPr txBox="1"/>
          <p:nvPr/>
        </p:nvSpPr>
        <p:spPr>
          <a:xfrm>
            <a:off x="5029200" y="1143000"/>
            <a:ext cx="3886200" cy="2554545"/>
          </a:xfrm>
          <a:prstGeom prst="rect">
            <a:avLst/>
          </a:prstGeom>
          <a:noFill/>
        </p:spPr>
        <p:txBody>
          <a:bodyPr wrap="square" rtlCol="0">
            <a:spAutoFit/>
          </a:bodyPr>
          <a:lstStyle/>
          <a:p>
            <a:r>
              <a:rPr lang="en-US" sz="2000" dirty="0" smtClean="0">
                <a:solidFill>
                  <a:srgbClr val="006600"/>
                </a:solidFill>
                <a:latin typeface="Arial" pitchFamily="34" charset="0"/>
                <a:cs typeface="Arial" pitchFamily="34" charset="0"/>
              </a:rPr>
              <a:t>All </a:t>
            </a:r>
            <a:r>
              <a:rPr lang="en-US" sz="2000" dirty="0" err="1" smtClean="0">
                <a:solidFill>
                  <a:srgbClr val="006600"/>
                </a:solidFill>
                <a:latin typeface="Arial" pitchFamily="34" charset="0"/>
                <a:cs typeface="Arial" pitchFamily="34" charset="0"/>
              </a:rPr>
              <a:t>php</a:t>
            </a:r>
            <a:r>
              <a:rPr lang="en-US" sz="2000" dirty="0" smtClean="0">
                <a:solidFill>
                  <a:srgbClr val="006600"/>
                </a:solidFill>
                <a:latin typeface="Arial" pitchFamily="34" charset="0"/>
                <a:cs typeface="Arial" pitchFamily="34" charset="0"/>
              </a:rPr>
              <a:t> scripts must enclosed with</a:t>
            </a:r>
          </a:p>
          <a:p>
            <a:r>
              <a:rPr lang="en-US" sz="2000" b="1" dirty="0" smtClean="0">
                <a:solidFill>
                  <a:schemeClr val="accent6">
                    <a:lumMod val="75000"/>
                  </a:schemeClr>
                </a:solidFill>
                <a:latin typeface="Arial" pitchFamily="34" charset="0"/>
                <a:cs typeface="Arial" pitchFamily="34" charset="0"/>
              </a:rPr>
              <a:t>&lt;?</a:t>
            </a:r>
            <a:r>
              <a:rPr lang="en-US" sz="2000" b="1" dirty="0" err="1" smtClean="0">
                <a:solidFill>
                  <a:schemeClr val="accent6">
                    <a:lumMod val="75000"/>
                  </a:schemeClr>
                </a:solidFill>
                <a:latin typeface="Arial" pitchFamily="34" charset="0"/>
                <a:cs typeface="Arial" pitchFamily="34" charset="0"/>
              </a:rPr>
              <a:t>php</a:t>
            </a:r>
            <a:r>
              <a:rPr lang="en-US" sz="2000" b="1" dirty="0" smtClean="0">
                <a:solidFill>
                  <a:schemeClr val="accent6">
                    <a:lumMod val="75000"/>
                  </a:schemeClr>
                </a:solidFill>
                <a:latin typeface="Arial" pitchFamily="34" charset="0"/>
                <a:cs typeface="Arial" pitchFamily="34" charset="0"/>
              </a:rPr>
              <a:t> … ?&gt; </a:t>
            </a:r>
            <a:r>
              <a:rPr lang="en-US" sz="2000" dirty="0" smtClean="0">
                <a:solidFill>
                  <a:srgbClr val="006600"/>
                </a:solidFill>
                <a:latin typeface="Arial" pitchFamily="34" charset="0"/>
                <a:cs typeface="Arial" pitchFamily="34" charset="0"/>
              </a:rPr>
              <a:t>(standard tag)</a:t>
            </a:r>
          </a:p>
          <a:p>
            <a:r>
              <a:rPr lang="en-US" sz="2000" b="1" dirty="0" smtClean="0">
                <a:solidFill>
                  <a:schemeClr val="accent6">
                    <a:lumMod val="75000"/>
                  </a:schemeClr>
                </a:solidFill>
                <a:latin typeface="Arial" pitchFamily="34" charset="0"/>
                <a:cs typeface="Arial" pitchFamily="34" charset="0"/>
              </a:rPr>
              <a:t>&lt;? … ?&gt; </a:t>
            </a:r>
            <a:r>
              <a:rPr lang="en-US" sz="2000" dirty="0" smtClean="0">
                <a:solidFill>
                  <a:srgbClr val="006600"/>
                </a:solidFill>
                <a:latin typeface="Arial" pitchFamily="34" charset="0"/>
                <a:cs typeface="Arial" pitchFamily="34" charset="0"/>
              </a:rPr>
              <a:t>(short open tag)</a:t>
            </a:r>
            <a:endParaRPr lang="en-US" sz="2000" b="1" dirty="0" smtClean="0">
              <a:solidFill>
                <a:schemeClr val="accent6">
                  <a:lumMod val="75000"/>
                </a:schemeClr>
              </a:solidFill>
              <a:latin typeface="Arial" pitchFamily="34" charset="0"/>
              <a:cs typeface="Arial" pitchFamily="34" charset="0"/>
            </a:endParaRPr>
          </a:p>
          <a:p>
            <a:r>
              <a:rPr lang="en-US" sz="2000" b="1" dirty="0" smtClean="0">
                <a:solidFill>
                  <a:schemeClr val="accent6">
                    <a:lumMod val="75000"/>
                  </a:schemeClr>
                </a:solidFill>
                <a:latin typeface="Arial" pitchFamily="34" charset="0"/>
                <a:cs typeface="Arial" pitchFamily="34" charset="0"/>
              </a:rPr>
              <a:t>&lt;script language=“</a:t>
            </a:r>
            <a:r>
              <a:rPr lang="en-US" sz="2000" b="1" dirty="0" err="1" smtClean="0">
                <a:solidFill>
                  <a:schemeClr val="accent6">
                    <a:lumMod val="75000"/>
                  </a:schemeClr>
                </a:solidFill>
                <a:latin typeface="Arial" pitchFamily="34" charset="0"/>
                <a:cs typeface="Arial" pitchFamily="34" charset="0"/>
              </a:rPr>
              <a:t>php</a:t>
            </a:r>
            <a:r>
              <a:rPr lang="en-US" sz="2000" b="1" dirty="0" smtClean="0">
                <a:solidFill>
                  <a:schemeClr val="accent6">
                    <a:lumMod val="75000"/>
                  </a:schemeClr>
                </a:solidFill>
                <a:latin typeface="Arial" pitchFamily="34" charset="0"/>
                <a:cs typeface="Arial" pitchFamily="34" charset="0"/>
              </a:rPr>
              <a:t>”&gt;</a:t>
            </a:r>
          </a:p>
          <a:p>
            <a:r>
              <a:rPr lang="en-US" sz="2000" b="1" dirty="0" smtClean="0">
                <a:solidFill>
                  <a:schemeClr val="accent6">
                    <a:lumMod val="75000"/>
                  </a:schemeClr>
                </a:solidFill>
                <a:latin typeface="Arial" pitchFamily="34" charset="0"/>
                <a:cs typeface="Arial" pitchFamily="34" charset="0"/>
              </a:rPr>
              <a:t>….</a:t>
            </a:r>
          </a:p>
          <a:p>
            <a:r>
              <a:rPr lang="en-US" sz="2000" b="1" dirty="0" smtClean="0">
                <a:solidFill>
                  <a:schemeClr val="accent6">
                    <a:lumMod val="75000"/>
                  </a:schemeClr>
                </a:solidFill>
                <a:latin typeface="Arial" pitchFamily="34" charset="0"/>
                <a:cs typeface="Arial" pitchFamily="34" charset="0"/>
              </a:rPr>
              <a:t>&lt;/script&gt; </a:t>
            </a:r>
            <a:r>
              <a:rPr lang="en-US" sz="2000" dirty="0">
                <a:solidFill>
                  <a:srgbClr val="006600"/>
                </a:solidFill>
                <a:latin typeface="Arial" pitchFamily="34" charset="0"/>
                <a:cs typeface="Arial" pitchFamily="34" charset="0"/>
              </a:rPr>
              <a:t>(script tag)</a:t>
            </a:r>
          </a:p>
          <a:p>
            <a:r>
              <a:rPr lang="en-US" sz="2000" b="1" dirty="0" smtClean="0">
                <a:solidFill>
                  <a:schemeClr val="accent6">
                    <a:lumMod val="75000"/>
                  </a:schemeClr>
                </a:solidFill>
                <a:latin typeface="Arial" pitchFamily="34" charset="0"/>
                <a:cs typeface="Arial" pitchFamily="34" charset="0"/>
              </a:rPr>
              <a:t>&lt;% … %&gt; </a:t>
            </a:r>
            <a:r>
              <a:rPr lang="en-US" sz="2000" dirty="0" smtClean="0">
                <a:solidFill>
                  <a:srgbClr val="006600"/>
                </a:solidFill>
                <a:latin typeface="Arial" pitchFamily="34" charset="0"/>
                <a:cs typeface="Arial" pitchFamily="34" charset="0"/>
              </a:rPr>
              <a:t>(asp style tag)</a:t>
            </a:r>
            <a:endParaRPr lang="en-US" sz="2000" dirty="0">
              <a:solidFill>
                <a:srgbClr val="006600"/>
              </a:solidFill>
              <a:latin typeface="Arial" pitchFamily="34" charset="0"/>
              <a:cs typeface="Arial" pitchFamily="34" charset="0"/>
            </a:endParaRPr>
          </a:p>
        </p:txBody>
      </p:sp>
      <p:pic>
        <p:nvPicPr>
          <p:cNvPr id="57346" name="Picture 2"/>
          <p:cNvPicPr>
            <a:picLocks noChangeAspect="1" noChangeArrowheads="1"/>
          </p:cNvPicPr>
          <p:nvPr/>
        </p:nvPicPr>
        <p:blipFill>
          <a:blip r:embed="rId4" cstate="print"/>
          <a:srcRect/>
          <a:stretch>
            <a:fillRect/>
          </a:stretch>
        </p:blipFill>
        <p:spPr bwMode="auto">
          <a:xfrm>
            <a:off x="5105400" y="4800600"/>
            <a:ext cx="1905000" cy="952500"/>
          </a:xfrm>
          <a:prstGeom prst="rect">
            <a:avLst/>
          </a:prstGeom>
          <a:noFill/>
          <a:ln w="9525" cap="flat" cmpd="sng">
            <a:noFill/>
            <a:prstDash val="solid"/>
            <a:miter lim="800000"/>
            <a:headEnd/>
            <a:tailEnd/>
          </a:ln>
          <a:effectLst/>
        </p:spPr>
      </p:pic>
      <p:sp>
        <p:nvSpPr>
          <p:cNvPr id="12" name="TextBox 11"/>
          <p:cNvSpPr txBox="1"/>
          <p:nvPr/>
        </p:nvSpPr>
        <p:spPr>
          <a:xfrm>
            <a:off x="5029200" y="4343400"/>
            <a:ext cx="2057400" cy="400110"/>
          </a:xfrm>
          <a:prstGeom prst="rect">
            <a:avLst/>
          </a:prstGeom>
          <a:noFill/>
        </p:spPr>
        <p:txBody>
          <a:bodyPr wrap="square" rtlCol="0">
            <a:spAutoFit/>
          </a:bodyPr>
          <a:lstStyle/>
          <a:p>
            <a:r>
              <a:rPr lang="en-US" sz="2000" dirty="0" smtClean="0">
                <a:solidFill>
                  <a:srgbClr val="006600"/>
                </a:solidFill>
                <a:latin typeface="Arial" pitchFamily="34" charset="0"/>
                <a:cs typeface="Arial" pitchFamily="34" charset="0"/>
              </a:rPr>
              <a:t>OUTPUT:</a:t>
            </a:r>
            <a:endParaRPr lang="en-US" sz="2000" dirty="0">
              <a:solidFill>
                <a:srgbClr val="0066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Murach’s ASP.NET 3.5/C#, C1</a:t>
            </a:r>
            <a:endParaRPr lang="en-US"/>
          </a:p>
        </p:txBody>
      </p:sp>
      <p:sp>
        <p:nvSpPr>
          <p:cNvPr id="3" name="Footer Placeholder 2"/>
          <p:cNvSpPr>
            <a:spLocks noGrp="1"/>
          </p:cNvSpPr>
          <p:nvPr>
            <p:ph type="ftr" sz="quarter" idx="11"/>
          </p:nvPr>
        </p:nvSpPr>
        <p:spPr/>
        <p:txBody>
          <a:bodyPr/>
          <a:lstStyle/>
          <a:p>
            <a:pPr>
              <a:defRPr/>
            </a:pPr>
            <a:r>
              <a:rPr lang="en-US" smtClean="0"/>
              <a:t>© 2008, Mike Murach &amp; Associates, Inc.</a:t>
            </a:r>
            <a:endParaRPr lang="en-US" sz="1400"/>
          </a:p>
        </p:txBody>
      </p:sp>
      <p:sp>
        <p:nvSpPr>
          <p:cNvPr id="4" name="Slide Number Placeholder 3"/>
          <p:cNvSpPr>
            <a:spLocks noGrp="1"/>
          </p:cNvSpPr>
          <p:nvPr>
            <p:ph type="sldNum" sz="quarter" idx="12"/>
          </p:nvPr>
        </p:nvSpPr>
        <p:spPr/>
        <p:txBody>
          <a:bodyPr/>
          <a:lstStyle/>
          <a:p>
            <a:pPr>
              <a:defRPr/>
            </a:pPr>
            <a:endParaRPr lang="en-US" smtClean="0"/>
          </a:p>
          <a:p>
            <a:pPr>
              <a:defRPr/>
            </a:pPr>
            <a:r>
              <a:rPr lang="en-US" smtClean="0"/>
              <a:t>Slide </a:t>
            </a:r>
            <a:fld id="{309A9EE0-3328-44D5-84C9-CDF0E527926F}" type="slidenum">
              <a:rPr lang="en-US" smtClean="0"/>
              <a:pPr>
                <a:defRPr/>
              </a:pPr>
              <a:t>2</a:t>
            </a:fld>
            <a:endParaRPr lang="en-US"/>
          </a:p>
        </p:txBody>
      </p:sp>
      <p:sp>
        <p:nvSpPr>
          <p:cNvPr id="5"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An introduction to PHP web programming</a:t>
            </a:r>
          </a:p>
        </p:txBody>
      </p:sp>
      <p:sp>
        <p:nvSpPr>
          <p:cNvPr id="6" name="Rectangle 5"/>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7" name="TextBox 2"/>
          <p:cNvSpPr txBox="1">
            <a:spLocks noChangeArrowheads="1"/>
          </p:cNvSpPr>
          <p:nvPr/>
        </p:nvSpPr>
        <p:spPr bwMode="auto">
          <a:xfrm>
            <a:off x="228600" y="838200"/>
            <a:ext cx="8534400" cy="5447645"/>
          </a:xfrm>
          <a:prstGeom prst="rect">
            <a:avLst/>
          </a:prstGeom>
          <a:noFill/>
          <a:ln w="9525">
            <a:noFill/>
            <a:miter lim="800000"/>
            <a:headEnd/>
            <a:tailEnd/>
          </a:ln>
        </p:spPr>
        <p:txBody>
          <a:bodyPr wrap="square">
            <a:spAutoFit/>
          </a:bodyPr>
          <a:lstStyle/>
          <a:p>
            <a:pPr marL="457200" indent="-457200"/>
            <a:r>
              <a:rPr lang="en-PH" sz="2800" b="1" dirty="0" smtClean="0">
                <a:solidFill>
                  <a:srgbClr val="006600"/>
                </a:solidFill>
                <a:latin typeface="Arial" charset="0"/>
                <a:cs typeface="Arial" charset="0"/>
              </a:rPr>
              <a:t>Objectives</a:t>
            </a:r>
          </a:p>
          <a:p>
            <a:pPr marL="971550" lvl="1" indent="-514350">
              <a:buFont typeface="Arial" pitchFamily="34" charset="0"/>
              <a:buChar char="•"/>
            </a:pPr>
            <a:r>
              <a:rPr lang="en-PH" sz="2200" dirty="0" smtClean="0">
                <a:solidFill>
                  <a:srgbClr val="006600"/>
                </a:solidFill>
                <a:latin typeface="Arial" charset="0"/>
                <a:cs typeface="Arial" charset="0"/>
              </a:rPr>
              <a:t>To understand the history of PHP</a:t>
            </a:r>
          </a:p>
          <a:p>
            <a:pPr marL="971550" lvl="1" indent="-514350">
              <a:buFont typeface="Arial" pitchFamily="34" charset="0"/>
              <a:buChar char="•"/>
            </a:pPr>
            <a:r>
              <a:rPr lang="en-PH" sz="2200" dirty="0" smtClean="0">
                <a:solidFill>
                  <a:srgbClr val="006600"/>
                </a:solidFill>
                <a:latin typeface="Arial" charset="0"/>
                <a:cs typeface="Arial" charset="0"/>
              </a:rPr>
              <a:t>To know the advantages of PHP as a server side scripting language</a:t>
            </a:r>
          </a:p>
          <a:p>
            <a:pPr marL="971550" lvl="1" indent="-514350">
              <a:buFont typeface="Arial" pitchFamily="34" charset="0"/>
              <a:buChar char="•"/>
            </a:pPr>
            <a:r>
              <a:rPr lang="en-PH" sz="2200" dirty="0" smtClean="0">
                <a:solidFill>
                  <a:srgbClr val="006600"/>
                </a:solidFill>
                <a:latin typeface="Arial" charset="0"/>
                <a:cs typeface="Arial" charset="0"/>
              </a:rPr>
              <a:t>To know what are the software's needed in developing web application using PHP.</a:t>
            </a:r>
          </a:p>
          <a:p>
            <a:pPr marL="971550" lvl="1" indent="-514350">
              <a:buFont typeface="Arial" pitchFamily="34" charset="0"/>
              <a:buChar char="•"/>
            </a:pPr>
            <a:r>
              <a:rPr lang="en-PH" sz="2200" dirty="0" smtClean="0">
                <a:solidFill>
                  <a:srgbClr val="006600"/>
                </a:solidFill>
                <a:latin typeface="Arial" charset="0"/>
                <a:cs typeface="Arial" charset="0"/>
              </a:rPr>
              <a:t>To run PHP application on a web browser.</a:t>
            </a:r>
          </a:p>
          <a:p>
            <a:pPr marL="971550" lvl="1" indent="-514350">
              <a:buFont typeface="Arial" pitchFamily="34" charset="0"/>
              <a:buChar char="•"/>
            </a:pPr>
            <a:r>
              <a:rPr lang="en-PH" sz="2200" dirty="0" smtClean="0">
                <a:solidFill>
                  <a:srgbClr val="006600"/>
                </a:solidFill>
                <a:latin typeface="Arial" charset="0"/>
                <a:cs typeface="Arial" charset="0"/>
              </a:rPr>
              <a:t>To know the basic syntax of PHP for outputting to browser.</a:t>
            </a:r>
          </a:p>
          <a:p>
            <a:pPr marL="971550" lvl="1" indent="-514350">
              <a:buFont typeface="Arial" pitchFamily="34" charset="0"/>
              <a:buChar char="•"/>
            </a:pPr>
            <a:r>
              <a:rPr lang="en-PH" sz="2200" dirty="0" smtClean="0">
                <a:solidFill>
                  <a:srgbClr val="006600"/>
                </a:solidFill>
                <a:latin typeface="Arial" charset="0"/>
                <a:cs typeface="Arial" charset="0"/>
              </a:rPr>
              <a:t>To know the </a:t>
            </a:r>
            <a:r>
              <a:rPr lang="en-PH" sz="2200" dirty="0" err="1" smtClean="0">
                <a:solidFill>
                  <a:srgbClr val="006600"/>
                </a:solidFill>
                <a:latin typeface="Arial" charset="0"/>
                <a:cs typeface="Arial" charset="0"/>
              </a:rPr>
              <a:t>datatypes</a:t>
            </a:r>
            <a:r>
              <a:rPr lang="en-PH" sz="2200" dirty="0" smtClean="0">
                <a:solidFill>
                  <a:srgbClr val="006600"/>
                </a:solidFill>
                <a:latin typeface="Arial" charset="0"/>
                <a:cs typeface="Arial" charset="0"/>
              </a:rPr>
              <a:t> that are available on PHP and on how these </a:t>
            </a:r>
            <a:r>
              <a:rPr lang="en-PH" sz="2200" dirty="0" err="1" smtClean="0">
                <a:solidFill>
                  <a:srgbClr val="006600"/>
                </a:solidFill>
                <a:latin typeface="Arial" charset="0"/>
                <a:cs typeface="Arial" charset="0"/>
              </a:rPr>
              <a:t>datatypes</a:t>
            </a:r>
            <a:r>
              <a:rPr lang="en-PH" sz="2200" dirty="0" smtClean="0">
                <a:solidFill>
                  <a:srgbClr val="006600"/>
                </a:solidFill>
                <a:latin typeface="Arial" charset="0"/>
                <a:cs typeface="Arial" charset="0"/>
              </a:rPr>
              <a:t> are being used.</a:t>
            </a:r>
          </a:p>
          <a:p>
            <a:pPr marL="971550" lvl="1" indent="-514350">
              <a:buFont typeface="Arial" pitchFamily="34" charset="0"/>
              <a:buChar char="•"/>
            </a:pPr>
            <a:r>
              <a:rPr lang="en-PH" sz="2200" dirty="0" smtClean="0">
                <a:solidFill>
                  <a:srgbClr val="006600"/>
                </a:solidFill>
                <a:latin typeface="Arial" charset="0"/>
                <a:cs typeface="Arial" charset="0"/>
              </a:rPr>
              <a:t>To know some predefined type function for data manipulation.</a:t>
            </a:r>
          </a:p>
          <a:p>
            <a:pPr marL="971550" lvl="1" indent="-514350">
              <a:buFont typeface="Arial" pitchFamily="34" charset="0"/>
              <a:buChar char="•"/>
            </a:pPr>
            <a:r>
              <a:rPr lang="en-PH" sz="2200" dirty="0" smtClean="0">
                <a:solidFill>
                  <a:srgbClr val="006600"/>
                </a:solidFill>
                <a:latin typeface="Arial" charset="0"/>
                <a:cs typeface="Arial" charset="0"/>
              </a:rPr>
              <a:t>To know the proper casting values of a given variables.</a:t>
            </a:r>
          </a:p>
          <a:p>
            <a:pPr marL="971550" lvl="1" indent="-514350"/>
            <a:endParaRPr lang="en-PH" sz="2800" dirty="0" smtClean="0">
              <a:solidFill>
                <a:srgbClr val="006600"/>
              </a:solidFill>
              <a:latin typeface="Arial" charset="0"/>
              <a:cs typeface="Arial" charset="0"/>
            </a:endParaRPr>
          </a:p>
          <a:p>
            <a:pPr marL="457200" indent="-457200"/>
            <a:r>
              <a:rPr lang="en-PH" sz="2800" b="1" dirty="0">
                <a:solidFill>
                  <a:srgbClr val="006600"/>
                </a:solidFill>
                <a:latin typeface="Arial" charset="0"/>
                <a:cs typeface="Arial"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20</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a:solidFill>
                  <a:srgbClr val="006600"/>
                </a:solidFill>
                <a:latin typeface="Arial" charset="0"/>
                <a:cs typeface="Arial" charset="0"/>
              </a:rPr>
              <a:t>Running PHP </a:t>
            </a:r>
            <a:r>
              <a:rPr lang="en-PH" sz="2800" b="1" dirty="0" smtClean="0">
                <a:solidFill>
                  <a:srgbClr val="006600"/>
                </a:solidFill>
                <a:latin typeface="Arial" charset="0"/>
                <a:cs typeface="Arial" charset="0"/>
              </a:rPr>
              <a:t>Scripts</a:t>
            </a:r>
            <a:endParaRPr lang="en-PH" sz="2800" b="1" dirty="0">
              <a:solidFill>
                <a:srgbClr val="006600"/>
              </a:solidFill>
              <a:latin typeface="Arial" charset="0"/>
              <a:cs typeface="Arial" charset="0"/>
            </a:endParaRPr>
          </a:p>
        </p:txBody>
      </p:sp>
      <p:pic>
        <p:nvPicPr>
          <p:cNvPr id="55300" name="Picture 4"/>
          <p:cNvPicPr>
            <a:picLocks noChangeAspect="1" noChangeArrowheads="1"/>
          </p:cNvPicPr>
          <p:nvPr/>
        </p:nvPicPr>
        <p:blipFill>
          <a:blip r:embed="rId3" cstate="print"/>
          <a:srcRect/>
          <a:stretch>
            <a:fillRect/>
          </a:stretch>
        </p:blipFill>
        <p:spPr bwMode="auto">
          <a:xfrm>
            <a:off x="1676400" y="2286000"/>
            <a:ext cx="5418563" cy="1295400"/>
          </a:xfrm>
          <a:prstGeom prst="rect">
            <a:avLst/>
          </a:prstGeom>
          <a:noFill/>
          <a:ln w="9525" cap="flat" cmpd="sng">
            <a:noFill/>
            <a:prstDash val="solid"/>
            <a:miter lim="800000"/>
            <a:headEnd/>
            <a:tailEnd/>
          </a:ln>
          <a:effectLst/>
        </p:spPr>
      </p:pic>
      <p:sp>
        <p:nvSpPr>
          <p:cNvPr id="15" name="TextBox 14"/>
          <p:cNvSpPr txBox="1"/>
          <p:nvPr/>
        </p:nvSpPr>
        <p:spPr>
          <a:xfrm>
            <a:off x="457200" y="1524000"/>
            <a:ext cx="3886200" cy="400110"/>
          </a:xfrm>
          <a:prstGeom prst="rect">
            <a:avLst/>
          </a:prstGeom>
          <a:noFill/>
        </p:spPr>
        <p:txBody>
          <a:bodyPr wrap="square" rtlCol="0">
            <a:spAutoFit/>
          </a:bodyPr>
          <a:lstStyle/>
          <a:p>
            <a:r>
              <a:rPr lang="en-US" sz="2000" dirty="0" smtClean="0">
                <a:solidFill>
                  <a:srgbClr val="006600"/>
                </a:solidFill>
                <a:latin typeface="Arial" pitchFamily="34" charset="0"/>
                <a:cs typeface="Arial" pitchFamily="34" charset="0"/>
              </a:rPr>
              <a:t>opening tag for </a:t>
            </a:r>
            <a:r>
              <a:rPr lang="en-US" sz="2000" dirty="0" err="1" smtClean="0">
                <a:solidFill>
                  <a:srgbClr val="006600"/>
                </a:solidFill>
                <a:latin typeface="Arial" pitchFamily="34" charset="0"/>
                <a:cs typeface="Arial" pitchFamily="34" charset="0"/>
              </a:rPr>
              <a:t>php</a:t>
            </a:r>
            <a:r>
              <a:rPr lang="en-US" sz="2000" dirty="0" smtClean="0">
                <a:solidFill>
                  <a:srgbClr val="006600"/>
                </a:solidFill>
                <a:latin typeface="Arial" pitchFamily="34" charset="0"/>
                <a:cs typeface="Arial" pitchFamily="34" charset="0"/>
              </a:rPr>
              <a:t> script</a:t>
            </a:r>
            <a:endParaRPr lang="en-US" sz="2000" dirty="0">
              <a:solidFill>
                <a:srgbClr val="006600"/>
              </a:solidFill>
              <a:latin typeface="Arial" pitchFamily="34" charset="0"/>
              <a:cs typeface="Arial" pitchFamily="34" charset="0"/>
            </a:endParaRPr>
          </a:p>
        </p:txBody>
      </p:sp>
      <p:sp>
        <p:nvSpPr>
          <p:cNvPr id="16" name="TextBox 15"/>
          <p:cNvSpPr txBox="1"/>
          <p:nvPr/>
        </p:nvSpPr>
        <p:spPr>
          <a:xfrm>
            <a:off x="381000" y="4114800"/>
            <a:ext cx="3886200" cy="400110"/>
          </a:xfrm>
          <a:prstGeom prst="rect">
            <a:avLst/>
          </a:prstGeom>
          <a:noFill/>
        </p:spPr>
        <p:txBody>
          <a:bodyPr wrap="square" rtlCol="0">
            <a:spAutoFit/>
          </a:bodyPr>
          <a:lstStyle/>
          <a:p>
            <a:r>
              <a:rPr lang="en-US" sz="2000" dirty="0" smtClean="0">
                <a:solidFill>
                  <a:srgbClr val="006600"/>
                </a:solidFill>
                <a:latin typeface="Arial" pitchFamily="34" charset="0"/>
                <a:cs typeface="Arial" pitchFamily="34" charset="0"/>
              </a:rPr>
              <a:t>closing tag for </a:t>
            </a:r>
            <a:r>
              <a:rPr lang="en-US" sz="2000" dirty="0" err="1" smtClean="0">
                <a:solidFill>
                  <a:srgbClr val="006600"/>
                </a:solidFill>
                <a:latin typeface="Arial" pitchFamily="34" charset="0"/>
                <a:cs typeface="Arial" pitchFamily="34" charset="0"/>
              </a:rPr>
              <a:t>php</a:t>
            </a:r>
            <a:r>
              <a:rPr lang="en-US" sz="2000" dirty="0" smtClean="0">
                <a:solidFill>
                  <a:srgbClr val="006600"/>
                </a:solidFill>
                <a:latin typeface="Arial" pitchFamily="34" charset="0"/>
                <a:cs typeface="Arial" pitchFamily="34" charset="0"/>
              </a:rPr>
              <a:t> script</a:t>
            </a:r>
            <a:endParaRPr lang="en-US" sz="2000" dirty="0">
              <a:solidFill>
                <a:srgbClr val="006600"/>
              </a:solidFill>
              <a:latin typeface="Arial" pitchFamily="34" charset="0"/>
              <a:cs typeface="Arial" pitchFamily="34" charset="0"/>
            </a:endParaRPr>
          </a:p>
        </p:txBody>
      </p:sp>
      <p:sp>
        <p:nvSpPr>
          <p:cNvPr id="17" name="TextBox 16"/>
          <p:cNvSpPr txBox="1"/>
          <p:nvPr/>
        </p:nvSpPr>
        <p:spPr>
          <a:xfrm>
            <a:off x="3886200" y="3429000"/>
            <a:ext cx="3886200" cy="1938992"/>
          </a:xfrm>
          <a:prstGeom prst="rect">
            <a:avLst/>
          </a:prstGeom>
          <a:noFill/>
        </p:spPr>
        <p:txBody>
          <a:bodyPr wrap="square" rtlCol="0">
            <a:spAutoFit/>
          </a:bodyPr>
          <a:lstStyle/>
          <a:p>
            <a:r>
              <a:rPr lang="en-US" sz="2000" b="1" dirty="0" smtClean="0">
                <a:solidFill>
                  <a:schemeClr val="tx2"/>
                </a:solidFill>
                <a:latin typeface="Arial" pitchFamily="34" charset="0"/>
                <a:cs typeface="Arial" pitchFamily="34" charset="0"/>
              </a:rPr>
              <a:t>echo</a:t>
            </a:r>
            <a:r>
              <a:rPr lang="en-US" sz="2000" dirty="0" smtClean="0">
                <a:solidFill>
                  <a:srgbClr val="006600"/>
                </a:solidFill>
                <a:latin typeface="Arial" pitchFamily="34" charset="0"/>
                <a:cs typeface="Arial" pitchFamily="34" charset="0"/>
              </a:rPr>
              <a:t> – is a language construct that use to output one or more string.</a:t>
            </a:r>
          </a:p>
          <a:p>
            <a:endParaRPr lang="en-US" sz="2000" dirty="0">
              <a:solidFill>
                <a:srgbClr val="006600"/>
              </a:solidFill>
              <a:latin typeface="Arial" pitchFamily="34" charset="0"/>
              <a:cs typeface="Arial" pitchFamily="34" charset="0"/>
            </a:endParaRPr>
          </a:p>
          <a:p>
            <a:r>
              <a:rPr lang="en-US" sz="2000" b="1" dirty="0" smtClean="0">
                <a:solidFill>
                  <a:schemeClr val="tx2"/>
                </a:solidFill>
                <a:latin typeface="Arial" pitchFamily="34" charset="0"/>
                <a:cs typeface="Arial" pitchFamily="34" charset="0"/>
              </a:rPr>
              <a:t>print</a:t>
            </a:r>
            <a:r>
              <a:rPr lang="en-US" sz="2000" dirty="0" smtClean="0">
                <a:solidFill>
                  <a:srgbClr val="006600"/>
                </a:solidFill>
                <a:latin typeface="Arial" pitchFamily="34" charset="0"/>
                <a:cs typeface="Arial" pitchFamily="34" charset="0"/>
              </a:rPr>
              <a:t> – is a function also use for outputting strings.</a:t>
            </a:r>
            <a:endParaRPr lang="en-US" sz="2000" dirty="0">
              <a:solidFill>
                <a:srgbClr val="006600"/>
              </a:solidFill>
              <a:latin typeface="Arial" pitchFamily="34" charset="0"/>
              <a:cs typeface="Arial" pitchFamily="34" charset="0"/>
            </a:endParaRPr>
          </a:p>
        </p:txBody>
      </p:sp>
      <p:cxnSp>
        <p:nvCxnSpPr>
          <p:cNvPr id="19" name="Straight Arrow Connector 18"/>
          <p:cNvCxnSpPr/>
          <p:nvPr/>
        </p:nvCxnSpPr>
        <p:spPr>
          <a:xfrm>
            <a:off x="1066800" y="1904999"/>
            <a:ext cx="609600" cy="457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90600" y="3505200"/>
            <a:ext cx="7620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48400" y="1524000"/>
            <a:ext cx="2590800" cy="400110"/>
          </a:xfrm>
          <a:prstGeom prst="rect">
            <a:avLst/>
          </a:prstGeom>
          <a:noFill/>
        </p:spPr>
        <p:txBody>
          <a:bodyPr wrap="square" rtlCol="0">
            <a:spAutoFit/>
          </a:bodyPr>
          <a:lstStyle/>
          <a:p>
            <a:r>
              <a:rPr lang="en-US" sz="2000" dirty="0" smtClean="0">
                <a:solidFill>
                  <a:srgbClr val="006600"/>
                </a:solidFill>
                <a:latin typeface="Arial" pitchFamily="34" charset="0"/>
                <a:cs typeface="Arial" pitchFamily="34" charset="0"/>
              </a:rPr>
              <a:t>Statement terminator</a:t>
            </a:r>
            <a:endParaRPr lang="en-US" sz="2000" dirty="0">
              <a:solidFill>
                <a:srgbClr val="006600"/>
              </a:solidFill>
              <a:latin typeface="Arial" pitchFamily="34" charset="0"/>
              <a:cs typeface="Arial" pitchFamily="34" charset="0"/>
            </a:endParaRPr>
          </a:p>
        </p:txBody>
      </p:sp>
      <p:cxnSp>
        <p:nvCxnSpPr>
          <p:cNvPr id="29" name="Straight Arrow Connector 28"/>
          <p:cNvCxnSpPr/>
          <p:nvPr/>
        </p:nvCxnSpPr>
        <p:spPr>
          <a:xfrm rot="5400000">
            <a:off x="6858000" y="2057400"/>
            <a:ext cx="8382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21</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PHP Comments</a:t>
            </a:r>
            <a:endParaRPr lang="en-PH" sz="2800" b="1" dirty="0">
              <a:solidFill>
                <a:srgbClr val="006600"/>
              </a:solidFill>
              <a:latin typeface="Arial" charset="0"/>
              <a:cs typeface="Arial" charset="0"/>
            </a:endParaRPr>
          </a:p>
        </p:txBody>
      </p:sp>
      <p:pic>
        <p:nvPicPr>
          <p:cNvPr id="56322" name="Picture 2"/>
          <p:cNvPicPr>
            <a:picLocks noChangeAspect="1" noChangeArrowheads="1"/>
          </p:cNvPicPr>
          <p:nvPr/>
        </p:nvPicPr>
        <p:blipFill>
          <a:blip r:embed="rId3" cstate="print"/>
          <a:srcRect/>
          <a:stretch>
            <a:fillRect/>
          </a:stretch>
        </p:blipFill>
        <p:spPr bwMode="auto">
          <a:xfrm>
            <a:off x="762000" y="1617116"/>
            <a:ext cx="6096000" cy="2954884"/>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22</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PHP Variables</a:t>
            </a:r>
            <a:endParaRPr lang="en-PH" sz="2800" b="1" dirty="0">
              <a:solidFill>
                <a:srgbClr val="006600"/>
              </a:solidFill>
              <a:latin typeface="Arial" charset="0"/>
              <a:cs typeface="Arial" charset="0"/>
            </a:endParaRPr>
          </a:p>
        </p:txBody>
      </p:sp>
      <p:sp>
        <p:nvSpPr>
          <p:cNvPr id="8" name="TextBox 7"/>
          <p:cNvSpPr txBox="1"/>
          <p:nvPr/>
        </p:nvSpPr>
        <p:spPr>
          <a:xfrm>
            <a:off x="381000" y="1371600"/>
            <a:ext cx="8229600" cy="3785652"/>
          </a:xfrm>
          <a:prstGeom prst="rect">
            <a:avLst/>
          </a:prstGeom>
          <a:noFill/>
        </p:spPr>
        <p:txBody>
          <a:bodyPr wrap="square" rtlCol="0">
            <a:spAutoFit/>
          </a:bodyPr>
          <a:lstStyle/>
          <a:p>
            <a:pPr marL="457200" indent="-457200">
              <a:buFont typeface="Arial" pitchFamily="34" charset="0"/>
              <a:buChar char="•"/>
            </a:pPr>
            <a:r>
              <a:rPr lang="en-US" sz="2000" dirty="0" smtClean="0">
                <a:solidFill>
                  <a:srgbClr val="006600"/>
                </a:solidFill>
                <a:latin typeface="Arial" pitchFamily="34" charset="0"/>
                <a:cs typeface="Arial" pitchFamily="34" charset="0"/>
              </a:rPr>
              <a:t>Variables are used as a container for values that can be used and manipulate PHP scripts.</a:t>
            </a:r>
          </a:p>
          <a:p>
            <a:pPr marL="457200" indent="-457200">
              <a:buFont typeface="Arial" pitchFamily="34" charset="0"/>
              <a:buChar char="•"/>
            </a:pPr>
            <a:r>
              <a:rPr lang="en-US" sz="2000" dirty="0" smtClean="0">
                <a:solidFill>
                  <a:srgbClr val="006600"/>
                </a:solidFill>
                <a:latin typeface="Arial" pitchFamily="34" charset="0"/>
                <a:cs typeface="Arial" pitchFamily="34" charset="0"/>
              </a:rPr>
              <a:t>Variables in PHP must begin with a $ symbol.</a:t>
            </a:r>
          </a:p>
          <a:p>
            <a:pPr marL="457200" indent="-457200">
              <a:buFont typeface="Arial" pitchFamily="34" charset="0"/>
              <a:buChar char="•"/>
            </a:pPr>
            <a:r>
              <a:rPr lang="en-US" sz="2000" dirty="0" smtClean="0">
                <a:solidFill>
                  <a:srgbClr val="006600"/>
                </a:solidFill>
                <a:latin typeface="Arial" pitchFamily="34" charset="0"/>
                <a:cs typeface="Arial" pitchFamily="34" charset="0"/>
              </a:rPr>
              <a:t>Variable might contain a string, numbers, arrays and objects.</a:t>
            </a:r>
          </a:p>
          <a:p>
            <a:pPr marL="457200" indent="-457200">
              <a:buFont typeface="Arial" pitchFamily="34" charset="0"/>
              <a:buChar char="•"/>
            </a:pPr>
            <a:r>
              <a:rPr lang="en-US" sz="2000" dirty="0" smtClean="0">
                <a:solidFill>
                  <a:srgbClr val="006600"/>
                </a:solidFill>
                <a:latin typeface="Arial" pitchFamily="34" charset="0"/>
                <a:cs typeface="Arial" pitchFamily="34" charset="0"/>
              </a:rPr>
              <a:t>Setting the identifier for a variable must follow some rules.</a:t>
            </a:r>
          </a:p>
          <a:p>
            <a:pPr marL="914400" lvl="1" indent="-457200">
              <a:buFont typeface="+mj-lt"/>
              <a:buAutoNum type="arabicPeriod"/>
            </a:pPr>
            <a:r>
              <a:rPr lang="en-US" sz="2000" dirty="0" smtClean="0">
                <a:solidFill>
                  <a:srgbClr val="006600"/>
                </a:solidFill>
                <a:latin typeface="Arial" pitchFamily="34" charset="0"/>
                <a:cs typeface="Arial" pitchFamily="34" charset="0"/>
              </a:rPr>
              <a:t>First character can be ‘_’ or a letter.</a:t>
            </a:r>
          </a:p>
          <a:p>
            <a:pPr marL="914400" lvl="1" indent="-457200">
              <a:buFont typeface="+mj-lt"/>
              <a:buAutoNum type="arabicPeriod"/>
            </a:pPr>
            <a:r>
              <a:rPr lang="en-US" sz="2000" dirty="0" smtClean="0">
                <a:solidFill>
                  <a:srgbClr val="006600"/>
                </a:solidFill>
                <a:latin typeface="Arial" pitchFamily="34" charset="0"/>
                <a:cs typeface="Arial" pitchFamily="34" charset="0"/>
              </a:rPr>
              <a:t>It can only contain alpha-numeric characters and underscore (a-z,A-Z,0-9,_).</a:t>
            </a:r>
          </a:p>
          <a:p>
            <a:pPr marL="914400" lvl="1" indent="-457200">
              <a:buFont typeface="+mj-lt"/>
              <a:buAutoNum type="arabicPeriod"/>
            </a:pPr>
            <a:r>
              <a:rPr lang="en-US" sz="2000" dirty="0" smtClean="0">
                <a:solidFill>
                  <a:srgbClr val="006600"/>
                </a:solidFill>
                <a:latin typeface="Arial" pitchFamily="34" charset="0"/>
                <a:cs typeface="Arial" pitchFamily="34" charset="0"/>
              </a:rPr>
              <a:t>Don’t use white space in naming a variable.</a:t>
            </a:r>
          </a:p>
          <a:p>
            <a:pPr marL="457200" indent="-457200">
              <a:buFont typeface="Arial" pitchFamily="34" charset="0"/>
              <a:buChar char="•"/>
            </a:pPr>
            <a:r>
              <a:rPr lang="en-US" sz="2000" dirty="0" smtClean="0">
                <a:solidFill>
                  <a:srgbClr val="006600"/>
                </a:solidFill>
                <a:latin typeface="Arial" pitchFamily="34" charset="0"/>
                <a:cs typeface="Arial" pitchFamily="34" charset="0"/>
              </a:rPr>
              <a:t>Variables in PHP is not explicitly declared</a:t>
            </a:r>
          </a:p>
          <a:p>
            <a:pPr marL="457200" indent="-457200">
              <a:buFont typeface="Arial" pitchFamily="34" charset="0"/>
              <a:buChar char="•"/>
            </a:pPr>
            <a:r>
              <a:rPr lang="en-US" sz="2000" dirty="0" smtClean="0">
                <a:solidFill>
                  <a:srgbClr val="006600"/>
                </a:solidFill>
                <a:latin typeface="Arial" pitchFamily="34" charset="0"/>
                <a:cs typeface="Arial" pitchFamily="34" charset="0"/>
              </a:rPr>
              <a:t>Variables are case sensitive</a:t>
            </a:r>
          </a:p>
          <a:p>
            <a:pPr marL="457200" indent="-457200">
              <a:buFont typeface="+mj-lt"/>
              <a:buAutoNum type="arabicPeriod"/>
            </a:pPr>
            <a:endParaRPr lang="en-US" sz="2000" dirty="0">
              <a:solidFill>
                <a:srgbClr val="006600"/>
              </a:solidFill>
              <a:latin typeface="Arial" pitchFamily="34" charset="0"/>
              <a:cs typeface="Arial" pitchFamily="34" charset="0"/>
            </a:endParaRPr>
          </a:p>
        </p:txBody>
      </p:sp>
      <p:sp>
        <p:nvSpPr>
          <p:cNvPr id="9" name="TextBox 8"/>
          <p:cNvSpPr txBox="1"/>
          <p:nvPr/>
        </p:nvSpPr>
        <p:spPr>
          <a:xfrm>
            <a:off x="762000" y="5029200"/>
            <a:ext cx="7848600" cy="1323439"/>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 </a:t>
            </a:r>
          </a:p>
          <a:p>
            <a:pPr marL="457200" indent="-457200"/>
            <a:r>
              <a:rPr lang="en-US" sz="2000" dirty="0">
                <a:solidFill>
                  <a:srgbClr val="006600"/>
                </a:solidFill>
                <a:latin typeface="Arial" pitchFamily="34" charset="0"/>
                <a:cs typeface="Arial" pitchFamily="34" charset="0"/>
              </a:rPr>
              <a:t>	</a:t>
            </a:r>
            <a:r>
              <a:rPr lang="en-US" sz="2000" dirty="0" smtClean="0">
                <a:solidFill>
                  <a:schemeClr val="tx2"/>
                </a:solidFill>
                <a:latin typeface="Courier New" pitchFamily="49" charset="0"/>
                <a:cs typeface="Courier New" pitchFamily="49" charset="0"/>
              </a:rPr>
              <a:t>$age, $</a:t>
            </a:r>
            <a:r>
              <a:rPr lang="en-US" sz="2000" dirty="0" err="1" smtClean="0">
                <a:solidFill>
                  <a:schemeClr val="tx2"/>
                </a:solidFill>
                <a:latin typeface="Courier New" pitchFamily="49" charset="0"/>
                <a:cs typeface="Courier New" pitchFamily="49" charset="0"/>
              </a:rPr>
              <a:t>firstName</a:t>
            </a:r>
            <a:r>
              <a:rPr lang="en-US" sz="2000" dirty="0" smtClean="0">
                <a:solidFill>
                  <a:schemeClr val="tx2"/>
                </a:solidFill>
                <a:latin typeface="Courier New" pitchFamily="49" charset="0"/>
                <a:cs typeface="Courier New" pitchFamily="49" charset="0"/>
              </a:rPr>
              <a:t>, $</a:t>
            </a:r>
            <a:r>
              <a:rPr lang="en-US" sz="2000" dirty="0" err="1" smtClean="0">
                <a:solidFill>
                  <a:schemeClr val="tx2"/>
                </a:solidFill>
                <a:latin typeface="Courier New" pitchFamily="49" charset="0"/>
                <a:cs typeface="Courier New" pitchFamily="49" charset="0"/>
              </a:rPr>
              <a:t>totalSalary</a:t>
            </a:r>
            <a:r>
              <a:rPr lang="en-US" sz="2000" dirty="0" smtClean="0">
                <a:solidFill>
                  <a:schemeClr val="tx2"/>
                </a:solidFill>
                <a:latin typeface="Courier New" pitchFamily="49" charset="0"/>
                <a:cs typeface="Courier New" pitchFamily="49" charset="0"/>
              </a:rPr>
              <a:t>, $_</a:t>
            </a:r>
            <a:r>
              <a:rPr lang="en-US" sz="2000" dirty="0" err="1" smtClean="0">
                <a:solidFill>
                  <a:schemeClr val="tx2"/>
                </a:solidFill>
                <a:latin typeface="Courier New" pitchFamily="49" charset="0"/>
                <a:cs typeface="Courier New" pitchFamily="49" charset="0"/>
              </a:rPr>
              <a:t>myValue</a:t>
            </a:r>
            <a:r>
              <a:rPr lang="en-US" sz="2000" dirty="0" smtClean="0">
                <a:solidFill>
                  <a:schemeClr val="tx2"/>
                </a:solidFill>
                <a:latin typeface="Courier New" pitchFamily="49" charset="0"/>
                <a:cs typeface="Courier New" pitchFamily="49" charset="0"/>
              </a:rPr>
              <a:t>, $str1, $tmp01 </a:t>
            </a:r>
          </a:p>
          <a:p>
            <a:pPr marL="457200" indent="-457200">
              <a:buFont typeface="+mj-lt"/>
              <a:buAutoNum type="arabicPeriod"/>
            </a:pPr>
            <a:endParaRPr lang="en-US" sz="2000" dirty="0">
              <a:solidFill>
                <a:srgbClr val="0066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23</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954107"/>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Using ‘ ‘ (pair single quote), “ “ (pair double quotes) and . (dot character) PHP</a:t>
            </a:r>
            <a:endParaRPr lang="en-PH" sz="2800" b="1" dirty="0">
              <a:solidFill>
                <a:srgbClr val="006600"/>
              </a:solidFill>
              <a:latin typeface="Arial" charset="0"/>
              <a:cs typeface="Arial" charset="0"/>
            </a:endParaRPr>
          </a:p>
        </p:txBody>
      </p:sp>
      <p:sp>
        <p:nvSpPr>
          <p:cNvPr id="10" name="TextBox 9"/>
          <p:cNvSpPr txBox="1"/>
          <p:nvPr/>
        </p:nvSpPr>
        <p:spPr>
          <a:xfrm>
            <a:off x="838200" y="1828800"/>
            <a:ext cx="7543800" cy="3785652"/>
          </a:xfrm>
          <a:prstGeom prst="rect">
            <a:avLst/>
          </a:prstGeom>
          <a:noFill/>
        </p:spPr>
        <p:txBody>
          <a:bodyPr wrap="square" rtlCol="0">
            <a:spAutoFit/>
          </a:bodyPr>
          <a:lstStyle/>
          <a:p>
            <a:pPr marL="457200" indent="-457200">
              <a:buFont typeface="+mj-lt"/>
              <a:buAutoNum type="arabicPeriod"/>
            </a:pPr>
            <a:r>
              <a:rPr lang="en-US" sz="2000" dirty="0" smtClean="0">
                <a:solidFill>
                  <a:srgbClr val="006600"/>
                </a:solidFill>
                <a:latin typeface="Arial" pitchFamily="34" charset="0"/>
                <a:cs typeface="Arial" pitchFamily="34" charset="0"/>
              </a:rPr>
              <a:t>Strings inside the ‘ and ‘ are interpreted as literal strings</a:t>
            </a:r>
          </a:p>
          <a:p>
            <a:pPr marL="914400" lvl="1" indent="-457200">
              <a:buFont typeface="+mj-lt"/>
              <a:buAutoNum type="arabicPeriod"/>
            </a:pPr>
            <a:r>
              <a:rPr lang="en-US" sz="2000" dirty="0" smtClean="0">
                <a:solidFill>
                  <a:srgbClr val="006600"/>
                </a:solidFill>
                <a:latin typeface="Arial" pitchFamily="34" charset="0"/>
                <a:cs typeface="Arial" pitchFamily="34" charset="0"/>
              </a:rPr>
              <a:t>To display a ‘ character (single quote) as string use the escape character \ (backslash).</a:t>
            </a:r>
          </a:p>
          <a:p>
            <a:pPr marL="457200" indent="-457200">
              <a:buFont typeface="+mj-lt"/>
              <a:buAutoNum type="arabicPeriod"/>
            </a:pPr>
            <a:r>
              <a:rPr lang="en-US" sz="2000" dirty="0" smtClean="0">
                <a:solidFill>
                  <a:srgbClr val="006600"/>
                </a:solidFill>
                <a:latin typeface="Arial" pitchFamily="34" charset="0"/>
                <a:cs typeface="Arial" pitchFamily="34" charset="0"/>
              </a:rPr>
              <a:t>Strings inside the “ and “ are interpreted as literal strings with some exceptions</a:t>
            </a:r>
          </a:p>
          <a:p>
            <a:pPr marL="914400" lvl="1" indent="-457200">
              <a:buFont typeface="+mj-lt"/>
              <a:buAutoNum type="arabicPeriod"/>
            </a:pPr>
            <a:r>
              <a:rPr lang="en-US" sz="2000" dirty="0" smtClean="0">
                <a:solidFill>
                  <a:srgbClr val="006600"/>
                </a:solidFill>
                <a:latin typeface="Arial" pitchFamily="34" charset="0"/>
                <a:cs typeface="Arial" pitchFamily="34" charset="0"/>
              </a:rPr>
              <a:t>$ inside “ and “ are interpreted as variables thus it will display the value rather than the string that starts with $.</a:t>
            </a:r>
          </a:p>
          <a:p>
            <a:pPr marL="914400" lvl="1" indent="-457200">
              <a:buFont typeface="+mj-lt"/>
              <a:buAutoNum type="arabicPeriod"/>
            </a:pPr>
            <a:r>
              <a:rPr lang="en-US" sz="2000" dirty="0" smtClean="0">
                <a:solidFill>
                  <a:srgbClr val="006600"/>
                </a:solidFill>
                <a:latin typeface="Arial" pitchFamily="34" charset="0"/>
                <a:cs typeface="Arial" pitchFamily="34" charset="0"/>
              </a:rPr>
              <a:t>To display the string that starts with $ and to display the double quote as string use the escape character \ (backslash).</a:t>
            </a:r>
          </a:p>
          <a:p>
            <a:pPr marL="457200" indent="-457200">
              <a:buFont typeface="+mj-lt"/>
              <a:buAutoNum type="arabicPeriod"/>
            </a:pPr>
            <a:r>
              <a:rPr lang="en-US" sz="2000" dirty="0" smtClean="0">
                <a:solidFill>
                  <a:srgbClr val="006600"/>
                </a:solidFill>
                <a:latin typeface="Arial" pitchFamily="34" charset="0"/>
                <a:cs typeface="Arial" pitchFamily="34" charset="0"/>
              </a:rPr>
              <a:t>To concatenate string values use the . (dot or period) character thus “</a:t>
            </a:r>
            <a:r>
              <a:rPr lang="en-US" sz="2000" dirty="0" err="1" smtClean="0">
                <a:solidFill>
                  <a:srgbClr val="006600"/>
                </a:solidFill>
                <a:latin typeface="Arial" pitchFamily="34" charset="0"/>
                <a:cs typeface="Arial" pitchFamily="34" charset="0"/>
              </a:rPr>
              <a:t>abc“.”def</a:t>
            </a:r>
            <a:r>
              <a:rPr lang="en-US" sz="2000" dirty="0" smtClean="0">
                <a:solidFill>
                  <a:srgbClr val="006600"/>
                </a:solidFill>
                <a:latin typeface="Arial" pitchFamily="34" charset="0"/>
                <a:cs typeface="Arial" pitchFamily="34" charset="0"/>
              </a:rPr>
              <a:t>” yields to a value “</a:t>
            </a:r>
            <a:r>
              <a:rPr lang="en-US" sz="2000" dirty="0" err="1" smtClean="0">
                <a:solidFill>
                  <a:srgbClr val="006600"/>
                </a:solidFill>
                <a:latin typeface="Arial" pitchFamily="34" charset="0"/>
                <a:cs typeface="Arial" pitchFamily="34" charset="0"/>
              </a:rPr>
              <a:t>abcdef</a:t>
            </a:r>
            <a:r>
              <a:rPr lang="en-US" sz="2000" dirty="0" smtClean="0">
                <a:solidFill>
                  <a:srgbClr val="006600"/>
                </a:solidFill>
                <a:latin typeface="Arial" pitchFamily="34" charset="0"/>
                <a:cs typeface="Arial" pitchFamily="34" charset="0"/>
              </a:rPr>
              <a:t>”</a:t>
            </a:r>
            <a:r>
              <a:rPr lang="en-US" sz="2000" dirty="0">
                <a:solidFill>
                  <a:srgbClr val="0066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24</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954107"/>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Using ‘ ‘ (pair single quote), “ “ (pair double quotes) and . (dot character) PHP</a:t>
            </a:r>
            <a:endParaRPr lang="en-PH" sz="2800" b="1" dirty="0">
              <a:solidFill>
                <a:srgbClr val="006600"/>
              </a:solidFill>
              <a:latin typeface="Arial" charset="0"/>
              <a:cs typeface="Arial" charset="0"/>
            </a:endParaRPr>
          </a:p>
        </p:txBody>
      </p:sp>
      <p:sp>
        <p:nvSpPr>
          <p:cNvPr id="10" name="TextBox 9"/>
          <p:cNvSpPr txBox="1"/>
          <p:nvPr/>
        </p:nvSpPr>
        <p:spPr>
          <a:xfrm>
            <a:off x="304800" y="1828800"/>
            <a:ext cx="17526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endParaRPr lang="en-US" sz="2000" dirty="0">
              <a:solidFill>
                <a:srgbClr val="006600"/>
              </a:solidFill>
              <a:latin typeface="Arial" pitchFamily="34" charset="0"/>
              <a:cs typeface="Arial" pitchFamily="34" charset="0"/>
            </a:endParaRPr>
          </a:p>
        </p:txBody>
      </p:sp>
      <p:pic>
        <p:nvPicPr>
          <p:cNvPr id="58370" name="Picture 2"/>
          <p:cNvPicPr>
            <a:picLocks noChangeAspect="1" noChangeArrowheads="1"/>
          </p:cNvPicPr>
          <p:nvPr/>
        </p:nvPicPr>
        <p:blipFill>
          <a:blip r:embed="rId3" cstate="print"/>
          <a:srcRect/>
          <a:stretch>
            <a:fillRect/>
          </a:stretch>
        </p:blipFill>
        <p:spPr bwMode="auto">
          <a:xfrm>
            <a:off x="381000" y="2209800"/>
            <a:ext cx="5943600" cy="2316100"/>
          </a:xfrm>
          <a:prstGeom prst="rect">
            <a:avLst/>
          </a:prstGeom>
          <a:noFill/>
          <a:ln w="9525" cap="flat" cmpd="sng">
            <a:noFill/>
            <a:prstDash val="solid"/>
            <a:miter lim="800000"/>
            <a:headEnd/>
            <a:tailEnd/>
          </a:ln>
          <a:effectLst/>
        </p:spPr>
      </p:pic>
      <p:pic>
        <p:nvPicPr>
          <p:cNvPr id="58371" name="Picture 3"/>
          <p:cNvPicPr>
            <a:picLocks noChangeAspect="1" noChangeArrowheads="1"/>
          </p:cNvPicPr>
          <p:nvPr/>
        </p:nvPicPr>
        <p:blipFill>
          <a:blip r:embed="rId4" cstate="print"/>
          <a:srcRect/>
          <a:stretch>
            <a:fillRect/>
          </a:stretch>
        </p:blipFill>
        <p:spPr bwMode="auto">
          <a:xfrm>
            <a:off x="6934200" y="2286000"/>
            <a:ext cx="1447800" cy="1460962"/>
          </a:xfrm>
          <a:prstGeom prst="rect">
            <a:avLst/>
          </a:prstGeom>
          <a:noFill/>
          <a:ln w="9525" cap="flat" cmpd="sng">
            <a:noFill/>
            <a:prstDash val="solid"/>
            <a:miter lim="800000"/>
            <a:headEnd/>
            <a:tailEnd/>
          </a:ln>
          <a:effectLst/>
        </p:spPr>
      </p:pic>
      <p:sp>
        <p:nvSpPr>
          <p:cNvPr id="9" name="TextBox 8"/>
          <p:cNvSpPr txBox="1"/>
          <p:nvPr/>
        </p:nvSpPr>
        <p:spPr>
          <a:xfrm>
            <a:off x="6858000" y="1885890"/>
            <a:ext cx="17526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endParaRPr lang="en-US" sz="2000" dirty="0">
              <a:solidFill>
                <a:srgbClr val="0066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25</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Outputting Data</a:t>
            </a:r>
            <a:endParaRPr lang="en-PH" sz="2800" b="1" dirty="0">
              <a:solidFill>
                <a:srgbClr val="006600"/>
              </a:solidFill>
              <a:latin typeface="Arial" charset="0"/>
              <a:cs typeface="Arial" charset="0"/>
            </a:endParaRPr>
          </a:p>
        </p:txBody>
      </p:sp>
      <p:sp>
        <p:nvSpPr>
          <p:cNvPr id="10" name="TextBox 9"/>
          <p:cNvSpPr txBox="1"/>
          <p:nvPr/>
        </p:nvSpPr>
        <p:spPr>
          <a:xfrm>
            <a:off x="304800" y="1371600"/>
            <a:ext cx="8305800" cy="2554545"/>
          </a:xfrm>
          <a:prstGeom prst="rect">
            <a:avLst/>
          </a:prstGeom>
          <a:noFill/>
        </p:spPr>
        <p:txBody>
          <a:bodyPr wrap="square" rtlCol="0">
            <a:spAutoFit/>
          </a:bodyPr>
          <a:lstStyle/>
          <a:p>
            <a:pPr marL="457200" indent="-457200"/>
            <a:r>
              <a:rPr lang="en-US" sz="2000" b="1" dirty="0" smtClean="0">
                <a:solidFill>
                  <a:schemeClr val="tx2"/>
                </a:solidFill>
                <a:latin typeface="Courier New" pitchFamily="49" charset="0"/>
                <a:cs typeface="Courier New" pitchFamily="49" charset="0"/>
              </a:rPr>
              <a:t>echo</a:t>
            </a:r>
            <a:r>
              <a:rPr lang="en-US" sz="2000" b="1" dirty="0" smtClean="0">
                <a:solidFill>
                  <a:srgbClr val="006600"/>
                </a:solidFill>
                <a:latin typeface="Arial" pitchFamily="34" charset="0"/>
                <a:cs typeface="Arial" pitchFamily="34" charset="0"/>
              </a:rPr>
              <a:t> syntax</a:t>
            </a:r>
          </a:p>
          <a:p>
            <a:pPr marL="457200" indent="-457200"/>
            <a:r>
              <a:rPr lang="en-US" sz="2000" dirty="0" smtClean="0">
                <a:solidFill>
                  <a:schemeClr val="tx2"/>
                </a:solidFill>
                <a:latin typeface="Arial" pitchFamily="34" charset="0"/>
                <a:cs typeface="Arial" pitchFamily="34" charset="0"/>
              </a:rPr>
              <a:t>	</a:t>
            </a:r>
            <a:r>
              <a:rPr lang="en-US" sz="2000" b="1" dirty="0" smtClean="0">
                <a:solidFill>
                  <a:schemeClr val="tx2"/>
                </a:solidFill>
                <a:latin typeface="Courier New" pitchFamily="49" charset="0"/>
                <a:cs typeface="Courier New" pitchFamily="49" charset="0"/>
              </a:rPr>
              <a:t>void echo(string argument1[,…string </a:t>
            </a:r>
            <a:r>
              <a:rPr lang="en-US" sz="2000" b="1" dirty="0" err="1" smtClean="0">
                <a:solidFill>
                  <a:schemeClr val="tx2"/>
                </a:solidFill>
                <a:latin typeface="Courier New" pitchFamily="49" charset="0"/>
                <a:cs typeface="Courier New" pitchFamily="49" charset="0"/>
              </a:rPr>
              <a:t>argumentN</a:t>
            </a:r>
            <a:r>
              <a:rPr lang="en-US" sz="2000" b="1" dirty="0" smtClean="0">
                <a:solidFill>
                  <a:schemeClr val="tx2"/>
                </a:solidFill>
                <a:latin typeface="Courier New" pitchFamily="49" charset="0"/>
                <a:cs typeface="Courier New" pitchFamily="49" charset="0"/>
              </a:rPr>
              <a:t>]</a:t>
            </a:r>
          </a:p>
          <a:p>
            <a:pPr marL="457200" indent="-457200"/>
            <a:endParaRPr lang="en-US" sz="2000" dirty="0">
              <a:solidFill>
                <a:srgbClr val="006600"/>
              </a:solidFill>
              <a:latin typeface="Arial" pitchFamily="34" charset="0"/>
              <a:cs typeface="Arial" pitchFamily="34" charset="0"/>
            </a:endParaRPr>
          </a:p>
          <a:p>
            <a:pPr marL="457200" indent="-457200"/>
            <a:r>
              <a:rPr lang="en-US" sz="2000" b="1" dirty="0" smtClean="0">
                <a:solidFill>
                  <a:schemeClr val="tx2"/>
                </a:solidFill>
                <a:latin typeface="Courier New" pitchFamily="49" charset="0"/>
                <a:cs typeface="Courier New" pitchFamily="49" charset="0"/>
              </a:rPr>
              <a:t>print</a:t>
            </a:r>
            <a:r>
              <a:rPr lang="en-US" sz="2000" b="1" dirty="0" smtClean="0">
                <a:solidFill>
                  <a:srgbClr val="006600"/>
                </a:solidFill>
                <a:latin typeface="Arial" pitchFamily="34" charset="0"/>
                <a:cs typeface="Arial" pitchFamily="34" charset="0"/>
              </a:rPr>
              <a:t> syntax</a:t>
            </a:r>
          </a:p>
          <a:p>
            <a:pPr marL="457200" indent="-457200"/>
            <a:r>
              <a:rPr lang="en-US" sz="2000" dirty="0">
                <a:solidFill>
                  <a:srgbClr val="006600"/>
                </a:solidFill>
                <a:latin typeface="Arial" pitchFamily="34" charset="0"/>
                <a:cs typeface="Arial" pitchFamily="34" charset="0"/>
              </a:rPr>
              <a:t>	</a:t>
            </a:r>
            <a:r>
              <a:rPr lang="en-US" sz="2000" b="1" dirty="0" err="1" smtClean="0">
                <a:solidFill>
                  <a:schemeClr val="tx2"/>
                </a:solidFill>
                <a:latin typeface="Courier New" pitchFamily="49" charset="0"/>
                <a:cs typeface="Courier New" pitchFamily="49" charset="0"/>
              </a:rPr>
              <a:t>int</a:t>
            </a:r>
            <a:r>
              <a:rPr lang="en-US" sz="2000" b="1" dirty="0" smtClean="0">
                <a:solidFill>
                  <a:schemeClr val="tx2"/>
                </a:solidFill>
                <a:latin typeface="Courier New" pitchFamily="49" charset="0"/>
                <a:cs typeface="Courier New" pitchFamily="49" charset="0"/>
              </a:rPr>
              <a:t> print(argument)</a:t>
            </a:r>
          </a:p>
          <a:p>
            <a:pPr marL="457200" indent="-457200"/>
            <a:endParaRPr lang="en-US" sz="2000" dirty="0">
              <a:solidFill>
                <a:srgbClr val="006600"/>
              </a:solidFill>
              <a:latin typeface="Arial" pitchFamily="34" charset="0"/>
              <a:cs typeface="Arial" pitchFamily="34" charset="0"/>
            </a:endParaRPr>
          </a:p>
          <a:p>
            <a:pPr marL="457200" indent="-457200"/>
            <a:r>
              <a:rPr lang="en-US" sz="2000" b="1" dirty="0" err="1" smtClean="0">
                <a:solidFill>
                  <a:schemeClr val="tx2"/>
                </a:solidFill>
                <a:latin typeface="Courier New" pitchFamily="49" charset="0"/>
                <a:cs typeface="Courier New" pitchFamily="49" charset="0"/>
              </a:rPr>
              <a:t>printf</a:t>
            </a:r>
            <a:r>
              <a:rPr lang="en-US" sz="2000" b="1" dirty="0" smtClean="0">
                <a:solidFill>
                  <a:srgbClr val="006600"/>
                </a:solidFill>
                <a:latin typeface="Arial" pitchFamily="34" charset="0"/>
                <a:cs typeface="Arial" pitchFamily="34" charset="0"/>
              </a:rPr>
              <a:t> syntax</a:t>
            </a:r>
          </a:p>
          <a:p>
            <a:pPr marL="457200" indent="-457200"/>
            <a:r>
              <a:rPr lang="en-US" sz="2000" dirty="0">
                <a:solidFill>
                  <a:srgbClr val="006600"/>
                </a:solidFill>
                <a:latin typeface="Arial" pitchFamily="34" charset="0"/>
                <a:cs typeface="Arial" pitchFamily="34" charset="0"/>
              </a:rPr>
              <a:t>	</a:t>
            </a:r>
            <a:r>
              <a:rPr lang="en-US" sz="2000" b="1" dirty="0" err="1" smtClean="0">
                <a:solidFill>
                  <a:schemeClr val="tx2"/>
                </a:solidFill>
                <a:latin typeface="Courier New" pitchFamily="49" charset="0"/>
                <a:cs typeface="Courier New" pitchFamily="49" charset="0"/>
              </a:rPr>
              <a:t>boolean</a:t>
            </a:r>
            <a:r>
              <a:rPr lang="en-US" sz="2000" b="1" dirty="0" smtClean="0">
                <a:solidFill>
                  <a:schemeClr val="tx2"/>
                </a:solidFill>
                <a:latin typeface="Courier New" pitchFamily="49" charset="0"/>
                <a:cs typeface="Courier New" pitchFamily="49" charset="0"/>
              </a:rPr>
              <a:t> </a:t>
            </a:r>
            <a:r>
              <a:rPr lang="en-US" sz="2000" b="1" dirty="0" err="1" smtClean="0">
                <a:solidFill>
                  <a:schemeClr val="tx2"/>
                </a:solidFill>
                <a:latin typeface="Courier New" pitchFamily="49" charset="0"/>
                <a:cs typeface="Courier New" pitchFamily="49" charset="0"/>
              </a:rPr>
              <a:t>printf</a:t>
            </a:r>
            <a:r>
              <a:rPr lang="en-US" sz="2000" b="1" dirty="0" smtClean="0">
                <a:solidFill>
                  <a:schemeClr val="tx2"/>
                </a:solidFill>
                <a:latin typeface="Courier New" pitchFamily="49" charset="0"/>
                <a:cs typeface="Courier New" pitchFamily="49" charset="0"/>
              </a:rPr>
              <a:t>(string format [, mixed </a:t>
            </a:r>
            <a:r>
              <a:rPr lang="en-US" sz="2000" b="1" dirty="0" err="1" smtClean="0">
                <a:solidFill>
                  <a:schemeClr val="tx2"/>
                </a:solidFill>
                <a:latin typeface="Courier New" pitchFamily="49" charset="0"/>
                <a:cs typeface="Courier New" pitchFamily="49" charset="0"/>
              </a:rPr>
              <a:t>args</a:t>
            </a:r>
            <a:r>
              <a:rPr lang="en-US" sz="2000" b="1" dirty="0" smtClean="0">
                <a:solidFill>
                  <a:schemeClr val="tx2"/>
                </a:solidFill>
                <a:latin typeface="Courier New" pitchFamily="49" charset="0"/>
                <a:cs typeface="Courier New" pitchFamily="49" charset="0"/>
              </a:rPr>
              <a:t>])</a:t>
            </a:r>
            <a:endParaRPr lang="en-US" sz="20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26</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23220"/>
          </a:xfrm>
          <a:prstGeom prst="rect">
            <a:avLst/>
          </a:prstGeom>
          <a:noFill/>
          <a:ln w="9525">
            <a:noFill/>
            <a:miter lim="800000"/>
            <a:headEnd/>
            <a:tailEnd/>
          </a:ln>
        </p:spPr>
        <p:txBody>
          <a:bodyPr>
            <a:spAutoFit/>
          </a:bodyPr>
          <a:lstStyle/>
          <a:p>
            <a:pPr marL="457200" indent="-457200">
              <a:defRPr/>
            </a:pPr>
            <a:r>
              <a:rPr lang="en-PH" sz="2800" b="1" dirty="0" smtClean="0">
                <a:solidFill>
                  <a:srgbClr val="006600"/>
                </a:solidFill>
                <a:latin typeface="Arial" charset="0"/>
                <a:cs typeface="Arial" charset="0"/>
              </a:rPr>
              <a:t>Outputting Data</a:t>
            </a:r>
            <a:endParaRPr lang="en-PH" sz="2800" b="1" dirty="0">
              <a:solidFill>
                <a:srgbClr val="006600"/>
              </a:solidFill>
              <a:latin typeface="Arial" charset="0"/>
              <a:cs typeface="Arial" charset="0"/>
            </a:endParaRPr>
          </a:p>
        </p:txBody>
      </p:sp>
      <p:sp>
        <p:nvSpPr>
          <p:cNvPr id="10" name="TextBox 9"/>
          <p:cNvSpPr txBox="1"/>
          <p:nvPr/>
        </p:nvSpPr>
        <p:spPr>
          <a:xfrm>
            <a:off x="304800" y="13716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p>
        </p:txBody>
      </p:sp>
      <p:pic>
        <p:nvPicPr>
          <p:cNvPr id="60418" name="Picture 2"/>
          <p:cNvPicPr>
            <a:picLocks noChangeAspect="1" noChangeArrowheads="1"/>
          </p:cNvPicPr>
          <p:nvPr/>
        </p:nvPicPr>
        <p:blipFill>
          <a:blip r:embed="rId3" cstate="print"/>
          <a:srcRect/>
          <a:stretch>
            <a:fillRect/>
          </a:stretch>
        </p:blipFill>
        <p:spPr bwMode="auto">
          <a:xfrm>
            <a:off x="838200" y="1905000"/>
            <a:ext cx="5810250" cy="2266950"/>
          </a:xfrm>
          <a:prstGeom prst="rect">
            <a:avLst/>
          </a:prstGeom>
          <a:noFill/>
          <a:ln w="9525" cap="flat" cmpd="sng">
            <a:noFill/>
            <a:prstDash val="solid"/>
            <a:miter lim="800000"/>
            <a:headEnd/>
            <a:tailEnd/>
          </a:ln>
          <a:effectLst/>
        </p:spPr>
      </p:pic>
      <p:pic>
        <p:nvPicPr>
          <p:cNvPr id="60419" name="Picture 3"/>
          <p:cNvPicPr>
            <a:picLocks noChangeAspect="1" noChangeArrowheads="1"/>
          </p:cNvPicPr>
          <p:nvPr/>
        </p:nvPicPr>
        <p:blipFill>
          <a:blip r:embed="rId4" cstate="print"/>
          <a:srcRect/>
          <a:stretch>
            <a:fillRect/>
          </a:stretch>
        </p:blipFill>
        <p:spPr bwMode="auto">
          <a:xfrm>
            <a:off x="6553200" y="3633306"/>
            <a:ext cx="1981200" cy="2281719"/>
          </a:xfrm>
          <a:prstGeom prst="rect">
            <a:avLst/>
          </a:prstGeom>
          <a:noFill/>
          <a:ln w="9525" cap="flat" cmpd="sng">
            <a:noFill/>
            <a:prstDash val="solid"/>
            <a:miter lim="800000"/>
            <a:headEnd/>
            <a:tailEnd/>
          </a:ln>
          <a:effectLst/>
        </p:spPr>
      </p:pic>
      <p:sp>
        <p:nvSpPr>
          <p:cNvPr id="9" name="TextBox 8"/>
          <p:cNvSpPr txBox="1"/>
          <p:nvPr/>
        </p:nvSpPr>
        <p:spPr>
          <a:xfrm>
            <a:off x="6553200" y="32004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27</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Commonly Used Type </a:t>
            </a:r>
            <a:r>
              <a:rPr lang="en-PH" b="1" dirty="0" err="1" smtClean="0">
                <a:solidFill>
                  <a:srgbClr val="006600"/>
                </a:solidFill>
                <a:latin typeface="Arial" charset="0"/>
                <a:cs typeface="Arial" charset="0"/>
              </a:rPr>
              <a:t>Specifiers</a:t>
            </a:r>
            <a:r>
              <a:rPr lang="en-PH" b="1" dirty="0" smtClean="0">
                <a:solidFill>
                  <a:srgbClr val="006600"/>
                </a:solidFill>
                <a:latin typeface="Arial" charset="0"/>
                <a:cs typeface="Arial" charset="0"/>
              </a:rPr>
              <a:t> for </a:t>
            </a:r>
            <a:r>
              <a:rPr lang="en-PH" b="1" dirty="0" err="1" smtClean="0">
                <a:solidFill>
                  <a:srgbClr val="006600"/>
                </a:solidFill>
                <a:latin typeface="Arial" charset="0"/>
                <a:cs typeface="Arial" charset="0"/>
              </a:rPr>
              <a:t>printf</a:t>
            </a:r>
            <a:r>
              <a:rPr lang="en-PH" b="1" dirty="0" smtClean="0">
                <a:solidFill>
                  <a:srgbClr val="006600"/>
                </a:solidFill>
                <a:latin typeface="Arial" charset="0"/>
                <a:cs typeface="Arial" charset="0"/>
              </a:rPr>
              <a:t> function</a:t>
            </a:r>
            <a:endParaRPr lang="en-PH" b="1" dirty="0">
              <a:solidFill>
                <a:srgbClr val="006600"/>
              </a:solidFill>
              <a:latin typeface="Arial" charset="0"/>
              <a:cs typeface="Arial" charset="0"/>
            </a:endParaRPr>
          </a:p>
        </p:txBody>
      </p:sp>
      <p:pic>
        <p:nvPicPr>
          <p:cNvPr id="61442" name="Picture 2"/>
          <p:cNvPicPr>
            <a:picLocks noChangeAspect="1" noChangeArrowheads="1"/>
          </p:cNvPicPr>
          <p:nvPr/>
        </p:nvPicPr>
        <p:blipFill>
          <a:blip r:embed="rId3" cstate="print"/>
          <a:srcRect/>
          <a:stretch>
            <a:fillRect/>
          </a:stretch>
        </p:blipFill>
        <p:spPr bwMode="auto">
          <a:xfrm>
            <a:off x="533401" y="1447800"/>
            <a:ext cx="8314762" cy="4038599"/>
          </a:xfrm>
          <a:prstGeom prst="rect">
            <a:avLst/>
          </a:prstGeom>
          <a:noFill/>
          <a:ln w="9525" cap="flat" cmpd="sng">
            <a:noFill/>
            <a:prstDash val="solid"/>
            <a:miter lim="800000"/>
            <a:headEnd/>
            <a:tailEnd/>
          </a:ln>
          <a:effectLst/>
        </p:spPr>
      </p:pic>
      <p:sp>
        <p:nvSpPr>
          <p:cNvPr id="11" name="TextBox 2"/>
          <p:cNvSpPr txBox="1">
            <a:spLocks noChangeArrowheads="1"/>
          </p:cNvSpPr>
          <p:nvPr/>
        </p:nvSpPr>
        <p:spPr bwMode="auto">
          <a:xfrm>
            <a:off x="2971800" y="5486400"/>
            <a:ext cx="5791200" cy="307777"/>
          </a:xfrm>
          <a:prstGeom prst="rect">
            <a:avLst/>
          </a:prstGeom>
          <a:noFill/>
          <a:ln w="9525">
            <a:noFill/>
            <a:miter lim="800000"/>
            <a:headEnd/>
            <a:tailEnd/>
          </a:ln>
        </p:spPr>
        <p:txBody>
          <a:bodyPr wrap="square">
            <a:spAutoFit/>
          </a:bodyPr>
          <a:lstStyle/>
          <a:p>
            <a:pPr marL="457200" indent="-457200">
              <a:defRPr/>
            </a:pPr>
            <a:r>
              <a:rPr lang="en-PH" sz="1400" i="1" dirty="0" smtClean="0">
                <a:solidFill>
                  <a:srgbClr val="006600"/>
                </a:solidFill>
                <a:latin typeface="Arial" charset="0"/>
                <a:cs typeface="Arial" charset="0"/>
              </a:rPr>
              <a:t>Beginning PHP and </a:t>
            </a:r>
            <a:r>
              <a:rPr lang="en-PH" sz="1400" i="1" dirty="0" err="1" smtClean="0">
                <a:solidFill>
                  <a:srgbClr val="006600"/>
                </a:solidFill>
                <a:latin typeface="Arial" charset="0"/>
                <a:cs typeface="Arial" charset="0"/>
              </a:rPr>
              <a:t>MySQL</a:t>
            </a:r>
            <a:r>
              <a:rPr lang="en-PH" sz="1400" i="1" dirty="0" smtClean="0">
                <a:solidFill>
                  <a:srgbClr val="006600"/>
                </a:solidFill>
                <a:latin typeface="Arial" charset="0"/>
                <a:cs typeface="Arial" charset="0"/>
              </a:rPr>
              <a:t> 3</a:t>
            </a:r>
            <a:r>
              <a:rPr lang="en-PH" sz="1400" i="1" baseline="30000" dirty="0" smtClean="0">
                <a:solidFill>
                  <a:srgbClr val="006600"/>
                </a:solidFill>
                <a:latin typeface="Arial" charset="0"/>
                <a:cs typeface="Arial" charset="0"/>
              </a:rPr>
              <a:t>rd</a:t>
            </a:r>
            <a:r>
              <a:rPr lang="en-PH" sz="1400" i="1" dirty="0" smtClean="0">
                <a:solidFill>
                  <a:srgbClr val="006600"/>
                </a:solidFill>
                <a:latin typeface="Arial" charset="0"/>
                <a:cs typeface="Arial" charset="0"/>
              </a:rPr>
              <a:t> Edition by: W. Jason Gilmore pp.100</a:t>
            </a:r>
            <a:endParaRPr lang="en-PH" sz="1400" i="1" dirty="0">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28</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544764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PHP </a:t>
            </a:r>
            <a:r>
              <a:rPr lang="en-PH" b="1" dirty="0" err="1" smtClean="0">
                <a:solidFill>
                  <a:srgbClr val="006600"/>
                </a:solidFill>
                <a:latin typeface="Arial" charset="0"/>
                <a:cs typeface="Arial" charset="0"/>
              </a:rPr>
              <a:t>Datatypes</a:t>
            </a:r>
            <a:endParaRPr lang="en-PH" b="1" dirty="0" smtClean="0">
              <a:solidFill>
                <a:srgbClr val="006600"/>
              </a:solidFill>
              <a:latin typeface="Arial" charset="0"/>
              <a:cs typeface="Arial" charset="0"/>
            </a:endParaRPr>
          </a:p>
          <a:p>
            <a:pPr marL="457200" indent="-457200">
              <a:defRPr/>
            </a:pPr>
            <a:endParaRPr lang="en-PH" b="1" dirty="0">
              <a:solidFill>
                <a:srgbClr val="006600"/>
              </a:solidFill>
              <a:latin typeface="Arial" charset="0"/>
              <a:cs typeface="Arial" charset="0"/>
            </a:endParaRPr>
          </a:p>
          <a:p>
            <a:pPr marL="457200" indent="-457200">
              <a:defRPr/>
            </a:pPr>
            <a:r>
              <a:rPr lang="en-PH" b="1" dirty="0" err="1" smtClean="0">
                <a:solidFill>
                  <a:srgbClr val="006600"/>
                </a:solidFill>
                <a:latin typeface="Arial" charset="0"/>
                <a:cs typeface="Arial" charset="0"/>
              </a:rPr>
              <a:t>Datatypes</a:t>
            </a:r>
            <a:endParaRPr lang="en-PH" b="1" dirty="0" smtClean="0">
              <a:solidFill>
                <a:srgbClr val="006600"/>
              </a:solidFill>
              <a:latin typeface="Arial" charset="0"/>
              <a:cs typeface="Arial" charset="0"/>
            </a:endParaRPr>
          </a:p>
          <a:p>
            <a:pPr marL="457200" indent="-457200">
              <a:defRPr/>
            </a:pPr>
            <a:r>
              <a:rPr lang="en-PH" b="1" dirty="0">
                <a:solidFill>
                  <a:srgbClr val="006600"/>
                </a:solidFill>
                <a:latin typeface="Arial" charset="0"/>
                <a:cs typeface="Arial" charset="0"/>
              </a:rPr>
              <a:t>	</a:t>
            </a:r>
            <a:r>
              <a:rPr lang="en-PH" sz="2000" dirty="0" smtClean="0">
                <a:solidFill>
                  <a:srgbClr val="006600"/>
                </a:solidFill>
                <a:latin typeface="Arial" charset="0"/>
                <a:cs typeface="Arial" charset="0"/>
              </a:rPr>
              <a:t>is the generic name assigned to any data sharing a common set of characteristics.</a:t>
            </a:r>
            <a:endParaRPr lang="en-PH" dirty="0" smtClean="0">
              <a:solidFill>
                <a:srgbClr val="006600"/>
              </a:solidFill>
              <a:latin typeface="Arial" charset="0"/>
              <a:cs typeface="Arial" charset="0"/>
            </a:endParaRPr>
          </a:p>
          <a:p>
            <a:pPr marL="457200" indent="-457200">
              <a:defRPr/>
            </a:pPr>
            <a:r>
              <a:rPr lang="en-PH" b="1" dirty="0">
                <a:solidFill>
                  <a:srgbClr val="006600"/>
                </a:solidFill>
                <a:latin typeface="Arial" charset="0"/>
                <a:cs typeface="Arial" charset="0"/>
              </a:rPr>
              <a:t>	</a:t>
            </a:r>
            <a:endParaRPr lang="en-PH" b="1" dirty="0" smtClean="0">
              <a:solidFill>
                <a:srgbClr val="006600"/>
              </a:solidFill>
              <a:latin typeface="Arial" charset="0"/>
              <a:cs typeface="Arial" charset="0"/>
            </a:endParaRPr>
          </a:p>
          <a:p>
            <a:pPr marL="457200" indent="-457200">
              <a:defRPr/>
            </a:pPr>
            <a:r>
              <a:rPr lang="en-PH" b="1" dirty="0" smtClean="0">
                <a:solidFill>
                  <a:srgbClr val="006600"/>
                </a:solidFill>
                <a:latin typeface="Arial" charset="0"/>
                <a:cs typeface="Arial" charset="0"/>
              </a:rPr>
              <a:t>Scalar </a:t>
            </a:r>
            <a:r>
              <a:rPr lang="en-PH" b="1" dirty="0" err="1" smtClean="0">
                <a:solidFill>
                  <a:srgbClr val="006600"/>
                </a:solidFill>
                <a:latin typeface="Arial" charset="0"/>
                <a:cs typeface="Arial" charset="0"/>
              </a:rPr>
              <a:t>Datatypes</a:t>
            </a:r>
            <a:endParaRPr lang="en-PH" b="1" dirty="0" smtClean="0">
              <a:solidFill>
                <a:srgbClr val="006600"/>
              </a:solidFill>
              <a:latin typeface="Arial" charset="0"/>
              <a:cs typeface="Arial" charset="0"/>
            </a:endParaRPr>
          </a:p>
          <a:p>
            <a:pPr marL="457200" indent="-457200">
              <a:defRPr/>
            </a:pPr>
            <a:r>
              <a:rPr lang="en-PH" sz="2000" dirty="0">
                <a:solidFill>
                  <a:srgbClr val="006600"/>
                </a:solidFill>
                <a:latin typeface="Arial" charset="0"/>
                <a:cs typeface="Arial" charset="0"/>
              </a:rPr>
              <a:t>	</a:t>
            </a:r>
            <a:r>
              <a:rPr lang="en-PH" sz="2000" dirty="0" smtClean="0">
                <a:solidFill>
                  <a:srgbClr val="006600"/>
                </a:solidFill>
                <a:latin typeface="Arial" charset="0"/>
                <a:cs typeface="Arial" charset="0"/>
              </a:rPr>
              <a:t>Capable of containing a single item of information</a:t>
            </a:r>
          </a:p>
          <a:p>
            <a:pPr marL="457200" indent="-457200">
              <a:defRPr/>
            </a:pPr>
            <a:r>
              <a:rPr lang="en-PH" sz="2000" dirty="0">
                <a:solidFill>
                  <a:srgbClr val="006600"/>
                </a:solidFill>
                <a:latin typeface="Arial" charset="0"/>
                <a:cs typeface="Arial" charset="0"/>
              </a:rPr>
              <a:t>	</a:t>
            </a:r>
            <a:r>
              <a:rPr lang="en-PH" sz="2000" dirty="0" smtClean="0">
                <a:solidFill>
                  <a:srgbClr val="006600"/>
                </a:solidFill>
                <a:latin typeface="Arial" charset="0"/>
                <a:cs typeface="Arial" charset="0"/>
              </a:rPr>
              <a:t>(Boolean, Integer, Float (float, double or real numbers), String)</a:t>
            </a:r>
          </a:p>
          <a:p>
            <a:pPr marL="457200" indent="-457200">
              <a:defRPr/>
            </a:pPr>
            <a:endParaRPr lang="en-PH" b="1" dirty="0">
              <a:solidFill>
                <a:srgbClr val="006600"/>
              </a:solidFill>
              <a:latin typeface="Arial" charset="0"/>
              <a:cs typeface="Arial" charset="0"/>
            </a:endParaRPr>
          </a:p>
          <a:p>
            <a:pPr marL="457200" indent="-457200">
              <a:defRPr/>
            </a:pPr>
            <a:r>
              <a:rPr lang="en-PH" b="1" dirty="0" smtClean="0">
                <a:solidFill>
                  <a:srgbClr val="006600"/>
                </a:solidFill>
                <a:latin typeface="Arial" charset="0"/>
                <a:cs typeface="Arial" charset="0"/>
              </a:rPr>
              <a:t>Compound </a:t>
            </a:r>
            <a:r>
              <a:rPr lang="en-PH" b="1" dirty="0" err="1" smtClean="0">
                <a:solidFill>
                  <a:srgbClr val="006600"/>
                </a:solidFill>
                <a:latin typeface="Arial" charset="0"/>
                <a:cs typeface="Arial" charset="0"/>
              </a:rPr>
              <a:t>Datatypes</a:t>
            </a:r>
            <a:endParaRPr lang="en-PH" b="1" dirty="0" smtClean="0">
              <a:solidFill>
                <a:srgbClr val="006600"/>
              </a:solidFill>
              <a:latin typeface="Arial" charset="0"/>
              <a:cs typeface="Arial" charset="0"/>
            </a:endParaRPr>
          </a:p>
          <a:p>
            <a:pPr marL="457200" indent="-457200">
              <a:defRPr/>
            </a:pPr>
            <a:r>
              <a:rPr lang="en-PH" b="1" dirty="0">
                <a:solidFill>
                  <a:srgbClr val="006600"/>
                </a:solidFill>
                <a:latin typeface="Arial" charset="0"/>
                <a:cs typeface="Arial" charset="0"/>
              </a:rPr>
              <a:t>	</a:t>
            </a:r>
            <a:r>
              <a:rPr lang="en-PH" sz="2000" dirty="0" smtClean="0">
                <a:solidFill>
                  <a:srgbClr val="006600"/>
                </a:solidFill>
                <a:latin typeface="Arial" charset="0"/>
                <a:cs typeface="Arial" charset="0"/>
              </a:rPr>
              <a:t>allow for multiple items of the same type to be aggregated under a single representative entity.</a:t>
            </a:r>
          </a:p>
          <a:p>
            <a:pPr marL="457200" indent="-457200">
              <a:defRPr/>
            </a:pPr>
            <a:r>
              <a:rPr lang="en-PH" sz="2000" dirty="0">
                <a:solidFill>
                  <a:srgbClr val="006600"/>
                </a:solidFill>
                <a:latin typeface="Arial" charset="0"/>
                <a:cs typeface="Arial" charset="0"/>
              </a:rPr>
              <a:t>	</a:t>
            </a:r>
            <a:r>
              <a:rPr lang="en-PH" sz="2000" dirty="0" smtClean="0">
                <a:solidFill>
                  <a:srgbClr val="006600"/>
                </a:solidFill>
                <a:latin typeface="Arial" charset="0"/>
                <a:cs typeface="Arial" charset="0"/>
              </a:rPr>
              <a:t>(Array and Objects) </a:t>
            </a:r>
          </a:p>
          <a:p>
            <a:pPr marL="457200" indent="-457200">
              <a:defRPr/>
            </a:pPr>
            <a:r>
              <a:rPr lang="en-PH" b="1" dirty="0">
                <a:solidFill>
                  <a:srgbClr val="006600"/>
                </a:solidFill>
                <a:latin typeface="Arial" charset="0"/>
                <a:cs typeface="Arial" charset="0"/>
              </a:rPr>
              <a:t>	</a:t>
            </a:r>
            <a:r>
              <a:rPr lang="en-PH" b="1" dirty="0" smtClean="0">
                <a:solidFill>
                  <a:srgbClr val="006600"/>
                </a:solidFill>
                <a:latin typeface="Arial" charset="0"/>
                <a:cs typeface="Arial"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29</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769441"/>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Scalar </a:t>
            </a:r>
            <a:r>
              <a:rPr lang="en-PH" b="1" dirty="0" err="1" smtClean="0">
                <a:solidFill>
                  <a:srgbClr val="006600"/>
                </a:solidFill>
                <a:latin typeface="Arial" charset="0"/>
                <a:cs typeface="Arial" charset="0"/>
              </a:rPr>
              <a:t>Datatypes</a:t>
            </a:r>
            <a:endParaRPr lang="en-PH" b="1" dirty="0" smtClean="0">
              <a:solidFill>
                <a:srgbClr val="006600"/>
              </a:solidFill>
              <a:latin typeface="Arial" charset="0"/>
              <a:cs typeface="Arial" charset="0"/>
            </a:endParaRPr>
          </a:p>
          <a:p>
            <a:pPr marL="457200" indent="-457200">
              <a:defRPr/>
            </a:pPr>
            <a:r>
              <a:rPr lang="en-PH" sz="2000" b="1" dirty="0" err="1" smtClean="0">
                <a:solidFill>
                  <a:srgbClr val="006600"/>
                </a:solidFill>
                <a:latin typeface="Arial" charset="0"/>
                <a:cs typeface="Arial" charset="0"/>
              </a:rPr>
              <a:t>Eample</a:t>
            </a:r>
            <a:r>
              <a:rPr lang="en-PH" sz="2000" b="1" dirty="0" smtClean="0">
                <a:solidFill>
                  <a:srgbClr val="006600"/>
                </a:solidFill>
                <a:latin typeface="Arial" charset="0"/>
                <a:cs typeface="Arial" charset="0"/>
              </a:rPr>
              <a:t>:</a:t>
            </a:r>
            <a:r>
              <a:rPr lang="en-PH" sz="2000" b="1" dirty="0">
                <a:solidFill>
                  <a:srgbClr val="006600"/>
                </a:solidFill>
                <a:latin typeface="Arial" charset="0"/>
                <a:cs typeface="Arial" charset="0"/>
              </a:rPr>
              <a:t>	</a:t>
            </a:r>
            <a:r>
              <a:rPr lang="en-PH" sz="2000" b="1" dirty="0" smtClean="0">
                <a:solidFill>
                  <a:srgbClr val="006600"/>
                </a:solidFill>
                <a:latin typeface="Arial" charset="0"/>
                <a:cs typeface="Arial" charset="0"/>
              </a:rPr>
              <a:t>	</a:t>
            </a:r>
          </a:p>
        </p:txBody>
      </p:sp>
      <p:pic>
        <p:nvPicPr>
          <p:cNvPr id="62466" name="Picture 2"/>
          <p:cNvPicPr>
            <a:picLocks noChangeAspect="1" noChangeArrowheads="1"/>
          </p:cNvPicPr>
          <p:nvPr/>
        </p:nvPicPr>
        <p:blipFill>
          <a:blip r:embed="rId3" cstate="print"/>
          <a:srcRect/>
          <a:stretch>
            <a:fillRect/>
          </a:stretch>
        </p:blipFill>
        <p:spPr bwMode="auto">
          <a:xfrm>
            <a:off x="4724400" y="2362200"/>
            <a:ext cx="3181350" cy="1828800"/>
          </a:xfrm>
          <a:prstGeom prst="rect">
            <a:avLst/>
          </a:prstGeom>
          <a:noFill/>
          <a:ln w="9525" cap="flat" cmpd="sng">
            <a:noFill/>
            <a:prstDash val="solid"/>
            <a:miter lim="800000"/>
            <a:headEnd/>
            <a:tailEnd/>
          </a:ln>
          <a:effectLst/>
        </p:spPr>
      </p:pic>
      <p:pic>
        <p:nvPicPr>
          <p:cNvPr id="62469" name="Picture 5"/>
          <p:cNvPicPr>
            <a:picLocks noChangeAspect="1" noChangeArrowheads="1"/>
          </p:cNvPicPr>
          <p:nvPr/>
        </p:nvPicPr>
        <p:blipFill>
          <a:blip r:embed="rId4" cstate="print"/>
          <a:srcRect/>
          <a:stretch>
            <a:fillRect/>
          </a:stretch>
        </p:blipFill>
        <p:spPr bwMode="auto">
          <a:xfrm>
            <a:off x="990600" y="1752600"/>
            <a:ext cx="3009900" cy="1333500"/>
          </a:xfrm>
          <a:prstGeom prst="rect">
            <a:avLst/>
          </a:prstGeom>
          <a:noFill/>
          <a:ln w="9525" cap="flat" cmpd="sng">
            <a:noFill/>
            <a:prstDash val="solid"/>
            <a:miter lim="800000"/>
            <a:headEnd/>
            <a:tailEnd/>
          </a:ln>
          <a:effectLst/>
        </p:spPr>
      </p:pic>
      <p:pic>
        <p:nvPicPr>
          <p:cNvPr id="62470" name="Picture 6"/>
          <p:cNvPicPr>
            <a:picLocks noChangeAspect="1" noChangeArrowheads="1"/>
          </p:cNvPicPr>
          <p:nvPr/>
        </p:nvPicPr>
        <p:blipFill>
          <a:blip r:embed="rId5" cstate="print"/>
          <a:srcRect/>
          <a:stretch>
            <a:fillRect/>
          </a:stretch>
        </p:blipFill>
        <p:spPr bwMode="auto">
          <a:xfrm>
            <a:off x="990600" y="3200400"/>
            <a:ext cx="3238500" cy="1295400"/>
          </a:xfrm>
          <a:prstGeom prst="rect">
            <a:avLst/>
          </a:prstGeom>
          <a:noFill/>
          <a:ln w="9525" cap="flat" cmpd="sng">
            <a:noFill/>
            <a:prstDash val="solid"/>
            <a:miter lim="800000"/>
            <a:headEnd/>
            <a:tailEnd/>
          </a:ln>
          <a:effectLst/>
        </p:spPr>
      </p:pic>
      <p:pic>
        <p:nvPicPr>
          <p:cNvPr id="62471" name="Picture 7"/>
          <p:cNvPicPr>
            <a:picLocks noChangeAspect="1" noChangeArrowheads="1"/>
          </p:cNvPicPr>
          <p:nvPr/>
        </p:nvPicPr>
        <p:blipFill>
          <a:blip r:embed="rId6" cstate="print"/>
          <a:srcRect/>
          <a:stretch>
            <a:fillRect/>
          </a:stretch>
        </p:blipFill>
        <p:spPr bwMode="auto">
          <a:xfrm>
            <a:off x="1066800" y="4800600"/>
            <a:ext cx="5534025" cy="1314450"/>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605FB41-047D-41B8-8D01-EF8ABBBF09DE}" type="slidenum">
              <a:rPr lang="en-US" sz="1000"/>
              <a:pPr>
                <a:defRPr/>
              </a:pPr>
              <a:t>3</a:t>
            </a:fld>
            <a:endParaRPr lang="en-US" sz="1000"/>
          </a:p>
        </p:txBody>
      </p:sp>
      <p:sp>
        <p:nvSpPr>
          <p:cNvPr id="1024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dirty="0">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0245" name="TextBox 2"/>
          <p:cNvSpPr txBox="1">
            <a:spLocks noChangeArrowheads="1"/>
          </p:cNvSpPr>
          <p:nvPr/>
        </p:nvSpPr>
        <p:spPr bwMode="auto">
          <a:xfrm>
            <a:off x="228600" y="838200"/>
            <a:ext cx="1981200" cy="523875"/>
          </a:xfrm>
          <a:prstGeom prst="rect">
            <a:avLst/>
          </a:prstGeom>
          <a:noFill/>
          <a:ln w="9525">
            <a:noFill/>
            <a:miter lim="800000"/>
            <a:headEnd/>
            <a:tailEnd/>
          </a:ln>
        </p:spPr>
        <p:txBody>
          <a:bodyPr>
            <a:spAutoFit/>
          </a:bodyPr>
          <a:lstStyle/>
          <a:p>
            <a:pPr marL="457200" indent="-457200"/>
            <a:r>
              <a:rPr lang="en-PH" sz="2800" b="1" dirty="0">
                <a:solidFill>
                  <a:srgbClr val="006600"/>
                </a:solidFill>
                <a:latin typeface="Arial" charset="0"/>
                <a:cs typeface="Arial" charset="0"/>
              </a:rPr>
              <a:t>HISTORY</a:t>
            </a:r>
          </a:p>
        </p:txBody>
      </p:sp>
      <p:sp>
        <p:nvSpPr>
          <p:cNvPr id="10246" name="TextBox 2"/>
          <p:cNvSpPr txBox="1">
            <a:spLocks noChangeArrowheads="1"/>
          </p:cNvSpPr>
          <p:nvPr/>
        </p:nvSpPr>
        <p:spPr bwMode="auto">
          <a:xfrm>
            <a:off x="609600" y="1381125"/>
            <a:ext cx="8229600" cy="5324475"/>
          </a:xfrm>
          <a:prstGeom prst="rect">
            <a:avLst/>
          </a:prstGeom>
          <a:noFill/>
          <a:ln w="9525">
            <a:noFill/>
            <a:miter lim="800000"/>
            <a:headEnd/>
            <a:tailEnd/>
          </a:ln>
        </p:spPr>
        <p:txBody>
          <a:bodyPr>
            <a:spAutoFit/>
          </a:bodyPr>
          <a:lstStyle/>
          <a:p>
            <a:pPr marL="457200" indent="-457200">
              <a:buFont typeface="Arial" charset="0"/>
              <a:buChar char="•"/>
            </a:pPr>
            <a:r>
              <a:rPr lang="en-PH" sz="2000" b="1" i="1">
                <a:solidFill>
                  <a:srgbClr val="006600"/>
                </a:solidFill>
                <a:latin typeface="Arial" charset="0"/>
                <a:cs typeface="Arial" charset="0"/>
              </a:rPr>
              <a:t>1994/1995 (PHP 1.0)</a:t>
            </a:r>
          </a:p>
          <a:p>
            <a:pPr marL="914400" lvl="1" indent="-457200">
              <a:buFont typeface="Arial" charset="0"/>
              <a:buChar char="•"/>
            </a:pPr>
            <a:r>
              <a:rPr lang="en-PH" sz="2000" b="1" i="1">
                <a:solidFill>
                  <a:srgbClr val="006600"/>
                </a:solidFill>
                <a:latin typeface="Arial" charset="0"/>
                <a:cs typeface="Arial" charset="0"/>
              </a:rPr>
              <a:t>Developed by Rasmus Lerdorf</a:t>
            </a:r>
          </a:p>
          <a:p>
            <a:pPr marL="914400" lvl="1" indent="-457200">
              <a:buFont typeface="Arial" charset="0"/>
              <a:buChar char="•"/>
            </a:pPr>
            <a:r>
              <a:rPr lang="en-PH" sz="2000" b="1" i="1">
                <a:solidFill>
                  <a:srgbClr val="006600"/>
                </a:solidFill>
                <a:latin typeface="Arial" charset="0"/>
                <a:cs typeface="Arial" charset="0"/>
              </a:rPr>
              <a:t>To know how many visitors were reading his online resume based on PERL/CGI script</a:t>
            </a:r>
          </a:p>
          <a:p>
            <a:pPr marL="914400" lvl="1" indent="-457200">
              <a:buFont typeface="Arial" charset="0"/>
              <a:buChar char="•"/>
            </a:pPr>
            <a:r>
              <a:rPr lang="en-PH" sz="2000" b="1" i="1">
                <a:solidFill>
                  <a:srgbClr val="006600"/>
                </a:solidFill>
                <a:latin typeface="Arial" charset="0"/>
                <a:cs typeface="Arial" charset="0"/>
              </a:rPr>
              <a:t>Personal Home Page (PHP)</a:t>
            </a:r>
          </a:p>
          <a:p>
            <a:pPr marL="457200" indent="-457200">
              <a:buFont typeface="Arial" charset="0"/>
              <a:buChar char="•"/>
            </a:pPr>
            <a:r>
              <a:rPr lang="en-PH" sz="2000" b="1" i="1">
                <a:solidFill>
                  <a:srgbClr val="006600"/>
                </a:solidFill>
                <a:latin typeface="Arial" charset="0"/>
                <a:cs typeface="Arial" charset="0"/>
              </a:rPr>
              <a:t>1997 (PHP 2.0)</a:t>
            </a:r>
          </a:p>
          <a:p>
            <a:pPr marL="914400" lvl="1" indent="-457200">
              <a:buFont typeface="Arial" charset="0"/>
              <a:buChar char="•"/>
            </a:pPr>
            <a:r>
              <a:rPr lang="en-PH" sz="2000" b="1" i="1">
                <a:solidFill>
                  <a:srgbClr val="006600"/>
                </a:solidFill>
                <a:latin typeface="Arial" charset="0"/>
                <a:cs typeface="Arial" charset="0"/>
              </a:rPr>
              <a:t>PHP is based on C rather than PERL</a:t>
            </a:r>
          </a:p>
          <a:p>
            <a:pPr marL="914400" lvl="1" indent="-457200">
              <a:buFont typeface="Arial" charset="0"/>
              <a:buChar char="•"/>
            </a:pPr>
            <a:r>
              <a:rPr lang="en-PH" sz="2000" b="1" i="1">
                <a:solidFill>
                  <a:srgbClr val="006600"/>
                </a:solidFill>
                <a:latin typeface="Arial" charset="0"/>
                <a:cs typeface="Arial" charset="0"/>
              </a:rPr>
              <a:t>Personal Home Page/Form Interpreter</a:t>
            </a:r>
          </a:p>
          <a:p>
            <a:pPr marL="457200" indent="-457200">
              <a:buFont typeface="Arial" charset="0"/>
              <a:buChar char="•"/>
            </a:pPr>
            <a:r>
              <a:rPr lang="en-PH" sz="2000" b="1" i="1">
                <a:solidFill>
                  <a:srgbClr val="006600"/>
                </a:solidFill>
                <a:latin typeface="Arial" charset="0"/>
                <a:cs typeface="Arial" charset="0"/>
              </a:rPr>
              <a:t>1998 (PHP 3.0)</a:t>
            </a:r>
          </a:p>
          <a:p>
            <a:pPr marL="914400" lvl="1" indent="-457200">
              <a:buFont typeface="Arial" charset="0"/>
              <a:buChar char="•"/>
            </a:pPr>
            <a:r>
              <a:rPr lang="en-PH" sz="2000" b="1" i="1">
                <a:solidFill>
                  <a:srgbClr val="006600"/>
                </a:solidFill>
                <a:latin typeface="Arial" charset="0"/>
                <a:cs typeface="Arial" charset="0"/>
              </a:rPr>
              <a:t>50,000 users were using PHP to enhance their Web pages</a:t>
            </a:r>
          </a:p>
          <a:p>
            <a:pPr marL="914400" lvl="1" indent="-457200">
              <a:buFont typeface="Arial" charset="0"/>
              <a:buChar char="•"/>
            </a:pPr>
            <a:r>
              <a:rPr lang="en-PH" sz="2000" b="1" i="1">
                <a:solidFill>
                  <a:srgbClr val="006600"/>
                </a:solidFill>
                <a:latin typeface="Arial" charset="0"/>
                <a:cs typeface="Arial" charset="0"/>
              </a:rPr>
              <a:t>Developers joined Lerdorf</a:t>
            </a:r>
          </a:p>
          <a:p>
            <a:pPr marL="457200" indent="-457200">
              <a:buFont typeface="Arial" charset="0"/>
              <a:buChar char="•"/>
            </a:pPr>
            <a:r>
              <a:rPr lang="en-PH" sz="2000" b="1" i="1">
                <a:solidFill>
                  <a:srgbClr val="006600"/>
                </a:solidFill>
                <a:latin typeface="Arial" charset="0"/>
                <a:cs typeface="Arial" charset="0"/>
              </a:rPr>
              <a:t>1999 (PHP 4.0)</a:t>
            </a:r>
          </a:p>
          <a:p>
            <a:pPr marL="914400" lvl="1" indent="-457200">
              <a:buFont typeface="Arial" charset="0"/>
              <a:buChar char="•"/>
            </a:pPr>
            <a:r>
              <a:rPr lang="en-PH" sz="2000" b="1" i="1">
                <a:solidFill>
                  <a:srgbClr val="006600"/>
                </a:solidFill>
                <a:latin typeface="Arial" charset="0"/>
                <a:cs typeface="Arial" charset="0"/>
              </a:rPr>
              <a:t>With core developers Zeev Suraski and Andi Gutmans</a:t>
            </a:r>
          </a:p>
          <a:p>
            <a:pPr marL="914400" lvl="1" indent="-457200">
              <a:buFont typeface="Arial" charset="0"/>
              <a:buChar char="•"/>
            </a:pPr>
            <a:r>
              <a:rPr lang="en-PH" sz="2000" b="1" i="1">
                <a:solidFill>
                  <a:srgbClr val="006600"/>
                </a:solidFill>
                <a:latin typeface="Arial" charset="0"/>
                <a:cs typeface="Arial" charset="0"/>
              </a:rPr>
              <a:t>PHP makes the most popular scripting language with morethan one million user base by Netcraff</a:t>
            </a:r>
          </a:p>
          <a:p>
            <a:pPr marL="914400" lvl="1" indent="-457200"/>
            <a:endParaRPr lang="en-PH" sz="2000" b="1" i="1">
              <a:solidFill>
                <a:srgbClr val="006600"/>
              </a:solidFill>
              <a:latin typeface="Arial" charset="0"/>
              <a:cs typeface="Arial" charset="0"/>
            </a:endParaRPr>
          </a:p>
          <a:p>
            <a:pPr marL="457200" indent="-457200">
              <a:buFont typeface="Arial" charset="0"/>
              <a:buChar char="•"/>
            </a:pPr>
            <a:endParaRPr lang="en-PH" sz="2000" b="1" i="1">
              <a:solidFill>
                <a:srgbClr val="006600"/>
              </a:solidFill>
              <a:latin typeface="Arial" charset="0"/>
              <a:cs typeface="Arial" charset="0"/>
            </a:endParaRPr>
          </a:p>
        </p:txBody>
      </p:sp>
      <p:pic>
        <p:nvPicPr>
          <p:cNvPr id="8" name="Picture 5" descr="http://lerdorf.com/pics/rl.jpg"/>
          <p:cNvPicPr>
            <a:picLocks noChangeAspect="1" noChangeArrowheads="1"/>
          </p:cNvPicPr>
          <p:nvPr/>
        </p:nvPicPr>
        <p:blipFill>
          <a:blip r:embed="rId3" cstate="print"/>
          <a:srcRect/>
          <a:stretch>
            <a:fillRect/>
          </a:stretch>
        </p:blipFill>
        <p:spPr bwMode="auto">
          <a:xfrm>
            <a:off x="7924800" y="838200"/>
            <a:ext cx="1219200" cy="171907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30</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Compound </a:t>
            </a:r>
            <a:r>
              <a:rPr lang="en-PH" b="1" dirty="0" err="1" smtClean="0">
                <a:solidFill>
                  <a:srgbClr val="006600"/>
                </a:solidFill>
                <a:latin typeface="Arial" charset="0"/>
                <a:cs typeface="Arial" charset="0"/>
              </a:rPr>
              <a:t>Datatypes</a:t>
            </a:r>
            <a:r>
              <a:rPr lang="en-PH" b="1" dirty="0">
                <a:solidFill>
                  <a:srgbClr val="006600"/>
                </a:solidFill>
                <a:latin typeface="Arial" charset="0"/>
                <a:cs typeface="Arial" charset="0"/>
              </a:rPr>
              <a:t>	</a:t>
            </a:r>
            <a:r>
              <a:rPr lang="en-PH" b="1" dirty="0" smtClean="0">
                <a:solidFill>
                  <a:srgbClr val="006600"/>
                </a:solidFill>
                <a:latin typeface="Arial" charset="0"/>
                <a:cs typeface="Arial" charset="0"/>
              </a:rPr>
              <a:t>	</a:t>
            </a:r>
          </a:p>
        </p:txBody>
      </p:sp>
      <p:pic>
        <p:nvPicPr>
          <p:cNvPr id="63490" name="Picture 2"/>
          <p:cNvPicPr>
            <a:picLocks noChangeAspect="1" noChangeArrowheads="1"/>
          </p:cNvPicPr>
          <p:nvPr/>
        </p:nvPicPr>
        <p:blipFill>
          <a:blip r:embed="rId3" cstate="print"/>
          <a:srcRect/>
          <a:stretch>
            <a:fillRect/>
          </a:stretch>
        </p:blipFill>
        <p:spPr bwMode="auto">
          <a:xfrm>
            <a:off x="304800" y="1676401"/>
            <a:ext cx="4343400" cy="2127560"/>
          </a:xfrm>
          <a:prstGeom prst="rect">
            <a:avLst/>
          </a:prstGeom>
          <a:noFill/>
          <a:ln w="9525" cap="flat" cmpd="sng">
            <a:noFill/>
            <a:prstDash val="solid"/>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990600" y="4419600"/>
            <a:ext cx="962025" cy="1543050"/>
          </a:xfrm>
          <a:prstGeom prst="rect">
            <a:avLst/>
          </a:prstGeom>
          <a:noFill/>
          <a:ln w="9525" cap="flat" cmpd="sng">
            <a:noFill/>
            <a:prstDash val="solid"/>
            <a:miter lim="800000"/>
            <a:headEnd/>
            <a:tailEnd/>
          </a:ln>
          <a:effectLst/>
        </p:spPr>
      </p:pic>
      <p:sp>
        <p:nvSpPr>
          <p:cNvPr id="12" name="TextBox 11"/>
          <p:cNvSpPr txBox="1"/>
          <p:nvPr/>
        </p:nvSpPr>
        <p:spPr>
          <a:xfrm>
            <a:off x="304800" y="12954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p>
        </p:txBody>
      </p:sp>
      <p:sp>
        <p:nvSpPr>
          <p:cNvPr id="13" name="TextBox 12"/>
          <p:cNvSpPr txBox="1"/>
          <p:nvPr/>
        </p:nvSpPr>
        <p:spPr>
          <a:xfrm>
            <a:off x="990600" y="39624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pic>
        <p:nvPicPr>
          <p:cNvPr id="63492" name="Picture 4"/>
          <p:cNvPicPr>
            <a:picLocks noChangeAspect="1" noChangeArrowheads="1"/>
          </p:cNvPicPr>
          <p:nvPr/>
        </p:nvPicPr>
        <p:blipFill>
          <a:blip r:embed="rId5" cstate="print"/>
          <a:srcRect/>
          <a:stretch>
            <a:fillRect/>
          </a:stretch>
        </p:blipFill>
        <p:spPr bwMode="auto">
          <a:xfrm>
            <a:off x="4952999" y="1143000"/>
            <a:ext cx="3977641" cy="3657600"/>
          </a:xfrm>
          <a:prstGeom prst="rect">
            <a:avLst/>
          </a:prstGeom>
          <a:noFill/>
          <a:ln w="9525" cap="flat" cmpd="sng">
            <a:noFill/>
            <a:prstDash val="solid"/>
            <a:miter lim="800000"/>
            <a:headEnd/>
            <a:tailEnd/>
          </a:ln>
          <a:effectLst/>
        </p:spPr>
      </p:pic>
      <p:sp>
        <p:nvSpPr>
          <p:cNvPr id="15" name="TextBox 14"/>
          <p:cNvSpPr txBox="1"/>
          <p:nvPr/>
        </p:nvSpPr>
        <p:spPr>
          <a:xfrm>
            <a:off x="4953000" y="49530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pic>
        <p:nvPicPr>
          <p:cNvPr id="63493" name="Picture 5"/>
          <p:cNvPicPr>
            <a:picLocks noChangeAspect="1" noChangeArrowheads="1"/>
          </p:cNvPicPr>
          <p:nvPr/>
        </p:nvPicPr>
        <p:blipFill>
          <a:blip r:embed="rId6" cstate="print"/>
          <a:srcRect/>
          <a:stretch>
            <a:fillRect/>
          </a:stretch>
        </p:blipFill>
        <p:spPr bwMode="auto">
          <a:xfrm>
            <a:off x="5105400" y="5334000"/>
            <a:ext cx="1714500" cy="942975"/>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31</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PHP Type Casting Operators</a:t>
            </a:r>
          </a:p>
        </p:txBody>
      </p:sp>
      <p:pic>
        <p:nvPicPr>
          <p:cNvPr id="63494" name="Picture 6"/>
          <p:cNvPicPr>
            <a:picLocks noChangeAspect="1" noChangeArrowheads="1"/>
          </p:cNvPicPr>
          <p:nvPr/>
        </p:nvPicPr>
        <p:blipFill>
          <a:blip r:embed="rId3" cstate="print"/>
          <a:srcRect/>
          <a:stretch>
            <a:fillRect/>
          </a:stretch>
        </p:blipFill>
        <p:spPr bwMode="auto">
          <a:xfrm>
            <a:off x="304800" y="1371600"/>
            <a:ext cx="7887956" cy="3429000"/>
          </a:xfrm>
          <a:prstGeom prst="rect">
            <a:avLst/>
          </a:prstGeom>
          <a:noFill/>
          <a:ln w="9525" cap="flat" cmpd="sng">
            <a:noFill/>
            <a:prstDash val="solid"/>
            <a:miter lim="800000"/>
            <a:headEnd/>
            <a:tailEnd/>
          </a:ln>
          <a:effectLst/>
        </p:spPr>
      </p:pic>
      <p:sp>
        <p:nvSpPr>
          <p:cNvPr id="18" name="TextBox 2"/>
          <p:cNvSpPr txBox="1">
            <a:spLocks noChangeArrowheads="1"/>
          </p:cNvSpPr>
          <p:nvPr/>
        </p:nvSpPr>
        <p:spPr bwMode="auto">
          <a:xfrm>
            <a:off x="2362200" y="4800600"/>
            <a:ext cx="5791200" cy="307777"/>
          </a:xfrm>
          <a:prstGeom prst="rect">
            <a:avLst/>
          </a:prstGeom>
          <a:noFill/>
          <a:ln w="9525">
            <a:noFill/>
            <a:miter lim="800000"/>
            <a:headEnd/>
            <a:tailEnd/>
          </a:ln>
        </p:spPr>
        <p:txBody>
          <a:bodyPr wrap="square">
            <a:spAutoFit/>
          </a:bodyPr>
          <a:lstStyle/>
          <a:p>
            <a:pPr marL="457200" indent="-457200">
              <a:defRPr/>
            </a:pPr>
            <a:r>
              <a:rPr lang="en-PH" sz="1400" i="1" dirty="0" smtClean="0">
                <a:solidFill>
                  <a:srgbClr val="006600"/>
                </a:solidFill>
                <a:latin typeface="Arial" charset="0"/>
                <a:cs typeface="Arial" charset="0"/>
              </a:rPr>
              <a:t>Beginning PHP and </a:t>
            </a:r>
            <a:r>
              <a:rPr lang="en-PH" sz="1400" i="1" dirty="0" err="1" smtClean="0">
                <a:solidFill>
                  <a:srgbClr val="006600"/>
                </a:solidFill>
                <a:latin typeface="Arial" charset="0"/>
                <a:cs typeface="Arial" charset="0"/>
              </a:rPr>
              <a:t>MySQL</a:t>
            </a:r>
            <a:r>
              <a:rPr lang="en-PH" sz="1400" i="1" dirty="0" smtClean="0">
                <a:solidFill>
                  <a:srgbClr val="006600"/>
                </a:solidFill>
                <a:latin typeface="Arial" charset="0"/>
                <a:cs typeface="Arial" charset="0"/>
              </a:rPr>
              <a:t> 3</a:t>
            </a:r>
            <a:r>
              <a:rPr lang="en-PH" sz="1400" i="1" baseline="30000" dirty="0" smtClean="0">
                <a:solidFill>
                  <a:srgbClr val="006600"/>
                </a:solidFill>
                <a:latin typeface="Arial" charset="0"/>
                <a:cs typeface="Arial" charset="0"/>
              </a:rPr>
              <a:t>rd</a:t>
            </a:r>
            <a:r>
              <a:rPr lang="en-PH" sz="1400" i="1" dirty="0" smtClean="0">
                <a:solidFill>
                  <a:srgbClr val="006600"/>
                </a:solidFill>
                <a:latin typeface="Arial" charset="0"/>
                <a:cs typeface="Arial" charset="0"/>
              </a:rPr>
              <a:t> Edition by: W. Jason Gilmore pp.105</a:t>
            </a:r>
            <a:endParaRPr lang="en-PH" sz="1400" i="1" dirty="0">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32</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PHP Type Casting Operators</a:t>
            </a:r>
          </a:p>
        </p:txBody>
      </p:sp>
      <p:sp>
        <p:nvSpPr>
          <p:cNvPr id="8" name="TextBox 7"/>
          <p:cNvSpPr txBox="1"/>
          <p:nvPr/>
        </p:nvSpPr>
        <p:spPr>
          <a:xfrm>
            <a:off x="838200" y="14478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p>
        </p:txBody>
      </p:sp>
      <p:pic>
        <p:nvPicPr>
          <p:cNvPr id="64514" name="Picture 2"/>
          <p:cNvPicPr>
            <a:picLocks noChangeAspect="1" noChangeArrowheads="1"/>
          </p:cNvPicPr>
          <p:nvPr/>
        </p:nvPicPr>
        <p:blipFill>
          <a:blip r:embed="rId3" cstate="print"/>
          <a:srcRect/>
          <a:stretch>
            <a:fillRect/>
          </a:stretch>
        </p:blipFill>
        <p:spPr bwMode="auto">
          <a:xfrm>
            <a:off x="838200" y="1905000"/>
            <a:ext cx="4676775" cy="3286125"/>
          </a:xfrm>
          <a:prstGeom prst="rect">
            <a:avLst/>
          </a:prstGeom>
          <a:noFill/>
          <a:ln w="9525" cap="flat" cmpd="sng">
            <a:noFill/>
            <a:prstDash val="solid"/>
            <a:miter lim="800000"/>
            <a:headEnd/>
            <a:tailEnd/>
          </a:ln>
          <a:effectLst/>
        </p:spPr>
      </p:pic>
      <p:sp>
        <p:nvSpPr>
          <p:cNvPr id="10" name="TextBox 9"/>
          <p:cNvSpPr txBox="1"/>
          <p:nvPr/>
        </p:nvSpPr>
        <p:spPr>
          <a:xfrm>
            <a:off x="5943600" y="15240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pic>
        <p:nvPicPr>
          <p:cNvPr id="64515" name="Picture 3"/>
          <p:cNvPicPr>
            <a:picLocks noChangeAspect="1" noChangeArrowheads="1"/>
          </p:cNvPicPr>
          <p:nvPr/>
        </p:nvPicPr>
        <p:blipFill>
          <a:blip r:embed="rId4" cstate="print"/>
          <a:srcRect/>
          <a:stretch>
            <a:fillRect/>
          </a:stretch>
        </p:blipFill>
        <p:spPr bwMode="auto">
          <a:xfrm>
            <a:off x="5943600" y="1905000"/>
            <a:ext cx="2362200" cy="3204931"/>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33</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PHP Type Juggling</a:t>
            </a:r>
          </a:p>
        </p:txBody>
      </p:sp>
      <p:sp>
        <p:nvSpPr>
          <p:cNvPr id="8" name="TextBox 7"/>
          <p:cNvSpPr txBox="1"/>
          <p:nvPr/>
        </p:nvSpPr>
        <p:spPr>
          <a:xfrm>
            <a:off x="838200" y="14478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p>
        </p:txBody>
      </p:sp>
      <p:pic>
        <p:nvPicPr>
          <p:cNvPr id="65538" name="Picture 2"/>
          <p:cNvPicPr>
            <a:picLocks noChangeAspect="1" noChangeArrowheads="1"/>
          </p:cNvPicPr>
          <p:nvPr/>
        </p:nvPicPr>
        <p:blipFill>
          <a:blip r:embed="rId3" cstate="print"/>
          <a:srcRect/>
          <a:stretch>
            <a:fillRect/>
          </a:stretch>
        </p:blipFill>
        <p:spPr bwMode="auto">
          <a:xfrm>
            <a:off x="1066800" y="1905000"/>
            <a:ext cx="3486150" cy="4057650"/>
          </a:xfrm>
          <a:prstGeom prst="rect">
            <a:avLst/>
          </a:prstGeom>
          <a:noFill/>
          <a:ln w="9525" cap="flat" cmpd="sng">
            <a:noFill/>
            <a:prstDash val="solid"/>
            <a:miter lim="800000"/>
            <a:headEnd/>
            <a:tailEnd/>
          </a:ln>
          <a:effectLst/>
        </p:spPr>
      </p:pic>
      <p:sp>
        <p:nvSpPr>
          <p:cNvPr id="11" name="TextBox 10"/>
          <p:cNvSpPr txBox="1"/>
          <p:nvPr/>
        </p:nvSpPr>
        <p:spPr>
          <a:xfrm>
            <a:off x="5334000" y="1524000"/>
            <a:ext cx="14478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pic>
        <p:nvPicPr>
          <p:cNvPr id="65539" name="Picture 3"/>
          <p:cNvPicPr>
            <a:picLocks noChangeAspect="1" noChangeArrowheads="1"/>
          </p:cNvPicPr>
          <p:nvPr/>
        </p:nvPicPr>
        <p:blipFill>
          <a:blip r:embed="rId4" cstate="print"/>
          <a:srcRect/>
          <a:stretch>
            <a:fillRect/>
          </a:stretch>
        </p:blipFill>
        <p:spPr bwMode="auto">
          <a:xfrm>
            <a:off x="5486400" y="2057400"/>
            <a:ext cx="1219200" cy="2372139"/>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34</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Predefined Type Functions</a:t>
            </a:r>
          </a:p>
        </p:txBody>
      </p:sp>
      <p:sp>
        <p:nvSpPr>
          <p:cNvPr id="8" name="TextBox 7"/>
          <p:cNvSpPr txBox="1"/>
          <p:nvPr/>
        </p:nvSpPr>
        <p:spPr>
          <a:xfrm>
            <a:off x="533400" y="1219200"/>
            <a:ext cx="7772400" cy="3477875"/>
          </a:xfrm>
          <a:prstGeom prst="rect">
            <a:avLst/>
          </a:prstGeom>
          <a:noFill/>
        </p:spPr>
        <p:txBody>
          <a:bodyPr wrap="square" rtlCol="0">
            <a:spAutoFit/>
          </a:bodyPr>
          <a:lstStyle/>
          <a:p>
            <a:pPr marL="457200" indent="-457200"/>
            <a:r>
              <a:rPr lang="en-US" sz="2000" b="1" dirty="0" err="1" smtClean="0">
                <a:solidFill>
                  <a:schemeClr val="tx2"/>
                </a:solidFill>
                <a:latin typeface="Courier New" pitchFamily="49" charset="0"/>
                <a:cs typeface="Courier New" pitchFamily="49" charset="0"/>
              </a:rPr>
              <a:t>gettype</a:t>
            </a:r>
            <a:r>
              <a:rPr lang="en-US" sz="2000" b="1" dirty="0" smtClean="0">
                <a:solidFill>
                  <a:schemeClr val="tx2"/>
                </a:solidFill>
                <a:latin typeface="Courier New" pitchFamily="49" charset="0"/>
                <a:cs typeface="Courier New" pitchFamily="49" charset="0"/>
              </a:rPr>
              <a:t>()</a:t>
            </a:r>
            <a:r>
              <a:rPr lang="en-US" sz="2000" dirty="0" smtClean="0">
                <a:solidFill>
                  <a:srgbClr val="006600"/>
                </a:solidFill>
                <a:latin typeface="Courier New" pitchFamily="49" charset="0"/>
                <a:cs typeface="Courier New" pitchFamily="49" charset="0"/>
              </a:rPr>
              <a:t> </a:t>
            </a:r>
            <a:r>
              <a:rPr lang="en-US" sz="2000" b="1" dirty="0" smtClean="0">
                <a:solidFill>
                  <a:srgbClr val="006600"/>
                </a:solidFill>
                <a:latin typeface="Arial" pitchFamily="34" charset="0"/>
                <a:cs typeface="Arial" pitchFamily="34" charset="0"/>
              </a:rPr>
              <a:t>function</a:t>
            </a:r>
          </a:p>
          <a:p>
            <a:pPr marL="457200" indent="-457200"/>
            <a:r>
              <a:rPr lang="en-US" sz="2000" b="1" dirty="0">
                <a:solidFill>
                  <a:srgbClr val="006600"/>
                </a:solidFill>
                <a:latin typeface="Arial" pitchFamily="34" charset="0"/>
                <a:cs typeface="Arial" pitchFamily="34" charset="0"/>
              </a:rPr>
              <a:t>	</a:t>
            </a:r>
            <a:r>
              <a:rPr lang="en-US" sz="2000" b="1" dirty="0" smtClean="0">
                <a:solidFill>
                  <a:srgbClr val="006600"/>
                </a:solidFill>
                <a:latin typeface="Arial" pitchFamily="34" charset="0"/>
                <a:cs typeface="Arial" pitchFamily="34" charset="0"/>
              </a:rPr>
              <a:t>returns the type of the variable. Possible return values are integer, double, </a:t>
            </a:r>
            <a:r>
              <a:rPr lang="en-US" sz="2000" b="1" dirty="0" err="1" smtClean="0">
                <a:solidFill>
                  <a:srgbClr val="006600"/>
                </a:solidFill>
                <a:latin typeface="Arial" pitchFamily="34" charset="0"/>
                <a:cs typeface="Arial" pitchFamily="34" charset="0"/>
              </a:rPr>
              <a:t>boolean</a:t>
            </a:r>
            <a:r>
              <a:rPr lang="en-US" sz="2000" b="1" dirty="0" smtClean="0">
                <a:solidFill>
                  <a:srgbClr val="006600"/>
                </a:solidFill>
                <a:latin typeface="Arial" pitchFamily="34" charset="0"/>
                <a:cs typeface="Arial" pitchFamily="34" charset="0"/>
              </a:rPr>
              <a:t>, string, array, object, resource, unknown types.</a:t>
            </a:r>
            <a:endParaRPr lang="en-US" sz="2000" b="1" dirty="0">
              <a:solidFill>
                <a:srgbClr val="006600"/>
              </a:solidFill>
              <a:latin typeface="Arial" pitchFamily="34" charset="0"/>
              <a:cs typeface="Arial" pitchFamily="34" charset="0"/>
            </a:endParaRPr>
          </a:p>
          <a:p>
            <a:pPr marL="457200" indent="-457200"/>
            <a:r>
              <a:rPr lang="en-US" sz="2000" b="1" dirty="0" smtClean="0">
                <a:solidFill>
                  <a:srgbClr val="006600"/>
                </a:solidFill>
                <a:latin typeface="Arial" pitchFamily="34" charset="0"/>
                <a:cs typeface="Arial" pitchFamily="34" charset="0"/>
              </a:rPr>
              <a:t>	prototype:</a:t>
            </a:r>
          </a:p>
          <a:p>
            <a:pPr marL="457200" indent="-457200"/>
            <a:r>
              <a:rPr lang="en-US" sz="2000" b="1" dirty="0">
                <a:solidFill>
                  <a:schemeClr val="tx2"/>
                </a:solidFill>
                <a:latin typeface="Arial" pitchFamily="34" charset="0"/>
                <a:cs typeface="Arial" pitchFamily="34" charset="0"/>
              </a:rPr>
              <a:t>	</a:t>
            </a:r>
            <a:r>
              <a:rPr lang="en-US" sz="2000" b="1" dirty="0" smtClean="0">
                <a:solidFill>
                  <a:schemeClr val="tx2"/>
                </a:solidFill>
                <a:latin typeface="Courier New" pitchFamily="49" charset="0"/>
                <a:cs typeface="Courier New" pitchFamily="49" charset="0"/>
              </a:rPr>
              <a:t>string </a:t>
            </a:r>
            <a:r>
              <a:rPr lang="en-US" sz="2000" b="1" dirty="0" err="1" smtClean="0">
                <a:solidFill>
                  <a:schemeClr val="tx2"/>
                </a:solidFill>
                <a:latin typeface="Courier New" pitchFamily="49" charset="0"/>
                <a:cs typeface="Courier New" pitchFamily="49" charset="0"/>
              </a:rPr>
              <a:t>gettype</a:t>
            </a:r>
            <a:r>
              <a:rPr lang="en-US" sz="2000" b="1" dirty="0" smtClean="0">
                <a:solidFill>
                  <a:schemeClr val="tx2"/>
                </a:solidFill>
                <a:latin typeface="Courier New" pitchFamily="49" charset="0"/>
                <a:cs typeface="Courier New" pitchFamily="49" charset="0"/>
              </a:rPr>
              <a:t>(mixed </a:t>
            </a:r>
            <a:r>
              <a:rPr lang="en-US" sz="2000" b="1" dirty="0" err="1" smtClean="0">
                <a:solidFill>
                  <a:schemeClr val="tx2"/>
                </a:solidFill>
                <a:latin typeface="Courier New" pitchFamily="49" charset="0"/>
                <a:cs typeface="Courier New" pitchFamily="49" charset="0"/>
              </a:rPr>
              <a:t>var</a:t>
            </a:r>
            <a:r>
              <a:rPr lang="en-US" sz="2000" b="1" dirty="0" smtClean="0">
                <a:solidFill>
                  <a:schemeClr val="tx2"/>
                </a:solidFill>
                <a:latin typeface="Courier New" pitchFamily="49" charset="0"/>
                <a:cs typeface="Courier New" pitchFamily="49" charset="0"/>
              </a:rPr>
              <a:t>)</a:t>
            </a:r>
          </a:p>
          <a:p>
            <a:pPr marL="457200" indent="-457200"/>
            <a:endParaRPr lang="en-US" sz="2000" b="1" dirty="0">
              <a:solidFill>
                <a:srgbClr val="006600"/>
              </a:solidFill>
              <a:latin typeface="Arial" pitchFamily="34" charset="0"/>
              <a:cs typeface="Arial" pitchFamily="34" charset="0"/>
            </a:endParaRPr>
          </a:p>
          <a:p>
            <a:pPr marL="457200" indent="-457200"/>
            <a:r>
              <a:rPr lang="en-US" sz="2000" b="1" dirty="0" err="1" smtClean="0">
                <a:solidFill>
                  <a:schemeClr val="tx2"/>
                </a:solidFill>
                <a:latin typeface="Courier New" pitchFamily="49" charset="0"/>
                <a:cs typeface="Courier New" pitchFamily="49" charset="0"/>
              </a:rPr>
              <a:t>settype</a:t>
            </a:r>
            <a:r>
              <a:rPr lang="en-US" sz="2000" b="1" smtClean="0">
                <a:solidFill>
                  <a:schemeClr val="tx2"/>
                </a:solidFill>
                <a:latin typeface="Courier New" pitchFamily="49" charset="0"/>
                <a:cs typeface="Courier New" pitchFamily="49" charset="0"/>
              </a:rPr>
              <a:t>()</a:t>
            </a:r>
            <a:r>
              <a:rPr lang="en-US" sz="2000" smtClean="0">
                <a:solidFill>
                  <a:srgbClr val="006600"/>
                </a:solidFill>
                <a:latin typeface="Courier New" pitchFamily="49" charset="0"/>
                <a:cs typeface="Courier New" pitchFamily="49" charset="0"/>
              </a:rPr>
              <a:t> </a:t>
            </a:r>
            <a:r>
              <a:rPr lang="en-US" sz="2000" b="1" smtClean="0">
                <a:solidFill>
                  <a:srgbClr val="006600"/>
                </a:solidFill>
                <a:latin typeface="Arial" pitchFamily="34" charset="0"/>
                <a:cs typeface="Arial" pitchFamily="34" charset="0"/>
              </a:rPr>
              <a:t>function</a:t>
            </a:r>
            <a:endParaRPr lang="en-US" sz="2000" b="1" dirty="0" smtClean="0">
              <a:solidFill>
                <a:srgbClr val="006600"/>
              </a:solidFill>
              <a:latin typeface="Arial" pitchFamily="34" charset="0"/>
              <a:cs typeface="Arial" pitchFamily="34" charset="0"/>
            </a:endParaRPr>
          </a:p>
          <a:p>
            <a:pPr marL="457200" indent="-457200"/>
            <a:r>
              <a:rPr lang="en-US" sz="2000" b="1" dirty="0">
                <a:solidFill>
                  <a:srgbClr val="006600"/>
                </a:solidFill>
                <a:latin typeface="Arial" pitchFamily="34" charset="0"/>
                <a:cs typeface="Arial" pitchFamily="34" charset="0"/>
              </a:rPr>
              <a:t>	</a:t>
            </a:r>
            <a:r>
              <a:rPr lang="en-US" sz="2000" b="1" dirty="0" smtClean="0">
                <a:solidFill>
                  <a:srgbClr val="006600"/>
                </a:solidFill>
                <a:latin typeface="Arial" pitchFamily="34" charset="0"/>
                <a:cs typeface="Arial" pitchFamily="34" charset="0"/>
              </a:rPr>
              <a:t>converts a given variable to a specific type. </a:t>
            </a:r>
            <a:endParaRPr lang="en-US" sz="2000" b="1" dirty="0">
              <a:solidFill>
                <a:srgbClr val="006600"/>
              </a:solidFill>
              <a:latin typeface="Arial" pitchFamily="34" charset="0"/>
              <a:cs typeface="Arial" pitchFamily="34" charset="0"/>
            </a:endParaRPr>
          </a:p>
          <a:p>
            <a:pPr marL="457200" indent="-457200"/>
            <a:r>
              <a:rPr lang="en-US" sz="2000" b="1" dirty="0" smtClean="0">
                <a:solidFill>
                  <a:srgbClr val="006600"/>
                </a:solidFill>
                <a:latin typeface="Arial" pitchFamily="34" charset="0"/>
                <a:cs typeface="Arial" pitchFamily="34" charset="0"/>
              </a:rPr>
              <a:t>	prototype:</a:t>
            </a:r>
          </a:p>
          <a:p>
            <a:pPr marL="457200" indent="-457200"/>
            <a:r>
              <a:rPr lang="en-US" sz="2000" b="1" dirty="0">
                <a:solidFill>
                  <a:schemeClr val="tx2"/>
                </a:solidFill>
                <a:latin typeface="Arial" pitchFamily="34" charset="0"/>
                <a:cs typeface="Arial" pitchFamily="34" charset="0"/>
              </a:rPr>
              <a:t>	</a:t>
            </a:r>
            <a:r>
              <a:rPr lang="en-US" sz="2000" b="1" dirty="0" err="1" smtClean="0">
                <a:solidFill>
                  <a:schemeClr val="tx2"/>
                </a:solidFill>
                <a:latin typeface="Courier New" pitchFamily="49" charset="0"/>
                <a:cs typeface="Courier New" pitchFamily="49" charset="0"/>
              </a:rPr>
              <a:t>boolean</a:t>
            </a:r>
            <a:r>
              <a:rPr lang="en-US" sz="2000" b="1" dirty="0" smtClean="0">
                <a:solidFill>
                  <a:schemeClr val="tx2"/>
                </a:solidFill>
                <a:latin typeface="Courier New" pitchFamily="49" charset="0"/>
                <a:cs typeface="Courier New" pitchFamily="49" charset="0"/>
              </a:rPr>
              <a:t> </a:t>
            </a:r>
            <a:r>
              <a:rPr lang="en-US" sz="2000" b="1" dirty="0" err="1" smtClean="0">
                <a:solidFill>
                  <a:schemeClr val="tx2"/>
                </a:solidFill>
                <a:latin typeface="Courier New" pitchFamily="49" charset="0"/>
                <a:cs typeface="Courier New" pitchFamily="49" charset="0"/>
              </a:rPr>
              <a:t>settype</a:t>
            </a:r>
            <a:r>
              <a:rPr lang="en-US" sz="2000" b="1" dirty="0" smtClean="0">
                <a:solidFill>
                  <a:schemeClr val="tx2"/>
                </a:solidFill>
                <a:latin typeface="Courier New" pitchFamily="49" charset="0"/>
                <a:cs typeface="Courier New" pitchFamily="49" charset="0"/>
              </a:rPr>
              <a:t>(mixed </a:t>
            </a:r>
            <a:r>
              <a:rPr lang="en-US" sz="2000" b="1" dirty="0" err="1" smtClean="0">
                <a:solidFill>
                  <a:schemeClr val="tx2"/>
                </a:solidFill>
                <a:latin typeface="Courier New" pitchFamily="49" charset="0"/>
                <a:cs typeface="Courier New" pitchFamily="49" charset="0"/>
              </a:rPr>
              <a:t>var</a:t>
            </a:r>
            <a:r>
              <a:rPr lang="en-US" sz="2000" b="1" dirty="0" smtClean="0">
                <a:solidFill>
                  <a:schemeClr val="tx2"/>
                </a:solidFill>
                <a:latin typeface="Courier New" pitchFamily="49" charset="0"/>
                <a:cs typeface="Courier New" pitchFamily="49" charset="0"/>
              </a:rPr>
              <a:t>, string type)</a:t>
            </a:r>
          </a:p>
        </p:txBody>
      </p:sp>
      <p:sp>
        <p:nvSpPr>
          <p:cNvPr id="10" name="TextBox 9"/>
          <p:cNvSpPr txBox="1"/>
          <p:nvPr/>
        </p:nvSpPr>
        <p:spPr>
          <a:xfrm>
            <a:off x="990600" y="5181600"/>
            <a:ext cx="7772400" cy="954107"/>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	</a:t>
            </a:r>
            <a:r>
              <a:rPr lang="en-US" sz="1800" b="1" dirty="0" err="1" smtClean="0">
                <a:solidFill>
                  <a:schemeClr val="tx2"/>
                </a:solidFill>
                <a:latin typeface="Courier New" pitchFamily="49" charset="0"/>
                <a:cs typeface="Courier New" pitchFamily="49" charset="0"/>
              </a:rPr>
              <a:t>is_array</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is_bool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is_float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is_integer</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is_null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is_numeric</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is_object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is_resource</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is_scalar</a:t>
            </a:r>
            <a:r>
              <a:rPr lang="en-US" sz="1800" b="1" dirty="0" smtClean="0">
                <a:solidFill>
                  <a:schemeClr val="tx2"/>
                </a:solidFill>
                <a:latin typeface="Courier New" pitchFamily="49" charset="0"/>
                <a:cs typeface="Courier New" pitchFamily="49" charset="0"/>
              </a:rPr>
              <a:t>(), and </a:t>
            </a:r>
            <a:r>
              <a:rPr lang="en-US" sz="1800" b="1" dirty="0" err="1" smtClean="0">
                <a:solidFill>
                  <a:schemeClr val="tx2"/>
                </a:solidFill>
                <a:latin typeface="Courier New" pitchFamily="49" charset="0"/>
                <a:cs typeface="Courier New" pitchFamily="49" charset="0"/>
              </a:rPr>
              <a:t>is_string</a:t>
            </a:r>
            <a:r>
              <a:rPr lang="en-US" sz="1800" b="1" dirty="0" smtClean="0">
                <a:solidFill>
                  <a:schemeClr val="tx2"/>
                </a:solidFill>
                <a:latin typeface="Courier New" pitchFamily="49" charset="0"/>
                <a:cs typeface="Courier New" pitchFamily="49" charset="0"/>
              </a:rPr>
              <a:t>()</a:t>
            </a:r>
            <a:endParaRPr lang="en-US" sz="2000" b="1" dirty="0" smtClean="0">
              <a:solidFill>
                <a:schemeClr val="tx2"/>
              </a:solidFill>
              <a:latin typeface="Courier New" pitchFamily="49" charset="0"/>
              <a:cs typeface="Courier New" pitchFamily="49" charset="0"/>
            </a:endParaRPr>
          </a:p>
        </p:txBody>
      </p:sp>
      <p:sp>
        <p:nvSpPr>
          <p:cNvPr id="12" name="TextBox 2"/>
          <p:cNvSpPr txBox="1">
            <a:spLocks noChangeArrowheads="1"/>
          </p:cNvSpPr>
          <p:nvPr/>
        </p:nvSpPr>
        <p:spPr bwMode="auto">
          <a:xfrm>
            <a:off x="457200" y="48006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Predefined Type Identifier Functions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447800" y="1295400"/>
            <a:ext cx="4752975" cy="4981575"/>
          </a:xfrm>
          <a:prstGeom prst="rect">
            <a:avLst/>
          </a:prstGeom>
          <a:noFill/>
          <a:ln w="9525">
            <a:noFill/>
            <a:miter lim="800000"/>
            <a:headEnd/>
            <a:tailEnd/>
          </a:ln>
          <a:effectLst/>
        </p:spPr>
      </p:pic>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058ED1AC-4CC9-430E-B94C-6C5032BE30D6}" type="slidenum">
              <a:rPr lang="en-US" sz="1000"/>
              <a:pPr>
                <a:defRPr/>
              </a:pPr>
              <a:t>35</a:t>
            </a:fld>
            <a:endParaRPr lang="en-US" sz="1000"/>
          </a:p>
        </p:txBody>
      </p:sp>
      <p:sp>
        <p:nvSpPr>
          <p:cNvPr id="25603"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7413" name="TextBox 2"/>
          <p:cNvSpPr txBox="1">
            <a:spLocks noChangeArrowheads="1"/>
          </p:cNvSpPr>
          <p:nvPr/>
        </p:nvSpPr>
        <p:spPr bwMode="auto">
          <a:xfrm>
            <a:off x="228600" y="838200"/>
            <a:ext cx="8686800" cy="461665"/>
          </a:xfrm>
          <a:prstGeom prst="rect">
            <a:avLst/>
          </a:prstGeom>
          <a:noFill/>
          <a:ln w="9525">
            <a:noFill/>
            <a:miter lim="800000"/>
            <a:headEnd/>
            <a:tailEnd/>
          </a:ln>
        </p:spPr>
        <p:txBody>
          <a:bodyPr>
            <a:spAutoFit/>
          </a:bodyPr>
          <a:lstStyle/>
          <a:p>
            <a:pPr marL="457200" indent="-457200">
              <a:defRPr/>
            </a:pPr>
            <a:r>
              <a:rPr lang="en-PH" b="1" dirty="0" smtClean="0">
                <a:solidFill>
                  <a:srgbClr val="006600"/>
                </a:solidFill>
                <a:latin typeface="Arial" charset="0"/>
                <a:cs typeface="Arial" charset="0"/>
              </a:rPr>
              <a:t>Type Functions</a:t>
            </a:r>
          </a:p>
        </p:txBody>
      </p:sp>
      <p:sp>
        <p:nvSpPr>
          <p:cNvPr id="8" name="TextBox 7"/>
          <p:cNvSpPr txBox="1"/>
          <p:nvPr/>
        </p:nvSpPr>
        <p:spPr>
          <a:xfrm>
            <a:off x="381000" y="1600200"/>
            <a:ext cx="17526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Example:</a:t>
            </a:r>
          </a:p>
        </p:txBody>
      </p:sp>
      <p:sp>
        <p:nvSpPr>
          <p:cNvPr id="9" name="TextBox 8"/>
          <p:cNvSpPr txBox="1"/>
          <p:nvPr/>
        </p:nvSpPr>
        <p:spPr>
          <a:xfrm>
            <a:off x="5562600" y="2743200"/>
            <a:ext cx="1752600" cy="400110"/>
          </a:xfrm>
          <a:prstGeom prst="rect">
            <a:avLst/>
          </a:prstGeom>
          <a:noFill/>
        </p:spPr>
        <p:txBody>
          <a:bodyPr wrap="square" rtlCol="0">
            <a:spAutoFit/>
          </a:bodyPr>
          <a:lstStyle/>
          <a:p>
            <a:pPr marL="457200" indent="-457200"/>
            <a:r>
              <a:rPr lang="en-US" sz="2000" b="1" dirty="0" smtClean="0">
                <a:solidFill>
                  <a:srgbClr val="006600"/>
                </a:solidFill>
                <a:latin typeface="Arial" pitchFamily="34" charset="0"/>
                <a:cs typeface="Arial" pitchFamily="34" charset="0"/>
              </a:rPr>
              <a:t>Output:</a:t>
            </a:r>
          </a:p>
        </p:txBody>
      </p:sp>
      <p:pic>
        <p:nvPicPr>
          <p:cNvPr id="2" name="Picture 5"/>
          <p:cNvPicPr>
            <a:picLocks noChangeAspect="1" noChangeArrowheads="1"/>
          </p:cNvPicPr>
          <p:nvPr/>
        </p:nvPicPr>
        <p:blipFill>
          <a:blip r:embed="rId4" cstate="print"/>
          <a:srcRect/>
          <a:stretch>
            <a:fillRect/>
          </a:stretch>
        </p:blipFill>
        <p:spPr bwMode="auto">
          <a:xfrm>
            <a:off x="5638800" y="3200400"/>
            <a:ext cx="2181225" cy="141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A2A69DB4-6DD2-4EB7-9BD3-0FEC12B56EB9}" type="slidenum">
              <a:rPr lang="en-US" sz="1000"/>
              <a:pPr>
                <a:defRPr/>
              </a:pPr>
              <a:t>36</a:t>
            </a:fld>
            <a:endParaRPr lang="en-US" sz="1000"/>
          </a:p>
        </p:txBody>
      </p:sp>
      <p:sp>
        <p:nvSpPr>
          <p:cNvPr id="26627"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6629" name="TextBox 2"/>
          <p:cNvSpPr txBox="1">
            <a:spLocks noChangeArrowheads="1"/>
          </p:cNvSpPr>
          <p:nvPr/>
        </p:nvSpPr>
        <p:spPr bwMode="auto">
          <a:xfrm>
            <a:off x="228600" y="1066800"/>
            <a:ext cx="2743200" cy="523875"/>
          </a:xfrm>
          <a:prstGeom prst="rect">
            <a:avLst/>
          </a:prstGeom>
          <a:noFill/>
          <a:ln w="9525">
            <a:noFill/>
            <a:miter lim="800000"/>
            <a:headEnd/>
            <a:tailEnd/>
          </a:ln>
        </p:spPr>
        <p:txBody>
          <a:bodyPr>
            <a:spAutoFit/>
          </a:bodyPr>
          <a:lstStyle/>
          <a:p>
            <a:pPr marL="457200" indent="-457200"/>
            <a:r>
              <a:rPr lang="en-PH" sz="2800" b="1" dirty="0" smtClean="0">
                <a:solidFill>
                  <a:srgbClr val="006600"/>
                </a:solidFill>
                <a:latin typeface="Arial" charset="0"/>
                <a:cs typeface="Arial" charset="0"/>
              </a:rPr>
              <a:t>Summary</a:t>
            </a:r>
            <a:endParaRPr lang="en-PH" sz="2800" b="1" dirty="0">
              <a:solidFill>
                <a:srgbClr val="006600"/>
              </a:solidFill>
              <a:latin typeface="Arial" charset="0"/>
              <a:cs typeface="Arial" charset="0"/>
            </a:endParaRPr>
          </a:p>
        </p:txBody>
      </p:sp>
      <p:sp>
        <p:nvSpPr>
          <p:cNvPr id="26630" name="TextBox 2"/>
          <p:cNvSpPr txBox="1">
            <a:spLocks noChangeArrowheads="1"/>
          </p:cNvSpPr>
          <p:nvPr/>
        </p:nvSpPr>
        <p:spPr bwMode="auto">
          <a:xfrm>
            <a:off x="609600" y="1676400"/>
            <a:ext cx="8305800" cy="5324535"/>
          </a:xfrm>
          <a:prstGeom prst="rect">
            <a:avLst/>
          </a:prstGeom>
          <a:noFill/>
          <a:ln w="9525">
            <a:noFill/>
            <a:miter lim="800000"/>
            <a:headEnd/>
            <a:tailEnd/>
          </a:ln>
        </p:spPr>
        <p:txBody>
          <a:bodyPr wrap="square">
            <a:spAutoFit/>
          </a:bodyPr>
          <a:lstStyle/>
          <a:p>
            <a:pPr marL="457200" indent="-457200">
              <a:buFont typeface="Arial" charset="0"/>
              <a:buChar char="•"/>
            </a:pPr>
            <a:r>
              <a:rPr lang="en-PH" sz="2000" i="1" dirty="0" smtClean="0">
                <a:solidFill>
                  <a:srgbClr val="006600"/>
                </a:solidFill>
                <a:latin typeface="Arial" charset="0"/>
                <a:cs typeface="Arial" charset="0"/>
              </a:rPr>
              <a:t>PHP was developed originally by </a:t>
            </a:r>
            <a:r>
              <a:rPr lang="en-PH" sz="2000" i="1" dirty="0" err="1" smtClean="0">
                <a:solidFill>
                  <a:srgbClr val="006600"/>
                </a:solidFill>
                <a:latin typeface="Arial" charset="0"/>
                <a:cs typeface="Arial" charset="0"/>
              </a:rPr>
              <a:t>Rasmus</a:t>
            </a:r>
            <a:r>
              <a:rPr lang="en-PH" sz="2000" i="1" dirty="0" smtClean="0">
                <a:solidFill>
                  <a:srgbClr val="006600"/>
                </a:solidFill>
                <a:latin typeface="Arial" charset="0"/>
                <a:cs typeface="Arial" charset="0"/>
              </a:rPr>
              <a:t> </a:t>
            </a:r>
            <a:r>
              <a:rPr lang="en-PH" sz="2000" i="1" dirty="0" err="1" smtClean="0">
                <a:solidFill>
                  <a:srgbClr val="006600"/>
                </a:solidFill>
                <a:latin typeface="Arial" charset="0"/>
                <a:cs typeface="Arial" charset="0"/>
              </a:rPr>
              <a:t>Lerdorf</a:t>
            </a:r>
            <a:endParaRPr lang="en-PH" sz="2000" i="1" dirty="0" smtClean="0">
              <a:solidFill>
                <a:srgbClr val="006600"/>
              </a:solidFill>
              <a:latin typeface="Arial" charset="0"/>
              <a:cs typeface="Arial" charset="0"/>
            </a:endParaRPr>
          </a:p>
          <a:p>
            <a:pPr marL="457200" indent="-457200">
              <a:buFont typeface="Arial" charset="0"/>
              <a:buChar char="•"/>
            </a:pPr>
            <a:r>
              <a:rPr lang="en-PH" sz="2000" i="1" dirty="0" err="1" smtClean="0">
                <a:solidFill>
                  <a:srgbClr val="006600"/>
                </a:solidFill>
                <a:latin typeface="Arial" charset="0"/>
                <a:cs typeface="Arial" charset="0"/>
              </a:rPr>
              <a:t>Seev</a:t>
            </a:r>
            <a:r>
              <a:rPr lang="en-PH" sz="2000" i="1" dirty="0" smtClean="0">
                <a:solidFill>
                  <a:srgbClr val="006600"/>
                </a:solidFill>
                <a:latin typeface="Arial" charset="0"/>
                <a:cs typeface="Arial" charset="0"/>
              </a:rPr>
              <a:t> </a:t>
            </a:r>
            <a:r>
              <a:rPr lang="en-PH" sz="2000" i="1" dirty="0" err="1" smtClean="0">
                <a:solidFill>
                  <a:srgbClr val="006600"/>
                </a:solidFill>
                <a:latin typeface="Arial" charset="0"/>
                <a:cs typeface="Arial" charset="0"/>
              </a:rPr>
              <a:t>Suraski</a:t>
            </a:r>
            <a:r>
              <a:rPr lang="en-PH" sz="2000" i="1" dirty="0" smtClean="0">
                <a:solidFill>
                  <a:srgbClr val="006600"/>
                </a:solidFill>
                <a:latin typeface="Arial" charset="0"/>
                <a:cs typeface="Arial" charset="0"/>
              </a:rPr>
              <a:t> and </a:t>
            </a:r>
            <a:r>
              <a:rPr lang="en-PH" sz="2000" i="1" dirty="0" err="1" smtClean="0">
                <a:solidFill>
                  <a:srgbClr val="006600"/>
                </a:solidFill>
                <a:latin typeface="Arial" charset="0"/>
                <a:cs typeface="Arial" charset="0"/>
              </a:rPr>
              <a:t>Andi</a:t>
            </a:r>
            <a:r>
              <a:rPr lang="en-PH" sz="2000" i="1" dirty="0" smtClean="0">
                <a:solidFill>
                  <a:srgbClr val="006600"/>
                </a:solidFill>
                <a:latin typeface="Arial" charset="0"/>
                <a:cs typeface="Arial" charset="0"/>
              </a:rPr>
              <a:t> </a:t>
            </a:r>
            <a:r>
              <a:rPr lang="en-PH" sz="2000" i="1" dirty="0" err="1" smtClean="0">
                <a:solidFill>
                  <a:srgbClr val="006600"/>
                </a:solidFill>
                <a:latin typeface="Arial" charset="0"/>
                <a:cs typeface="Arial" charset="0"/>
              </a:rPr>
              <a:t>Gutsman</a:t>
            </a:r>
            <a:r>
              <a:rPr lang="en-PH" sz="2000" i="1" dirty="0" smtClean="0">
                <a:solidFill>
                  <a:srgbClr val="006600"/>
                </a:solidFill>
                <a:latin typeface="Arial" charset="0"/>
                <a:cs typeface="Arial" charset="0"/>
              </a:rPr>
              <a:t> were the one who contribute most in PHP development. </a:t>
            </a:r>
            <a:endParaRPr lang="en-PH" sz="2000" i="1" dirty="0">
              <a:solidFill>
                <a:srgbClr val="006600"/>
              </a:solidFill>
              <a:latin typeface="Arial" charset="0"/>
              <a:cs typeface="Arial" charset="0"/>
            </a:endParaRPr>
          </a:p>
          <a:p>
            <a:pPr marL="457200" indent="-457200">
              <a:buFont typeface="Arial" charset="0"/>
              <a:buChar char="•"/>
            </a:pPr>
            <a:r>
              <a:rPr lang="en-PH" sz="2000" i="1" dirty="0" smtClean="0">
                <a:solidFill>
                  <a:srgbClr val="006600"/>
                </a:solidFill>
                <a:latin typeface="Arial" charset="0"/>
                <a:cs typeface="Arial" charset="0"/>
              </a:rPr>
              <a:t>PHP key categories are practicality, power, possibility, and price.</a:t>
            </a:r>
          </a:p>
          <a:p>
            <a:pPr marL="457200" indent="-457200">
              <a:buFont typeface="Arial" charset="0"/>
              <a:buChar char="•"/>
            </a:pPr>
            <a:r>
              <a:rPr lang="en-PH" sz="2000" i="1" dirty="0" smtClean="0">
                <a:solidFill>
                  <a:srgbClr val="006600"/>
                </a:solidFill>
                <a:latin typeface="Arial" charset="0"/>
                <a:cs typeface="Arial" charset="0"/>
              </a:rPr>
              <a:t>PHP is a embedded language that is commonly embedded on HTML</a:t>
            </a:r>
          </a:p>
          <a:p>
            <a:pPr marL="457200" indent="-457200">
              <a:buFont typeface="Arial" charset="0"/>
              <a:buChar char="•"/>
            </a:pPr>
            <a:r>
              <a:rPr lang="en-PH" sz="2000" i="1" dirty="0" smtClean="0">
                <a:solidFill>
                  <a:srgbClr val="006600"/>
                </a:solidFill>
                <a:latin typeface="Arial" charset="0"/>
                <a:cs typeface="Arial" charset="0"/>
              </a:rPr>
              <a:t>PHP is a server-side scripting language that runs its application on a Web server.</a:t>
            </a:r>
          </a:p>
          <a:p>
            <a:pPr marL="457200" indent="-457200">
              <a:buFont typeface="Arial" charset="0"/>
              <a:buChar char="•"/>
            </a:pPr>
            <a:r>
              <a:rPr lang="en-PH" sz="2000" i="1" dirty="0" smtClean="0">
                <a:solidFill>
                  <a:srgbClr val="006600"/>
                </a:solidFill>
                <a:latin typeface="Arial" charset="0"/>
                <a:cs typeface="Arial" charset="0"/>
              </a:rPr>
              <a:t>Much of the PHP syntax were derive from C programming Language.</a:t>
            </a:r>
          </a:p>
          <a:p>
            <a:pPr marL="457200" indent="-457200">
              <a:buFont typeface="Arial" charset="0"/>
              <a:buChar char="•"/>
            </a:pPr>
            <a:r>
              <a:rPr lang="en-PH" sz="2000" i="1" dirty="0" smtClean="0">
                <a:solidFill>
                  <a:srgbClr val="006600"/>
                </a:solidFill>
                <a:latin typeface="Arial" charset="0"/>
                <a:cs typeface="Arial" charset="0"/>
              </a:rPr>
              <a:t>You can integrate database easily in PHP.</a:t>
            </a:r>
          </a:p>
          <a:p>
            <a:pPr marL="457200" indent="-457200">
              <a:buFont typeface="Arial" charset="0"/>
              <a:buChar char="•"/>
            </a:pPr>
            <a:r>
              <a:rPr lang="en-PH" sz="2000" i="1" dirty="0" smtClean="0">
                <a:solidFill>
                  <a:srgbClr val="006600"/>
                </a:solidFill>
                <a:latin typeface="Arial" charset="0"/>
                <a:cs typeface="Arial" charset="0"/>
              </a:rPr>
              <a:t>Standard PHP script are enclosed by &lt;?</a:t>
            </a:r>
            <a:r>
              <a:rPr lang="en-PH" sz="2000" i="1" dirty="0" err="1" smtClean="0">
                <a:solidFill>
                  <a:srgbClr val="006600"/>
                </a:solidFill>
                <a:latin typeface="Arial" charset="0"/>
                <a:cs typeface="Arial" charset="0"/>
              </a:rPr>
              <a:t>php</a:t>
            </a:r>
            <a:r>
              <a:rPr lang="en-PH" sz="2000" i="1" dirty="0" smtClean="0">
                <a:solidFill>
                  <a:srgbClr val="006600"/>
                </a:solidFill>
                <a:latin typeface="Arial" charset="0"/>
                <a:cs typeface="Arial" charset="0"/>
              </a:rPr>
              <a:t> and ?&gt; tags.</a:t>
            </a:r>
          </a:p>
          <a:p>
            <a:pPr marL="457200" indent="-457200">
              <a:buFont typeface="Arial" charset="0"/>
              <a:buChar char="•"/>
            </a:pPr>
            <a:r>
              <a:rPr lang="en-PH" sz="2000" i="1" dirty="0" smtClean="0">
                <a:solidFill>
                  <a:srgbClr val="006600"/>
                </a:solidFill>
                <a:latin typeface="Arial" charset="0"/>
                <a:cs typeface="Arial" charset="0"/>
              </a:rPr>
              <a:t>Each statement in PHP must be terminated with a semi-colon(;).</a:t>
            </a:r>
          </a:p>
          <a:p>
            <a:pPr marL="457200" indent="-457200">
              <a:buFont typeface="Arial" charset="0"/>
              <a:buChar char="•"/>
            </a:pPr>
            <a:r>
              <a:rPr lang="en-PH" sz="2000" i="1" dirty="0" smtClean="0">
                <a:solidFill>
                  <a:srgbClr val="006600"/>
                </a:solidFill>
                <a:latin typeface="Arial" charset="0"/>
                <a:cs typeface="Arial" charset="0"/>
              </a:rPr>
              <a:t>All variable in PHP must have a dollar ($) character before its identifier.</a:t>
            </a:r>
          </a:p>
          <a:p>
            <a:pPr marL="457200" indent="-457200">
              <a:buFont typeface="Arial" charset="0"/>
              <a:buChar char="•"/>
            </a:pPr>
            <a:endParaRPr lang="en-PH" sz="2000" i="1" dirty="0" smtClean="0">
              <a:solidFill>
                <a:srgbClr val="006600"/>
              </a:solidFill>
              <a:latin typeface="Arial" charset="0"/>
              <a:cs typeface="Arial" charset="0"/>
            </a:endParaRPr>
          </a:p>
          <a:p>
            <a:pPr marL="457200" indent="-457200">
              <a:buFont typeface="Arial" charset="0"/>
              <a:buChar char="•"/>
            </a:pPr>
            <a:endParaRPr lang="en-PH" sz="2000" i="1" dirty="0">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A2A69DB4-6DD2-4EB7-9BD3-0FEC12B56EB9}" type="slidenum">
              <a:rPr lang="en-US" sz="1000"/>
              <a:pPr>
                <a:defRPr/>
              </a:pPr>
              <a:t>37</a:t>
            </a:fld>
            <a:endParaRPr lang="en-US" sz="1000"/>
          </a:p>
        </p:txBody>
      </p:sp>
      <p:sp>
        <p:nvSpPr>
          <p:cNvPr id="26627"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6629" name="TextBox 2"/>
          <p:cNvSpPr txBox="1">
            <a:spLocks noChangeArrowheads="1"/>
          </p:cNvSpPr>
          <p:nvPr/>
        </p:nvSpPr>
        <p:spPr bwMode="auto">
          <a:xfrm>
            <a:off x="228600" y="914400"/>
            <a:ext cx="7772400" cy="523220"/>
          </a:xfrm>
          <a:prstGeom prst="rect">
            <a:avLst/>
          </a:prstGeom>
          <a:noFill/>
          <a:ln w="9525">
            <a:noFill/>
            <a:miter lim="800000"/>
            <a:headEnd/>
            <a:tailEnd/>
          </a:ln>
        </p:spPr>
        <p:txBody>
          <a:bodyPr wrap="square">
            <a:spAutoFit/>
          </a:bodyPr>
          <a:lstStyle/>
          <a:p>
            <a:pPr marL="457200" indent="-457200"/>
            <a:r>
              <a:rPr lang="en-PH" sz="2800" b="1" dirty="0" smtClean="0">
                <a:solidFill>
                  <a:srgbClr val="006600"/>
                </a:solidFill>
                <a:latin typeface="Arial" charset="0"/>
                <a:cs typeface="Arial" charset="0"/>
              </a:rPr>
              <a:t>Summary (Continue)</a:t>
            </a:r>
            <a:endParaRPr lang="en-PH" sz="2800" b="1" dirty="0">
              <a:solidFill>
                <a:srgbClr val="006600"/>
              </a:solidFill>
              <a:latin typeface="Arial" charset="0"/>
              <a:cs typeface="Arial" charset="0"/>
            </a:endParaRPr>
          </a:p>
        </p:txBody>
      </p:sp>
      <p:sp>
        <p:nvSpPr>
          <p:cNvPr id="26630" name="TextBox 2"/>
          <p:cNvSpPr txBox="1">
            <a:spLocks noChangeArrowheads="1"/>
          </p:cNvSpPr>
          <p:nvPr/>
        </p:nvSpPr>
        <p:spPr bwMode="auto">
          <a:xfrm>
            <a:off x="609600" y="1371600"/>
            <a:ext cx="8229600" cy="5324535"/>
          </a:xfrm>
          <a:prstGeom prst="rect">
            <a:avLst/>
          </a:prstGeom>
          <a:noFill/>
          <a:ln w="9525">
            <a:noFill/>
            <a:miter lim="800000"/>
            <a:headEnd/>
            <a:tailEnd/>
          </a:ln>
        </p:spPr>
        <p:txBody>
          <a:bodyPr>
            <a:spAutoFit/>
          </a:bodyPr>
          <a:lstStyle/>
          <a:p>
            <a:pPr marL="457200" indent="-457200">
              <a:buFont typeface="Arial" charset="0"/>
              <a:buChar char="•"/>
            </a:pPr>
            <a:r>
              <a:rPr lang="en-PH" sz="2000" i="1" dirty="0" smtClean="0">
                <a:solidFill>
                  <a:srgbClr val="006600"/>
                </a:solidFill>
                <a:latin typeface="Arial" charset="0"/>
                <a:cs typeface="Arial" charset="0"/>
              </a:rPr>
              <a:t>PHP variables are not explicitly declared.</a:t>
            </a:r>
          </a:p>
          <a:p>
            <a:pPr marL="457200" indent="-457200">
              <a:buFont typeface="Arial" charset="0"/>
              <a:buChar char="•"/>
            </a:pPr>
            <a:r>
              <a:rPr lang="en-PH" sz="2000" i="1" dirty="0" smtClean="0">
                <a:solidFill>
                  <a:srgbClr val="006600"/>
                </a:solidFill>
                <a:latin typeface="Arial" charset="0"/>
                <a:cs typeface="Arial" charset="0"/>
              </a:rPr>
              <a:t>You can use echo, print, or </a:t>
            </a:r>
            <a:r>
              <a:rPr lang="en-PH" sz="2000" i="1" dirty="0" err="1" smtClean="0">
                <a:solidFill>
                  <a:srgbClr val="006600"/>
                </a:solidFill>
                <a:latin typeface="Arial" charset="0"/>
                <a:cs typeface="Arial" charset="0"/>
              </a:rPr>
              <a:t>printf</a:t>
            </a:r>
            <a:r>
              <a:rPr lang="en-PH" sz="2000" i="1" dirty="0" smtClean="0">
                <a:solidFill>
                  <a:srgbClr val="006600"/>
                </a:solidFill>
                <a:latin typeface="Arial" charset="0"/>
                <a:cs typeface="Arial" charset="0"/>
              </a:rPr>
              <a:t> function for outputting strings to internet browser.</a:t>
            </a:r>
          </a:p>
          <a:p>
            <a:pPr marL="457200" indent="-457200">
              <a:buFont typeface="Arial" charset="0"/>
              <a:buChar char="•"/>
            </a:pPr>
            <a:r>
              <a:rPr lang="en-PH" sz="2000" i="1" dirty="0" smtClean="0">
                <a:solidFill>
                  <a:srgbClr val="006600"/>
                </a:solidFill>
                <a:latin typeface="Arial" charset="0"/>
                <a:cs typeface="Arial" charset="0"/>
              </a:rPr>
              <a:t>You can enclosed string using a pair of single quote or pair of double quote.</a:t>
            </a:r>
          </a:p>
          <a:p>
            <a:pPr marL="457200" indent="-457200">
              <a:buFont typeface="Arial" charset="0"/>
              <a:buChar char="•"/>
            </a:pPr>
            <a:r>
              <a:rPr lang="en-PH" sz="2000" i="1" dirty="0" smtClean="0">
                <a:solidFill>
                  <a:srgbClr val="006600"/>
                </a:solidFill>
                <a:latin typeface="Arial" charset="0"/>
                <a:cs typeface="Arial" charset="0"/>
              </a:rPr>
              <a:t>String inside a pair of single quote interpreted as literal except for the single quote itself.</a:t>
            </a:r>
          </a:p>
          <a:p>
            <a:pPr marL="457200" indent="-457200">
              <a:buFont typeface="Arial" charset="0"/>
              <a:buChar char="•"/>
            </a:pPr>
            <a:r>
              <a:rPr lang="en-PH" sz="2000" i="1" dirty="0" smtClean="0">
                <a:solidFill>
                  <a:srgbClr val="006600"/>
                </a:solidFill>
                <a:latin typeface="Arial" charset="0"/>
                <a:cs typeface="Arial" charset="0"/>
              </a:rPr>
              <a:t>String inside a pair of double quote interpreted as literal with some exception like using dollar character.</a:t>
            </a:r>
          </a:p>
          <a:p>
            <a:pPr marL="457200" indent="-457200">
              <a:buFont typeface="Arial" charset="0"/>
              <a:buChar char="•"/>
            </a:pPr>
            <a:r>
              <a:rPr lang="en-PH" sz="2000" i="1" dirty="0" smtClean="0">
                <a:solidFill>
                  <a:srgbClr val="006600"/>
                </a:solidFill>
                <a:latin typeface="Arial" charset="0"/>
                <a:cs typeface="Arial" charset="0"/>
              </a:rPr>
              <a:t>To explicitly display the character on the internet browser use backslash (\) character like \$, \’, \” and etc.</a:t>
            </a:r>
          </a:p>
          <a:p>
            <a:pPr marL="457200" indent="-457200">
              <a:buFont typeface="Arial" charset="0"/>
              <a:buChar char="•"/>
            </a:pPr>
            <a:r>
              <a:rPr lang="en-PH" sz="2000" i="1" dirty="0" err="1" smtClean="0">
                <a:solidFill>
                  <a:srgbClr val="006600"/>
                </a:solidFill>
                <a:latin typeface="Arial" charset="0"/>
                <a:cs typeface="Arial" charset="0"/>
              </a:rPr>
              <a:t>Datatypes</a:t>
            </a:r>
            <a:r>
              <a:rPr lang="en-PH" sz="2000" i="1" dirty="0" smtClean="0">
                <a:solidFill>
                  <a:srgbClr val="006600"/>
                </a:solidFill>
                <a:latin typeface="Arial" charset="0"/>
                <a:cs typeface="Arial" charset="0"/>
              </a:rPr>
              <a:t> in PHP can be categorized as scalar or compound </a:t>
            </a:r>
            <a:r>
              <a:rPr lang="en-PH" sz="2000" i="1" dirty="0" err="1" smtClean="0">
                <a:solidFill>
                  <a:srgbClr val="006600"/>
                </a:solidFill>
                <a:latin typeface="Arial" charset="0"/>
                <a:cs typeface="Arial" charset="0"/>
              </a:rPr>
              <a:t>datatypes</a:t>
            </a:r>
            <a:r>
              <a:rPr lang="en-PH" sz="2000" i="1" dirty="0" smtClean="0">
                <a:solidFill>
                  <a:srgbClr val="006600"/>
                </a:solidFill>
                <a:latin typeface="Arial" charset="0"/>
                <a:cs typeface="Arial" charset="0"/>
              </a:rPr>
              <a:t>.</a:t>
            </a:r>
          </a:p>
          <a:p>
            <a:pPr marL="457200" indent="-457200">
              <a:buFont typeface="Arial" charset="0"/>
              <a:buChar char="•"/>
            </a:pPr>
            <a:r>
              <a:rPr lang="en-PH" sz="2000" i="1" dirty="0" smtClean="0">
                <a:solidFill>
                  <a:srgbClr val="006600"/>
                </a:solidFill>
                <a:latin typeface="Arial" charset="0"/>
                <a:cs typeface="Arial" charset="0"/>
              </a:rPr>
              <a:t>You can explicitly change the type of a variable in PHP.</a:t>
            </a:r>
          </a:p>
          <a:p>
            <a:pPr marL="457200" indent="-457200">
              <a:buFont typeface="Arial" charset="0"/>
              <a:buChar char="•"/>
            </a:pPr>
            <a:r>
              <a:rPr lang="en-PH" sz="2000" i="1" dirty="0" smtClean="0">
                <a:solidFill>
                  <a:srgbClr val="006600"/>
                </a:solidFill>
                <a:latin typeface="Arial" charset="0"/>
                <a:cs typeface="Arial" charset="0"/>
              </a:rPr>
              <a:t>PHP support some predefined type function that can be used in manipulating type variables.</a:t>
            </a:r>
          </a:p>
          <a:p>
            <a:pPr marL="457200" indent="-457200">
              <a:buFont typeface="Arial" charset="0"/>
              <a:buChar char="•"/>
            </a:pPr>
            <a:endParaRPr lang="en-PH" sz="2000" i="1" dirty="0">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C3D33CDE-87E8-491F-88BD-ACFC2151E2FA}" type="slidenum">
              <a:rPr lang="en-US" sz="1000"/>
              <a:pPr>
                <a:defRPr/>
              </a:pPr>
              <a:t>4</a:t>
            </a:fld>
            <a:endParaRPr lang="en-US" sz="1000"/>
          </a:p>
        </p:txBody>
      </p:sp>
      <p:sp>
        <p:nvSpPr>
          <p:cNvPr id="11267"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1269" name="TextBox 2"/>
          <p:cNvSpPr txBox="1">
            <a:spLocks noChangeArrowheads="1"/>
          </p:cNvSpPr>
          <p:nvPr/>
        </p:nvSpPr>
        <p:spPr bwMode="auto">
          <a:xfrm>
            <a:off x="228600" y="838200"/>
            <a:ext cx="4343400" cy="523875"/>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HISTORY (Con’t.)</a:t>
            </a:r>
          </a:p>
        </p:txBody>
      </p:sp>
      <p:sp>
        <p:nvSpPr>
          <p:cNvPr id="11270" name="TextBox 2"/>
          <p:cNvSpPr txBox="1">
            <a:spLocks noChangeArrowheads="1"/>
          </p:cNvSpPr>
          <p:nvPr/>
        </p:nvSpPr>
        <p:spPr bwMode="auto">
          <a:xfrm>
            <a:off x="609600" y="1381125"/>
            <a:ext cx="8229600" cy="4708525"/>
          </a:xfrm>
          <a:prstGeom prst="rect">
            <a:avLst/>
          </a:prstGeom>
          <a:noFill/>
          <a:ln w="9525">
            <a:noFill/>
            <a:miter lim="800000"/>
            <a:headEnd/>
            <a:tailEnd/>
          </a:ln>
        </p:spPr>
        <p:txBody>
          <a:bodyPr>
            <a:spAutoFit/>
          </a:bodyPr>
          <a:lstStyle/>
          <a:p>
            <a:pPr marL="914400" lvl="1" indent="-457200">
              <a:buFont typeface="Arial" charset="0"/>
              <a:buChar char="•"/>
            </a:pPr>
            <a:r>
              <a:rPr lang="en-PH" sz="2000" b="1" i="1">
                <a:solidFill>
                  <a:srgbClr val="006600"/>
                </a:solidFill>
                <a:latin typeface="Arial" charset="0"/>
                <a:cs typeface="Arial" charset="0"/>
              </a:rPr>
              <a:t>Hundreds of functions being added</a:t>
            </a:r>
          </a:p>
          <a:p>
            <a:pPr marL="914400" lvl="1" indent="-457200">
              <a:buFont typeface="Arial" charset="0"/>
              <a:buChar char="•"/>
            </a:pPr>
            <a:r>
              <a:rPr lang="en-PH" sz="2000" b="1" i="1">
                <a:solidFill>
                  <a:srgbClr val="006600"/>
                </a:solidFill>
                <a:latin typeface="Arial" charset="0"/>
                <a:cs typeface="Arial" charset="0"/>
              </a:rPr>
              <a:t>Dubbed the Zend scripting engine</a:t>
            </a:r>
          </a:p>
          <a:p>
            <a:pPr marL="457200" indent="-457200">
              <a:buFont typeface="Arial" charset="0"/>
              <a:buChar char="•"/>
            </a:pPr>
            <a:r>
              <a:rPr lang="en-PH" sz="2000" b="1" i="1">
                <a:solidFill>
                  <a:srgbClr val="006600"/>
                </a:solidFill>
                <a:latin typeface="Arial" charset="0"/>
                <a:cs typeface="Arial" charset="0"/>
              </a:rPr>
              <a:t>May 22, 2000 (PHP 4.0)</a:t>
            </a:r>
          </a:p>
          <a:p>
            <a:pPr marL="914400" lvl="1" indent="-457200">
              <a:buFont typeface="Arial" charset="0"/>
              <a:buChar char="•"/>
            </a:pPr>
            <a:r>
              <a:rPr lang="en-PH" sz="2000" b="1" i="1">
                <a:solidFill>
                  <a:srgbClr val="006600"/>
                </a:solidFill>
                <a:latin typeface="Arial" charset="0"/>
                <a:cs typeface="Arial" charset="0"/>
              </a:rPr>
              <a:t>PHP: Hypertext Preprocessor (recursive acronym)</a:t>
            </a:r>
          </a:p>
          <a:p>
            <a:pPr marL="914400" lvl="1" indent="-457200">
              <a:buFont typeface="Arial" charset="0"/>
              <a:buChar char="•"/>
            </a:pPr>
            <a:r>
              <a:rPr lang="en-PH" sz="2000" b="1" i="1">
                <a:solidFill>
                  <a:srgbClr val="006600"/>
                </a:solidFill>
                <a:latin typeface="Arial" charset="0"/>
                <a:cs typeface="Arial" charset="0"/>
              </a:rPr>
              <a:t>3.6 million domain PHP installed</a:t>
            </a:r>
          </a:p>
          <a:p>
            <a:pPr marL="914400" lvl="1" indent="-457200">
              <a:buFont typeface="Arial" charset="0"/>
              <a:buChar char="•"/>
            </a:pPr>
            <a:r>
              <a:rPr lang="en-PH" sz="2000" b="1" i="1">
                <a:solidFill>
                  <a:srgbClr val="006600"/>
                </a:solidFill>
                <a:latin typeface="Arial" charset="0"/>
                <a:cs typeface="Arial" charset="0"/>
              </a:rPr>
              <a:t>Enterprise development</a:t>
            </a:r>
          </a:p>
          <a:p>
            <a:pPr marL="1371600" lvl="2" indent="-457200">
              <a:buFont typeface="Arial" charset="0"/>
              <a:buChar char="•"/>
            </a:pPr>
            <a:r>
              <a:rPr lang="en-PH" sz="2000" b="1" i="1">
                <a:solidFill>
                  <a:srgbClr val="006600"/>
                </a:solidFill>
                <a:latin typeface="Arial" charset="0"/>
                <a:cs typeface="Arial" charset="0"/>
              </a:rPr>
              <a:t>Improved resource handling (scalability)</a:t>
            </a:r>
          </a:p>
          <a:p>
            <a:pPr marL="1371600" lvl="2" indent="-457200">
              <a:buFont typeface="Arial" charset="0"/>
              <a:buChar char="•"/>
            </a:pPr>
            <a:r>
              <a:rPr lang="en-PH" sz="2000" b="1" i="1">
                <a:solidFill>
                  <a:srgbClr val="006600"/>
                </a:solidFill>
                <a:latin typeface="Arial" charset="0"/>
                <a:cs typeface="Arial" charset="0"/>
              </a:rPr>
              <a:t>Object-oriented support (Classes and Objects)</a:t>
            </a:r>
          </a:p>
          <a:p>
            <a:pPr marL="1371600" lvl="2" indent="-457200">
              <a:buFont typeface="Arial" charset="0"/>
              <a:buChar char="•"/>
            </a:pPr>
            <a:r>
              <a:rPr lang="en-PH" sz="2000" b="1" i="1">
                <a:solidFill>
                  <a:srgbClr val="006600"/>
                </a:solidFill>
                <a:latin typeface="Arial" charset="0"/>
                <a:cs typeface="Arial" charset="0"/>
              </a:rPr>
              <a:t>Native session-handling support (session)</a:t>
            </a:r>
          </a:p>
          <a:p>
            <a:pPr marL="1371600" lvl="2" indent="-457200">
              <a:buFont typeface="Arial" charset="0"/>
              <a:buChar char="•"/>
            </a:pPr>
            <a:r>
              <a:rPr lang="en-PH" sz="2000" b="1" i="1">
                <a:solidFill>
                  <a:srgbClr val="006600"/>
                </a:solidFill>
                <a:latin typeface="Arial" charset="0"/>
                <a:cs typeface="Arial" charset="0"/>
              </a:rPr>
              <a:t>Encryption (encryption algoritms)</a:t>
            </a:r>
          </a:p>
          <a:p>
            <a:pPr marL="1371600" lvl="2" indent="-457200">
              <a:buFont typeface="Arial" charset="0"/>
              <a:buChar char="•"/>
            </a:pPr>
            <a:r>
              <a:rPr lang="en-PH" sz="2000" b="1" i="1">
                <a:solidFill>
                  <a:srgbClr val="006600"/>
                </a:solidFill>
                <a:latin typeface="Arial" charset="0"/>
                <a:cs typeface="Arial" charset="0"/>
              </a:rPr>
              <a:t>ISAPI Support (for IIS)</a:t>
            </a:r>
          </a:p>
          <a:p>
            <a:pPr marL="1371600" lvl="2" indent="-457200">
              <a:buFont typeface="Arial" charset="0"/>
              <a:buChar char="•"/>
            </a:pPr>
            <a:r>
              <a:rPr lang="en-PH" sz="2000" b="1" i="1">
                <a:solidFill>
                  <a:srgbClr val="006600"/>
                </a:solidFill>
                <a:latin typeface="Arial" charset="0"/>
                <a:cs typeface="Arial" charset="0"/>
              </a:rPr>
              <a:t>Native COM/DOM (Windows applications)</a:t>
            </a:r>
          </a:p>
          <a:p>
            <a:pPr marL="1371600" lvl="2" indent="-457200">
              <a:buFont typeface="Arial" charset="0"/>
              <a:buChar char="•"/>
            </a:pPr>
            <a:r>
              <a:rPr lang="en-PH" sz="2000" b="1" i="1">
                <a:solidFill>
                  <a:srgbClr val="006600"/>
                </a:solidFill>
                <a:latin typeface="Arial" charset="0"/>
                <a:cs typeface="Arial" charset="0"/>
              </a:rPr>
              <a:t>Native Java Support: (binding to java objects)</a:t>
            </a:r>
          </a:p>
          <a:p>
            <a:pPr marL="1371600" lvl="2" indent="-457200">
              <a:buFont typeface="Arial" charset="0"/>
              <a:buChar char="•"/>
            </a:pPr>
            <a:r>
              <a:rPr lang="en-PH" sz="2000" b="1" i="1">
                <a:solidFill>
                  <a:srgbClr val="006600"/>
                </a:solidFill>
                <a:latin typeface="Arial" charset="0"/>
                <a:cs typeface="Arial" charset="0"/>
              </a:rPr>
              <a:t>PERL Compatible Regular Expressions </a:t>
            </a:r>
          </a:p>
          <a:p>
            <a:pPr marL="914400" lvl="1" indent="-457200">
              <a:buFont typeface="Arial" charset="0"/>
              <a:buChar char="•"/>
            </a:pPr>
            <a:r>
              <a:rPr lang="en-PH" sz="2000" b="1" i="1">
                <a:solidFill>
                  <a:srgbClr val="006600"/>
                </a:solidFill>
                <a:latin typeface="Arial" charset="0"/>
                <a:cs typeface="Arial" charset="0"/>
              </a:rPr>
              <a:t>New features, power, and scalabilty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A486174E-6705-42E2-BA65-2752F228B7FF}" type="slidenum">
              <a:rPr lang="en-US" sz="1000"/>
              <a:pPr>
                <a:defRPr/>
              </a:pPr>
              <a:t>5</a:t>
            </a:fld>
            <a:endParaRPr lang="en-US" sz="1000"/>
          </a:p>
        </p:txBody>
      </p:sp>
      <p:sp>
        <p:nvSpPr>
          <p:cNvPr id="12291"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2293" name="TextBox 2"/>
          <p:cNvSpPr txBox="1">
            <a:spLocks noChangeArrowheads="1"/>
          </p:cNvSpPr>
          <p:nvPr/>
        </p:nvSpPr>
        <p:spPr bwMode="auto">
          <a:xfrm>
            <a:off x="228600" y="838200"/>
            <a:ext cx="4343400" cy="523875"/>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HISTORY (Con’t.)</a:t>
            </a:r>
          </a:p>
        </p:txBody>
      </p:sp>
      <p:sp>
        <p:nvSpPr>
          <p:cNvPr id="12294" name="TextBox 2"/>
          <p:cNvSpPr txBox="1">
            <a:spLocks noChangeArrowheads="1"/>
          </p:cNvSpPr>
          <p:nvPr/>
        </p:nvSpPr>
        <p:spPr bwMode="auto">
          <a:xfrm>
            <a:off x="609600" y="1381125"/>
            <a:ext cx="8229600" cy="5324475"/>
          </a:xfrm>
          <a:prstGeom prst="rect">
            <a:avLst/>
          </a:prstGeom>
          <a:noFill/>
          <a:ln w="9525">
            <a:noFill/>
            <a:miter lim="800000"/>
            <a:headEnd/>
            <a:tailEnd/>
          </a:ln>
        </p:spPr>
        <p:txBody>
          <a:bodyPr>
            <a:spAutoFit/>
          </a:bodyPr>
          <a:lstStyle/>
          <a:p>
            <a:pPr marL="457200" indent="-457200">
              <a:buFont typeface="Arial" charset="0"/>
              <a:buChar char="•"/>
            </a:pPr>
            <a:r>
              <a:rPr lang="en-PH" sz="2000" b="1" i="1">
                <a:solidFill>
                  <a:srgbClr val="006600"/>
                </a:solidFill>
                <a:latin typeface="Arial" charset="0"/>
                <a:cs typeface="Arial" charset="0"/>
              </a:rPr>
              <a:t>PHP 5 (July 13, 2004)</a:t>
            </a:r>
          </a:p>
          <a:p>
            <a:pPr marL="914400" lvl="1" indent="-457200">
              <a:buFont typeface="Arial" charset="0"/>
              <a:buChar char="•"/>
            </a:pPr>
            <a:r>
              <a:rPr lang="en-PH" sz="2000" b="1" i="1">
                <a:solidFill>
                  <a:srgbClr val="006600"/>
                </a:solidFill>
                <a:latin typeface="Arial" charset="0"/>
                <a:cs typeface="Arial" charset="0"/>
              </a:rPr>
              <a:t>Vastly improved object-oriented capabilities: OOP improvement</a:t>
            </a:r>
          </a:p>
          <a:p>
            <a:pPr marL="914400" lvl="1" indent="-457200">
              <a:buFont typeface="Arial" charset="0"/>
              <a:buChar char="•"/>
            </a:pPr>
            <a:r>
              <a:rPr lang="en-PH" sz="2000" b="1" i="1">
                <a:solidFill>
                  <a:srgbClr val="006600"/>
                </a:solidFill>
                <a:latin typeface="Arial" charset="0"/>
                <a:cs typeface="Arial" charset="0"/>
              </a:rPr>
              <a:t>Try/catch exception handling</a:t>
            </a:r>
          </a:p>
          <a:p>
            <a:pPr marL="914400" lvl="1" indent="-457200">
              <a:buFont typeface="Arial" charset="0"/>
              <a:buChar char="•"/>
            </a:pPr>
            <a:r>
              <a:rPr lang="en-PH" sz="2000" b="1" i="1">
                <a:solidFill>
                  <a:srgbClr val="006600"/>
                </a:solidFill>
                <a:latin typeface="Arial" charset="0"/>
                <a:cs typeface="Arial" charset="0"/>
              </a:rPr>
              <a:t>Improved XML and Web Services support (Simple XML Support, using SOAP)</a:t>
            </a:r>
          </a:p>
          <a:p>
            <a:pPr marL="914400" lvl="1" indent="-457200">
              <a:buFont typeface="Arial" charset="0"/>
              <a:buChar char="•"/>
            </a:pPr>
            <a:r>
              <a:rPr lang="en-PH" sz="2000" b="1" i="1">
                <a:solidFill>
                  <a:srgbClr val="006600"/>
                </a:solidFill>
                <a:latin typeface="Arial" charset="0"/>
                <a:cs typeface="Arial" charset="0"/>
              </a:rPr>
              <a:t>Native support for SQLite</a:t>
            </a:r>
          </a:p>
          <a:p>
            <a:pPr marL="914400" lvl="1" indent="-457200">
              <a:buFont typeface="Arial" charset="0"/>
              <a:buChar char="•"/>
            </a:pPr>
            <a:r>
              <a:rPr lang="en-PH" sz="2000" b="1" i="1">
                <a:solidFill>
                  <a:srgbClr val="006600"/>
                </a:solidFill>
                <a:latin typeface="Arial" charset="0"/>
                <a:cs typeface="Arial" charset="0"/>
              </a:rPr>
              <a:t>Installed on 19 million domains</a:t>
            </a:r>
          </a:p>
          <a:p>
            <a:pPr marL="914400" lvl="1" indent="-457200">
              <a:buFont typeface="Arial" charset="0"/>
              <a:buChar char="•"/>
            </a:pPr>
            <a:r>
              <a:rPr lang="en-PH" sz="2000" b="1" i="1">
                <a:solidFill>
                  <a:srgbClr val="006600"/>
                </a:solidFill>
                <a:latin typeface="Arial" charset="0"/>
                <a:cs typeface="Arial" charset="0"/>
              </a:rPr>
              <a:t>54 percent on all Apache  module</a:t>
            </a:r>
          </a:p>
          <a:p>
            <a:pPr marL="457200" indent="-457200">
              <a:buFont typeface="Arial" charset="0"/>
              <a:buChar char="•"/>
            </a:pPr>
            <a:r>
              <a:rPr lang="en-PH" sz="2000" b="1" i="1">
                <a:solidFill>
                  <a:srgbClr val="006600"/>
                </a:solidFill>
                <a:latin typeface="Arial" charset="0"/>
                <a:cs typeface="Arial" charset="0"/>
              </a:rPr>
              <a:t>PHP 6 (2007 not yet released)</a:t>
            </a:r>
          </a:p>
          <a:p>
            <a:pPr marL="914400" lvl="1" indent="-457200">
              <a:buFont typeface="Arial" charset="0"/>
              <a:buChar char="•"/>
            </a:pPr>
            <a:r>
              <a:rPr lang="en-PH" sz="2000" b="1" i="1">
                <a:solidFill>
                  <a:srgbClr val="006600"/>
                </a:solidFill>
                <a:latin typeface="Arial" charset="0"/>
                <a:cs typeface="Arial" charset="0"/>
              </a:rPr>
              <a:t>Unicode Support (Native Unicode support for multilingual applications</a:t>
            </a:r>
          </a:p>
          <a:p>
            <a:pPr marL="914400" lvl="1" indent="-457200">
              <a:buFont typeface="Arial" charset="0"/>
              <a:buChar char="•"/>
            </a:pPr>
            <a:r>
              <a:rPr lang="en-PH" sz="2000" b="1" i="1">
                <a:solidFill>
                  <a:srgbClr val="006600"/>
                </a:solidFill>
                <a:latin typeface="Arial" charset="0"/>
                <a:cs typeface="Arial" charset="0"/>
              </a:rPr>
              <a:t>Security improvements</a:t>
            </a:r>
          </a:p>
          <a:p>
            <a:pPr marL="914400" lvl="1" indent="-457200">
              <a:buFont typeface="Arial" charset="0"/>
              <a:buChar char="•"/>
            </a:pPr>
            <a:r>
              <a:rPr lang="en-PH" sz="2000" b="1" i="1">
                <a:solidFill>
                  <a:srgbClr val="006600"/>
                </a:solidFill>
                <a:latin typeface="Arial" charset="0"/>
                <a:cs typeface="Arial" charset="0"/>
              </a:rPr>
              <a:t>New language features and constructs (64-bit type integer, foreach looping)</a:t>
            </a:r>
          </a:p>
          <a:p>
            <a:pPr marL="914400" lvl="1" indent="-457200"/>
            <a:r>
              <a:rPr lang="en-PH" sz="1400" b="1" i="1">
                <a:solidFill>
                  <a:srgbClr val="006600"/>
                </a:solidFill>
                <a:latin typeface="Arial" charset="0"/>
                <a:cs typeface="Arial" charset="0"/>
              </a:rPr>
              <a:t>http://en.wikipedia.org/wiki/PHP</a:t>
            </a:r>
          </a:p>
          <a:p>
            <a:pPr marL="914400" lvl="1" indent="-457200">
              <a:buFont typeface="Arial" charset="0"/>
              <a:buChar char="•"/>
            </a:pPr>
            <a:endParaRPr lang="en-PH" sz="2000" b="1" i="1">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20718FC7-A08D-4992-85CB-EC4CAA2F8B66}" type="slidenum">
              <a:rPr lang="en-US" sz="1000"/>
              <a:pPr>
                <a:defRPr/>
              </a:pPr>
              <a:t>6</a:t>
            </a:fld>
            <a:endParaRPr lang="en-US" sz="1000"/>
          </a:p>
        </p:txBody>
      </p:sp>
      <p:sp>
        <p:nvSpPr>
          <p:cNvPr id="13315"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3317" name="TextBox 2"/>
          <p:cNvSpPr txBox="1">
            <a:spLocks noChangeArrowheads="1"/>
          </p:cNvSpPr>
          <p:nvPr/>
        </p:nvSpPr>
        <p:spPr bwMode="auto">
          <a:xfrm>
            <a:off x="228600" y="838200"/>
            <a:ext cx="4343400" cy="523875"/>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HISTORY (Con’t.)</a:t>
            </a:r>
          </a:p>
        </p:txBody>
      </p:sp>
      <p:sp>
        <p:nvSpPr>
          <p:cNvPr id="13318" name="TextBox 2"/>
          <p:cNvSpPr txBox="1">
            <a:spLocks noChangeArrowheads="1"/>
          </p:cNvSpPr>
          <p:nvPr/>
        </p:nvSpPr>
        <p:spPr bwMode="auto">
          <a:xfrm>
            <a:off x="609600" y="1295400"/>
            <a:ext cx="8229600" cy="5324475"/>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PHP Key categories</a:t>
            </a:r>
          </a:p>
          <a:p>
            <a:pPr marL="914400" lvl="1" indent="-457200">
              <a:buFont typeface="Arial" charset="0"/>
              <a:buChar char="•"/>
            </a:pPr>
            <a:r>
              <a:rPr lang="en-PH" sz="2000" b="1" i="1">
                <a:solidFill>
                  <a:srgbClr val="006600"/>
                </a:solidFill>
                <a:latin typeface="Arial" charset="0"/>
                <a:cs typeface="Arial" charset="0"/>
              </a:rPr>
              <a:t>Practicality</a:t>
            </a:r>
          </a:p>
          <a:p>
            <a:pPr marL="1371600" lvl="2" indent="-457200">
              <a:buFont typeface="Arial" charset="0"/>
              <a:buChar char="•"/>
            </a:pPr>
            <a:r>
              <a:rPr lang="en-PH" sz="2000" b="1" i="1">
                <a:solidFill>
                  <a:srgbClr val="006600"/>
                </a:solidFill>
                <a:latin typeface="Arial" charset="0"/>
                <a:cs typeface="Arial" charset="0"/>
              </a:rPr>
              <a:t>PHP is a loosely type language (no explicitly create, typecast, or destroy a variable)</a:t>
            </a:r>
          </a:p>
          <a:p>
            <a:pPr marL="914400" lvl="1" indent="-457200">
              <a:buFont typeface="Arial" charset="0"/>
              <a:buChar char="•"/>
            </a:pPr>
            <a:r>
              <a:rPr lang="en-PH" sz="2000" b="1" i="1">
                <a:solidFill>
                  <a:srgbClr val="006600"/>
                </a:solidFill>
                <a:latin typeface="Arial" charset="0"/>
                <a:cs typeface="Arial" charset="0"/>
              </a:rPr>
              <a:t>Power</a:t>
            </a:r>
          </a:p>
          <a:p>
            <a:pPr marL="1371600" lvl="2" indent="-457200">
              <a:buFont typeface="Arial" charset="0"/>
              <a:buChar char="•"/>
            </a:pPr>
            <a:r>
              <a:rPr lang="en-PH" sz="2000" b="1" i="1">
                <a:solidFill>
                  <a:srgbClr val="006600"/>
                </a:solidFill>
                <a:latin typeface="Arial" charset="0"/>
                <a:cs typeface="Arial" charset="0"/>
              </a:rPr>
              <a:t>More libraries and thousands of functions</a:t>
            </a:r>
          </a:p>
          <a:p>
            <a:pPr marL="914400" lvl="1" indent="-457200">
              <a:buFont typeface="Arial" charset="0"/>
              <a:buChar char="•"/>
            </a:pPr>
            <a:r>
              <a:rPr lang="en-PH" sz="2000" b="1" i="1">
                <a:solidFill>
                  <a:srgbClr val="006600"/>
                </a:solidFill>
                <a:latin typeface="Arial" charset="0"/>
                <a:cs typeface="Arial" charset="0"/>
              </a:rPr>
              <a:t>Possibility</a:t>
            </a:r>
          </a:p>
          <a:p>
            <a:pPr marL="1371600" lvl="2" indent="-457200">
              <a:buFont typeface="Arial" charset="0"/>
              <a:buChar char="•"/>
            </a:pPr>
            <a:r>
              <a:rPr lang="en-PH" sz="2000" b="1" i="1">
                <a:solidFill>
                  <a:srgbClr val="006600"/>
                </a:solidFill>
                <a:latin typeface="Arial" charset="0"/>
                <a:cs typeface="Arial" charset="0"/>
              </a:rPr>
              <a:t>Native support </a:t>
            </a:r>
            <a:r>
              <a:rPr lang="en-US" sz="2000" b="1" i="1">
                <a:solidFill>
                  <a:srgbClr val="006600"/>
                </a:solidFill>
                <a:latin typeface="Arial" charset="0"/>
                <a:cs typeface="Arial" charset="0"/>
              </a:rPr>
              <a:t>is offered for more than 25 database products, including Adabas D, dBase, Empress, FilePro, FrontBase, Hyperwave, IBM DB2, Informix, Ingres, InterBase, mSQL, Microsoft SQL Server, MySQL, Oracle, Ovrimos, PostgreSQL, Solid, Sybase, Unix dbm, and Velocis.</a:t>
            </a:r>
          </a:p>
          <a:p>
            <a:pPr marL="1371600" lvl="2" indent="-457200">
              <a:buFont typeface="Arial" charset="0"/>
              <a:buChar char="•"/>
            </a:pPr>
            <a:r>
              <a:rPr lang="en-US" sz="2000" b="1" i="1">
                <a:solidFill>
                  <a:srgbClr val="006600"/>
                </a:solidFill>
                <a:latin typeface="Arial" charset="0"/>
                <a:cs typeface="Arial" charset="0"/>
              </a:rPr>
              <a:t>Both structured and Object Oriented approach</a:t>
            </a:r>
            <a:endParaRPr lang="en-PH" sz="2000" b="1" i="1">
              <a:solidFill>
                <a:srgbClr val="006600"/>
              </a:solidFill>
              <a:latin typeface="Arial" charset="0"/>
              <a:cs typeface="Arial" charset="0"/>
            </a:endParaRPr>
          </a:p>
          <a:p>
            <a:pPr marL="914400" lvl="1" indent="-457200">
              <a:buFont typeface="Arial" charset="0"/>
              <a:buChar char="•"/>
            </a:pPr>
            <a:r>
              <a:rPr lang="en-PH" sz="2000" b="1" i="1">
                <a:solidFill>
                  <a:srgbClr val="006600"/>
                </a:solidFill>
                <a:latin typeface="Arial" charset="0"/>
                <a:cs typeface="Arial" charset="0"/>
              </a:rPr>
              <a:t>Price</a:t>
            </a:r>
          </a:p>
          <a:p>
            <a:pPr marL="1371600" lvl="2" indent="-457200">
              <a:buFont typeface="Arial" charset="0"/>
              <a:buChar char="•"/>
            </a:pPr>
            <a:r>
              <a:rPr lang="en-PH" sz="2000" b="1" i="1">
                <a:solidFill>
                  <a:srgbClr val="006600"/>
                </a:solidFill>
                <a:latin typeface="Arial" charset="0"/>
                <a:cs typeface="Arial" charset="0"/>
              </a:rPr>
              <a:t>Free of charge</a:t>
            </a:r>
          </a:p>
          <a:p>
            <a:pPr marL="457200" indent="-457200">
              <a:buFont typeface="Arial" charset="0"/>
              <a:buChar char="•"/>
            </a:pPr>
            <a:endParaRPr lang="en-PH" sz="2000" b="1" i="1">
              <a:solidFill>
                <a:srgbClr val="006600"/>
              </a:solidFill>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257E8256-C32B-4CC5-9E52-20BACE3C187F}" type="slidenum">
              <a:rPr lang="en-US" sz="1000"/>
              <a:pPr>
                <a:defRPr/>
              </a:pPr>
              <a:t>7</a:t>
            </a:fld>
            <a:endParaRPr lang="en-US" sz="1000"/>
          </a:p>
        </p:txBody>
      </p:sp>
      <p:sp>
        <p:nvSpPr>
          <p:cNvPr id="14339"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pic>
        <p:nvPicPr>
          <p:cNvPr id="14342" name="Picture 7" descr="clientpc.jpg"/>
          <p:cNvPicPr>
            <a:picLocks noChangeAspect="1"/>
          </p:cNvPicPr>
          <p:nvPr/>
        </p:nvPicPr>
        <p:blipFill>
          <a:blip r:embed="rId3" cstate="print"/>
          <a:srcRect/>
          <a:stretch>
            <a:fillRect/>
          </a:stretch>
        </p:blipFill>
        <p:spPr bwMode="auto">
          <a:xfrm>
            <a:off x="762000" y="4038600"/>
            <a:ext cx="2438400" cy="1449388"/>
          </a:xfrm>
          <a:prstGeom prst="rect">
            <a:avLst/>
          </a:prstGeom>
          <a:noFill/>
          <a:ln w="9525">
            <a:noFill/>
            <a:miter lim="800000"/>
            <a:headEnd/>
            <a:tailEnd/>
          </a:ln>
        </p:spPr>
      </p:pic>
      <p:pic>
        <p:nvPicPr>
          <p:cNvPr id="14343" name="Picture 8" descr="cloud.jpg"/>
          <p:cNvPicPr>
            <a:picLocks noChangeAspect="1"/>
          </p:cNvPicPr>
          <p:nvPr/>
        </p:nvPicPr>
        <p:blipFill>
          <a:blip r:embed="rId4" cstate="print"/>
          <a:srcRect/>
          <a:stretch>
            <a:fillRect/>
          </a:stretch>
        </p:blipFill>
        <p:spPr bwMode="auto">
          <a:xfrm>
            <a:off x="2133600" y="1600200"/>
            <a:ext cx="2952750" cy="1552575"/>
          </a:xfrm>
          <a:prstGeom prst="rect">
            <a:avLst/>
          </a:prstGeom>
          <a:noFill/>
          <a:ln w="9525">
            <a:noFill/>
            <a:miter lim="800000"/>
            <a:headEnd/>
            <a:tailEnd/>
          </a:ln>
        </p:spPr>
      </p:pic>
      <p:pic>
        <p:nvPicPr>
          <p:cNvPr id="14344" name="Picture 9" descr="server.jpg"/>
          <p:cNvPicPr>
            <a:picLocks noChangeAspect="1"/>
          </p:cNvPicPr>
          <p:nvPr/>
        </p:nvPicPr>
        <p:blipFill>
          <a:blip r:embed="rId5" cstate="print"/>
          <a:srcRect/>
          <a:stretch>
            <a:fillRect/>
          </a:stretch>
        </p:blipFill>
        <p:spPr bwMode="auto">
          <a:xfrm>
            <a:off x="6248400" y="914400"/>
            <a:ext cx="1876425" cy="2428875"/>
          </a:xfrm>
          <a:prstGeom prst="rect">
            <a:avLst/>
          </a:prstGeom>
          <a:noFill/>
          <a:ln w="9525">
            <a:noFill/>
            <a:miter lim="800000"/>
            <a:headEnd/>
            <a:tailEnd/>
          </a:ln>
        </p:spPr>
      </p:pic>
      <p:sp>
        <p:nvSpPr>
          <p:cNvPr id="13" name="Right Arrow 12"/>
          <p:cNvSpPr/>
          <p:nvPr/>
        </p:nvSpPr>
        <p:spPr>
          <a:xfrm rot="18917146">
            <a:off x="1112838" y="3332163"/>
            <a:ext cx="1320800" cy="193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ight Arrow 13"/>
          <p:cNvSpPr/>
          <p:nvPr/>
        </p:nvSpPr>
        <p:spPr>
          <a:xfrm>
            <a:off x="4419600" y="1524000"/>
            <a:ext cx="1658938"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7" name="TextBox 2"/>
          <p:cNvSpPr txBox="1">
            <a:spLocks noChangeArrowheads="1"/>
          </p:cNvSpPr>
          <p:nvPr/>
        </p:nvSpPr>
        <p:spPr bwMode="auto">
          <a:xfrm rot="-2667128">
            <a:off x="492125" y="3019425"/>
            <a:ext cx="19304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Page Request</a:t>
            </a:r>
          </a:p>
        </p:txBody>
      </p:sp>
      <p:sp>
        <p:nvSpPr>
          <p:cNvPr id="14348" name="TextBox 2"/>
          <p:cNvSpPr txBox="1">
            <a:spLocks noChangeArrowheads="1"/>
          </p:cNvSpPr>
          <p:nvPr/>
        </p:nvSpPr>
        <p:spPr bwMode="auto">
          <a:xfrm>
            <a:off x="2971800" y="2286000"/>
            <a:ext cx="1371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Internet</a:t>
            </a:r>
          </a:p>
        </p:txBody>
      </p:sp>
      <p:sp>
        <p:nvSpPr>
          <p:cNvPr id="17" name="Right Arrow 16"/>
          <p:cNvSpPr/>
          <p:nvPr/>
        </p:nvSpPr>
        <p:spPr>
          <a:xfrm rot="10800000">
            <a:off x="5181600" y="2514600"/>
            <a:ext cx="1360488"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Arrow 17"/>
          <p:cNvSpPr/>
          <p:nvPr/>
        </p:nvSpPr>
        <p:spPr>
          <a:xfrm rot="8030209">
            <a:off x="1948657" y="3504406"/>
            <a:ext cx="1131888"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51" name="TextBox 2"/>
          <p:cNvSpPr txBox="1">
            <a:spLocks noChangeArrowheads="1"/>
          </p:cNvSpPr>
          <p:nvPr/>
        </p:nvSpPr>
        <p:spPr bwMode="auto">
          <a:xfrm>
            <a:off x="5257800" y="2057400"/>
            <a:ext cx="1176338"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html</a:t>
            </a:r>
          </a:p>
        </p:txBody>
      </p:sp>
      <p:sp>
        <p:nvSpPr>
          <p:cNvPr id="14352" name="TextBox 2"/>
          <p:cNvSpPr txBox="1">
            <a:spLocks noChangeArrowheads="1"/>
          </p:cNvSpPr>
          <p:nvPr/>
        </p:nvSpPr>
        <p:spPr bwMode="auto">
          <a:xfrm rot="-2747929">
            <a:off x="1718469" y="3256757"/>
            <a:ext cx="1176337"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html</a:t>
            </a:r>
          </a:p>
        </p:txBody>
      </p:sp>
      <p:sp>
        <p:nvSpPr>
          <p:cNvPr id="14353" name="TextBox 2"/>
          <p:cNvSpPr txBox="1">
            <a:spLocks noChangeArrowheads="1"/>
          </p:cNvSpPr>
          <p:nvPr/>
        </p:nvSpPr>
        <p:spPr bwMode="auto">
          <a:xfrm>
            <a:off x="4191000" y="990600"/>
            <a:ext cx="19304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Page Request</a:t>
            </a:r>
          </a:p>
        </p:txBody>
      </p:sp>
      <p:sp>
        <p:nvSpPr>
          <p:cNvPr id="14354" name="TextBox 2"/>
          <p:cNvSpPr txBox="1">
            <a:spLocks noChangeArrowheads="1"/>
          </p:cNvSpPr>
          <p:nvPr/>
        </p:nvSpPr>
        <p:spPr bwMode="auto">
          <a:xfrm>
            <a:off x="228600" y="838200"/>
            <a:ext cx="8686800" cy="523875"/>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Web Architecture</a:t>
            </a:r>
          </a:p>
        </p:txBody>
      </p:sp>
      <p:sp>
        <p:nvSpPr>
          <p:cNvPr id="23" name="Oval Callout 22"/>
          <p:cNvSpPr/>
          <p:nvPr/>
        </p:nvSpPr>
        <p:spPr>
          <a:xfrm flipH="1" flipV="1">
            <a:off x="3200400" y="3429000"/>
            <a:ext cx="5029200" cy="2362200"/>
          </a:xfrm>
          <a:prstGeom prst="wedgeEllipseCallou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pic>
        <p:nvPicPr>
          <p:cNvPr id="14356" name="Picture 23" descr="notes.jpg"/>
          <p:cNvPicPr>
            <a:picLocks noChangeAspect="1"/>
          </p:cNvPicPr>
          <p:nvPr/>
        </p:nvPicPr>
        <p:blipFill>
          <a:blip r:embed="rId6" cstate="print"/>
          <a:srcRect/>
          <a:stretch>
            <a:fillRect/>
          </a:stretch>
        </p:blipFill>
        <p:spPr bwMode="auto">
          <a:xfrm>
            <a:off x="3581400" y="4038600"/>
            <a:ext cx="1219200" cy="1090613"/>
          </a:xfrm>
          <a:prstGeom prst="rect">
            <a:avLst/>
          </a:prstGeom>
          <a:noFill/>
          <a:ln w="9525">
            <a:noFill/>
            <a:miter lim="800000"/>
            <a:headEnd/>
            <a:tailEnd/>
          </a:ln>
        </p:spPr>
      </p:pic>
      <p:pic>
        <p:nvPicPr>
          <p:cNvPr id="14357" name="Picture 24" descr="database.jpg"/>
          <p:cNvPicPr>
            <a:picLocks noChangeAspect="1"/>
          </p:cNvPicPr>
          <p:nvPr/>
        </p:nvPicPr>
        <p:blipFill>
          <a:blip r:embed="rId7" cstate="print"/>
          <a:srcRect/>
          <a:stretch>
            <a:fillRect/>
          </a:stretch>
        </p:blipFill>
        <p:spPr bwMode="auto">
          <a:xfrm>
            <a:off x="6096000" y="3810000"/>
            <a:ext cx="1452563" cy="1452563"/>
          </a:xfrm>
          <a:prstGeom prst="rect">
            <a:avLst/>
          </a:prstGeom>
          <a:noFill/>
          <a:ln w="9525">
            <a:noFill/>
            <a:miter lim="800000"/>
            <a:headEnd/>
            <a:tailEnd/>
          </a:ln>
        </p:spPr>
      </p:pic>
      <p:sp>
        <p:nvSpPr>
          <p:cNvPr id="26" name="Left-Right Arrow Callout 25"/>
          <p:cNvSpPr/>
          <p:nvPr/>
        </p:nvSpPr>
        <p:spPr>
          <a:xfrm>
            <a:off x="4800600" y="4419600"/>
            <a:ext cx="1143000" cy="609600"/>
          </a:xfrm>
          <a:prstGeom prst="leftRightArrowCallou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4359" name="TextBox 2"/>
          <p:cNvSpPr txBox="1">
            <a:spLocks noChangeArrowheads="1"/>
          </p:cNvSpPr>
          <p:nvPr/>
        </p:nvSpPr>
        <p:spPr bwMode="auto">
          <a:xfrm>
            <a:off x="4038600" y="3810000"/>
            <a:ext cx="15240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scripts</a:t>
            </a:r>
          </a:p>
        </p:txBody>
      </p:sp>
      <p:sp>
        <p:nvSpPr>
          <p:cNvPr id="14360" name="TextBox 2"/>
          <p:cNvSpPr txBox="1">
            <a:spLocks noChangeArrowheads="1"/>
          </p:cNvSpPr>
          <p:nvPr/>
        </p:nvSpPr>
        <p:spPr bwMode="auto">
          <a:xfrm>
            <a:off x="5334000" y="5181600"/>
            <a:ext cx="15240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database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3" descr="fedora.jpg"/>
          <p:cNvPicPr>
            <a:picLocks noChangeAspect="1"/>
          </p:cNvPicPr>
          <p:nvPr/>
        </p:nvPicPr>
        <p:blipFill>
          <a:blip r:embed="rId3" cstate="print"/>
          <a:srcRect/>
          <a:stretch>
            <a:fillRect/>
          </a:stretch>
        </p:blipFill>
        <p:spPr bwMode="auto">
          <a:xfrm>
            <a:off x="2514600" y="2743200"/>
            <a:ext cx="3581400" cy="3581400"/>
          </a:xfrm>
          <a:prstGeom prst="rect">
            <a:avLst/>
          </a:prstGeom>
          <a:noFill/>
          <a:ln w="9525">
            <a:noFill/>
            <a:miter lim="800000"/>
            <a:headEnd/>
            <a:tailEnd/>
          </a:ln>
        </p:spPr>
      </p:pic>
      <p:pic>
        <p:nvPicPr>
          <p:cNvPr id="15363" name="Picture 16" descr="tux.jpg"/>
          <p:cNvPicPr>
            <a:picLocks noChangeAspect="1"/>
          </p:cNvPicPr>
          <p:nvPr/>
        </p:nvPicPr>
        <p:blipFill>
          <a:blip r:embed="rId4" cstate="print"/>
          <a:srcRect/>
          <a:stretch>
            <a:fillRect/>
          </a:stretch>
        </p:blipFill>
        <p:spPr bwMode="auto">
          <a:xfrm>
            <a:off x="7239000" y="914400"/>
            <a:ext cx="1752600" cy="1041400"/>
          </a:xfrm>
          <a:prstGeom prst="rect">
            <a:avLst/>
          </a:prstGeom>
          <a:noFill/>
          <a:ln w="9525">
            <a:noFill/>
            <a:miter lim="800000"/>
            <a:headEnd/>
            <a:tailEnd/>
          </a:ln>
        </p:spPr>
      </p:pic>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30E377FB-3BE8-4830-80BA-9D0283488456}" type="slidenum">
              <a:rPr lang="en-US" sz="1000"/>
              <a:pPr>
                <a:defRPr/>
              </a:pPr>
              <a:t>8</a:t>
            </a:fld>
            <a:endParaRPr lang="en-US" sz="1000"/>
          </a:p>
        </p:txBody>
      </p:sp>
      <p:sp>
        <p:nvSpPr>
          <p:cNvPr id="15365"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5367"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Operating System: Linux</a:t>
            </a:r>
          </a:p>
        </p:txBody>
      </p:sp>
      <p:pic>
        <p:nvPicPr>
          <p:cNvPr id="15369" name="Picture 17" descr="mandrake.jpg"/>
          <p:cNvPicPr>
            <a:picLocks noChangeAspect="1"/>
          </p:cNvPicPr>
          <p:nvPr/>
        </p:nvPicPr>
        <p:blipFill>
          <a:blip r:embed="rId5" cstate="print"/>
          <a:srcRect/>
          <a:stretch>
            <a:fillRect/>
          </a:stretch>
        </p:blipFill>
        <p:spPr bwMode="auto">
          <a:xfrm>
            <a:off x="5715000" y="2133600"/>
            <a:ext cx="3162300" cy="685800"/>
          </a:xfrm>
          <a:prstGeom prst="rect">
            <a:avLst/>
          </a:prstGeom>
          <a:noFill/>
          <a:ln w="9525">
            <a:noFill/>
            <a:miter lim="800000"/>
            <a:headEnd/>
            <a:tailEnd/>
          </a:ln>
        </p:spPr>
      </p:pic>
      <p:pic>
        <p:nvPicPr>
          <p:cNvPr id="15370" name="Picture 18" descr="ubuntu.jpg"/>
          <p:cNvPicPr>
            <a:picLocks noChangeAspect="1"/>
          </p:cNvPicPr>
          <p:nvPr/>
        </p:nvPicPr>
        <p:blipFill>
          <a:blip r:embed="rId6" cstate="print"/>
          <a:srcRect/>
          <a:stretch>
            <a:fillRect/>
          </a:stretch>
        </p:blipFill>
        <p:spPr bwMode="auto">
          <a:xfrm>
            <a:off x="533400" y="2057400"/>
            <a:ext cx="1466850" cy="1143000"/>
          </a:xfrm>
          <a:prstGeom prst="rect">
            <a:avLst/>
          </a:prstGeom>
          <a:noFill/>
          <a:ln w="9525">
            <a:noFill/>
            <a:miter lim="800000"/>
            <a:headEnd/>
            <a:tailEnd/>
          </a:ln>
        </p:spPr>
      </p:pic>
      <p:pic>
        <p:nvPicPr>
          <p:cNvPr id="15371" name="Picture 19" descr="kubuntu.jpg"/>
          <p:cNvPicPr>
            <a:picLocks noChangeAspect="1"/>
          </p:cNvPicPr>
          <p:nvPr/>
        </p:nvPicPr>
        <p:blipFill>
          <a:blip r:embed="rId7" cstate="print"/>
          <a:srcRect/>
          <a:stretch>
            <a:fillRect/>
          </a:stretch>
        </p:blipFill>
        <p:spPr bwMode="auto">
          <a:xfrm>
            <a:off x="6858000" y="4953000"/>
            <a:ext cx="1981200" cy="1152525"/>
          </a:xfrm>
          <a:prstGeom prst="rect">
            <a:avLst/>
          </a:prstGeom>
          <a:noFill/>
          <a:ln w="9525">
            <a:noFill/>
            <a:miter lim="800000"/>
            <a:headEnd/>
            <a:tailEnd/>
          </a:ln>
        </p:spPr>
      </p:pic>
      <p:pic>
        <p:nvPicPr>
          <p:cNvPr id="15372" name="Picture 12" descr="suse.jpg"/>
          <p:cNvPicPr>
            <a:picLocks noChangeAspect="1"/>
          </p:cNvPicPr>
          <p:nvPr/>
        </p:nvPicPr>
        <p:blipFill>
          <a:blip r:embed="rId8" cstate="print"/>
          <a:srcRect/>
          <a:stretch>
            <a:fillRect/>
          </a:stretch>
        </p:blipFill>
        <p:spPr bwMode="auto">
          <a:xfrm>
            <a:off x="0" y="3657600"/>
            <a:ext cx="3448050" cy="1323975"/>
          </a:xfrm>
          <a:prstGeom prst="rect">
            <a:avLst/>
          </a:prstGeom>
          <a:noFill/>
          <a:ln w="9525">
            <a:noFill/>
            <a:miter lim="800000"/>
            <a:headEnd/>
            <a:tailEnd/>
          </a:ln>
        </p:spPr>
      </p:pic>
      <p:pic>
        <p:nvPicPr>
          <p:cNvPr id="15373" name="Picture 14" descr="debian.jpg"/>
          <p:cNvPicPr>
            <a:picLocks noChangeAspect="1"/>
          </p:cNvPicPr>
          <p:nvPr/>
        </p:nvPicPr>
        <p:blipFill>
          <a:blip r:embed="rId9" cstate="print"/>
          <a:srcRect/>
          <a:stretch>
            <a:fillRect/>
          </a:stretch>
        </p:blipFill>
        <p:spPr bwMode="auto">
          <a:xfrm>
            <a:off x="2667000" y="2209800"/>
            <a:ext cx="2476500" cy="714375"/>
          </a:xfrm>
          <a:prstGeom prst="rect">
            <a:avLst/>
          </a:prstGeom>
          <a:noFill/>
          <a:ln w="9525">
            <a:noFill/>
            <a:miter lim="800000"/>
            <a:headEnd/>
            <a:tailEnd/>
          </a:ln>
        </p:spPr>
      </p:pic>
      <p:pic>
        <p:nvPicPr>
          <p:cNvPr id="15374" name="Picture 15" descr="centos.jpg"/>
          <p:cNvPicPr>
            <a:picLocks noChangeAspect="1"/>
          </p:cNvPicPr>
          <p:nvPr/>
        </p:nvPicPr>
        <p:blipFill>
          <a:blip r:embed="rId10" cstate="print"/>
          <a:srcRect t="3262"/>
          <a:stretch>
            <a:fillRect/>
          </a:stretch>
        </p:blipFill>
        <p:spPr bwMode="auto">
          <a:xfrm>
            <a:off x="5562600" y="3581400"/>
            <a:ext cx="2619375" cy="811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2" descr="windows 2008.jpg"/>
          <p:cNvPicPr>
            <a:picLocks noChangeAspect="1"/>
          </p:cNvPicPr>
          <p:nvPr/>
        </p:nvPicPr>
        <p:blipFill>
          <a:blip r:embed="rId3" cstate="print"/>
          <a:srcRect/>
          <a:stretch>
            <a:fillRect/>
          </a:stretch>
        </p:blipFill>
        <p:spPr bwMode="auto">
          <a:xfrm>
            <a:off x="533400" y="3581400"/>
            <a:ext cx="3657600" cy="1219200"/>
          </a:xfrm>
          <a:prstGeom prst="rect">
            <a:avLst/>
          </a:prstGeom>
          <a:noFill/>
          <a:ln w="9525">
            <a:noFill/>
            <a:miter lim="800000"/>
            <a:headEnd/>
            <a:tailEnd/>
          </a:ln>
        </p:spPr>
      </p:pic>
      <p:sp>
        <p:nvSpPr>
          <p:cNvPr id="1029" name="Slide Number Placeholder 3"/>
          <p:cNvSpPr>
            <a:spLocks noGrp="1"/>
          </p:cNvSpPr>
          <p:nvPr>
            <p:ph type="sldNum" sz="quarter" idx="12"/>
          </p:nvPr>
        </p:nvSpPr>
        <p:spPr/>
        <p:txBody>
          <a:bodyPr/>
          <a:lstStyle/>
          <a:p>
            <a:pPr>
              <a:defRPr/>
            </a:pPr>
            <a:endParaRPr lang="en-US"/>
          </a:p>
          <a:p>
            <a:pPr>
              <a:defRPr/>
            </a:pPr>
            <a:r>
              <a:rPr lang="en-US" sz="1000"/>
              <a:t>Slide </a:t>
            </a:r>
            <a:fld id="{880F340F-D552-4BC1-AE74-A2DF74BBA4DB}" type="slidenum">
              <a:rPr lang="en-US" sz="1000"/>
              <a:pPr>
                <a:defRPr/>
              </a:pPr>
              <a:t>9</a:t>
            </a:fld>
            <a:endParaRPr lang="en-US" sz="1000"/>
          </a:p>
        </p:txBody>
      </p:sp>
      <p:sp>
        <p:nvSpPr>
          <p:cNvPr id="16388" name="TextBox 2"/>
          <p:cNvSpPr txBox="1">
            <a:spLocks noChangeArrowheads="1"/>
          </p:cNvSpPr>
          <p:nvPr/>
        </p:nvSpPr>
        <p:spPr bwMode="auto">
          <a:xfrm>
            <a:off x="228600" y="209550"/>
            <a:ext cx="5562600" cy="400050"/>
          </a:xfrm>
          <a:prstGeom prst="rect">
            <a:avLst/>
          </a:prstGeom>
          <a:noFill/>
          <a:ln w="9525">
            <a:noFill/>
            <a:miter lim="800000"/>
            <a:headEnd/>
            <a:tailEnd/>
          </a:ln>
        </p:spPr>
        <p:txBody>
          <a:bodyPr>
            <a:spAutoFit/>
          </a:bodyPr>
          <a:lstStyle/>
          <a:p>
            <a:pPr marL="457200" indent="-457200"/>
            <a:r>
              <a:rPr lang="en-PH" sz="2000" b="1" i="1">
                <a:solidFill>
                  <a:srgbClr val="006600"/>
                </a:solidFill>
                <a:latin typeface="Arial" charset="0"/>
                <a:cs typeface="Arial" charset="0"/>
              </a:rPr>
              <a:t>An introduction to PHP web programming</a:t>
            </a:r>
          </a:p>
        </p:txBody>
      </p:sp>
      <p:sp>
        <p:nvSpPr>
          <p:cNvPr id="7" name="Rectangle 6"/>
          <p:cNvSpPr/>
          <p:nvPr/>
        </p:nvSpPr>
        <p:spPr>
          <a:xfrm>
            <a:off x="0" y="762000"/>
            <a:ext cx="9144000" cy="46038"/>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16390" name="TextBox 2"/>
          <p:cNvSpPr txBox="1">
            <a:spLocks noChangeArrowheads="1"/>
          </p:cNvSpPr>
          <p:nvPr/>
        </p:nvSpPr>
        <p:spPr bwMode="auto">
          <a:xfrm>
            <a:off x="228600" y="838200"/>
            <a:ext cx="8686800" cy="954088"/>
          </a:xfrm>
          <a:prstGeom prst="rect">
            <a:avLst/>
          </a:prstGeom>
          <a:noFill/>
          <a:ln w="9525">
            <a:noFill/>
            <a:miter lim="800000"/>
            <a:headEnd/>
            <a:tailEnd/>
          </a:ln>
        </p:spPr>
        <p:txBody>
          <a:bodyPr>
            <a:spAutoFit/>
          </a:bodyPr>
          <a:lstStyle/>
          <a:p>
            <a:pPr marL="457200" indent="-457200"/>
            <a:r>
              <a:rPr lang="en-PH" sz="2800" b="1">
                <a:solidFill>
                  <a:srgbClr val="006600"/>
                </a:solidFill>
                <a:latin typeface="Arial" charset="0"/>
                <a:cs typeface="Arial" charset="0"/>
              </a:rPr>
              <a:t>Software Requirements</a:t>
            </a:r>
          </a:p>
          <a:p>
            <a:pPr marL="457200" indent="-457200"/>
            <a:r>
              <a:rPr lang="en-PH" sz="2800" b="1">
                <a:solidFill>
                  <a:srgbClr val="006600"/>
                </a:solidFill>
                <a:latin typeface="Arial" charset="0"/>
                <a:cs typeface="Arial" charset="0"/>
              </a:rPr>
              <a:t>Operating System: Windows</a:t>
            </a:r>
          </a:p>
        </p:txBody>
      </p:sp>
      <p:pic>
        <p:nvPicPr>
          <p:cNvPr id="16392" name="Picture 16" descr="windows.jpg"/>
          <p:cNvPicPr>
            <a:picLocks noChangeAspect="1"/>
          </p:cNvPicPr>
          <p:nvPr/>
        </p:nvPicPr>
        <p:blipFill>
          <a:blip r:embed="rId4" cstate="print"/>
          <a:srcRect/>
          <a:stretch>
            <a:fillRect/>
          </a:stretch>
        </p:blipFill>
        <p:spPr bwMode="auto">
          <a:xfrm>
            <a:off x="6629400" y="990600"/>
            <a:ext cx="2209800" cy="1503363"/>
          </a:xfrm>
          <a:prstGeom prst="rect">
            <a:avLst/>
          </a:prstGeom>
          <a:noFill/>
          <a:ln w="9525">
            <a:noFill/>
            <a:miter lim="800000"/>
            <a:headEnd/>
            <a:tailEnd/>
          </a:ln>
        </p:spPr>
      </p:pic>
      <p:pic>
        <p:nvPicPr>
          <p:cNvPr id="16393" name="Picture 17" descr="windows 7.jpg"/>
          <p:cNvPicPr>
            <a:picLocks noChangeAspect="1"/>
          </p:cNvPicPr>
          <p:nvPr/>
        </p:nvPicPr>
        <p:blipFill>
          <a:blip r:embed="rId5" cstate="print"/>
          <a:srcRect/>
          <a:stretch>
            <a:fillRect/>
          </a:stretch>
        </p:blipFill>
        <p:spPr bwMode="auto">
          <a:xfrm>
            <a:off x="1981200" y="4953000"/>
            <a:ext cx="1828800" cy="1217613"/>
          </a:xfrm>
          <a:prstGeom prst="rect">
            <a:avLst/>
          </a:prstGeom>
          <a:noFill/>
          <a:ln w="9525">
            <a:noFill/>
            <a:miter lim="800000"/>
            <a:headEnd/>
            <a:tailEnd/>
          </a:ln>
        </p:spPr>
      </p:pic>
      <p:pic>
        <p:nvPicPr>
          <p:cNvPr id="16394" name="Picture 18" descr="windows me.jpg"/>
          <p:cNvPicPr>
            <a:picLocks noChangeAspect="1"/>
          </p:cNvPicPr>
          <p:nvPr/>
        </p:nvPicPr>
        <p:blipFill>
          <a:blip r:embed="rId6" cstate="print"/>
          <a:srcRect/>
          <a:stretch>
            <a:fillRect/>
          </a:stretch>
        </p:blipFill>
        <p:spPr bwMode="auto">
          <a:xfrm>
            <a:off x="3200400" y="1905000"/>
            <a:ext cx="1676400" cy="1255713"/>
          </a:xfrm>
          <a:prstGeom prst="rect">
            <a:avLst/>
          </a:prstGeom>
          <a:noFill/>
          <a:ln w="9525">
            <a:noFill/>
            <a:miter lim="800000"/>
            <a:headEnd/>
            <a:tailEnd/>
          </a:ln>
        </p:spPr>
      </p:pic>
      <p:pic>
        <p:nvPicPr>
          <p:cNvPr id="16395" name="Picture 19" descr="windows xp.jpg"/>
          <p:cNvPicPr>
            <a:picLocks noChangeAspect="1"/>
          </p:cNvPicPr>
          <p:nvPr/>
        </p:nvPicPr>
        <p:blipFill>
          <a:blip r:embed="rId7" cstate="print"/>
          <a:srcRect/>
          <a:stretch>
            <a:fillRect/>
          </a:stretch>
        </p:blipFill>
        <p:spPr bwMode="auto">
          <a:xfrm>
            <a:off x="304800" y="2286000"/>
            <a:ext cx="1697038" cy="1066800"/>
          </a:xfrm>
          <a:prstGeom prst="rect">
            <a:avLst/>
          </a:prstGeom>
          <a:noFill/>
          <a:ln w="9525">
            <a:noFill/>
            <a:miter lim="800000"/>
            <a:headEnd/>
            <a:tailEnd/>
          </a:ln>
        </p:spPr>
      </p:pic>
      <p:pic>
        <p:nvPicPr>
          <p:cNvPr id="16396" name="Picture 20" descr="windows 8.jpg"/>
          <p:cNvPicPr>
            <a:picLocks noChangeAspect="1"/>
          </p:cNvPicPr>
          <p:nvPr/>
        </p:nvPicPr>
        <p:blipFill>
          <a:blip r:embed="rId8" cstate="print"/>
          <a:srcRect/>
          <a:stretch>
            <a:fillRect/>
          </a:stretch>
        </p:blipFill>
        <p:spPr bwMode="auto">
          <a:xfrm>
            <a:off x="4953000" y="2590800"/>
            <a:ext cx="3429000" cy="2581275"/>
          </a:xfrm>
          <a:prstGeom prst="rect">
            <a:avLst/>
          </a:prstGeom>
          <a:noFill/>
          <a:ln w="9525">
            <a:noFill/>
            <a:miter lim="800000"/>
            <a:headEnd/>
            <a:tailEnd/>
          </a:ln>
        </p:spPr>
      </p:pic>
      <p:pic>
        <p:nvPicPr>
          <p:cNvPr id="16397" name="Picture 21" descr="windows 2000.jpg"/>
          <p:cNvPicPr>
            <a:picLocks noChangeAspect="1"/>
          </p:cNvPicPr>
          <p:nvPr/>
        </p:nvPicPr>
        <p:blipFill>
          <a:blip r:embed="rId9" cstate="print"/>
          <a:srcRect/>
          <a:stretch>
            <a:fillRect/>
          </a:stretch>
        </p:blipFill>
        <p:spPr bwMode="auto">
          <a:xfrm>
            <a:off x="4648200" y="5334000"/>
            <a:ext cx="4267200" cy="896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EUEA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5111</TotalTime>
  <Words>1647</Words>
  <Application>Microsoft Office PowerPoint</Application>
  <PresentationFormat>On-screen Show (4:3)</PresentationFormat>
  <Paragraphs>428</Paragraphs>
  <Slides>37</Slides>
  <Notes>36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FEUEAC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Mike Murach &amp; Ass.,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Tom Murach</dc:creator>
  <cp:lastModifiedBy>RMDA</cp:lastModifiedBy>
  <cp:revision>383</cp:revision>
  <dcterms:created xsi:type="dcterms:W3CDTF">1999-10-15T22:36:31Z</dcterms:created>
  <dcterms:modified xsi:type="dcterms:W3CDTF">2014-05-09T02:17:11Z</dcterms:modified>
</cp:coreProperties>
</file>