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7315200" cy="96012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0F21DB3-4B0D-496D-B30F-C92200131198}">
  <a:tblStyle styleId="{F0F21DB3-4B0D-496D-B30F-C9220013119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5F8EF"/>
          </a:solidFill>
        </a:fill>
      </a:tcStyle>
    </a:wholeTbl>
    <a:band1H>
      <a:tcStyle>
        <a:fill>
          <a:solidFill>
            <a:srgbClr val="EAF1DD"/>
          </a:solidFill>
        </a:fill>
      </a:tcStyle>
    </a:band1H>
    <a:band1V>
      <a:tcStyle>
        <a:fill>
          <a:solidFill>
            <a:srgbClr val="EAF1DD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3"/>
          </a:solidFill>
        </a:fill>
      </a:tcStyle>
    </a:firstRow>
  </a:tblStyle>
  <a:tblStyle styleId="{03B4A7A7-8FE6-4A02-A419-E4715AEA657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5F8EF"/>
          </a:solidFill>
        </a:fill>
      </a:tcStyle>
    </a:wholeTbl>
    <a:band1H>
      <a:tcStyle>
        <a:fill>
          <a:solidFill>
            <a:srgbClr val="EAF1DD"/>
          </a:solidFill>
        </a:fill>
      </a:tcStyle>
    </a:band1H>
    <a:band1V>
      <a:tcStyle>
        <a:fill>
          <a:solidFill>
            <a:srgbClr val="EAF1DD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3"/>
          </a:solidFill>
        </a:fill>
      </a:tcStyle>
    </a:firstRow>
  </a:tblStyle>
  <a:tblStyle styleId="{9976E650-567E-4211-8B70-26802463EAE6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5F8EF"/>
          </a:solidFill>
        </a:fill>
      </a:tcStyle>
    </a:wholeTbl>
    <a:band1H>
      <a:tcStyle>
        <a:fill>
          <a:solidFill>
            <a:srgbClr val="EAF1DD"/>
          </a:solidFill>
        </a:fill>
      </a:tcStyle>
    </a:band1H>
    <a:band1V>
      <a:tcStyle>
        <a:fill>
          <a:solidFill>
            <a:srgbClr val="EAF1DD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3"/>
          </a:solidFill>
        </a:fill>
      </a:tcStyle>
    </a:firstRow>
  </a:tblStyle>
  <a:tblStyle styleId="{A6095228-7E9C-4746-AA7D-EBD49275E5A4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5F8EF"/>
          </a:solidFill>
        </a:fill>
      </a:tcStyle>
    </a:wholeTbl>
    <a:band1H>
      <a:tcStyle>
        <a:fill>
          <a:solidFill>
            <a:srgbClr val="EAF1DD"/>
          </a:solidFill>
        </a:fill>
      </a:tcStyle>
    </a:band1H>
    <a:band1V>
      <a:tcStyle>
        <a:fill>
          <a:solidFill>
            <a:srgbClr val="EAF1DD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3"/>
          </a:solidFill>
        </a:fill>
      </a:tcStyle>
    </a:firstRow>
  </a:tblStyle>
  <a:tblStyle styleId="{407A8490-CD08-4799-901B-515D78824BAE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5F8EF"/>
          </a:solidFill>
        </a:fill>
      </a:tcStyle>
    </a:wholeTbl>
    <a:band1H>
      <a:tcStyle>
        <a:fill>
          <a:solidFill>
            <a:srgbClr val="EAF1DD"/>
          </a:solidFill>
        </a:fill>
      </a:tcStyle>
    </a:band1H>
    <a:band1V>
      <a:tcStyle>
        <a:fill>
          <a:solidFill>
            <a:srgbClr val="EAF1DD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3"/>
          </a:solidFill>
        </a:fill>
      </a:tcStyle>
    </a:firstRow>
  </a:tblStyle>
  <a:tblStyle styleId="{2D49B4C7-AF89-489D-9918-F0AB850F4B34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5F8EF"/>
          </a:solidFill>
        </a:fill>
      </a:tcStyle>
    </a:wholeTbl>
    <a:band1H>
      <a:tcStyle>
        <a:fill>
          <a:solidFill>
            <a:srgbClr val="EAF1DD"/>
          </a:solidFill>
        </a:fill>
      </a:tcStyle>
    </a:band1H>
    <a:band1V>
      <a:tcStyle>
        <a:fill>
          <a:solidFill>
            <a:srgbClr val="EAF1DD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3"/>
          </a:solidFill>
        </a:fill>
      </a:tcStyle>
    </a:firstRow>
  </a:tblStyle>
  <a:tblStyle styleId="{6AB13A3A-CCCB-47AF-8688-9CDFF6633E91}" styleName="Table_6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5F8EF"/>
          </a:solidFill>
        </a:fill>
      </a:tcStyle>
    </a:wholeTbl>
    <a:band1H>
      <a:tcStyle>
        <a:fill>
          <a:solidFill>
            <a:srgbClr val="EAF1DD"/>
          </a:solidFill>
        </a:fill>
      </a:tcStyle>
    </a:band1H>
    <a:band1V>
      <a:tcStyle>
        <a:fill>
          <a:solidFill>
            <a:srgbClr val="EAF1DD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3"/>
          </a:solidFill>
        </a:fill>
      </a:tcStyle>
    </a:firstRow>
  </a:tblStyle>
  <a:tblStyle styleId="{945139D0-B761-4901-90ED-68B89E0C7481}" styleName="Table_7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5F8EF"/>
          </a:solidFill>
        </a:fill>
      </a:tcStyle>
    </a:wholeTbl>
    <a:band1H>
      <a:tcStyle>
        <a:fill>
          <a:solidFill>
            <a:srgbClr val="EAF1DD"/>
          </a:solidFill>
        </a:fill>
      </a:tcStyle>
    </a:band1H>
    <a:band1V>
      <a:tcStyle>
        <a:fill>
          <a:solidFill>
            <a:srgbClr val="EAF1DD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4145280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36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360"/>
              </a:spcBef>
              <a:spcAft>
                <a:spcPts val="0"/>
              </a:spcAft>
              <a:defRPr/>
            </a:lvl2pPr>
            <a:lvl3pPr indent="0" marL="914400" marR="0" rtl="0" algn="l">
              <a:spcBef>
                <a:spcPts val="360"/>
              </a:spcBef>
              <a:spcAft>
                <a:spcPts val="0"/>
              </a:spcAft>
              <a:defRPr/>
            </a:lvl3pPr>
            <a:lvl4pPr indent="0" marL="1371600" marR="0" rtl="0" algn="l">
              <a:spcBef>
                <a:spcPts val="360"/>
              </a:spcBef>
              <a:spcAft>
                <a:spcPts val="0"/>
              </a:spcAft>
              <a:defRPr/>
            </a:lvl4pPr>
            <a:lvl5pPr indent="0" marL="1828800" marR="0" rtl="0" algn="l">
              <a:spcBef>
                <a:spcPts val="360"/>
              </a:spcBef>
              <a:spcAft>
                <a:spcPts val="0"/>
              </a:spcAft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2" type="sldNum"/>
          </p:nvPr>
        </p:nvSpPr>
        <p:spPr>
          <a:xfrm>
            <a:off x="4145280" y="9121139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rIns="96650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975359" y="4560569"/>
            <a:ext cx="536447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2" Type="http://schemas.openxmlformats.org/officeDocument/2006/relationships/image" Target="../media/image0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buSzPct val="25000"/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9200" y="3354387"/>
            <a:ext cx="6705599" cy="152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/>
        </p:nvSpPr>
        <p:spPr>
          <a:xfrm>
            <a:off x="533400" y="2286000"/>
            <a:ext cx="80010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44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4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2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buSzPct val="25000"/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609600" y="1255712"/>
            <a:ext cx="7924799" cy="7619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Font typeface="Arial"/>
              <a:buChar char="•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buSzPct val="25000"/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609600" y="1066800"/>
            <a:ext cx="7924799" cy="7619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buSzPct val="25000"/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609600" y="1255712"/>
            <a:ext cx="7924799" cy="7619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buSzPct val="25000"/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Picture with 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00.jpg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3.xml"/><Relationship Id="rId3" Type="http://schemas.openxmlformats.org/officeDocument/2006/relationships/slideLayout" Target="../slideLayouts/slideLayout2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buSzPct val="25000"/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800725"/>
            <a:ext cx="9144000" cy="10667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9.png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5.png"/><Relationship Id="rId3" Type="http://schemas.openxmlformats.org/officeDocument/2006/relationships/image" Target="../media/image06.png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2.png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8.png"/><Relationship Id="rId3" Type="http://schemas.openxmlformats.org/officeDocument/2006/relationships/image" Target="../media/image22.png"/><Relationship Id="rId5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4" name="Shape 54"/>
          <p:cNvSpPr txBox="1"/>
          <p:nvPr/>
        </p:nvSpPr>
        <p:spPr>
          <a:xfrm>
            <a:off x="533400" y="1524000"/>
            <a:ext cx="8001000" cy="2123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4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44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4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ITWA113</a:t>
            </a:r>
          </a:p>
        </p:txBody>
      </p:sp>
      <p:sp>
        <p:nvSpPr>
          <p:cNvPr id="55" name="Shape 55"/>
          <p:cNvSpPr/>
          <p:nvPr/>
        </p:nvSpPr>
        <p:spPr>
          <a:xfrm>
            <a:off x="1295400" y="2590800"/>
            <a:ext cx="6705599" cy="15239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1" name="Shape 161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162" name="Shape 162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381000" y="941487"/>
            <a:ext cx="8458200" cy="458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Mathematical Function: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min()</a:t>
            </a:r>
            <a:r>
              <a:rPr b="1" baseline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 Return the smallest value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mixed min(array $values)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mixed min(mixed $values1, mixed $values2[,mixed $...]</a:t>
            </a:r>
            <a:r>
              <a:rPr b="0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max()</a:t>
            </a:r>
            <a:r>
              <a:rPr b="1" baseline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 Return the highest value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mixed max(array $values)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mixed max(mixed $values1, mixed $values2[,mixed $...])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0" name="Shape 170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171" name="Shape 171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381000" y="762000"/>
            <a:ext cx="845820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Mathematical Function: 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rand(), ceil(), floor(), min(), max()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791200" y="1676400"/>
            <a:ext cx="14478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00200"/>
            <a:ext cx="4143355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2057400"/>
            <a:ext cx="3505200" cy="141682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200400" y="1752600"/>
            <a:ext cx="14478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3" name="Shape 183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184" name="Shape 184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381000" y="914400"/>
            <a:ext cx="8458200" cy="4955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Mathematical Function: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number_format()</a:t>
            </a:r>
            <a:r>
              <a:rPr b="1" baseline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 Format a number with grouped thousand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string number_format (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float $number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[, int $decimals = 0 ] 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string number_format (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float $number ,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int $decimals = 0 ,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string $dec_point = '.' ,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string $thousands_sep = ',' 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2" name="Shape 192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193" name="Shape 193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381000" y="762000"/>
            <a:ext cx="84582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Mathematical Function: </a:t>
            </a: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number_format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5715000" y="1828800"/>
            <a:ext cx="14478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295400" y="1752600"/>
            <a:ext cx="14478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33600"/>
            <a:ext cx="4572000" cy="12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2286000"/>
            <a:ext cx="11144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5" name="Shape 205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206" name="Shape 206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81000" y="762000"/>
            <a:ext cx="8458200" cy="5201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 for Array Manipulation: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unset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 destroys the specified variable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syntax: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void </a:t>
            </a: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unset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 mixed $var [, mixed $... ] 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explode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 split a string by string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syntax: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array explode ( string $delimiter ,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	string $string [, int $limit ] 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implode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 join array elements to form a string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syntax: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implode ( string $glue , array $pieces 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implode ( array $pieces 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599" y="1676400"/>
            <a:ext cx="7230290" cy="27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5" name="Shape 215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216" name="Shape 216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381000" y="762000"/>
            <a:ext cx="845820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 for Array Manipulation: 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unset(), explode(), implode()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57200" y="4552889"/>
            <a:ext cx="14478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81000" y="1581090"/>
            <a:ext cx="14478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4648200"/>
            <a:ext cx="4953000" cy="165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7" name="Shape 227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228" name="Shape 228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381000" y="762000"/>
            <a:ext cx="8610599" cy="5201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 for String Manipulation: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strlen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 return the value length of a string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syntax: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(string $string)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strpos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 find the position of the first occurrence of a substring in a given string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syntax: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strpos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 string $haystack ,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	mixed $needle [, int $offset = 0 ] 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strrev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 reverse a given string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syntax: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strrev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 string $string 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36" name="Shape 236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237" name="Shape 237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381000" y="762000"/>
            <a:ext cx="8610599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 for String Manipulation: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strtolower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 converts string to lowercase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syntax: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strtolower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 string $str 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strtoupper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 converts string to uppercase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syntax: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strtoupper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 string $str 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substr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 returns part of a given string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syntax:</a:t>
            </a:r>
            <a:b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substr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 string $string ,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	int $start [, int $length ] )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45" name="Shape 245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246" name="Shape 246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381000" y="762000"/>
            <a:ext cx="8610599" cy="1138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 for String Manipulation: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strlen(), strpos(), strrev(), strtolower(), strtoupper(), substr()</a:t>
            </a: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57200" y="4552889"/>
            <a:ext cx="14478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57200" y="1905000"/>
            <a:ext cx="14478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286000"/>
            <a:ext cx="679132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4648200"/>
            <a:ext cx="5591174" cy="161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58" name="Shape 258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259" name="Shape 259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381000" y="762000"/>
            <a:ext cx="8610599" cy="5139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 for String Manipulation: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ucfirst()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 Make a string’s first character uppercase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syntax: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ucfirst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 string $str 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ucwords()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 converts string to uppercase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syntax: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ucwords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 string $str 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trim()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 stripped white spaces or other characters from the beginning and end of a string.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syntax: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trim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 string $str [, string $charlist ] )</a:t>
            </a:r>
            <a:b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Murach’s ASP.NET 3.5/C#, C1</a:t>
            </a:r>
          </a:p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2008, Mike Murach &amp; Associates, Inc.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4" name="Shape 64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65" name="Shape 65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228600" y="838200"/>
            <a:ext cx="8534399" cy="8494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1" lang="en-US" sz="2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•	To know how to include separate PHP code in the main page for code enhancement.</a:t>
            </a:r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1" lang="en-US" sz="2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•	To be familiar with the use of common predefined function such as define, include, and require.</a:t>
            </a:r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1" lang="en-US" sz="2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•	To use different available mathematical function for manipulating numbers.</a:t>
            </a:r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1" lang="en-US" sz="2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•	To use number_format() function for number readability purpose.</a:t>
            </a:r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1" lang="en-US" sz="2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•	To apply different function for Array Manipulation using the function unset(), explode(), and implode().</a:t>
            </a:r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1" lang="en-US" sz="2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•	To manipulate string data using PHP string manipulation function.</a:t>
            </a:r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1" lang="en-US" sz="22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•	To manipulate date with format using date function and date format available.</a:t>
            </a:r>
          </a:p>
          <a:p>
            <a:pPr indent="-3746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2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2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2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2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2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67" name="Shape 267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268" name="Shape 268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152400" y="762000"/>
            <a:ext cx="8991600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 for String Manipulation: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ltrim()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 strip white spaces or other characters from the beginning of a string.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syntax: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ltrim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 string $str [, string $charlist ] 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rtrim()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strip white spaces or other characters from the end of a string.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syntax: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rtrim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 string $str [, string $charlist ] )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strip_tags()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strip HTML and PHP tags from a string.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syntax: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strip_tags</a:t>
            </a:r>
            <a:r>
              <a:rPr b="0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 string $str [, string 			$allowable_tags ] 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24000"/>
            <a:ext cx="5314949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77" name="Shape 277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278" name="Shape 278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381000" y="762000"/>
            <a:ext cx="861059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 for String Manipulation: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ucfirst(), ucwords(), trim(), ltrim(), rtrim(), strip_tags() 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6019800" y="1905000"/>
            <a:ext cx="14478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838200" y="5486400"/>
            <a:ext cx="14478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4562" y="2362200"/>
            <a:ext cx="2890836" cy="2977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24000"/>
            <a:ext cx="5314949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90" name="Shape 290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291" name="Shape 291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381000" y="762000"/>
            <a:ext cx="861059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 for String Manipulation: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ucfirst(), ucwords(), trim(), ltrim(), rtrim(), strip_tags() 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019800" y="1905000"/>
            <a:ext cx="14478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838200" y="5486400"/>
            <a:ext cx="14478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4562" y="2362200"/>
            <a:ext cx="2890836" cy="2977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2" name="Shape 302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303" name="Shape 303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228600" y="762000"/>
            <a:ext cx="8763000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Date Manipulation: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date()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 used to format a local time or date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returns a string formatted according to the given format string.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syntax: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baseline="0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date ( string $format [, int $timestamp = time() ] )</a:t>
            </a:r>
          </a:p>
        </p:txBody>
      </p:sp>
      <p:graphicFrame>
        <p:nvGraphicFramePr>
          <p:cNvPr id="305" name="Shape 305"/>
          <p:cNvGraphicFramePr/>
          <p:nvPr/>
        </p:nvGraphicFramePr>
        <p:xfrm>
          <a:off x="762000" y="2590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{03B4A7A7-8FE6-4A02-A419-E4715AEA657E}</a:tableStyleId>
              </a:tblPr>
              <a:tblGrid>
                <a:gridCol w="1143000"/>
                <a:gridCol w="4724400"/>
                <a:gridCol w="2286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Format character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Description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Example returned values</a:t>
                      </a:r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DAY</a:t>
                      </a:r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Day of the month, 2 digits with leading zeros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01 to 31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A textual representation of a day, three letters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Mon through Sun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Day of the month without leading zeros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i="1" lang="en-US" sz="1800" u="none" cap="none" strike="noStrike"/>
                        <a:t>1</a:t>
                      </a:r>
                      <a:r>
                        <a:rPr baseline="0" lang="en-US" sz="1800" u="none" cap="none" strike="noStrike"/>
                        <a:t> to </a:t>
                      </a:r>
                      <a:r>
                        <a:rPr baseline="0" i="1" lang="en-US" sz="1800" u="none" cap="none" strike="noStrike"/>
                        <a:t>31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A full textual representation of the day of the week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i="1" lang="en-US" sz="1800" u="none" cap="none" strike="noStrike"/>
                        <a:t>Sunday</a:t>
                      </a:r>
                      <a:r>
                        <a:rPr baseline="0" lang="en-US" sz="1800" u="none" cap="none" strike="noStrike"/>
                        <a:t> through </a:t>
                      </a:r>
                      <a:r>
                        <a:rPr baseline="0" i="1" lang="en-US" sz="1800" u="none" cap="none" strike="noStrike"/>
                        <a:t>Saturday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ISO-8601 numeric representation of the day of the week (added in PHP 5.1.0)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i="1" lang="en-US" sz="1800" u="none" cap="none" strike="noStrike"/>
                        <a:t>1</a:t>
                      </a:r>
                      <a:r>
                        <a:rPr baseline="0" lang="en-US" sz="1800" u="none" cap="none" strike="noStrike"/>
                        <a:t> (for Monday) through </a:t>
                      </a:r>
                      <a:r>
                        <a:rPr baseline="0" i="1" lang="en-US" sz="1800" u="none" cap="none" strike="noStrike"/>
                        <a:t>7</a:t>
                      </a:r>
                      <a:r>
                        <a:rPr baseline="0" lang="en-US" sz="1800" u="none" cap="none" strike="noStrike"/>
                        <a:t> (for Sunday)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12" name="Shape 312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313" name="Shape 313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228600" y="762000"/>
            <a:ext cx="8763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Date Manipulation: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date()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</a:p>
        </p:txBody>
      </p:sp>
      <p:graphicFrame>
        <p:nvGraphicFramePr>
          <p:cNvPr id="315" name="Shape 315"/>
          <p:cNvGraphicFramePr/>
          <p:nvPr/>
        </p:nvGraphicFramePr>
        <p:xfrm>
          <a:off x="3048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{9976E650-567E-4211-8B70-26802463EAE6}</a:tableStyleId>
              </a:tblPr>
              <a:tblGrid>
                <a:gridCol w="1447800"/>
                <a:gridCol w="4724400"/>
                <a:gridCol w="2286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Format character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Description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Example returned values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English ordinal suffix for the day of the month, 2 characters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i="1" lang="en-US" sz="1800" u="none" cap="none" strike="noStrike"/>
                        <a:t>st</a:t>
                      </a:r>
                      <a:r>
                        <a:rPr baseline="0" lang="en-US" sz="1800" u="none" cap="none" strike="noStrike"/>
                        <a:t>, </a:t>
                      </a:r>
                      <a:r>
                        <a:rPr baseline="0" i="1" lang="en-US" sz="1800" u="none" cap="none" strike="noStrike"/>
                        <a:t>nd</a:t>
                      </a:r>
                      <a:r>
                        <a:rPr baseline="0" lang="en-US" sz="1800" u="none" cap="none" strike="noStrike"/>
                        <a:t>, </a:t>
                      </a:r>
                      <a:r>
                        <a:rPr baseline="0" i="1" lang="en-US" sz="1800" u="none" cap="none" strike="noStrike"/>
                        <a:t>rd</a:t>
                      </a:r>
                      <a:r>
                        <a:rPr baseline="0" lang="en-US" sz="1800" u="none" cap="none" strike="noStrike"/>
                        <a:t> or </a:t>
                      </a:r>
                      <a:r>
                        <a:rPr baseline="0" i="1" lang="en-US" sz="1800" u="none" cap="none" strike="noStrike"/>
                        <a:t>th</a:t>
                      </a:r>
                      <a:r>
                        <a:rPr baseline="0" lang="en-US" sz="1800" u="none" cap="none" strike="noStrike"/>
                        <a:t>. Works well with </a:t>
                      </a:r>
                      <a:r>
                        <a:rPr baseline="0" i="1" lang="en-US" sz="1800" u="none" cap="none" strike="noStrike"/>
                        <a:t>j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Numeric representation of the day of the week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i="1" lang="en-US" sz="1800" u="none" cap="none" strike="noStrike"/>
                        <a:t>0</a:t>
                      </a:r>
                      <a:r>
                        <a:rPr baseline="0" lang="en-US" sz="1800" u="none" cap="none" strike="noStrike"/>
                        <a:t> (for Sunday) through </a:t>
                      </a:r>
                      <a:r>
                        <a:rPr baseline="0" i="1" lang="en-US" sz="1800" u="none" cap="none" strike="noStrike"/>
                        <a:t>6</a:t>
                      </a:r>
                      <a:r>
                        <a:rPr baseline="0" lang="en-US" sz="1800" u="none" cap="none" strike="noStrike"/>
                        <a:t> (for Saturday)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The day of the year (starting from 0)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i="1" lang="en-US" sz="1800" u="none" cap="none" strike="noStrike"/>
                        <a:t>0</a:t>
                      </a:r>
                      <a:r>
                        <a:rPr baseline="0" lang="en-US" sz="1800" u="none" cap="none" strike="noStrike"/>
                        <a:t> through </a:t>
                      </a:r>
                      <a:r>
                        <a:rPr baseline="0" i="1" lang="en-US" sz="1800" u="none" cap="none" strike="noStrike"/>
                        <a:t>365</a:t>
                      </a:r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WEEK</a:t>
                      </a:r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ISO-8601 week number of year, weeks starting on Monday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Example: </a:t>
                      </a:r>
                      <a:r>
                        <a:rPr baseline="0" i="1" lang="en-US" sz="1800" u="none" cap="none" strike="noStrike"/>
                        <a:t>42</a:t>
                      </a:r>
                      <a:r>
                        <a:rPr baseline="0" lang="en-US" sz="1800" u="none" cap="none" strike="noStrike"/>
                        <a:t> (the 42nd week in the year)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22" name="Shape 322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323" name="Shape 323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228600" y="762000"/>
            <a:ext cx="8763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Date Manipulation: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date()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</a:p>
        </p:txBody>
      </p:sp>
      <p:graphicFrame>
        <p:nvGraphicFramePr>
          <p:cNvPr id="325" name="Shape 325"/>
          <p:cNvGraphicFramePr/>
          <p:nvPr/>
        </p:nvGraphicFramePr>
        <p:xfrm>
          <a:off x="3048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{A6095228-7E9C-4746-AA7D-EBD49275E5A4}</a:tableStyleId>
              </a:tblPr>
              <a:tblGrid>
                <a:gridCol w="1447800"/>
                <a:gridCol w="4724400"/>
                <a:gridCol w="2286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Format character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Description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Example returned values</a:t>
                      </a:r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MONTH</a:t>
                      </a:r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A full textual representation of a month, such as January or March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i="1" lang="en-US" sz="1800" u="none" cap="none" strike="noStrike"/>
                        <a:t>January</a:t>
                      </a:r>
                      <a:r>
                        <a:rPr baseline="0" lang="en-US" sz="1800" u="none" cap="none" strike="noStrike"/>
                        <a:t> through </a:t>
                      </a:r>
                      <a:r>
                        <a:rPr baseline="0" i="1" lang="en-US" sz="1800" u="none" cap="none" strike="noStrike"/>
                        <a:t>December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Numeric representation of a month, with leading zeros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i="1" lang="en-US" sz="1800" u="none" cap="none" strike="noStrike"/>
                        <a:t>01</a:t>
                      </a:r>
                      <a:r>
                        <a:rPr baseline="0" lang="en-US" sz="1800" u="none" cap="none" strike="noStrike"/>
                        <a:t> through </a:t>
                      </a:r>
                      <a:r>
                        <a:rPr baseline="0" i="1" lang="en-US" sz="1800" u="none" cap="none" strike="noStrike"/>
                        <a:t>12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A short textual representation of a month, three letters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i="1" lang="en-US" sz="1800" u="none" cap="none" strike="noStrike"/>
                        <a:t>Jan</a:t>
                      </a:r>
                      <a:r>
                        <a:rPr baseline="0" lang="en-US" sz="1800" u="none" cap="none" strike="noStrike"/>
                        <a:t> through </a:t>
                      </a:r>
                      <a:r>
                        <a:rPr baseline="0" i="1" lang="en-US" sz="1800" u="none" cap="none" strike="noStrike"/>
                        <a:t>Dec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Numeric representation of a month, without leading zeros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i="1" lang="en-US" sz="1800" u="none" cap="none" strike="noStrike"/>
                        <a:t>1</a:t>
                      </a:r>
                      <a:r>
                        <a:rPr baseline="0" lang="en-US" sz="1800" u="none" cap="none" strike="noStrike"/>
                        <a:t> through </a:t>
                      </a:r>
                      <a:r>
                        <a:rPr baseline="0" i="1" lang="en-US" sz="1800" u="none" cap="none" strike="noStrike"/>
                        <a:t>12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Number of days in the given month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i="1" lang="en-US" sz="1800" u="none" cap="none" strike="noStrike"/>
                        <a:t>28</a:t>
                      </a:r>
                      <a:r>
                        <a:rPr baseline="0" lang="en-US" sz="1800" u="none" cap="none" strike="noStrike"/>
                        <a:t> through </a:t>
                      </a:r>
                      <a:r>
                        <a:rPr baseline="0" i="1" lang="en-US" sz="1800" u="none" cap="none" strike="noStrike"/>
                        <a:t>31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32" name="Shape 332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333" name="Shape 333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228600" y="762000"/>
            <a:ext cx="8763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Date Manipulation: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date()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</a:p>
        </p:txBody>
      </p:sp>
      <p:graphicFrame>
        <p:nvGraphicFramePr>
          <p:cNvPr id="335" name="Shape 335"/>
          <p:cNvGraphicFramePr/>
          <p:nvPr/>
        </p:nvGraphicFramePr>
        <p:xfrm>
          <a:off x="3048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{407A8490-CD08-4799-901B-515D78824BAE}</a:tableStyleId>
              </a:tblPr>
              <a:tblGrid>
                <a:gridCol w="1447800"/>
                <a:gridCol w="4724400"/>
                <a:gridCol w="2286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Format character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Description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Example returned values</a:t>
                      </a:r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YEAR</a:t>
                      </a:r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Whether it's a leap year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i="1" lang="en-US" sz="1800" u="none" cap="none" strike="noStrike"/>
                        <a:t>1</a:t>
                      </a:r>
                      <a:r>
                        <a:rPr baseline="0" lang="en-US" sz="1800" u="none" cap="none" strike="noStrike"/>
                        <a:t> if it is a leap year, </a:t>
                      </a:r>
                      <a:r>
                        <a:rPr baseline="0" i="1" lang="en-US" sz="1800" u="none" cap="none" strike="noStrike"/>
                        <a:t>0</a:t>
                      </a:r>
                      <a:r>
                        <a:rPr baseline="0" lang="en-US" sz="1800" u="none" cap="none" strike="noStrike"/>
                        <a:t> otherwise.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ISO-8601 year number. This has the same value as </a:t>
                      </a:r>
                      <a:r>
                        <a:rPr baseline="0" i="1" lang="en-US" sz="1800" u="none" cap="none" strike="noStrike"/>
                        <a:t>Y</a:t>
                      </a:r>
                      <a:r>
                        <a:rPr baseline="0" lang="en-US" sz="1800" u="none" cap="none" strike="noStrike"/>
                        <a:t>, except that if the ISO week number (</a:t>
                      </a:r>
                      <a:r>
                        <a:rPr baseline="0" i="1" lang="en-US" sz="1800" u="none" cap="none" strike="noStrike"/>
                        <a:t>W</a:t>
                      </a:r>
                      <a:r>
                        <a:rPr baseline="0" lang="en-US" sz="1800" u="none" cap="none" strike="noStrike"/>
                        <a:t>) belongs to the previous or next year, that year is used instead.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Examples: </a:t>
                      </a:r>
                      <a:r>
                        <a:rPr baseline="0" i="1" lang="en-US" sz="1800" u="none" cap="none" strike="noStrike"/>
                        <a:t>1999</a:t>
                      </a:r>
                      <a:r>
                        <a:rPr baseline="0" lang="en-US" sz="1800" u="none" cap="none" strike="noStrike"/>
                        <a:t> or </a:t>
                      </a:r>
                      <a:r>
                        <a:rPr baseline="0" i="1" lang="en-US" sz="1800" u="none" cap="none" strike="noStrike"/>
                        <a:t>2003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A full numeric representation of a year, 4 digits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Examples: </a:t>
                      </a:r>
                      <a:r>
                        <a:rPr baseline="0" i="1" lang="en-US" sz="1800" u="none" cap="none" strike="noStrike"/>
                        <a:t>1999</a:t>
                      </a:r>
                      <a:r>
                        <a:rPr baseline="0" lang="en-US" sz="1800" u="none" cap="none" strike="noStrike"/>
                        <a:t> or </a:t>
                      </a:r>
                      <a:r>
                        <a:rPr baseline="0" i="1" lang="en-US" sz="1800" u="none" cap="none" strike="noStrike"/>
                        <a:t>2003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A two digit representation of a year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Examples: </a:t>
                      </a:r>
                      <a:r>
                        <a:rPr baseline="0" i="1" lang="en-US" sz="1800" u="none" cap="none" strike="noStrike"/>
                        <a:t>99</a:t>
                      </a:r>
                      <a:r>
                        <a:rPr baseline="0" lang="en-US" sz="1800" u="none" cap="none" strike="noStrike"/>
                        <a:t> or </a:t>
                      </a:r>
                      <a:r>
                        <a:rPr baseline="0" i="1" lang="en-US" sz="1800" u="none" cap="none" strike="noStrike"/>
                        <a:t>03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42" name="Shape 342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343" name="Shape 343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228600" y="762000"/>
            <a:ext cx="8763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Date Manipulation: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date()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</a:p>
        </p:txBody>
      </p:sp>
      <p:graphicFrame>
        <p:nvGraphicFramePr>
          <p:cNvPr id="345" name="Shape 345"/>
          <p:cNvGraphicFramePr/>
          <p:nvPr/>
        </p:nvGraphicFramePr>
        <p:xfrm>
          <a:off x="838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{2D49B4C7-AF89-489D-9918-F0AB850F4B34}</a:tableStyleId>
              </a:tblPr>
              <a:tblGrid>
                <a:gridCol w="1143000"/>
                <a:gridCol w="4751175"/>
                <a:gridCol w="21830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Format character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Description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Example returned values</a:t>
                      </a:r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TIME</a:t>
                      </a:r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Lowercase Ante meridiem and Post meridiem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i="1" lang="en-US" sz="1800" u="none" cap="none" strike="noStrike"/>
                        <a:t>am</a:t>
                      </a:r>
                      <a:r>
                        <a:rPr baseline="0" lang="en-US" sz="1800" u="none" cap="none" strike="noStrike"/>
                        <a:t> or </a:t>
                      </a:r>
                      <a:r>
                        <a:rPr baseline="0" i="1" lang="en-US" sz="1800" u="none" cap="none" strike="noStrike"/>
                        <a:t>pm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Uppercase Ante meridiem and Post meridiem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i="1" lang="en-US" sz="1800" u="none" cap="none" strike="noStrike"/>
                        <a:t>AM</a:t>
                      </a:r>
                      <a:r>
                        <a:rPr baseline="0" lang="en-US" sz="1800" u="none" cap="none" strike="noStrike"/>
                        <a:t> or </a:t>
                      </a:r>
                      <a:r>
                        <a:rPr baseline="0" i="1" lang="en-US" sz="1800" u="none" cap="none" strike="noStrike"/>
                        <a:t>PM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Swatch Internet time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i="1" lang="en-US" sz="1800" u="none" cap="none" strike="noStrike"/>
                        <a:t>000</a:t>
                      </a:r>
                      <a:r>
                        <a:rPr baseline="0" lang="en-US" sz="1800" u="none" cap="none" strike="noStrike"/>
                        <a:t> through </a:t>
                      </a:r>
                      <a:r>
                        <a:rPr baseline="0" i="1" lang="en-US" sz="1800" u="none" cap="none" strike="noStrike"/>
                        <a:t>999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12-hour format of an hour without leading zeros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i="1" lang="en-US" sz="1800" u="none" cap="none" strike="noStrike"/>
                        <a:t>1</a:t>
                      </a:r>
                      <a:r>
                        <a:rPr baseline="0" lang="en-US" sz="1800" u="none" cap="none" strike="noStrike"/>
                        <a:t> through </a:t>
                      </a:r>
                      <a:r>
                        <a:rPr baseline="0" i="1" lang="en-US" sz="1800" u="none" cap="none" strike="noStrike"/>
                        <a:t>12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24-hour format of an hour without leading zeros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i="1" lang="en-US" sz="1800" u="none" cap="none" strike="noStrike"/>
                        <a:t>0</a:t>
                      </a:r>
                      <a:r>
                        <a:rPr baseline="0" lang="en-US" sz="1800" u="none" cap="none" strike="noStrike"/>
                        <a:t> through </a:t>
                      </a:r>
                      <a:r>
                        <a:rPr baseline="0" i="1" lang="en-US" sz="1800" u="none" cap="none" strike="noStrike"/>
                        <a:t>23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12-hour format of an hour with leading zeros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i="1" lang="en-US" sz="1800" u="none" cap="none" strike="noStrike"/>
                        <a:t>01</a:t>
                      </a:r>
                      <a:r>
                        <a:rPr baseline="0" lang="en-US" sz="1800" u="none" cap="none" strike="noStrike"/>
                        <a:t> through </a:t>
                      </a:r>
                      <a:r>
                        <a:rPr baseline="0" i="1" lang="en-US" sz="1800" u="none" cap="none" strike="noStrike"/>
                        <a:t>12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24-hour format of an hour with leading zeros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i="1" lang="en-US" sz="1800" u="none" cap="none" strike="noStrike"/>
                        <a:t>00</a:t>
                      </a:r>
                      <a:r>
                        <a:rPr baseline="0" lang="en-US" sz="1800" u="none" cap="none" strike="noStrike"/>
                        <a:t> through </a:t>
                      </a:r>
                      <a:r>
                        <a:rPr baseline="0" i="1" lang="en-US" sz="1800" u="none" cap="none" strike="noStrike"/>
                        <a:t>23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Minutes with leading zeros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i="1" lang="en-US" sz="1800" u="none" cap="none" strike="noStrike"/>
                        <a:t>00</a:t>
                      </a:r>
                      <a:r>
                        <a:rPr baseline="0" lang="en-US" sz="1800" u="none" cap="none" strike="noStrike"/>
                        <a:t> to </a:t>
                      </a:r>
                      <a:r>
                        <a:rPr baseline="0" i="1" lang="en-US" sz="1800" u="none" cap="none" strike="noStrike"/>
                        <a:t>59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Seconds, with leading zeros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i="1" lang="en-US" sz="1800" u="none" cap="none" strike="noStrike"/>
                        <a:t>00</a:t>
                      </a:r>
                      <a:r>
                        <a:rPr baseline="0" lang="en-US" sz="1800" u="none" cap="none" strike="noStrike"/>
                        <a:t> through </a:t>
                      </a:r>
                      <a:r>
                        <a:rPr baseline="0" i="1" lang="en-US" sz="1800" u="none" cap="none" strike="noStrike"/>
                        <a:t>59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Microseconds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Example: </a:t>
                      </a:r>
                      <a:r>
                        <a:rPr baseline="0" i="1" lang="en-US" sz="1800" u="none" cap="none" strike="noStrike"/>
                        <a:t>654321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52" name="Shape 352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353" name="Shape 353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228600" y="762000"/>
            <a:ext cx="8763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Date Manipulation: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date()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</a:p>
        </p:txBody>
      </p:sp>
      <p:graphicFrame>
        <p:nvGraphicFramePr>
          <p:cNvPr id="355" name="Shape 355"/>
          <p:cNvGraphicFramePr/>
          <p:nvPr/>
        </p:nvGraphicFramePr>
        <p:xfrm>
          <a:off x="838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{6AB13A3A-CCCB-47AF-8688-9CDFF6633E91}</a:tableStyleId>
              </a:tblPr>
              <a:tblGrid>
                <a:gridCol w="1143000"/>
                <a:gridCol w="4751175"/>
                <a:gridCol w="21830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Format character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Description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Example returned values</a:t>
                      </a:r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TIMEZONE</a:t>
                      </a:r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Timezone identifier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Examples: </a:t>
                      </a:r>
                      <a:r>
                        <a:rPr baseline="0" i="1" lang="en-US" sz="1800" u="none" cap="none" strike="noStrike"/>
                        <a:t>UTC</a:t>
                      </a:r>
                      <a:r>
                        <a:rPr baseline="0" lang="en-US" sz="1800" u="none" cap="none" strike="noStrike"/>
                        <a:t>, </a:t>
                      </a:r>
                      <a:r>
                        <a:rPr baseline="0" i="1" lang="en-US" sz="1800" u="none" cap="none" strike="noStrike"/>
                        <a:t>GMT</a:t>
                      </a:r>
                      <a:r>
                        <a:rPr baseline="0" lang="en-US" sz="1800" u="none" cap="none" strike="noStrike"/>
                        <a:t>, </a:t>
                      </a:r>
                      <a:r>
                        <a:rPr baseline="0" i="1" lang="en-US" sz="1800" u="none" cap="none" strike="noStrike"/>
                        <a:t>Atlantic/Azores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Whether or not the date is in daylight saving time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i="1" lang="en-US" sz="1800" u="none" cap="none" strike="noStrike"/>
                        <a:t>1</a:t>
                      </a:r>
                      <a:r>
                        <a:rPr baseline="0" lang="en-US" sz="1800" u="none" cap="none" strike="noStrike"/>
                        <a:t> if Daylight Saving Time, </a:t>
                      </a:r>
                      <a:r>
                        <a:rPr baseline="0" i="1" lang="en-US" sz="1800" u="none" cap="none" strike="noStrike"/>
                        <a:t>0</a:t>
                      </a:r>
                      <a:r>
                        <a:rPr baseline="0" lang="en-US" sz="1800" u="none" cap="none" strike="noStrike"/>
                        <a:t> otherwise.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Difference to Greenwich time (GMT) in hours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Example: </a:t>
                      </a:r>
                      <a:r>
                        <a:rPr baseline="0" i="1" lang="en-US" sz="1800" u="none" cap="none" strike="noStrike"/>
                        <a:t>+0200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Difference to Greenwich time (GMT) with colon between hours and minutes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Example: </a:t>
                      </a:r>
                      <a:r>
                        <a:rPr baseline="0" i="1" lang="en-US" sz="1800" u="none" cap="none" strike="noStrike"/>
                        <a:t>+02:00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Timezone abbreviation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Examples: </a:t>
                      </a:r>
                      <a:r>
                        <a:rPr baseline="0" i="1" lang="en-US" sz="1800" u="none" cap="none" strike="noStrike"/>
                        <a:t>EST</a:t>
                      </a:r>
                      <a:r>
                        <a:rPr baseline="0" lang="en-US" sz="1800" u="none" cap="none" strike="noStrike"/>
                        <a:t>, </a:t>
                      </a:r>
                      <a:r>
                        <a:rPr baseline="0" i="1" lang="en-US" sz="1800" u="none" cap="none" strike="noStrike"/>
                        <a:t>MDT</a:t>
                      </a:r>
                      <a:r>
                        <a:rPr baseline="0" lang="en-US" sz="1800" u="none" cap="none" strike="noStrike"/>
                        <a:t> ...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Timezone offset in seconds. The offset for timezones west of UTC is always negative, and for those east of UTC is always positive.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i="1" lang="en-US" sz="1800" u="none" cap="none" strike="noStrike"/>
                        <a:t>-43200</a:t>
                      </a:r>
                      <a:r>
                        <a:rPr baseline="0" lang="en-US" sz="1800" u="none" cap="none" strike="noStrike"/>
                        <a:t> through </a:t>
                      </a:r>
                      <a:r>
                        <a:rPr baseline="0" i="1" lang="en-US" sz="1800" u="none" cap="none" strike="noStrike"/>
                        <a:t>50400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62" name="Shape 362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363" name="Shape 363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228600" y="762000"/>
            <a:ext cx="8763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Date Manipulation: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date()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</a:p>
        </p:txBody>
      </p:sp>
      <p:graphicFrame>
        <p:nvGraphicFramePr>
          <p:cNvPr id="365" name="Shape 365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{945139D0-B761-4901-90ED-68B89E0C7481}</a:tableStyleId>
              </a:tblPr>
              <a:tblGrid>
                <a:gridCol w="1175350"/>
                <a:gridCol w="4885650"/>
                <a:gridCol w="2244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Format character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Description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Example returned values</a:t>
                      </a:r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FULL DATE/TIME</a:t>
                      </a:r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ISO 8601 date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2004-02-12T15:19:21+00:00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» RFC 2822 formatted date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Example: </a:t>
                      </a:r>
                      <a:r>
                        <a:rPr baseline="0" i="1" lang="en-US" sz="1800" u="none" cap="none" strike="noStrike"/>
                        <a:t>Thu, 21 Dec 2000 16:01:07 +0200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Seconds since the Unix Epoch (January 1 1970 00:00:00 GMT)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See also time()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6" name="Shape 366"/>
          <p:cNvSpPr/>
          <p:nvPr/>
        </p:nvSpPr>
        <p:spPr>
          <a:xfrm>
            <a:off x="609600" y="4343400"/>
            <a:ext cx="2531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1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http://php.net/docs.php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2" name="Shape 72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73" name="Shape 73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228600" y="838200"/>
            <a:ext cx="86105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Using Constant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81000" y="1371600"/>
            <a:ext cx="82296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define() </a:t>
            </a: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used to declare constants. A constant can only be assigned a scalar value, like a string or a number. A constant’s value cannot be changed. 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57200" y="2743200"/>
            <a:ext cx="5867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define(‘NAME’,’value’);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4038600"/>
            <a:ext cx="4008826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533400" y="3581400"/>
            <a:ext cx="14478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257800" y="3581400"/>
            <a:ext cx="14478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3962400"/>
            <a:ext cx="10160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73" name="Shape 373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374" name="Shape 374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228600" y="762000"/>
            <a:ext cx="8763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Date Manipulation: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date()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828800"/>
            <a:ext cx="3619500" cy="100964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 txBox="1"/>
          <p:nvPr/>
        </p:nvSpPr>
        <p:spPr>
          <a:xfrm>
            <a:off x="381000" y="3048000"/>
            <a:ext cx="14478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304800" y="1371600"/>
            <a:ext cx="14478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505200"/>
            <a:ext cx="44481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86" name="Shape 386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387" name="Shape 387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228600" y="762000"/>
            <a:ext cx="87630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Date Manipulation: </a:t>
            </a: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mktime()</a:t>
            </a:r>
            <a:r>
              <a:rPr b="1" baseline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get the unix timestamp (January 1, 1970) for a given date. (with strict notice)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same as </a:t>
            </a: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time()</a:t>
            </a:r>
            <a:r>
              <a:rPr b="1" baseline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 (without strict notice)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syntax: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mktime</a:t>
            </a:r>
            <a:r>
              <a:rPr b="0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([ int $hour = date("H")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[, int $minute = date("i")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[, int $second = date("s")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[, int $month = date("n")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[, int $day = date("j")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[, int $year = date("Y")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[, int $is_dst = -1 ]]]]]]] )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-1499150" y="771950"/>
            <a:ext cx="234899" cy="60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96" name="Shape 396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397" name="Shape 397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228600" y="762000"/>
            <a:ext cx="87630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Date Manipulation: </a:t>
            </a: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strtotime()</a:t>
            </a:r>
            <a:r>
              <a:rPr b="1" baseline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parse any English textual datetime description into a Unix timestamp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syntax: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strtotime</a:t>
            </a:r>
            <a:r>
              <a:rPr b="0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 string $time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[, int $now = time() ] 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7" name="Shape 87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88" name="Shape 88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228600" y="838200"/>
            <a:ext cx="86105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Including Files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28600" y="1295400"/>
            <a:ext cx="8229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You can separate your PHP file and embed it to your html by using PHP include functions.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14400" y="5257800"/>
            <a:ext cx="7391399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include(“file”);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20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Shape 92"/>
          <p:cNvGraphicFramePr/>
          <p:nvPr/>
        </p:nvGraphicFramePr>
        <p:xfrm>
          <a:off x="838200" y="213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{F0F21DB3-4B0D-496D-B30F-C92200131198}</a:tableStyleId>
              </a:tblPr>
              <a:tblGrid>
                <a:gridCol w="2209800"/>
                <a:gridCol w="5867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2000" u="none" cap="none" strike="noStrike"/>
                        <a:t>Include functions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2000" u="none" cap="none" strike="noStrike"/>
                        <a:t>Description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20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include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2000" u="none" cap="none" strike="noStrike"/>
                        <a:t>Includes and evaluates the specified file.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2000" u="none" cap="none" strike="noStrike"/>
                        <a:t>Generate a warning on failure message if file not found.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20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require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US" sz="2000" u="none" cap="none" strike="noStrike"/>
                        <a:t>Performs the same way as the include function.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-US" sz="2000" u="none" cap="none" strike="noStrike"/>
                        <a:t>Generate a fatal error message if file not found stopping the script at that point.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20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include_once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2000" u="none" cap="none" strike="noStrike"/>
                        <a:t>Same as include function except it includes the file only once.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baseline="0" lang="en-US" sz="20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require_once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2000" u="none" cap="none" strike="noStrike"/>
                        <a:t>Same as require function except it includes the file only once.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9" name="Shape 99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100" name="Shape 100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28600" y="838200"/>
            <a:ext cx="86105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Including Files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04800" y="1295400"/>
            <a:ext cx="8381999" cy="3170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Most of the developers used include functions for their header and footer. Also some use this to write their database connection and so on.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20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You may write the file with an extension name of .inc rather than .php to serve as a fragment of your program code.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20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In some scripts, a file might be included more than once, causing function redefinitions, variable reassignments, and other possible problems.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62000" y="4495800"/>
            <a:ext cx="7391399" cy="16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include(“filename.inc”);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include_once(“filename.inc”);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require(“filename.inc”);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require_once(“filename.inc”);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0" name="Shape 110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111" name="Shape 111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228600" y="838200"/>
            <a:ext cx="86105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Including Files</a:t>
            </a: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 include()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 (file not found)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04800" y="1295400"/>
            <a:ext cx="20574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52600"/>
            <a:ext cx="7534275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685800" y="4191000"/>
            <a:ext cx="20574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4571998"/>
            <a:ext cx="6172199" cy="1610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3" name="Shape 123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124" name="Shape 124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228600" y="838200"/>
            <a:ext cx="86105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Including Files: </a:t>
            </a: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require()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 (file not found)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04800" y="1295400"/>
            <a:ext cx="20574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85800" y="4191000"/>
            <a:ext cx="20574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6400"/>
            <a:ext cx="7562850" cy="226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724400"/>
            <a:ext cx="6629400" cy="92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6" name="Shape 136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137" name="Shape 137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228600" y="838200"/>
            <a:ext cx="86105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Including Files: </a:t>
            </a: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include()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 (file exists)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04800" y="1295400"/>
            <a:ext cx="20574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029200" y="5867400"/>
            <a:ext cx="3886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Same output using  require function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400" y="1600200"/>
            <a:ext cx="2672079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6172200" y="12192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header.inc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752600"/>
            <a:ext cx="754380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4572000"/>
            <a:ext cx="4648199" cy="132026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1066800" y="4191000"/>
            <a:ext cx="129540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Output: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baseline="0" i="0" lang="en-US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2" name="Shape 152"/>
          <p:cNvSpPr txBox="1"/>
          <p:nvPr/>
        </p:nvSpPr>
        <p:spPr>
          <a:xfrm>
            <a:off x="228600" y="209550"/>
            <a:ext cx="55626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1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PHP Predefined Functions</a:t>
            </a:r>
          </a:p>
        </p:txBody>
      </p:sp>
      <p:sp>
        <p:nvSpPr>
          <p:cNvPr id="153" name="Shape 153"/>
          <p:cNvSpPr/>
          <p:nvPr/>
        </p:nvSpPr>
        <p:spPr>
          <a:xfrm>
            <a:off x="0" y="762000"/>
            <a:ext cx="9144000" cy="4603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533400" y="941487"/>
            <a:ext cx="8381999" cy="50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Mathematical Function: 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rand()</a:t>
            </a:r>
            <a:r>
              <a:rPr b="1" baseline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- used to generate random integers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rand(void)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int rand(int $min, int $max)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ceil()</a:t>
            </a:r>
            <a:r>
              <a:rPr b="1" baseline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b="0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returns the next highest integer by rounding the value upwards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float ceil(float $value)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floor()</a:t>
            </a:r>
            <a:r>
              <a:rPr b="1" baseline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b="0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returns the next lowest integer by rounding the value downwards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- syntax</a:t>
            </a: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baseline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float floor(float $value)</a:t>
            </a:r>
            <a:r>
              <a:rPr b="1" baseline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EUEA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