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6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17.xml"/>
  <Override ContentType="application/vnd.openxmlformats-officedocument.presentationml.slide+xml" PartName="/ppt/slides/slide8.xml"/>
  <Override ContentType="application/vnd.openxmlformats-officedocument.presentationml.slide+xml" PartName="/ppt/slides/slide19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5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34E420E3-4BB2-4037-BA02-63EBE6054554}">
  <a:tblStyle styleId="{34E420E3-4BB2-4037-BA02-63EBE605455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F5F8EF"/>
          </a:solidFill>
        </a:fill>
      </a:tcStyle>
    </a:wholeTbl>
    <a:band1H>
      <a:tcStyle>
        <a:fill>
          <a:solidFill>
            <a:srgbClr val="EAF1DD"/>
          </a:solidFill>
        </a:fill>
      </a:tcStyle>
    </a:band1H>
    <a:band1V>
      <a:tcStyle>
        <a:fill>
          <a:solidFill>
            <a:srgbClr val="EAF1DD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3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3"/>
          </a:solidFill>
        </a:fill>
      </a:tcStyle>
    </a:firstRow>
  </a:tblStyle>
  <a:tblStyle styleId="{82E6FEAB-FFC7-4932-9410-8FD3047E49E6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F5F8EF"/>
          </a:solidFill>
        </a:fill>
      </a:tcStyle>
    </a:wholeTbl>
    <a:band1H>
      <a:tcStyle>
        <a:fill>
          <a:solidFill>
            <a:srgbClr val="EAF1DD"/>
          </a:solidFill>
        </a:fill>
      </a:tcStyle>
    </a:band1H>
    <a:band1V>
      <a:tcStyle>
        <a:fill>
          <a:solidFill>
            <a:srgbClr val="EAF1DD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3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3"/>
          </a:solidFill>
        </a:fill>
      </a:tcStyle>
    </a:firstRow>
  </a:tblStyle>
  <a:tblStyle styleId="{67A9BDFB-881C-4375-9FA7-254BC736F9F4}" styleName="Table_2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F5F8EF"/>
          </a:solidFill>
        </a:fill>
      </a:tcStyle>
    </a:wholeTbl>
    <a:band1H>
      <a:tcStyle>
        <a:fill>
          <a:solidFill>
            <a:srgbClr val="EAF1DD"/>
          </a:solidFill>
        </a:fill>
      </a:tcStyle>
    </a:band1H>
    <a:band1V>
      <a:tcStyle>
        <a:fill>
          <a:solidFill>
            <a:srgbClr val="EAF1DD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3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3"/>
          </a:solidFill>
        </a:fill>
      </a:tcStyle>
    </a:firstRow>
  </a:tblStyle>
  <a:tblStyle styleId="{8986AB1E-DC45-400E-8956-16CC18B8E263}" styleName="Table_3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F5F8EF"/>
          </a:solidFill>
        </a:fill>
      </a:tcStyle>
    </a:wholeTbl>
    <a:band1H>
      <a:tcStyle>
        <a:fill>
          <a:solidFill>
            <a:srgbClr val="EAF1DD"/>
          </a:solidFill>
        </a:fill>
      </a:tcStyle>
    </a:band1H>
    <a:band1V>
      <a:tcStyle>
        <a:fill>
          <a:solidFill>
            <a:srgbClr val="EAF1DD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3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3"/>
          </a:solidFill>
        </a:fill>
      </a:tcStyle>
    </a:firstRow>
  </a:tblStyle>
  <a:tblStyle styleId="{F6EEB3AC-2736-44E0-AEF2-4B0AF500A602}" styleName="Table_4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F5F8EF"/>
          </a:solidFill>
        </a:fill>
      </a:tcStyle>
    </a:wholeTbl>
    <a:band1H>
      <a:tcStyle>
        <a:fill>
          <a:solidFill>
            <a:srgbClr val="EAF1DD"/>
          </a:solidFill>
        </a:fill>
      </a:tcStyle>
    </a:band1H>
    <a:band1V>
      <a:tcStyle>
        <a:fill>
          <a:solidFill>
            <a:srgbClr val="EAF1DD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3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21" Type="http://schemas.openxmlformats.org/officeDocument/2006/relationships/slide" Target="slides/slide16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22" Type="http://schemas.openxmlformats.org/officeDocument/2006/relationships/slide" Target="slides/slide17.xml"/><Relationship Id="rId13" Type="http://schemas.openxmlformats.org/officeDocument/2006/relationships/slide" Target="slides/slide8.xml"/><Relationship Id="rId1" Type="http://schemas.openxmlformats.org/officeDocument/2006/relationships/theme" Target="theme/theme2.xml"/><Relationship Id="rId23" Type="http://schemas.openxmlformats.org/officeDocument/2006/relationships/slide" Target="slides/slide18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24" Type="http://schemas.openxmlformats.org/officeDocument/2006/relationships/slide" Target="slides/slide19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spcAft>
                <a:spcPts val="0"/>
              </a:spcAft>
              <a:defRPr/>
            </a:lvl1pPr>
            <a:lvl2pPr indent="0" marL="457200" marR="0" rtl="0" algn="l">
              <a:spcBef>
                <a:spcPts val="0"/>
              </a:spcBef>
              <a:spcAft>
                <a:spcPts val="0"/>
              </a:spcAft>
              <a:defRPr/>
            </a:lvl2pPr>
            <a:lvl3pPr indent="0" marL="914400" marR="0" rtl="0" algn="l">
              <a:spcBef>
                <a:spcPts val="0"/>
              </a:spcBef>
              <a:spcAft>
                <a:spcPts val="0"/>
              </a:spcAft>
              <a:defRPr/>
            </a:lvl3pPr>
            <a:lvl4pPr indent="0" marL="1371600" marR="0" rtl="0" algn="l">
              <a:spcBef>
                <a:spcPts val="0"/>
              </a:spcBef>
              <a:spcAft>
                <a:spcPts val="0"/>
              </a:spcAft>
              <a:defRPr/>
            </a:lvl4pPr>
            <a:lvl5pPr indent="0" marL="1828800" marR="0" rtl="0" algn="l">
              <a:spcBef>
                <a:spcPts val="0"/>
              </a:spcBef>
              <a:spcAft>
                <a:spcPts val="0"/>
              </a:spcAft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" name="Shape 3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r">
              <a:spcBef>
                <a:spcPts val="0"/>
              </a:spcBef>
              <a:spcAft>
                <a:spcPts val="0"/>
              </a:spcAft>
              <a:defRPr/>
            </a:lvl1pPr>
            <a:lvl2pPr indent="0" marL="457200" marR="0" rtl="0" algn="l">
              <a:spcBef>
                <a:spcPts val="0"/>
              </a:spcBef>
              <a:spcAft>
                <a:spcPts val="0"/>
              </a:spcAft>
              <a:defRPr/>
            </a:lvl2pPr>
            <a:lvl3pPr indent="0" marL="914400" marR="0" rtl="0" algn="l">
              <a:spcBef>
                <a:spcPts val="0"/>
              </a:spcBef>
              <a:spcAft>
                <a:spcPts val="0"/>
              </a:spcAft>
              <a:defRPr/>
            </a:lvl3pPr>
            <a:lvl4pPr indent="0" marL="1371600" marR="0" rtl="0" algn="l">
              <a:spcBef>
                <a:spcPts val="0"/>
              </a:spcBef>
              <a:spcAft>
                <a:spcPts val="0"/>
              </a:spcAft>
              <a:defRPr/>
            </a:lvl4pPr>
            <a:lvl5pPr indent="0" marL="1828800" marR="0" rtl="0" algn="l">
              <a:spcBef>
                <a:spcPts val="0"/>
              </a:spcBef>
              <a:spcAft>
                <a:spcPts val="0"/>
              </a:spcAft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" name="Shape 4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" name="Shape 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360"/>
              </a:spcBef>
              <a:spcAft>
                <a:spcPts val="0"/>
              </a:spcAft>
              <a:defRPr/>
            </a:lvl1pPr>
            <a:lvl2pPr indent="0" marL="457200" marR="0" rtl="0" algn="l">
              <a:spcBef>
                <a:spcPts val="360"/>
              </a:spcBef>
              <a:spcAft>
                <a:spcPts val="0"/>
              </a:spcAft>
              <a:defRPr/>
            </a:lvl2pPr>
            <a:lvl3pPr indent="0" marL="914400" marR="0" rtl="0" algn="l">
              <a:spcBef>
                <a:spcPts val="360"/>
              </a:spcBef>
              <a:spcAft>
                <a:spcPts val="0"/>
              </a:spcAft>
              <a:defRPr/>
            </a:lvl3pPr>
            <a:lvl4pPr indent="0" marL="1371600" marR="0" rtl="0" algn="l">
              <a:spcBef>
                <a:spcPts val="360"/>
              </a:spcBef>
              <a:spcAft>
                <a:spcPts val="0"/>
              </a:spcAft>
              <a:defRPr/>
            </a:lvl4pPr>
            <a:lvl5pPr indent="0" marL="1828800" marR="0" rtl="0" algn="l">
              <a:spcBef>
                <a:spcPts val="360"/>
              </a:spcBef>
              <a:spcAft>
                <a:spcPts val="0"/>
              </a:spcAft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spcAft>
                <a:spcPts val="0"/>
              </a:spcAft>
              <a:defRPr/>
            </a:lvl1pPr>
            <a:lvl2pPr indent="0" marL="457200" marR="0" rtl="0" algn="l">
              <a:spcBef>
                <a:spcPts val="0"/>
              </a:spcBef>
              <a:spcAft>
                <a:spcPts val="0"/>
              </a:spcAft>
              <a:defRPr/>
            </a:lvl2pPr>
            <a:lvl3pPr indent="0" marL="914400" marR="0" rtl="0" algn="l">
              <a:spcBef>
                <a:spcPts val="0"/>
              </a:spcBef>
              <a:spcAft>
                <a:spcPts val="0"/>
              </a:spcAft>
              <a:defRPr/>
            </a:lvl3pPr>
            <a:lvl4pPr indent="0" marL="1371600" marR="0" rtl="0" algn="l">
              <a:spcBef>
                <a:spcPts val="0"/>
              </a:spcBef>
              <a:spcAft>
                <a:spcPts val="0"/>
              </a:spcAft>
              <a:defRPr/>
            </a:lvl4pPr>
            <a:lvl5pPr indent="0" marL="1828800" marR="0" rtl="0" algn="l">
              <a:spcBef>
                <a:spcPts val="0"/>
              </a:spcBef>
              <a:spcAft>
                <a:spcPts val="0"/>
              </a:spcAft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spcAft>
                <a:spcPts val="0"/>
              </a:spcAft>
              <a:buNone/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PH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baseline="0" i="0" lang="en-PH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2" Type="http://schemas.openxmlformats.org/officeDocument/2006/relationships/image" Target="../media/image0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>
              <a:spcBef>
                <a:spcPts val="0"/>
              </a:spcBef>
              <a:buSzPct val="25000"/>
              <a:buNone/>
            </a:pPr>
            <a:r>
              <a:rPr lang="en-PH"/>
              <a:t>Slide </a:t>
            </a:r>
            <a:fld id="{00000000-1234-1234-1234-123412341234}" type="slidenum">
              <a:rPr lang="en-PH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2_Custom Layou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609600" y="1066800"/>
            <a:ext cx="7924799" cy="76199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457200" y="152400"/>
            <a:ext cx="8229600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219200"/>
            <a:ext cx="8229600" cy="49069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Clr>
                <a:srgbClr val="006600"/>
              </a:buClr>
              <a:buFont typeface="Arial"/>
              <a:buChar char="•"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spcAft>
                <a:spcPts val="0"/>
              </a:spcAft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PH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Shape 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19200" y="3354387"/>
            <a:ext cx="6705599" cy="152399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Shape 29"/>
          <p:cNvSpPr txBox="1"/>
          <p:nvPr/>
        </p:nvSpPr>
        <p:spPr>
          <a:xfrm>
            <a:off x="533400" y="2286000"/>
            <a:ext cx="8001000" cy="2000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0" i="0" sz="4400" u="none" cap="none" strike="noStrike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0" i="0" sz="4800" u="none" cap="none" strike="noStrike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0" i="0" sz="3200" u="none" cap="none" strike="noStrike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PH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01.jpg"/><Relationship Id="rId4" Type="http://schemas.openxmlformats.org/officeDocument/2006/relationships/slideLayout" Target="../slideLayouts/slideLayout3.xml"/><Relationship Id="rId3" Type="http://schemas.openxmlformats.org/officeDocument/2006/relationships/slideLayout" Target="../slideLayouts/slideLayout2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indent="-107950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indent="-76200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indent="-101600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indent="-101600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indent="-101600" marL="25146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marL="29718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marL="34290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marL="3886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11" name="Shape 1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PH"/>
              <a:t>‹#›</a:t>
            </a:fld>
          </a:p>
        </p:txBody>
      </p:sp>
      <p:pic>
        <p:nvPicPr>
          <p:cNvPr id="14" name="Shape 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5800725"/>
            <a:ext cx="9144000" cy="106679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Relationship Id="rId3" Type="http://schemas.openxmlformats.org/officeDocument/2006/relationships/image" Target="../media/image20.png"/><Relationship Id="rId6" Type="http://schemas.openxmlformats.org/officeDocument/2006/relationships/image" Target="../media/image15.png"/><Relationship Id="rId5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3" Type="http://schemas.openxmlformats.org/officeDocument/2006/relationships/image" Target="../media/image06.pn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08.png"/><Relationship Id="rId3" Type="http://schemas.openxmlformats.org/officeDocument/2006/relationships/image" Target="../media/image04.png"/><Relationship Id="rId5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05.png"/><Relationship Id="rId3" Type="http://schemas.openxmlformats.org/officeDocument/2006/relationships/image" Target="../media/image02.png"/><Relationship Id="rId6" Type="http://schemas.openxmlformats.org/officeDocument/2006/relationships/image" Target="../media/image07.png"/><Relationship Id="rId5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09.pn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/>
        </p:nvSpPr>
        <p:spPr>
          <a:xfrm>
            <a:off x="533400" y="2286000"/>
            <a:ext cx="8001000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PH" sz="44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PHP Web Forms and Form Validation</a:t>
            </a:r>
          </a:p>
          <a:p>
            <a:pPr indent="-45720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0" i="0" sz="4800" u="none" cap="none" strike="noStrike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PH" sz="32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ITWA133 </a:t>
            </a:r>
          </a:p>
        </p:txBody>
      </p:sp>
      <p:sp>
        <p:nvSpPr>
          <p:cNvPr id="35" name="Shape 35"/>
          <p:cNvSpPr/>
          <p:nvPr/>
        </p:nvSpPr>
        <p:spPr>
          <a:xfrm>
            <a:off x="1219200" y="3810000"/>
            <a:ext cx="6705599" cy="152399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457200" y="152400"/>
            <a:ext cx="8229600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PH" sz="32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Session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457200" y="1219200"/>
            <a:ext cx="82296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ct val="100000"/>
              <a:buFont typeface="Arial"/>
              <a:buChar char="•"/>
            </a:pPr>
            <a:r>
              <a:rPr b="0" baseline="0" i="0" lang="en-PH" sz="24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to unset session variables use </a:t>
            </a:r>
            <a:r>
              <a:rPr b="1" baseline="0" i="0" lang="en-PH" sz="2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unset()</a:t>
            </a:r>
            <a:r>
              <a:rPr b="1" baseline="0" i="0" lang="en-PH" sz="24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baseline="0" i="0" lang="en-PH" sz="24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rgbClr val="006600"/>
              </a:buClr>
              <a:buSzPct val="100000"/>
              <a:buFont typeface="Arial"/>
              <a:buChar char="–"/>
            </a:pPr>
            <a:r>
              <a:rPr b="0" baseline="0" i="0" lang="en-PH" sz="24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syntax</a:t>
            </a:r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006600"/>
              </a:buClr>
              <a:buSzPct val="25000"/>
              <a:buFont typeface="Arial"/>
              <a:buNone/>
            </a:pPr>
            <a:r>
              <a:rPr b="0" baseline="0" i="0" lang="en-PH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unset($_SESSION[‘varname’]);</a:t>
            </a: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006600"/>
              </a:buClr>
              <a:buFont typeface="Arial"/>
              <a:buNone/>
            </a:pPr>
            <a:r>
              <a:t/>
            </a:r>
            <a:endParaRPr b="0" baseline="0" i="0" sz="2800" u="none" cap="none" strike="noStrike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006600"/>
              </a:buClr>
              <a:buFont typeface="Arial"/>
              <a:buNone/>
            </a:pPr>
            <a:r>
              <a:t/>
            </a:r>
            <a:endParaRPr b="0" baseline="0" i="0" sz="2800" u="none" cap="none" strike="noStrike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Shape 112"/>
          <p:cNvSpPr txBox="1"/>
          <p:nvPr/>
        </p:nvSpPr>
        <p:spPr>
          <a:xfrm>
            <a:off x="457200" y="2590800"/>
            <a:ext cx="4343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ct val="25000"/>
              <a:buFont typeface="Arial"/>
              <a:buNone/>
            </a:pPr>
            <a:r>
              <a:rPr b="0" baseline="0" i="0" lang="en-PH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Example: </a:t>
            </a:r>
            <a:r>
              <a:rPr b="0" baseline="0" i="0" lang="en-PH" sz="18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PHPSetSession.php </a:t>
            </a:r>
          </a:p>
        </p:txBody>
      </p:sp>
      <p:pic>
        <p:nvPicPr>
          <p:cNvPr id="113" name="Shape 1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3048000"/>
            <a:ext cx="5181600" cy="169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/>
        </p:nvSpPr>
        <p:spPr>
          <a:xfrm>
            <a:off x="2590800" y="4572000"/>
            <a:ext cx="4343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ct val="25000"/>
              <a:buFont typeface="Arial"/>
              <a:buNone/>
            </a:pPr>
            <a:r>
              <a:rPr b="0" baseline="0" i="0" lang="en-PH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Example: </a:t>
            </a:r>
            <a:r>
              <a:rPr b="0" baseline="0" i="0" lang="en-PH" sz="18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PHPUnsetSession.php </a:t>
            </a:r>
          </a:p>
        </p:txBody>
      </p:sp>
      <p:pic>
        <p:nvPicPr>
          <p:cNvPr id="115" name="Shape 1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67000" y="5029200"/>
            <a:ext cx="5313871" cy="121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57200" y="152400"/>
            <a:ext cx="8229600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PH" sz="32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Session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609600" y="1219200"/>
            <a:ext cx="4343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ct val="25000"/>
              <a:buFont typeface="Arial"/>
              <a:buNone/>
            </a:pPr>
            <a:r>
              <a:rPr b="0" baseline="0" i="0" lang="en-PH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Example: </a:t>
            </a:r>
            <a:r>
              <a:rPr b="0" baseline="0" i="0" lang="en-PH" sz="18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PHPDisplaySession.php </a:t>
            </a:r>
          </a:p>
        </p:txBody>
      </p:sp>
      <p:pic>
        <p:nvPicPr>
          <p:cNvPr id="122" name="Shape 1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600200"/>
            <a:ext cx="8180917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685800" y="4038600"/>
            <a:ext cx="4343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ct val="25000"/>
              <a:buFont typeface="Arial"/>
              <a:buNone/>
            </a:pPr>
            <a:r>
              <a:rPr b="0" baseline="0" i="0" lang="en-PH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Example: </a:t>
            </a:r>
            <a:r>
              <a:rPr b="0" baseline="0" i="0" lang="en-PH" sz="18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PHPDeleteSession.php </a:t>
            </a:r>
          </a:p>
        </p:txBody>
      </p:sp>
      <p:pic>
        <p:nvPicPr>
          <p:cNvPr id="124" name="Shape 1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3000" y="4495800"/>
            <a:ext cx="5714999" cy="1261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457200" y="152400"/>
            <a:ext cx="8229600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PH" sz="32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Session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304800" y="1219200"/>
            <a:ext cx="518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ct val="25000"/>
              <a:buFont typeface="Arial"/>
              <a:buNone/>
            </a:pPr>
            <a:r>
              <a:rPr b="0" baseline="0" i="0" lang="en-PH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Output: </a:t>
            </a:r>
            <a:r>
              <a:rPr b="0" baseline="0" i="0" lang="en-PH" sz="18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user load PHPDisplaySession.php page </a:t>
            </a:r>
          </a:p>
        </p:txBody>
      </p:sp>
      <p:pic>
        <p:nvPicPr>
          <p:cNvPr id="131" name="Shape 1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676400"/>
            <a:ext cx="3571874" cy="9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 txBox="1"/>
          <p:nvPr/>
        </p:nvSpPr>
        <p:spPr>
          <a:xfrm>
            <a:off x="4572000" y="16764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ct val="25000"/>
              <a:buFont typeface="Arial"/>
              <a:buNone/>
            </a:pPr>
            <a:r>
              <a:rPr b="0" baseline="0" i="0" lang="en-PH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Output: </a:t>
            </a:r>
            <a:r>
              <a:rPr b="0" baseline="0" i="0" lang="en-PH" sz="18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user clicked the Login link</a:t>
            </a:r>
          </a:p>
        </p:txBody>
      </p:sp>
      <p:pic>
        <p:nvPicPr>
          <p:cNvPr id="133" name="Shape 1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24400" y="2133600"/>
            <a:ext cx="3571874" cy="1504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Shape 1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200" y="3276600"/>
            <a:ext cx="3552825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/>
          <p:nvPr/>
        </p:nvSpPr>
        <p:spPr>
          <a:xfrm>
            <a:off x="304800" y="28194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ct val="25000"/>
              <a:buFont typeface="Arial"/>
              <a:buNone/>
            </a:pPr>
            <a:r>
              <a:rPr b="0" baseline="0" i="0" lang="en-PH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Output: </a:t>
            </a:r>
            <a:r>
              <a:rPr b="0" baseline="0" i="0" lang="en-PH" sz="18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user clicked the email link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4495800" y="37338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ct val="25000"/>
              <a:buFont typeface="Arial"/>
              <a:buNone/>
            </a:pPr>
            <a:r>
              <a:rPr b="0" baseline="0" i="0" lang="en-PH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Output: </a:t>
            </a:r>
            <a:r>
              <a:rPr b="0" baseline="0" i="0" lang="en-PH" sz="18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user clicked the logout link</a:t>
            </a:r>
          </a:p>
        </p:txBody>
      </p:sp>
      <p:pic>
        <p:nvPicPr>
          <p:cNvPr id="137" name="Shape 1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48200" y="4191000"/>
            <a:ext cx="3581399" cy="981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457200" y="152400"/>
            <a:ext cx="8229600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PH" sz="32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Regular Expression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457200" y="1219200"/>
            <a:ext cx="8229600" cy="4906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ct val="100000"/>
              <a:buFont typeface="Arial"/>
              <a:buChar char="•"/>
            </a:pPr>
            <a:r>
              <a:rPr b="0" baseline="0" i="0" lang="en-PH" sz="28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were used to efficiently search for patterns in a given text.</a:t>
            </a: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006600"/>
              </a:buClr>
              <a:buSzPct val="100000"/>
              <a:buFont typeface="Arial"/>
              <a:buChar char="•"/>
            </a:pPr>
            <a:r>
              <a:rPr b="0" baseline="0" i="0" lang="en-PH" sz="28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also known as regex or regexp.</a:t>
            </a: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006600"/>
              </a:buClr>
              <a:buSzPct val="100000"/>
              <a:buFont typeface="Arial"/>
              <a:buChar char="•"/>
            </a:pPr>
            <a:r>
              <a:rPr b="0" baseline="0" i="0" lang="en-PH" sz="28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PHP implements Percl Compatible Regular Expression (PCRE)</a:t>
            </a: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006600"/>
              </a:buClr>
              <a:buSzPct val="100000"/>
              <a:buFont typeface="Arial"/>
              <a:buChar char="•"/>
            </a:pPr>
            <a:r>
              <a:rPr b="0" baseline="0" i="0" lang="en-PH" sz="28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PCRE function starts with preg_</a:t>
            </a: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1" baseline="0" i="0" lang="en-PH" sz="2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preg_match()</a:t>
            </a:r>
            <a:r>
              <a:rPr b="0" baseline="0" i="0" lang="en-PH" sz="28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 function</a:t>
            </a: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rgbClr val="006600"/>
              </a:buClr>
              <a:buSzPct val="100000"/>
              <a:buFont typeface="Arial"/>
              <a:buChar char="–"/>
            </a:pPr>
            <a:r>
              <a:rPr b="0" baseline="0" i="0" lang="en-PH" sz="24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Performs a regular expression match</a:t>
            </a: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rgbClr val="006600"/>
              </a:buClr>
              <a:buSzPct val="100000"/>
              <a:buFont typeface="Arial"/>
              <a:buChar char="–"/>
            </a:pPr>
            <a:r>
              <a:rPr b="0" baseline="0" i="0" lang="en-PH" sz="24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Syntax: </a:t>
            </a:r>
            <a:r>
              <a:rPr b="0" baseline="0" i="0" lang="en-PH" sz="2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baseline="0" i="0" lang="en-PH" sz="2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preg_match</a:t>
            </a:r>
            <a:r>
              <a:rPr b="0" baseline="0" i="0" lang="en-PH" sz="2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( string $pattern , string $subject [, array &amp;$matches [, int $flags = 0 [, int $offset = 0 ]]] )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457200" y="152400"/>
            <a:ext cx="8229600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PH" sz="32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Regular Expression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304800" y="1219200"/>
            <a:ext cx="518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ct val="25000"/>
              <a:buFont typeface="Arial"/>
              <a:buNone/>
            </a:pPr>
            <a:r>
              <a:rPr b="0" baseline="0" i="0" lang="en-PH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Regex Meta Characters</a:t>
            </a:r>
          </a:p>
        </p:txBody>
      </p:sp>
      <p:graphicFrame>
        <p:nvGraphicFramePr>
          <p:cNvPr id="150" name="Shape 150"/>
          <p:cNvGraphicFramePr/>
          <p:nvPr/>
        </p:nvGraphicFramePr>
        <p:xfrm>
          <a:off x="990600" y="178815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{34E420E3-4BB2-4037-BA02-63EBE6054554}</a:tableStyleId>
              </a:tblPr>
              <a:tblGrid>
                <a:gridCol w="1608675"/>
                <a:gridCol w="5630325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PH" sz="1800" u="none" cap="none" strike="noStrike"/>
                        <a:t>Symbol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PH" sz="1800" u="none" cap="none" strike="noStrike"/>
                        <a:t>Description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PH" sz="1800" u="none" cap="none" strike="noStrike"/>
                        <a:t>^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PH" sz="1800" u="none" cap="none" strike="noStrike"/>
                        <a:t>Marks the start of a string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PH" sz="1800" u="none" cap="none" strike="noStrike"/>
                        <a:t>$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PH" sz="1800" u="none" cap="none" strike="noStrike"/>
                        <a:t>Marks the end of a string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PH" sz="1800" u="none" cap="none" strike="noStrike"/>
                        <a:t>.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PH" sz="1800" u="none" cap="none" strike="noStrike"/>
                        <a:t>Matches any single character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PH" sz="1800" u="none" cap="none" strike="noStrike"/>
                        <a:t>|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PH" sz="1800" u="none" cap="none" strike="noStrike"/>
                        <a:t>Boolean OR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PH" sz="1800" u="none" cap="none" strike="noStrike"/>
                        <a:t>()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PH" sz="1800" u="none" cap="none" strike="noStrike"/>
                        <a:t>Group elements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PH" sz="1800" u="none" cap="none" strike="noStrike"/>
                        <a:t>[abc]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PH" sz="1800" u="none" cap="none" strike="noStrike"/>
                        <a:t>Item range (a,b or c)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PH" sz="1800" u="none" cap="none" strike="noStrike"/>
                        <a:t>[^abc]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PH" sz="1800" u="none" cap="none" strike="noStrike"/>
                        <a:t>Not in range (every character except a,b, or c)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PH" sz="1800" u="none" cap="none" strike="noStrike"/>
                        <a:t>\s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PH" sz="1800" u="none" cap="none" strike="noStrike"/>
                        <a:t>white-space character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PH" sz="1800" u="none" cap="none" strike="noStrike"/>
                        <a:t>a?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PH" sz="1800" u="none" cap="none" strike="noStrike"/>
                        <a:t>Zero or one ‘a’ character. Equals to a{0,1}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PH" sz="1800" u="none" cap="none" strike="noStrike"/>
                        <a:t>a*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PH" sz="1800" u="none" cap="none" strike="noStrike"/>
                        <a:t>Zero or more of ‘a’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457200" y="152400"/>
            <a:ext cx="8229600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PH" sz="32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Regular Expression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304800" y="1219200"/>
            <a:ext cx="518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ct val="25000"/>
              <a:buFont typeface="Arial"/>
              <a:buNone/>
            </a:pPr>
            <a:r>
              <a:rPr b="0" baseline="0" i="0" lang="en-PH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Regex Meta Characters (continue)</a:t>
            </a:r>
          </a:p>
        </p:txBody>
      </p:sp>
      <p:graphicFrame>
        <p:nvGraphicFramePr>
          <p:cNvPr id="157" name="Shape 157"/>
          <p:cNvGraphicFramePr/>
          <p:nvPr/>
        </p:nvGraphicFramePr>
        <p:xfrm>
          <a:off x="990600" y="178815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{82E6FEAB-FFC7-4932-9410-8FD3047E49E6}</a:tableStyleId>
              </a:tblPr>
              <a:tblGrid>
                <a:gridCol w="1608675"/>
                <a:gridCol w="5630325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PH" sz="1800" u="none" cap="none" strike="noStrike"/>
                        <a:t>Symbol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PH" sz="1800" u="none" cap="none" strike="noStrike"/>
                        <a:t>Description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PH" sz="1800" u="none" cap="none" strike="noStrike"/>
                        <a:t>a+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PH" sz="1800" u="none" cap="none" strike="noStrike"/>
                        <a:t>One or more of ‘a’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PH" sz="1800" u="none" cap="none" strike="noStrike"/>
                        <a:t>a{2}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PH" sz="1800" u="none" cap="none" strike="noStrike"/>
                        <a:t>Exactly two of ‘a’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PH" sz="1800" u="none" cap="none" strike="noStrike">
                          <a:solidFill>
                            <a:srgbClr val="FF0000"/>
                          </a:solidFill>
                        </a:rPr>
                        <a:t>a{,5}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PH" sz="1800" u="none" cap="none" strike="noStrike">
                          <a:solidFill>
                            <a:srgbClr val="FF0000"/>
                          </a:solidFill>
                        </a:rPr>
                        <a:t>Up to five of ‘a’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PH" sz="1800" u="none" cap="none" strike="noStrike"/>
                        <a:t>a{5,10}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PH" sz="1800" u="none" cap="none" strike="noStrike"/>
                        <a:t>Between five to ten of ‘a’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PH" sz="1800" u="none" cap="none" strike="noStrike"/>
                        <a:t>\w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PH" sz="1800" u="none" cap="none" strike="noStrike"/>
                        <a:t>Any alpha numeric character plus underscore. Equals to [A-Za-z0-9_]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PH" sz="1800" u="none" cap="none" strike="noStrike"/>
                        <a:t>\W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PH" sz="1800" u="none" cap="none" strike="noStrike"/>
                        <a:t>Any non alpha numeric characters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PH" sz="1800" u="none" cap="none" strike="noStrike"/>
                        <a:t>\s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PH" sz="1800" u="none" cap="none" strike="noStrike"/>
                        <a:t>Any white-space character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PH" sz="1800" u="none" cap="none" strike="noStrike"/>
                        <a:t>\S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PH" sz="1800" u="none" cap="none" strike="noStrike"/>
                        <a:t>Any non white-space character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PH" sz="1800" u="none" cap="none" strike="noStrike"/>
                        <a:t>\d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PH" sz="1800" u="none" cap="none" strike="noStrike"/>
                        <a:t>Any digits. Equal to [0-9]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PH" sz="1800" u="none" cap="none" strike="noStrike"/>
                        <a:t>\D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PH" sz="1800" u="none" cap="none" strike="noStrike"/>
                        <a:t>Any non-digits. Equal to [^0-9]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457200" y="152400"/>
            <a:ext cx="8229600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PH" sz="32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Regular Expression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304800" y="1219200"/>
            <a:ext cx="518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ct val="25000"/>
              <a:buFont typeface="Arial"/>
              <a:buNone/>
            </a:pPr>
            <a:r>
              <a:rPr b="0" baseline="0" i="0" lang="en-PH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Regex Pattern Modifiers</a:t>
            </a:r>
          </a:p>
        </p:txBody>
      </p:sp>
      <p:graphicFrame>
        <p:nvGraphicFramePr>
          <p:cNvPr id="164" name="Shape 164"/>
          <p:cNvGraphicFramePr/>
          <p:nvPr/>
        </p:nvGraphicFramePr>
        <p:xfrm>
          <a:off x="990600" y="178815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{67A9BDFB-881C-4375-9FA7-254BC736F9F4}</a:tableStyleId>
              </a:tblPr>
              <a:tblGrid>
                <a:gridCol w="1608675"/>
                <a:gridCol w="5630325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aseline="0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PH" sz="1800" u="none" cap="none" strike="noStrike"/>
                        <a:t>Description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PH" sz="1800" u="none" cap="none" strike="noStrike"/>
                        <a:t>i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PH" sz="1800" u="none" cap="none" strike="noStrike"/>
                        <a:t>Ignore Case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PH" sz="1800" u="none" cap="none" strike="noStrike">
                          <a:solidFill>
                            <a:srgbClr val="FF0000"/>
                          </a:solidFill>
                        </a:rPr>
                        <a:t>m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PH" sz="1800" u="none" cap="none" strike="noStrike">
                          <a:solidFill>
                            <a:srgbClr val="FF0000"/>
                          </a:solidFill>
                        </a:rPr>
                        <a:t>Multiline Mode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PH" sz="1800" u="none" cap="none" strike="noStrike">
                          <a:solidFill>
                            <a:srgbClr val="FF0000"/>
                          </a:solidFill>
                        </a:rPr>
                        <a:t>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PH" sz="1800" u="none" cap="none" strike="noStrike">
                          <a:solidFill>
                            <a:srgbClr val="FF0000"/>
                          </a:solidFill>
                        </a:rPr>
                        <a:t>Extra analysis of pattern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PH" sz="1800" u="none" cap="none" strike="noStrike">
                          <a:solidFill>
                            <a:srgbClr val="FF0000"/>
                          </a:solidFill>
                        </a:rPr>
                        <a:t>u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PH" sz="1800" u="none" cap="none" strike="noStrike">
                          <a:solidFill>
                            <a:srgbClr val="FF0000"/>
                          </a:solidFill>
                        </a:rPr>
                        <a:t>Pattern is treated as UTF-8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457200" y="152400"/>
            <a:ext cx="8229600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PH" sz="32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Regular Expression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304800" y="1219200"/>
            <a:ext cx="518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ct val="25000"/>
              <a:buFont typeface="Arial"/>
              <a:buNone/>
            </a:pPr>
            <a:r>
              <a:rPr b="0" baseline="0" i="0" lang="en-PH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</a:p>
        </p:txBody>
      </p:sp>
      <p:graphicFrame>
        <p:nvGraphicFramePr>
          <p:cNvPr id="171" name="Shape 171"/>
          <p:cNvGraphicFramePr/>
          <p:nvPr/>
        </p:nvGraphicFramePr>
        <p:xfrm>
          <a:off x="990600" y="178815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{8986AB1E-DC45-400E-8956-16CC18B8E263}</a:tableStyleId>
              </a:tblPr>
              <a:tblGrid>
                <a:gridCol w="1625600"/>
                <a:gridCol w="56896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baseline="0" lang="en-PH" sz="1800" u="none" cap="none" strike="noStrike"/>
                        <a:t>Example</a:t>
                      </a:r>
                    </a:p>
                  </a:txBody>
                  <a:tcPr marT="28575" marB="28575" marR="66675" marL="666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baseline="0" lang="en-PH" sz="1800" u="none" cap="none" strike="noStrike"/>
                        <a:t>Description</a:t>
                      </a:r>
                    </a:p>
                  </a:txBody>
                  <a:tcPr marT="28575" marB="28575" marR="66675" marL="66675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PH" sz="1800" u="none" cap="none" strike="noStrike"/>
                        <a:t>‘/hello/’</a:t>
                      </a:r>
                    </a:p>
                  </a:txBody>
                  <a:tcPr marT="28575" marB="28575" marR="66675" marL="666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PH" sz="1800" u="none" cap="none" strike="noStrike"/>
                        <a:t>It will match the word </a:t>
                      </a:r>
                      <a:r>
                        <a:rPr baseline="0" i="1" lang="en-PH" sz="1800" u="none" cap="none" strike="noStrike"/>
                        <a:t>hello</a:t>
                      </a:r>
                    </a:p>
                  </a:txBody>
                  <a:tcPr marT="28575" marB="28575" marR="66675" marL="66675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PH" sz="1800" u="none" cap="none" strike="noStrike"/>
                        <a:t>‘/^hello/’</a:t>
                      </a:r>
                    </a:p>
                  </a:txBody>
                  <a:tcPr marT="28575" marB="28575" marR="66675" marL="666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PH" sz="1800" u="none" cap="none" strike="noStrike"/>
                        <a:t>It will match </a:t>
                      </a:r>
                      <a:r>
                        <a:rPr baseline="0" i="1" lang="en-PH" sz="1800" u="none" cap="none" strike="noStrike"/>
                        <a:t>hello</a:t>
                      </a:r>
                      <a:r>
                        <a:rPr baseline="0" lang="en-PH" sz="1800" u="none" cap="none" strike="noStrike"/>
                        <a:t> at the start of a string. Possible matches are </a:t>
                      </a:r>
                      <a:r>
                        <a:rPr baseline="0" i="1" lang="en-PH" sz="1800" u="none" cap="none" strike="noStrike"/>
                        <a:t>hello</a:t>
                      </a:r>
                      <a:r>
                        <a:rPr baseline="0" lang="en-PH" sz="1800" u="none" cap="none" strike="noStrike"/>
                        <a:t> or</a:t>
                      </a:r>
                      <a:r>
                        <a:rPr baseline="0" i="1" lang="en-PH" sz="1800" u="none" cap="none" strike="noStrike"/>
                        <a:t>helloworld</a:t>
                      </a:r>
                      <a:r>
                        <a:rPr baseline="0" lang="en-PH" sz="1800" u="none" cap="none" strike="noStrike"/>
                        <a:t>, but not </a:t>
                      </a:r>
                      <a:r>
                        <a:rPr baseline="0" i="1" lang="en-PH" sz="1800" u="none" cap="none" strike="noStrike"/>
                        <a:t>worldhello</a:t>
                      </a:r>
                    </a:p>
                  </a:txBody>
                  <a:tcPr marT="28575" marB="28575" marR="66675" marL="66675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PH" sz="1800" u="none" cap="none" strike="noStrike"/>
                        <a:t>‘/hello$/’</a:t>
                      </a:r>
                    </a:p>
                  </a:txBody>
                  <a:tcPr marT="28575" marB="28575" marR="66675" marL="666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PH" sz="1800" u="none" cap="none" strike="noStrike"/>
                        <a:t>It will match </a:t>
                      </a:r>
                      <a:r>
                        <a:rPr baseline="0" i="1" lang="en-PH" sz="1800" u="none" cap="none" strike="noStrike"/>
                        <a:t>hello</a:t>
                      </a:r>
                      <a:r>
                        <a:rPr baseline="0" lang="en-PH" sz="1800" u="none" cap="none" strike="noStrike"/>
                        <a:t> at the end of a string.</a:t>
                      </a:r>
                    </a:p>
                  </a:txBody>
                  <a:tcPr marT="28575" marB="28575" marR="66675" marL="66675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PH" sz="1800" u="none" cap="none" strike="noStrike"/>
                        <a:t>‘/he.o/’</a:t>
                      </a:r>
                    </a:p>
                  </a:txBody>
                  <a:tcPr marT="28575" marB="28575" marR="66675" marL="666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PH" sz="1800" u="none" cap="none" strike="noStrike"/>
                        <a:t>It will match any character between </a:t>
                      </a:r>
                      <a:r>
                        <a:rPr baseline="0" i="1" lang="en-PH" sz="1800" u="none" cap="none" strike="noStrike"/>
                        <a:t>he</a:t>
                      </a:r>
                      <a:r>
                        <a:rPr baseline="0" lang="en-PH" sz="1800" u="none" cap="none" strike="noStrike"/>
                        <a:t> and </a:t>
                      </a:r>
                      <a:r>
                        <a:rPr baseline="0" i="1" lang="en-PH" sz="1800" u="none" cap="none" strike="noStrike"/>
                        <a:t>o</a:t>
                      </a:r>
                      <a:r>
                        <a:rPr baseline="0" lang="en-PH" sz="1800" u="none" cap="none" strike="noStrike"/>
                        <a:t>. Possible matches are </a:t>
                      </a:r>
                      <a:r>
                        <a:rPr baseline="0" i="1" lang="en-PH" sz="1800" u="none" cap="none" strike="noStrike"/>
                        <a:t>helo</a:t>
                      </a:r>
                      <a:r>
                        <a:rPr baseline="0" lang="en-PH" sz="1800" u="none" cap="none" strike="noStrike"/>
                        <a:t>or </a:t>
                      </a:r>
                      <a:r>
                        <a:rPr baseline="0" i="1" lang="en-PH" sz="1800" u="none" cap="none" strike="noStrike"/>
                        <a:t>heyo</a:t>
                      </a:r>
                      <a:r>
                        <a:rPr baseline="0" lang="en-PH" sz="1800" u="none" cap="none" strike="noStrike"/>
                        <a:t>, but not </a:t>
                      </a:r>
                      <a:r>
                        <a:rPr baseline="0" i="1" lang="en-PH" sz="1800" u="none" cap="none" strike="noStrike"/>
                        <a:t>hello</a:t>
                      </a:r>
                    </a:p>
                  </a:txBody>
                  <a:tcPr marT="28575" marB="28575" marR="66675" marL="66675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PH" sz="1800" u="none" cap="none" strike="noStrike"/>
                        <a:t>‘/he?llo/’</a:t>
                      </a:r>
                    </a:p>
                  </a:txBody>
                  <a:tcPr marT="28575" marB="28575" marR="66675" marL="666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PH" sz="1800" u="none" cap="none" strike="noStrike"/>
                        <a:t>It will match either </a:t>
                      </a:r>
                      <a:r>
                        <a:rPr baseline="0" i="1" lang="en-PH" sz="1800" u="none" cap="none" strike="noStrike"/>
                        <a:t>llo</a:t>
                      </a:r>
                      <a:r>
                        <a:rPr baseline="0" lang="en-PH" sz="1800" u="none" cap="none" strike="noStrike"/>
                        <a:t> or </a:t>
                      </a:r>
                      <a:r>
                        <a:rPr baseline="0" i="1" lang="en-PH" sz="1800" u="none" cap="none" strike="noStrike"/>
                        <a:t>hello</a:t>
                      </a:r>
                    </a:p>
                  </a:txBody>
                  <a:tcPr marT="28575" marB="28575" marR="66675" marL="66675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PH" sz="1800" u="none" cap="none" strike="noStrike"/>
                        <a:t>‘/hello+/’</a:t>
                      </a:r>
                    </a:p>
                  </a:txBody>
                  <a:tcPr marT="28575" marB="28575" marR="66675" marL="666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PH" sz="1800" u="none" cap="none" strike="noStrike"/>
                        <a:t>It will match </a:t>
                      </a:r>
                      <a:r>
                        <a:rPr baseline="0" i="1" lang="en-PH" sz="1800" u="none" cap="none" strike="noStrike"/>
                        <a:t>hello</a:t>
                      </a:r>
                      <a:r>
                        <a:rPr baseline="0" lang="en-PH" sz="1800" u="none" cap="none" strike="noStrike"/>
                        <a:t> on or more time. E.g. </a:t>
                      </a:r>
                      <a:r>
                        <a:rPr baseline="0" i="1" lang="en-PH" sz="1800" u="none" cap="none" strike="noStrike"/>
                        <a:t>hello</a:t>
                      </a:r>
                      <a:r>
                        <a:rPr baseline="0" lang="en-PH" sz="1800" u="none" cap="none" strike="noStrike"/>
                        <a:t> or </a:t>
                      </a:r>
                      <a:r>
                        <a:rPr baseline="0" i="1" lang="en-PH" sz="1800" u="none" cap="none" strike="noStrike"/>
                        <a:t>hellohello</a:t>
                      </a:r>
                    </a:p>
                  </a:txBody>
                  <a:tcPr marT="28575" marB="28575" marR="66675" marL="66675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PH" sz="1800" u="none" cap="none" strike="noStrike"/>
                        <a:t>‘/he*llo/’</a:t>
                      </a:r>
                    </a:p>
                  </a:txBody>
                  <a:tcPr marT="28575" marB="28575" marR="66675" marL="666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PH" sz="1800" u="none" cap="none" strike="noStrike"/>
                        <a:t>Matches </a:t>
                      </a:r>
                      <a:r>
                        <a:rPr baseline="0" i="1" lang="en-PH" sz="1800" u="none" cap="none" strike="noStrike"/>
                        <a:t>llo</a:t>
                      </a:r>
                      <a:r>
                        <a:rPr baseline="0" lang="en-PH" sz="1800" u="none" cap="none" strike="noStrike"/>
                        <a:t>, </a:t>
                      </a:r>
                      <a:r>
                        <a:rPr baseline="0" i="1" lang="en-PH" sz="1800" u="none" cap="none" strike="noStrike"/>
                        <a:t>hello</a:t>
                      </a:r>
                      <a:r>
                        <a:rPr baseline="0" lang="en-PH" sz="1800" u="none" cap="none" strike="noStrike"/>
                        <a:t> or </a:t>
                      </a:r>
                      <a:r>
                        <a:rPr baseline="0" i="1" lang="en-PH" sz="1800" u="none" cap="none" strike="noStrike"/>
                        <a:t>hehello</a:t>
                      </a:r>
                      <a:r>
                        <a:rPr baseline="0" lang="en-PH" sz="1800" u="none" cap="none" strike="noStrike"/>
                        <a:t>, but not </a:t>
                      </a:r>
                      <a:r>
                        <a:rPr baseline="0" i="1" lang="en-PH" sz="1800" u="none" cap="none" strike="noStrike"/>
                        <a:t>hellooo</a:t>
                      </a:r>
                    </a:p>
                  </a:txBody>
                  <a:tcPr marT="28575" marB="28575" marR="66675" marL="66675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PH" sz="1800" u="none" cap="none" strike="noStrike"/>
                        <a:t>‘/hello|world/’</a:t>
                      </a:r>
                    </a:p>
                  </a:txBody>
                  <a:tcPr marT="28575" marB="28575" marR="66675" marL="666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PH" sz="1800" u="none" cap="none" strike="noStrike"/>
                        <a:t>It will either match the word </a:t>
                      </a:r>
                      <a:r>
                        <a:rPr baseline="0" i="1" lang="en-PH" sz="1800" u="none" cap="none" strike="noStrike"/>
                        <a:t>hello</a:t>
                      </a:r>
                      <a:r>
                        <a:rPr baseline="0" lang="en-PH" sz="1800" u="none" cap="none" strike="noStrike"/>
                        <a:t> or </a:t>
                      </a:r>
                      <a:r>
                        <a:rPr baseline="0" i="1" lang="en-PH" sz="1800" u="none" cap="none" strike="noStrike"/>
                        <a:t>world</a:t>
                      </a:r>
                    </a:p>
                  </a:txBody>
                  <a:tcPr marT="28575" marB="28575" marR="66675" marL="66675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PH" sz="1800" u="none" cap="none" strike="noStrike"/>
                        <a:t>‘/(A-Z)/’</a:t>
                      </a:r>
                    </a:p>
                  </a:txBody>
                  <a:tcPr marT="28575" marB="28575" marR="66675" marL="666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PH" sz="1800" u="none" cap="none" strike="noStrike"/>
                        <a:t>Using it with the hyphen character, this pattern will match every uppercase character from A to Z. E.g. A, B, C…</a:t>
                      </a:r>
                    </a:p>
                  </a:txBody>
                  <a:tcPr marT="28575" marB="28575" marR="66675" marL="6667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457200" y="152400"/>
            <a:ext cx="8229600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PH" sz="32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Regular Expression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304800" y="1219200"/>
            <a:ext cx="518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ct val="25000"/>
              <a:buFont typeface="Arial"/>
              <a:buNone/>
            </a:pPr>
            <a:r>
              <a:rPr b="0" baseline="0" i="0" lang="en-PH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Example: (continue)</a:t>
            </a:r>
          </a:p>
        </p:txBody>
      </p:sp>
      <p:graphicFrame>
        <p:nvGraphicFramePr>
          <p:cNvPr id="178" name="Shape 178"/>
          <p:cNvGraphicFramePr/>
          <p:nvPr/>
        </p:nvGraphicFramePr>
        <p:xfrm>
          <a:off x="990600" y="178815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{F6EEB3AC-2736-44E0-AEF2-4B0AF500A602}</a:tableStyleId>
              </a:tblPr>
              <a:tblGrid>
                <a:gridCol w="1625600"/>
                <a:gridCol w="56896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baseline="0" lang="en-PH" sz="1800" u="none" cap="none" strike="noStrike"/>
                        <a:t>Example</a:t>
                      </a:r>
                    </a:p>
                  </a:txBody>
                  <a:tcPr marT="28575" marB="28575" marR="66675" marL="666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baseline="0" lang="en-PH" sz="1800" u="none" cap="none" strike="noStrike"/>
                        <a:t>Description</a:t>
                      </a:r>
                    </a:p>
                  </a:txBody>
                  <a:tcPr marT="28575" marB="28575" marR="66675" marL="66675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PH" sz="1800" u="none" cap="none" strike="noStrike"/>
                        <a:t>‘/[abc]/’</a:t>
                      </a:r>
                    </a:p>
                  </a:txBody>
                  <a:tcPr marT="28575" marB="28575" marR="66675" marL="666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PH" sz="1800" u="none" cap="none" strike="noStrike"/>
                        <a:t>It will match any single character </a:t>
                      </a:r>
                      <a:r>
                        <a:rPr baseline="0" i="1" lang="en-PH" sz="1800" u="none" cap="none" strike="noStrike"/>
                        <a:t>a</a:t>
                      </a:r>
                      <a:r>
                        <a:rPr baseline="0" lang="en-PH" sz="1800" u="none" cap="none" strike="noStrike"/>
                        <a:t>, </a:t>
                      </a:r>
                      <a:r>
                        <a:rPr baseline="0" i="1" lang="en-PH" sz="1800" u="none" cap="none" strike="noStrike"/>
                        <a:t>b</a:t>
                      </a:r>
                      <a:r>
                        <a:rPr baseline="0" lang="en-PH" sz="1800" u="none" cap="none" strike="noStrike"/>
                        <a:t> or </a:t>
                      </a:r>
                      <a:r>
                        <a:rPr baseline="0" i="1" lang="en-PH" sz="1800" u="none" cap="none" strike="noStrike"/>
                        <a:t>c</a:t>
                      </a:r>
                    </a:p>
                  </a:txBody>
                  <a:tcPr marT="28575" marB="28575" marR="66675" marL="66675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PH" sz="1800" u="none" cap="none" strike="noStrike"/>
                        <a:t>‘/abc{1}/’</a:t>
                      </a:r>
                    </a:p>
                  </a:txBody>
                  <a:tcPr marT="28575" marB="28575" marR="66675" marL="666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PH" sz="1800" u="none" cap="none" strike="noStrike"/>
                        <a:t>Matches precisely one </a:t>
                      </a:r>
                      <a:r>
                        <a:rPr baseline="0" i="1" lang="en-PH" sz="1800" u="none" cap="none" strike="noStrike"/>
                        <a:t>c</a:t>
                      </a:r>
                      <a:r>
                        <a:rPr baseline="0" lang="en-PH" sz="1800" u="none" cap="none" strike="noStrike"/>
                        <a:t> character after the characters </a:t>
                      </a:r>
                      <a:r>
                        <a:rPr baseline="0" i="1" lang="en-PH" sz="1800" u="none" cap="none" strike="noStrike"/>
                        <a:t>ab</a:t>
                      </a:r>
                      <a:r>
                        <a:rPr baseline="0" lang="en-PH" sz="1800" u="none" cap="none" strike="noStrike"/>
                        <a:t>. E.g. matches</a:t>
                      </a:r>
                      <a:r>
                        <a:rPr baseline="0" i="1" lang="en-PH" sz="1800" u="none" cap="none" strike="noStrike"/>
                        <a:t>abc</a:t>
                      </a:r>
                      <a:r>
                        <a:rPr baseline="0" lang="en-PH" sz="1800" u="none" cap="none" strike="noStrike"/>
                        <a:t>, but not </a:t>
                      </a:r>
                      <a:r>
                        <a:rPr baseline="0" i="1" lang="en-PH" sz="1800" u="none" cap="none" strike="noStrike"/>
                        <a:t>abcc</a:t>
                      </a:r>
                    </a:p>
                  </a:txBody>
                  <a:tcPr marT="28575" marB="28575" marR="66675" marL="66675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PH" sz="1800" u="none" cap="none" strike="noStrike"/>
                        <a:t>‘/abc{1,}/’</a:t>
                      </a:r>
                    </a:p>
                  </a:txBody>
                  <a:tcPr marT="28575" marB="28575" marR="66675" marL="666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PH" sz="1800" u="none" cap="none" strike="noStrike"/>
                        <a:t>Matches one or more </a:t>
                      </a:r>
                      <a:r>
                        <a:rPr baseline="0" i="1" lang="en-PH" sz="1800" u="none" cap="none" strike="noStrike"/>
                        <a:t>c</a:t>
                      </a:r>
                      <a:r>
                        <a:rPr baseline="0" lang="en-PH" sz="1800" u="none" cap="none" strike="noStrike"/>
                        <a:t> character after the characters </a:t>
                      </a:r>
                      <a:r>
                        <a:rPr baseline="0" i="1" lang="en-PH" sz="1800" u="none" cap="none" strike="noStrike"/>
                        <a:t>ab</a:t>
                      </a:r>
                      <a:r>
                        <a:rPr baseline="0" lang="en-PH" sz="1800" u="none" cap="none" strike="noStrike"/>
                        <a:t>. E.g. matches </a:t>
                      </a:r>
                      <a:r>
                        <a:rPr baseline="0" i="1" lang="en-PH" sz="1800" u="none" cap="none" strike="noStrike"/>
                        <a:t>abc</a:t>
                      </a:r>
                      <a:r>
                        <a:rPr baseline="0" lang="en-PH" sz="1800" u="none" cap="none" strike="noStrike"/>
                        <a:t>or </a:t>
                      </a:r>
                      <a:r>
                        <a:rPr baseline="0" i="1" lang="en-PH" sz="1800" u="none" cap="none" strike="noStrike"/>
                        <a:t>abcc</a:t>
                      </a:r>
                    </a:p>
                  </a:txBody>
                  <a:tcPr marT="28575" marB="28575" marR="66675" marL="66675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PH" sz="1800" u="none" cap="none" strike="noStrike"/>
                        <a:t>‘/abc{2,4}/’</a:t>
                      </a:r>
                    </a:p>
                  </a:txBody>
                  <a:tcPr marT="28575" marB="28575" marR="66675" marL="666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PH" sz="1800" u="none" cap="none" strike="noStrike"/>
                        <a:t>Matches between two and four </a:t>
                      </a:r>
                      <a:r>
                        <a:rPr baseline="0" i="1" lang="en-PH" sz="1800" u="none" cap="none" strike="noStrike"/>
                        <a:t>c</a:t>
                      </a:r>
                      <a:r>
                        <a:rPr baseline="0" lang="en-PH" sz="1800" u="none" cap="none" strike="noStrike"/>
                        <a:t> character after the characters </a:t>
                      </a:r>
                      <a:r>
                        <a:rPr baseline="0" i="1" lang="en-PH" sz="1800" u="none" cap="none" strike="noStrike"/>
                        <a:t>ab</a:t>
                      </a:r>
                      <a:r>
                        <a:rPr baseline="0" lang="en-PH" sz="1800" u="none" cap="none" strike="noStrike"/>
                        <a:t>. E.g. matches </a:t>
                      </a:r>
                      <a:r>
                        <a:rPr baseline="0" i="1" lang="en-PH" sz="1800" u="none" cap="none" strike="noStrike"/>
                        <a:t>abcc</a:t>
                      </a:r>
                      <a:r>
                        <a:rPr baseline="0" lang="en-PH" sz="1800" u="none" cap="none" strike="noStrike"/>
                        <a:t>, </a:t>
                      </a:r>
                      <a:r>
                        <a:rPr baseline="0" i="1" lang="en-PH" sz="1800" u="none" cap="none" strike="noStrike"/>
                        <a:t>abccc</a:t>
                      </a:r>
                      <a:r>
                        <a:rPr baseline="0" lang="en-PH" sz="1800" u="none" cap="none" strike="noStrike"/>
                        <a:t> or </a:t>
                      </a:r>
                      <a:r>
                        <a:rPr baseline="0" i="1" lang="en-PH" sz="1800" u="none" cap="none" strike="noStrike"/>
                        <a:t>abcccc</a:t>
                      </a:r>
                      <a:r>
                        <a:rPr baseline="0" lang="en-PH" sz="1800" u="none" cap="none" strike="noStrike"/>
                        <a:t>, but not </a:t>
                      </a:r>
                      <a:r>
                        <a:rPr baseline="0" i="1" lang="en-PH" sz="1800" u="none" cap="none" strike="noStrike"/>
                        <a:t>abc</a:t>
                      </a:r>
                    </a:p>
                  </a:txBody>
                  <a:tcPr marT="28575" marB="28575" marR="66675" marL="6667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457200" y="152400"/>
            <a:ext cx="8229600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PH" sz="32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Regular Expression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304800" y="1219200"/>
            <a:ext cx="518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ct val="25000"/>
              <a:buFont typeface="Arial"/>
              <a:buNone/>
            </a:pPr>
            <a:r>
              <a:rPr b="1" baseline="0" i="0" lang="en-PH" sz="24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Useful Regex Functions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381000" y="1676400"/>
            <a:ext cx="518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ct val="25000"/>
              <a:buFont typeface="Arial"/>
              <a:buNone/>
            </a:pPr>
            <a:r>
              <a:rPr b="0" baseline="0" i="0" lang="en-PH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Email validation</a:t>
            </a:r>
          </a:p>
        </p:txBody>
      </p:sp>
      <p:pic>
        <p:nvPicPr>
          <p:cNvPr id="186" name="Shape 1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2057400"/>
            <a:ext cx="6886575" cy="22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PH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Murach’s ASP.NET 3.5/C#, C1</a:t>
            </a:r>
          </a:p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PH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© 2008, Mike Murach &amp; Associates, Inc.</a:t>
            </a:r>
          </a:p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baseline="0" i="0" lang="en-PH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Slide </a:t>
            </a:r>
            <a:fld id="{00000000-1234-1234-1234-123412341234}" type="slidenum">
              <a:rPr b="0" baseline="0" i="0" lang="en-PH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44" name="Shape 44"/>
          <p:cNvSpPr txBox="1"/>
          <p:nvPr/>
        </p:nvSpPr>
        <p:spPr>
          <a:xfrm>
            <a:off x="228600" y="209550"/>
            <a:ext cx="5562600" cy="400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1" lang="en-PH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PHP Predefined Functions</a:t>
            </a:r>
          </a:p>
        </p:txBody>
      </p:sp>
      <p:sp>
        <p:nvSpPr>
          <p:cNvPr id="45" name="Shape 45"/>
          <p:cNvSpPr/>
          <p:nvPr/>
        </p:nvSpPr>
        <p:spPr>
          <a:xfrm>
            <a:off x="0" y="762000"/>
            <a:ext cx="9144000" cy="46037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Shape 46"/>
          <p:cNvSpPr txBox="1"/>
          <p:nvPr/>
        </p:nvSpPr>
        <p:spPr>
          <a:xfrm>
            <a:off x="228600" y="838200"/>
            <a:ext cx="8534399" cy="6709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PH" sz="28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ct val="100000"/>
              <a:buFont typeface="Arial"/>
              <a:buChar char="•"/>
            </a:pPr>
            <a:r>
              <a:rPr b="0" baseline="0" i="1" lang="en-PH" sz="22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To apply the available super global variables for form processing and validation.</a:t>
            </a:r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ct val="100000"/>
              <a:buFont typeface="Arial"/>
              <a:buChar char="•"/>
            </a:pPr>
            <a:r>
              <a:rPr b="0" baseline="0" i="1" lang="en-PH" sz="22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To differentiate the use of $_GET, $_POST, and $_REQUEST super global variable in form processing and know when to use it.</a:t>
            </a:r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ct val="100000"/>
              <a:buFont typeface="Arial"/>
              <a:buChar char="•"/>
            </a:pPr>
            <a:r>
              <a:rPr b="0" baseline="0" i="1" lang="en-PH" sz="22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To differentiate the use of Session and Cookies for form security of a Web Site.</a:t>
            </a:r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ct val="100000"/>
              <a:buFont typeface="Arial"/>
              <a:buChar char="•"/>
            </a:pPr>
            <a:r>
              <a:rPr b="0" baseline="0" i="1" lang="en-PH" sz="22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To know the proper syntax for validating user inputs using Regular Expression.</a:t>
            </a:r>
          </a:p>
          <a:p>
            <a:pPr indent="-514350" lvl="1" marL="9715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2200" u="none" cap="none" strike="noStrike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1" marL="9715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baseline="0" i="0" sz="2200" u="none" cap="none" strike="noStrike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1" marL="9715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baseline="0" i="0" sz="2200" u="none" cap="none" strike="noStrike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1" marL="9715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baseline="0" i="0" sz="2200" u="none" cap="none" strike="noStrike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1" marL="9715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baseline="0" i="0" sz="2200" u="none" cap="none" strike="noStrike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1" marL="9715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baseline="0" i="0" sz="2000" u="none" cap="none" strike="noStrike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1" marL="9715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800" u="none" cap="none" strike="noStrike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1" marL="9715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2800" u="none" cap="none" strike="noStrike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PH" sz="28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152400"/>
            <a:ext cx="8229600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PH" sz="32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Superglobal variables</a:t>
            </a:r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19200"/>
            <a:ext cx="8229600" cy="4906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1" baseline="0" i="0" lang="en-PH" sz="2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$_SERVER</a:t>
            </a: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rgbClr val="006600"/>
              </a:buClr>
              <a:buSzPct val="100000"/>
              <a:buFont typeface="Arial"/>
              <a:buChar char="–"/>
            </a:pPr>
            <a:r>
              <a:rPr b="0" baseline="0" i="0" lang="en-PH" sz="24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is an array containing information such as headers, paths, and script locations.</a:t>
            </a: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rgbClr val="006600"/>
              </a:buClr>
              <a:buSzPct val="100000"/>
              <a:buFont typeface="Arial"/>
              <a:buChar char="–"/>
            </a:pPr>
            <a:r>
              <a:rPr b="0" baseline="0" i="0" lang="en-PH" sz="24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entries were created by the web server</a:t>
            </a: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rgbClr val="006600"/>
              </a:buClr>
              <a:buSzPct val="100000"/>
              <a:buFont typeface="Arial"/>
              <a:buChar char="–"/>
            </a:pPr>
            <a:r>
              <a:rPr b="0" baseline="0" i="0" lang="en-PH" sz="24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Index ‘</a:t>
            </a:r>
            <a:r>
              <a:rPr b="0" baseline="0" i="0" lang="en-PH" sz="2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PHP_SELF</a:t>
            </a:r>
            <a:r>
              <a:rPr b="0" baseline="0" i="0" lang="en-PH" sz="24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’  contains the filename of the currently executing script.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1" baseline="0" i="0" lang="en-PH" sz="2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$_GET</a:t>
            </a: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rgbClr val="006600"/>
              </a:buClr>
              <a:buSzPct val="100000"/>
              <a:buFont typeface="Arial"/>
              <a:buChar char="–"/>
            </a:pPr>
            <a:r>
              <a:rPr b="0" baseline="0" i="0" lang="en-PH" sz="24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an associative array variables passed to the current script via the URL parameters.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1" baseline="0" i="0" lang="en-PH" sz="2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$_POST</a:t>
            </a: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rgbClr val="006600"/>
              </a:buClr>
              <a:buSzPct val="100000"/>
              <a:buFont typeface="Arial"/>
              <a:buChar char="–"/>
            </a:pPr>
            <a:r>
              <a:rPr b="0" baseline="0" i="0" lang="en-PH" sz="24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an associative array of variables passed to the current script via the HTTP POST method.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457200" y="152400"/>
            <a:ext cx="8229600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PH" sz="32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Superglobal variables</a:t>
            </a:r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457200" y="1219200"/>
            <a:ext cx="8229600" cy="4906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1" baseline="0" i="0" lang="en-PH" sz="2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$_REQUEST</a:t>
            </a: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rgbClr val="006600"/>
              </a:buClr>
              <a:buSzPct val="100000"/>
              <a:buFont typeface="Arial"/>
              <a:buChar char="–"/>
            </a:pPr>
            <a:r>
              <a:rPr b="0" baseline="0" i="0" lang="en-PH" sz="24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an associative array that by default contains the contents of </a:t>
            </a:r>
            <a:r>
              <a:rPr b="0" baseline="0" i="0" lang="en-PH" sz="2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$_GET</a:t>
            </a:r>
            <a:r>
              <a:rPr b="0" baseline="0" i="0" lang="en-PH" sz="24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baseline="0" i="0" lang="en-PH" sz="2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$_POST</a:t>
            </a:r>
            <a:r>
              <a:rPr b="0" baseline="0" i="0" lang="en-PH" sz="24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0" baseline="0" i="0" lang="en-PH" sz="2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$_COOKIE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1" baseline="0" i="0" lang="en-PH" sz="2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$_COOKIE</a:t>
            </a: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rgbClr val="006600"/>
              </a:buClr>
              <a:buSzPct val="100000"/>
              <a:buFont typeface="Arial"/>
              <a:buChar char="–"/>
            </a:pPr>
            <a:r>
              <a:rPr b="0" baseline="0" i="0" lang="en-PH" sz="24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an associative array of variables passed to the current script via HTTP Cookies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1" baseline="0" i="0" lang="en-PH" sz="2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$_SESSION</a:t>
            </a: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rgbClr val="006600"/>
              </a:buClr>
              <a:buSzPct val="100000"/>
              <a:buFont typeface="Arial"/>
              <a:buChar char="–"/>
            </a:pPr>
            <a:r>
              <a:rPr b="0" baseline="0" i="0" lang="en-PH" sz="24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an associative array containing session variables available to the script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1" baseline="0" i="0" lang="en-PH" sz="2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$_ENV</a:t>
            </a: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rgbClr val="006600"/>
              </a:buClr>
              <a:buSzPct val="100000"/>
              <a:buFont typeface="Arial"/>
              <a:buChar char="–"/>
            </a:pPr>
            <a:r>
              <a:rPr b="0" baseline="0" i="0" lang="en-PH" sz="24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an associative array of variables passed to the current script via the environment method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Shape 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0" y="1204758"/>
            <a:ext cx="6172199" cy="5002429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 txBox="1"/>
          <p:nvPr>
            <p:ph type="title"/>
          </p:nvPr>
        </p:nvSpPr>
        <p:spPr>
          <a:xfrm>
            <a:off x="457200" y="152400"/>
            <a:ext cx="8229600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PH" sz="32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Superglobal variables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990600" y="1143000"/>
            <a:ext cx="2057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ct val="25000"/>
              <a:buFont typeface="Arial"/>
              <a:buNone/>
            </a:pPr>
            <a:r>
              <a:rPr b="0" baseline="0" i="0" lang="en-PH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457200" y="152400"/>
            <a:ext cx="8229600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PH" sz="32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Superglobal variables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457200" y="1143000"/>
            <a:ext cx="4343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ct val="25000"/>
              <a:buFont typeface="Arial"/>
              <a:buNone/>
            </a:pPr>
            <a:r>
              <a:rPr b="0" baseline="0" i="0" lang="en-PH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Output: </a:t>
            </a:r>
            <a:r>
              <a:rPr b="0" baseline="0" i="0" lang="en-PH" sz="18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before button was clicked </a:t>
            </a:r>
          </a:p>
        </p:txBody>
      </p:sp>
      <p:pic>
        <p:nvPicPr>
          <p:cNvPr id="72" name="Shape 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657177"/>
            <a:ext cx="3581399" cy="2000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29200" y="1676400"/>
            <a:ext cx="3429000" cy="1931721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/>
          <p:nvPr/>
        </p:nvSpPr>
        <p:spPr>
          <a:xfrm>
            <a:off x="4724400" y="1143000"/>
            <a:ext cx="4343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ct val="25000"/>
              <a:buFont typeface="Arial"/>
              <a:buNone/>
            </a:pPr>
            <a:r>
              <a:rPr b="0" baseline="0" i="0" lang="en-PH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Output: </a:t>
            </a:r>
            <a:r>
              <a:rPr b="0" baseline="0" i="0" lang="en-PH" sz="18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submit get button was clicked </a:t>
            </a:r>
          </a:p>
        </p:txBody>
      </p:sp>
      <p:pic>
        <p:nvPicPr>
          <p:cNvPr id="75" name="Shape 7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00200" y="4196171"/>
            <a:ext cx="3657600" cy="2052228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 txBox="1"/>
          <p:nvPr/>
        </p:nvSpPr>
        <p:spPr>
          <a:xfrm>
            <a:off x="1524000" y="3733800"/>
            <a:ext cx="4343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ct val="25000"/>
              <a:buFont typeface="Arial"/>
              <a:buNone/>
            </a:pPr>
            <a:r>
              <a:rPr b="0" baseline="0" i="0" lang="en-PH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Output: </a:t>
            </a:r>
            <a:r>
              <a:rPr b="0" baseline="0" i="0" lang="en-PH" sz="18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submit post button was clicked 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57200" y="152400"/>
            <a:ext cx="8229600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PH" sz="32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Cookies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457200" y="1219200"/>
            <a:ext cx="8229600" cy="4906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ct val="100000"/>
              <a:buFont typeface="Arial"/>
              <a:buChar char="•"/>
            </a:pPr>
            <a:r>
              <a:rPr b="0" baseline="0" i="0" lang="en-PH" sz="24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are mechanism for storing data in the remote browser and thus tracking or identifying return users.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6600"/>
              </a:buClr>
              <a:buSzPct val="100000"/>
              <a:buFont typeface="Arial"/>
              <a:buChar char="•"/>
            </a:pPr>
            <a:r>
              <a:rPr b="0" baseline="0" i="0" lang="en-PH" sz="24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small amount of information containing </a:t>
            </a:r>
            <a:r>
              <a:rPr b="1" baseline="0" i="0" lang="en-PH" sz="2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variable=value</a:t>
            </a:r>
            <a:r>
              <a:rPr b="0" baseline="0" i="0" lang="en-PH" sz="24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 pair (user’s computer).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6600"/>
              </a:buClr>
              <a:buSzPct val="100000"/>
              <a:buFont typeface="Arial"/>
              <a:buChar char="•"/>
            </a:pPr>
            <a:r>
              <a:rPr b="0" baseline="0" i="0" lang="en-PH" sz="24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users can refuse to accepts cookies. 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6600"/>
              </a:buClr>
              <a:buSzPct val="100000"/>
              <a:buFont typeface="Arial"/>
              <a:buChar char="•"/>
            </a:pPr>
            <a:r>
              <a:rPr b="0" baseline="0" i="0" lang="en-PH" sz="24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Managing cookies can be done using </a:t>
            </a:r>
            <a:r>
              <a:rPr b="1" baseline="0" i="0" lang="en-PH" sz="2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setcookie()</a:t>
            </a:r>
            <a:r>
              <a:rPr b="1" baseline="0" i="0" lang="en-PH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baseline="0" i="0" lang="en-PH" sz="24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6600"/>
              </a:buClr>
              <a:buSzPct val="100000"/>
              <a:buFont typeface="Arial"/>
              <a:buChar char="•"/>
            </a:pPr>
            <a:r>
              <a:rPr b="0" baseline="0" i="0" lang="en-PH" sz="24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syntax: </a:t>
            </a:r>
            <a:r>
              <a:rPr b="1" baseline="0" i="0" lang="en-PH" sz="2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setcookie()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baseline="0" i="0" lang="en-PH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baseline="0" i="0" lang="en-PH" sz="2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bool </a:t>
            </a:r>
            <a:r>
              <a:rPr b="1" baseline="0" i="0" lang="en-PH" sz="2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setcookie</a:t>
            </a:r>
            <a:r>
              <a:rPr b="0" baseline="0" i="0" lang="en-PH" sz="2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( string $name [, string $value [, int $expire = 0 [, string $path [, string $domain [, bool $secure = false [, bool $httponly = false ]]]]]] )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457200" y="152400"/>
            <a:ext cx="8229600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PH" sz="32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Cookies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457200" y="1143000"/>
            <a:ext cx="4343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ct val="25000"/>
              <a:buFont typeface="Arial"/>
              <a:buNone/>
            </a:pPr>
            <a:r>
              <a:rPr b="0" baseline="0" i="0" lang="en-PH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Example: </a:t>
            </a:r>
            <a:r>
              <a:rPr b="0" baseline="0" i="0" lang="en-PH" sz="18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PHPSetCookies.php 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533400" y="4572000"/>
            <a:ext cx="4343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ct val="25000"/>
              <a:buFont typeface="Arial"/>
              <a:buNone/>
            </a:pPr>
            <a:r>
              <a:rPr b="0" baseline="0" i="0" lang="en-PH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Example: </a:t>
            </a:r>
            <a:r>
              <a:rPr b="0" baseline="0" i="0" lang="en-PH" sz="18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PHPDeleteCookies.php 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533400" y="3048000"/>
            <a:ext cx="4343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ct val="25000"/>
              <a:buFont typeface="Arial"/>
              <a:buNone/>
            </a:pPr>
            <a:r>
              <a:rPr b="0" baseline="0" i="0" lang="en-PH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Example: </a:t>
            </a:r>
            <a:r>
              <a:rPr b="0" baseline="0" i="0" lang="en-PH" sz="18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PHPDisplayCookies.php </a:t>
            </a:r>
          </a:p>
        </p:txBody>
      </p:sp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524000"/>
            <a:ext cx="5000625" cy="126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" y="3429000"/>
            <a:ext cx="4905375" cy="838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9600" y="4962525"/>
            <a:ext cx="5010150" cy="8286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/>
          <p:nvPr/>
        </p:nvSpPr>
        <p:spPr>
          <a:xfrm>
            <a:off x="5715000" y="1219200"/>
            <a:ext cx="3200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ct val="25000"/>
              <a:buFont typeface="Arial"/>
              <a:buNone/>
            </a:pPr>
            <a:r>
              <a:rPr b="0" baseline="0" i="0" lang="en-PH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Output 1: cookies were set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600"/>
              </a:buClr>
              <a:buSzPct val="25000"/>
              <a:buFont typeface="Arial"/>
              <a:buNone/>
            </a:pPr>
            <a:r>
              <a:rPr b="0" baseline="0" i="0" lang="en-PH" sz="18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pic>
        <p:nvPicPr>
          <p:cNvPr id="95" name="Shape 9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91200" y="1676400"/>
            <a:ext cx="2152649" cy="1247774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5715000" y="3048000"/>
            <a:ext cx="3200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ct val="25000"/>
              <a:buFont typeface="Arial"/>
              <a:buNone/>
            </a:pPr>
            <a:r>
              <a:rPr b="0" baseline="0" i="0" lang="en-PH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Output 2: after 10 secs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600"/>
              </a:buClr>
              <a:buSzPct val="25000"/>
              <a:buFont typeface="Arial"/>
              <a:buNone/>
            </a:pPr>
            <a:r>
              <a:rPr b="0" baseline="0" i="0" lang="en-PH" sz="18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pic>
        <p:nvPicPr>
          <p:cNvPr id="97" name="Shape 9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867400" y="3505200"/>
            <a:ext cx="2190750" cy="10858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/>
        </p:nvSpPr>
        <p:spPr>
          <a:xfrm>
            <a:off x="5715000" y="4695825"/>
            <a:ext cx="3200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ct val="25000"/>
              <a:buFont typeface="Arial"/>
              <a:buNone/>
            </a:pPr>
            <a:r>
              <a:rPr b="0" baseline="0" i="0" lang="en-PH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Output 3: delete cookies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600"/>
              </a:buClr>
              <a:buSzPct val="25000"/>
              <a:buFont typeface="Arial"/>
              <a:buNone/>
            </a:pPr>
            <a:r>
              <a:rPr b="0" baseline="0" i="0" lang="en-PH" sz="18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pic>
        <p:nvPicPr>
          <p:cNvPr id="99" name="Shape 9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791200" y="5076825"/>
            <a:ext cx="2114550" cy="9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57200" y="152400"/>
            <a:ext cx="8229600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PH" sz="32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Session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457200" y="1219200"/>
            <a:ext cx="8229600" cy="4906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ct val="100000"/>
              <a:buFont typeface="Arial"/>
              <a:buChar char="•"/>
            </a:pPr>
            <a:r>
              <a:rPr b="0" baseline="0" i="0" lang="en-PH" sz="24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are mechanism for storing data on the server itself.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6600"/>
              </a:buClr>
              <a:buSzPct val="100000"/>
              <a:buFont typeface="Arial"/>
              <a:buChar char="•"/>
            </a:pPr>
            <a:r>
              <a:rPr b="0" baseline="0" i="0" lang="en-PH" sz="24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is the time that a user spends at your Web site.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6600"/>
              </a:buClr>
              <a:buSzPct val="100000"/>
              <a:buFont typeface="Arial"/>
              <a:buChar char="•"/>
            </a:pPr>
            <a:r>
              <a:rPr b="0" baseline="0" i="0" lang="en-PH" sz="24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more secure than cookies and can store much more information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6600"/>
              </a:buClr>
              <a:buSzPct val="100000"/>
              <a:buFont typeface="Arial"/>
              <a:buChar char="•"/>
            </a:pPr>
            <a:r>
              <a:rPr b="0" baseline="0" i="0" lang="en-PH" sz="24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to open a session use </a:t>
            </a:r>
            <a:r>
              <a:rPr b="1" baseline="0" i="0" lang="en-PH" sz="2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session_start()</a:t>
            </a:r>
            <a:r>
              <a:rPr b="1" baseline="0" i="0" lang="en-PH" sz="24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baseline="0" i="0" lang="en-PH" sz="24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rgbClr val="006600"/>
              </a:buClr>
              <a:buSzPct val="100000"/>
              <a:buFont typeface="Arial"/>
              <a:buChar char="–"/>
            </a:pPr>
            <a:r>
              <a:rPr b="0" baseline="0" i="0" lang="en-PH" sz="24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always set at the beginning  of each Web page.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6600"/>
              </a:buClr>
              <a:buSzPct val="100000"/>
              <a:buFont typeface="Arial"/>
              <a:buChar char="•"/>
            </a:pPr>
            <a:r>
              <a:rPr b="0" baseline="0" i="0" lang="en-PH" sz="24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to close the session use </a:t>
            </a:r>
            <a:r>
              <a:rPr b="1" baseline="0" i="0" lang="en-PH" sz="2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session_destroy()</a:t>
            </a:r>
            <a:r>
              <a:rPr b="1" baseline="0" i="0" lang="en-PH" sz="24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baseline="0" i="0" lang="en-PH" sz="24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rgbClr val="006600"/>
              </a:buClr>
              <a:buSzPct val="100000"/>
              <a:buFont typeface="Arial"/>
              <a:buChar char="–"/>
            </a:pPr>
            <a:r>
              <a:rPr b="0" baseline="0" i="0" lang="en-PH" sz="24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gets rid of all the session variable information that’s stored in the session file.</a:t>
            </a: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rgbClr val="006600"/>
              </a:buClr>
              <a:buSzPct val="100000"/>
              <a:buFont typeface="Arial"/>
              <a:buChar char="–"/>
            </a:pPr>
            <a:r>
              <a:rPr b="0" baseline="0" i="0" lang="en-PH" sz="24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the statement does not affect the variables set on the current page.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6600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