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handoutMasterIdLst>
    <p:handoutMasterId r:id="rId22"/>
  </p:handoutMasterIdLst>
  <p:sldIdLst>
    <p:sldId id="276" r:id="rId2"/>
    <p:sldId id="301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00"/>
    <a:srgbClr val="EDE46F"/>
    <a:srgbClr val="70CEEC"/>
    <a:srgbClr val="009900"/>
    <a:srgbClr val="FF9900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94660"/>
  </p:normalViewPr>
  <p:slideViewPr>
    <p:cSldViewPr>
      <p:cViewPr varScale="1">
        <p:scale>
          <a:sx n="68" d="100"/>
          <a:sy n="68" d="100"/>
        </p:scale>
        <p:origin x="-15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F2DD4B9-A627-4DB1-81C7-2FF1EEDBAD25}" type="datetimeFigureOut">
              <a:rPr lang="en-US"/>
              <a:pPr/>
              <a:t>5/8/2014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DD6A027-9B2C-4340-9D18-7321CFF363C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D92E9095-05F1-47F6-8FA1-C543247688BC}" type="datetimeFigureOut">
              <a:rPr lang="en-US"/>
              <a:pPr/>
              <a:t>5/8/2014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D36B25E-EF78-4780-B4C9-FFB45849C8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PH" smtClean="0">
              <a:ea typeface="ＭＳ Ｐゴシック" pitchFamily="34" charset="-128"/>
            </a:endParaRP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7B95CD7-9D05-48C9-A13B-9F225C7C3730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54388"/>
            <a:ext cx="6705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533400" y="2286000"/>
            <a:ext cx="8001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000" i="1">
                <a:solidFill>
                  <a:srgbClr val="FFFF00"/>
                </a:solidFill>
                <a:latin typeface="Arial" charset="0"/>
              </a:defRPr>
            </a:lvl1pPr>
            <a:lvl2pPr marL="742950" indent="-285750" eaLnBrk="0" hangingPunct="0">
              <a:defRPr sz="2000" i="1">
                <a:solidFill>
                  <a:srgbClr val="FFFF00"/>
                </a:solidFill>
                <a:latin typeface="Arial" charset="0"/>
              </a:defRPr>
            </a:lvl2pPr>
            <a:lvl3pPr marL="1143000" indent="-228600" eaLnBrk="0" hangingPunct="0">
              <a:defRPr sz="2000" i="1">
                <a:solidFill>
                  <a:srgbClr val="FFFF00"/>
                </a:solidFill>
                <a:latin typeface="Arial" charset="0"/>
              </a:defRPr>
            </a:lvl3pPr>
            <a:lvl4pPr marL="1600200" indent="-228600" eaLnBrk="0" hangingPunct="0">
              <a:defRPr sz="2000" i="1">
                <a:solidFill>
                  <a:srgbClr val="FFFF00"/>
                </a:solidFill>
                <a:latin typeface="Arial" charset="0"/>
              </a:defRPr>
            </a:lvl4pPr>
            <a:lvl5pPr marL="2057400" indent="-228600" eaLnBrk="0" hangingPunct="0">
              <a:defRPr sz="2000" i="1">
                <a:solidFill>
                  <a:srgbClr val="FFFF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rgbClr val="FFFF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rgbClr val="FFFF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rgbClr val="FFFF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rgbClr val="FFFF00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PH" sz="4400" b="1" i="0" dirty="0" smtClean="0">
              <a:solidFill>
                <a:srgbClr val="006600"/>
              </a:solidFill>
              <a:ea typeface="+mn-ea"/>
              <a:cs typeface="Arial" charset="0"/>
            </a:endParaRPr>
          </a:p>
          <a:p>
            <a:pPr algn="ctr" eaLnBrk="1" hangingPunct="1">
              <a:defRPr/>
            </a:pPr>
            <a:endParaRPr lang="en-PH" sz="4800" b="1" i="0" dirty="0" smtClean="0">
              <a:solidFill>
                <a:srgbClr val="006600"/>
              </a:solidFill>
              <a:ea typeface="+mn-ea"/>
              <a:cs typeface="Arial" charset="0"/>
            </a:endParaRPr>
          </a:p>
          <a:p>
            <a:pPr algn="ctr" eaLnBrk="1" hangingPunct="1">
              <a:defRPr/>
            </a:pPr>
            <a:endParaRPr lang="en-PH" sz="3200" b="1" i="0" dirty="0" smtClean="0">
              <a:solidFill>
                <a:srgbClr val="006600"/>
              </a:solidFill>
              <a:ea typeface="+mn-ea"/>
              <a:cs typeface="Arial" charset="0"/>
            </a:endParaRP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D26C3F-B684-4BF2-9E94-A3B04BB04D01}" type="datetimeFigureOut">
              <a:rPr lang="en-US"/>
              <a:pPr/>
              <a:t>5/8/2014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B0354-F91A-4F0D-A8D7-7055D3BEF1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" y="1066800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>
            <a:lvl1pPr algn="l">
              <a:defRPr sz="3200" b="1"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>
              <a:buFont typeface="Arial" pitchFamily="34" charset="0"/>
              <a:buChar char="•"/>
              <a:defRPr sz="2800"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PH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DD780-8C46-456A-884D-293F4FA44F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Murach’s ASP.NET 3.5/C#, C1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09A9EE0-3328-44D5-84C9-CDF0E52792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PH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B8517A47-6777-4169-B456-5E3321944203}" type="datetimeFigureOut">
              <a:rPr lang="en-US"/>
              <a:pPr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EEF82C11-FA84-4368-B50D-65F370C90D8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1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800725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5" r:id="rId3"/>
    <p:sldLayoutId id="2147483756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2"/>
          <p:cNvSpPr txBox="1">
            <a:spLocks noChangeArrowheads="1"/>
          </p:cNvSpPr>
          <p:nvPr/>
        </p:nvSpPr>
        <p:spPr bwMode="auto">
          <a:xfrm>
            <a:off x="533400" y="2286000"/>
            <a:ext cx="8001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ctr"/>
            <a:r>
              <a:rPr lang="en-PH" sz="4400" b="1" dirty="0" smtClean="0">
                <a:solidFill>
                  <a:srgbClr val="006600"/>
                </a:solidFill>
              </a:rPr>
              <a:t>PHP Web </a:t>
            </a:r>
            <a:r>
              <a:rPr lang="en-PH" sz="4400" b="1" dirty="0" smtClean="0">
                <a:solidFill>
                  <a:srgbClr val="006600"/>
                </a:solidFill>
              </a:rPr>
              <a:t>Forms and Form Validation</a:t>
            </a:r>
            <a:endParaRPr lang="en-PH" sz="4400" b="1" dirty="0" smtClean="0">
              <a:solidFill>
                <a:srgbClr val="006600"/>
              </a:solidFill>
            </a:endParaRPr>
          </a:p>
          <a:p>
            <a:pPr marL="457200" indent="-457200" algn="ctr"/>
            <a:endParaRPr lang="en-PH" sz="4800" b="1" dirty="0" smtClean="0">
              <a:solidFill>
                <a:srgbClr val="006600"/>
              </a:solidFill>
            </a:endParaRPr>
          </a:p>
          <a:p>
            <a:pPr marL="457200" indent="-457200" algn="ctr"/>
            <a:r>
              <a:rPr lang="en-PH" sz="3200" b="1" dirty="0" smtClean="0">
                <a:solidFill>
                  <a:srgbClr val="006600"/>
                </a:solidFill>
              </a:rPr>
              <a:t>ITWA133 </a:t>
            </a:r>
            <a:endParaRPr lang="en-PH" sz="3200" b="1" dirty="0">
              <a:solidFill>
                <a:srgbClr val="0066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3810000"/>
            <a:ext cx="6705600" cy="1524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</p:spTree>
  </p:cSld>
  <p:clrMapOvr>
    <a:masterClrMapping/>
  </p:clrMapOvr>
  <p:transition spd="slow" advClick="0" advTm="2147483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447800"/>
          </a:xfrm>
        </p:spPr>
        <p:txBody>
          <a:bodyPr/>
          <a:lstStyle/>
          <a:p>
            <a:r>
              <a:rPr lang="en-US" sz="2400" dirty="0" smtClean="0"/>
              <a:t>to unset session variables use 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unset()</a:t>
            </a:r>
            <a:r>
              <a:rPr lang="en-US" sz="2400" b="1" dirty="0" smtClean="0"/>
              <a:t> </a:t>
            </a:r>
            <a:r>
              <a:rPr lang="en-US" sz="2400" dirty="0" smtClean="0"/>
              <a:t>function</a:t>
            </a:r>
          </a:p>
          <a:p>
            <a:pPr lvl="1"/>
            <a:r>
              <a:rPr lang="en-US" sz="2400" dirty="0" smtClean="0"/>
              <a:t>syntax</a:t>
            </a:r>
          </a:p>
          <a:p>
            <a:pPr lvl="2">
              <a:buNone/>
            </a:pPr>
            <a:r>
              <a:rPr lang="en-US" sz="2000" dirty="0" smtClean="0"/>
              <a:t>unset($_SESSION[‘</a:t>
            </a:r>
            <a:r>
              <a:rPr lang="en-US" sz="2000" dirty="0" err="1" smtClean="0"/>
              <a:t>varname</a:t>
            </a:r>
            <a:r>
              <a:rPr lang="en-US" sz="2000" dirty="0" smtClean="0"/>
              <a:t>’]);</a:t>
            </a:r>
            <a:endParaRPr lang="en-US" sz="24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590800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Example: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PHPSetSession.php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0"/>
            <a:ext cx="5181600" cy="169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590800" y="4572000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Example: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PHPUnsetSession.php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5029200"/>
            <a:ext cx="531387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Click="0" advTm="2147483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09600" y="1219200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Example: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PHPDisplaySession.php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818091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4038600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Example: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PHPDeleteSession.php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495800"/>
            <a:ext cx="5715000" cy="126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Click="0" advTm="2147483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219200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Output: </a:t>
            </a:r>
            <a:r>
              <a:rPr lang="en-US" dirty="0" smtClean="0">
                <a:solidFill>
                  <a:srgbClr val="006600"/>
                </a:solidFill>
                <a:ea typeface="ＭＳ Ｐゴシック" charset="0"/>
                <a:cs typeface="Arial" pitchFamily="34" charset="0"/>
              </a:rPr>
              <a:t>user load PHPDisplaySession.php page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35718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0" y="16764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Output: </a:t>
            </a:r>
            <a:r>
              <a:rPr lang="en-US" dirty="0" smtClean="0">
                <a:solidFill>
                  <a:srgbClr val="006600"/>
                </a:solidFill>
                <a:ea typeface="ＭＳ Ｐゴシック" charset="0"/>
                <a:cs typeface="Arial" pitchFamily="34" charset="0"/>
              </a:rPr>
              <a:t>user clicked the Login link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133600"/>
            <a:ext cx="35718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276600"/>
            <a:ext cx="35528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28194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Output: </a:t>
            </a:r>
            <a:r>
              <a:rPr lang="en-US" dirty="0" smtClean="0">
                <a:solidFill>
                  <a:srgbClr val="006600"/>
                </a:solidFill>
                <a:ea typeface="ＭＳ Ｐゴシック" charset="0"/>
                <a:cs typeface="Arial" pitchFamily="34" charset="0"/>
              </a:rPr>
              <a:t>user clicked the email link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495800" y="37338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Output: </a:t>
            </a:r>
            <a:r>
              <a:rPr lang="en-US" dirty="0" smtClean="0">
                <a:solidFill>
                  <a:srgbClr val="006600"/>
                </a:solidFill>
                <a:ea typeface="ＭＳ Ｐゴシック" charset="0"/>
                <a:cs typeface="Arial" pitchFamily="34" charset="0"/>
              </a:rPr>
              <a:t>user clicked the logout link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4191000"/>
            <a:ext cx="35814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Click="0" advTm="2147483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were used to efficiently search for patterns in a given text.</a:t>
            </a:r>
          </a:p>
          <a:p>
            <a:r>
              <a:rPr lang="en-US" dirty="0" smtClean="0"/>
              <a:t>also known as </a:t>
            </a:r>
            <a:r>
              <a:rPr lang="en-US" dirty="0" err="1" smtClean="0"/>
              <a:t>regex</a:t>
            </a:r>
            <a:r>
              <a:rPr lang="en-US" dirty="0" smtClean="0"/>
              <a:t> or </a:t>
            </a:r>
            <a:r>
              <a:rPr lang="en-US" dirty="0" err="1" smtClean="0"/>
              <a:t>regexp</a:t>
            </a:r>
            <a:r>
              <a:rPr lang="en-US" dirty="0" smtClean="0"/>
              <a:t>.</a:t>
            </a:r>
          </a:p>
          <a:p>
            <a:r>
              <a:rPr lang="en-US" dirty="0" smtClean="0"/>
              <a:t>PHP implements </a:t>
            </a:r>
            <a:r>
              <a:rPr lang="en-US" dirty="0" err="1" smtClean="0"/>
              <a:t>Percl</a:t>
            </a:r>
            <a:r>
              <a:rPr lang="en-US" dirty="0" smtClean="0"/>
              <a:t> Compatible Regular Expression (PCRE)</a:t>
            </a:r>
          </a:p>
          <a:p>
            <a:r>
              <a:rPr lang="en-US" dirty="0" smtClean="0"/>
              <a:t>PCRE function starts with </a:t>
            </a:r>
            <a:r>
              <a:rPr lang="en-US" dirty="0" err="1" smtClean="0"/>
              <a:t>preg</a:t>
            </a:r>
            <a:r>
              <a:rPr lang="en-US" dirty="0" smtClean="0"/>
              <a:t>_</a:t>
            </a:r>
          </a:p>
          <a:p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preg_match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function</a:t>
            </a:r>
          </a:p>
          <a:p>
            <a:pPr lvl="1"/>
            <a:r>
              <a:rPr lang="en-US" sz="2400" dirty="0" smtClean="0"/>
              <a:t>Performs a regular expression match</a:t>
            </a:r>
          </a:p>
          <a:p>
            <a:pPr lvl="1"/>
            <a:r>
              <a:rPr lang="en-US" sz="2400" dirty="0" smtClean="0"/>
              <a:t>Syntax: </a:t>
            </a:r>
            <a:r>
              <a:rPr lang="en-US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preg_match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 string $pattern , string $subject [, array &amp;$matches [, </a:t>
            </a:r>
            <a:r>
              <a:rPr lang="en-US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$flags = 0 [, </a:t>
            </a:r>
            <a:r>
              <a:rPr lang="en-US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$offset = 0 ]]] )</a:t>
            </a:r>
            <a:endParaRPr lang="en-US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 advClick="0" advTm="2147483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1219200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Regex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Meta Characters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1788160"/>
          <a:ext cx="7239000" cy="4079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8666"/>
                <a:gridCol w="56303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Marks the start of a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Marks</a:t>
                      </a:r>
                      <a:r>
                        <a:rPr lang="en-US" baseline="0" dirty="0" smtClean="0"/>
                        <a:t> the end of a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any single character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Boolean 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elements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abc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range (</a:t>
                      </a:r>
                      <a:r>
                        <a:rPr lang="en-US" dirty="0" err="1" smtClean="0"/>
                        <a:t>a,b</a:t>
                      </a:r>
                      <a:r>
                        <a:rPr lang="en-US" baseline="0" dirty="0" smtClean="0"/>
                        <a:t> or c)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[^</a:t>
                      </a:r>
                      <a:r>
                        <a:rPr lang="en-US" dirty="0" err="1" smtClean="0"/>
                        <a:t>abc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in range (every character except </a:t>
                      </a:r>
                      <a:r>
                        <a:rPr lang="en-US" baseline="0" dirty="0" err="1" smtClean="0"/>
                        <a:t>a,b</a:t>
                      </a:r>
                      <a:r>
                        <a:rPr lang="en-US" baseline="0" dirty="0" smtClean="0"/>
                        <a:t>, or c)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white-space character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Zero or one ‘a’ character. Equals to a{0,1}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Zero or more of ‘a’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2147483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1219200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Regex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Meta Characters (continue)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1788160"/>
          <a:ext cx="7239000" cy="4348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8666"/>
                <a:gridCol w="56303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or more of ‘a’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a{2}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Exactly two of ‘a’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a{,5}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Up to five of ‘a’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a{5,10}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Between five to ten of ‘a’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alpha numeric character plus underscore. Equals to [A-Za-z0-9_]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non</a:t>
                      </a:r>
                      <a:r>
                        <a:rPr lang="en-US" baseline="0" dirty="0" smtClean="0"/>
                        <a:t> alpha numeric characters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white-space</a:t>
                      </a:r>
                      <a:r>
                        <a:rPr lang="en-US" baseline="0" dirty="0" smtClean="0"/>
                        <a:t> character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non white-space character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digits. Equal to [0-9]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non-digits. Equal to [^0-9]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2147483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1219200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Regex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Pattern Modifiers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1788160"/>
          <a:ext cx="7239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8666"/>
                <a:gridCol w="563033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Ignore Case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Multiline Mode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Extra analysis of pattern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u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Pattern is treated as UTF-8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2147483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1219200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1788160"/>
          <a:ext cx="7315200" cy="44132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599"/>
                <a:gridCol w="5689601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/>
                        <a:t>Example</a:t>
                      </a:r>
                    </a:p>
                  </a:txBody>
                  <a:tcPr marL="66675" marR="6667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/>
                        <a:t>Description</a:t>
                      </a:r>
                    </a:p>
                  </a:txBody>
                  <a:tcPr marL="66675" marR="666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‘/hello/’</a:t>
                      </a:r>
                    </a:p>
                  </a:txBody>
                  <a:tcPr marL="66675" marR="666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It will match the word </a:t>
                      </a:r>
                      <a:r>
                        <a:rPr lang="en-US" i="1"/>
                        <a:t>hello</a:t>
                      </a:r>
                      <a:endParaRPr lang="en-US"/>
                    </a:p>
                  </a:txBody>
                  <a:tcPr marL="66675" marR="666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‘/^hello/’</a:t>
                      </a:r>
                    </a:p>
                  </a:txBody>
                  <a:tcPr marL="66675" marR="666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It will match </a:t>
                      </a:r>
                      <a:r>
                        <a:rPr lang="en-US" i="1"/>
                        <a:t>hello</a:t>
                      </a:r>
                      <a:r>
                        <a:rPr lang="en-US"/>
                        <a:t> at the start of a string. Possible matches are </a:t>
                      </a:r>
                      <a:r>
                        <a:rPr lang="en-US" i="1"/>
                        <a:t>hello</a:t>
                      </a:r>
                      <a:r>
                        <a:rPr lang="en-US"/>
                        <a:t> or</a:t>
                      </a:r>
                      <a:r>
                        <a:rPr lang="en-US" i="1"/>
                        <a:t>helloworld</a:t>
                      </a:r>
                      <a:r>
                        <a:rPr lang="en-US"/>
                        <a:t>, but not </a:t>
                      </a:r>
                      <a:r>
                        <a:rPr lang="en-US" i="1"/>
                        <a:t>worldhello</a:t>
                      </a:r>
                      <a:endParaRPr lang="en-US"/>
                    </a:p>
                  </a:txBody>
                  <a:tcPr marL="66675" marR="666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‘/hello$/’</a:t>
                      </a:r>
                    </a:p>
                  </a:txBody>
                  <a:tcPr marL="66675" marR="666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It will match </a:t>
                      </a:r>
                      <a:r>
                        <a:rPr lang="en-US" i="1"/>
                        <a:t>hello</a:t>
                      </a:r>
                      <a:r>
                        <a:rPr lang="en-US"/>
                        <a:t> at the end of a string.</a:t>
                      </a:r>
                    </a:p>
                  </a:txBody>
                  <a:tcPr marL="66675" marR="666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‘/he.o/’</a:t>
                      </a:r>
                    </a:p>
                  </a:txBody>
                  <a:tcPr marL="66675" marR="666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It will match any character between </a:t>
                      </a:r>
                      <a:r>
                        <a:rPr lang="en-US" i="1"/>
                        <a:t>he</a:t>
                      </a:r>
                      <a:r>
                        <a:rPr lang="en-US"/>
                        <a:t> and </a:t>
                      </a:r>
                      <a:r>
                        <a:rPr lang="en-US" i="1"/>
                        <a:t>o</a:t>
                      </a:r>
                      <a:r>
                        <a:rPr lang="en-US"/>
                        <a:t>. Possible matches are </a:t>
                      </a:r>
                      <a:r>
                        <a:rPr lang="en-US" i="1"/>
                        <a:t>helo</a:t>
                      </a:r>
                      <a:r>
                        <a:rPr lang="en-US"/>
                        <a:t>or </a:t>
                      </a:r>
                      <a:r>
                        <a:rPr lang="en-US" i="1"/>
                        <a:t>heyo</a:t>
                      </a:r>
                      <a:r>
                        <a:rPr lang="en-US"/>
                        <a:t>, but not </a:t>
                      </a:r>
                      <a:r>
                        <a:rPr lang="en-US" i="1"/>
                        <a:t>hello</a:t>
                      </a:r>
                      <a:endParaRPr lang="en-US"/>
                    </a:p>
                  </a:txBody>
                  <a:tcPr marL="66675" marR="666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‘/he?llo/’</a:t>
                      </a:r>
                    </a:p>
                  </a:txBody>
                  <a:tcPr marL="66675" marR="666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It will match either </a:t>
                      </a:r>
                      <a:r>
                        <a:rPr lang="en-US" i="1"/>
                        <a:t>llo</a:t>
                      </a:r>
                      <a:r>
                        <a:rPr lang="en-US"/>
                        <a:t> or </a:t>
                      </a:r>
                      <a:r>
                        <a:rPr lang="en-US" i="1"/>
                        <a:t>hello</a:t>
                      </a:r>
                      <a:endParaRPr lang="en-US"/>
                    </a:p>
                  </a:txBody>
                  <a:tcPr marL="66675" marR="666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‘/hello+/’</a:t>
                      </a:r>
                    </a:p>
                  </a:txBody>
                  <a:tcPr marL="66675" marR="666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It will match </a:t>
                      </a:r>
                      <a:r>
                        <a:rPr lang="en-US" i="1"/>
                        <a:t>hello</a:t>
                      </a:r>
                      <a:r>
                        <a:rPr lang="en-US"/>
                        <a:t> on or more time. E.g. </a:t>
                      </a:r>
                      <a:r>
                        <a:rPr lang="en-US" i="1"/>
                        <a:t>hello</a:t>
                      </a:r>
                      <a:r>
                        <a:rPr lang="en-US"/>
                        <a:t> or </a:t>
                      </a:r>
                      <a:r>
                        <a:rPr lang="en-US" i="1"/>
                        <a:t>hellohello</a:t>
                      </a:r>
                      <a:endParaRPr lang="en-US"/>
                    </a:p>
                  </a:txBody>
                  <a:tcPr marL="66675" marR="666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‘/he*llo/’</a:t>
                      </a:r>
                    </a:p>
                  </a:txBody>
                  <a:tcPr marL="66675" marR="666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Matches </a:t>
                      </a:r>
                      <a:r>
                        <a:rPr lang="en-US" i="1"/>
                        <a:t>llo</a:t>
                      </a:r>
                      <a:r>
                        <a:rPr lang="en-US"/>
                        <a:t>, </a:t>
                      </a:r>
                      <a:r>
                        <a:rPr lang="en-US" i="1"/>
                        <a:t>hello</a:t>
                      </a:r>
                      <a:r>
                        <a:rPr lang="en-US"/>
                        <a:t> or </a:t>
                      </a:r>
                      <a:r>
                        <a:rPr lang="en-US" i="1"/>
                        <a:t>hehello</a:t>
                      </a:r>
                      <a:r>
                        <a:rPr lang="en-US"/>
                        <a:t>, but not </a:t>
                      </a:r>
                      <a:r>
                        <a:rPr lang="en-US" i="1"/>
                        <a:t>hellooo</a:t>
                      </a:r>
                      <a:endParaRPr lang="en-US"/>
                    </a:p>
                  </a:txBody>
                  <a:tcPr marL="66675" marR="666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‘/hello|world/’</a:t>
                      </a:r>
                    </a:p>
                  </a:txBody>
                  <a:tcPr marL="66675" marR="666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It will either match the word </a:t>
                      </a:r>
                      <a:r>
                        <a:rPr lang="en-US" i="1"/>
                        <a:t>hello</a:t>
                      </a:r>
                      <a:r>
                        <a:rPr lang="en-US"/>
                        <a:t> or </a:t>
                      </a:r>
                      <a:r>
                        <a:rPr lang="en-US" i="1"/>
                        <a:t>world</a:t>
                      </a:r>
                      <a:endParaRPr lang="en-US"/>
                    </a:p>
                  </a:txBody>
                  <a:tcPr marL="66675" marR="666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‘/(A-Z)/’</a:t>
                      </a:r>
                    </a:p>
                  </a:txBody>
                  <a:tcPr marL="66675" marR="666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Using it with the hyphen character, this pattern will match every uppercase character from A to Z. E.g. A, B, C…</a:t>
                      </a:r>
                    </a:p>
                  </a:txBody>
                  <a:tcPr marL="66675" marR="66675" marT="28575" marB="28575"/>
                </a:tc>
              </a:tr>
            </a:tbl>
          </a:graphicData>
        </a:graphic>
      </p:graphicFrame>
    </p:spTree>
  </p:cSld>
  <p:clrMapOvr>
    <a:masterClrMapping/>
  </p:clrMapOvr>
  <p:transition spd="slow" advClick="0" advTm="2147483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1219200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Example: (continue)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1788160"/>
          <a:ext cx="7315200" cy="28333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599"/>
                <a:gridCol w="5689601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/>
                        <a:t>Example</a:t>
                      </a:r>
                    </a:p>
                  </a:txBody>
                  <a:tcPr marL="66675" marR="66675" marT="28575" marB="2857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/>
                        <a:t>Description</a:t>
                      </a:r>
                    </a:p>
                  </a:txBody>
                  <a:tcPr marL="66675" marR="666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‘/[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]/’</a:t>
                      </a:r>
                    </a:p>
                  </a:txBody>
                  <a:tcPr marL="66675" marR="666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It will match any single character </a:t>
                      </a:r>
                      <a:r>
                        <a:rPr lang="en-US" i="1" dirty="0"/>
                        <a:t>a</a:t>
                      </a:r>
                      <a:r>
                        <a:rPr lang="en-US" dirty="0"/>
                        <a:t>, </a:t>
                      </a:r>
                      <a:r>
                        <a:rPr lang="en-US" i="1" dirty="0"/>
                        <a:t>b</a:t>
                      </a:r>
                      <a:r>
                        <a:rPr lang="en-US" dirty="0"/>
                        <a:t> or </a:t>
                      </a:r>
                      <a:r>
                        <a:rPr lang="en-US" i="1" dirty="0"/>
                        <a:t>c</a:t>
                      </a:r>
                      <a:endParaRPr lang="en-US" dirty="0"/>
                    </a:p>
                  </a:txBody>
                  <a:tcPr marL="66675" marR="666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‘/abc{1}/’</a:t>
                      </a:r>
                    </a:p>
                  </a:txBody>
                  <a:tcPr marL="66675" marR="666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precisely one </a:t>
                      </a:r>
                      <a:r>
                        <a:rPr lang="en-US" i="1" dirty="0"/>
                        <a:t>c</a:t>
                      </a:r>
                      <a:r>
                        <a:rPr lang="en-US" dirty="0"/>
                        <a:t> character after the characters </a:t>
                      </a:r>
                      <a:r>
                        <a:rPr lang="en-US" i="1" dirty="0"/>
                        <a:t>ab</a:t>
                      </a:r>
                      <a:r>
                        <a:rPr lang="en-US" dirty="0"/>
                        <a:t>. E.g. </a:t>
                      </a:r>
                      <a:r>
                        <a:rPr lang="en-US" dirty="0" err="1"/>
                        <a:t>matches</a:t>
                      </a:r>
                      <a:r>
                        <a:rPr lang="en-US" i="1" dirty="0" err="1"/>
                        <a:t>abc</a:t>
                      </a:r>
                      <a:r>
                        <a:rPr lang="en-US" dirty="0"/>
                        <a:t>, but not </a:t>
                      </a:r>
                      <a:r>
                        <a:rPr lang="en-US" i="1" dirty="0" err="1"/>
                        <a:t>abcc</a:t>
                      </a:r>
                      <a:endParaRPr lang="en-US" dirty="0"/>
                    </a:p>
                  </a:txBody>
                  <a:tcPr marL="66675" marR="666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‘/abc{1,}/’</a:t>
                      </a:r>
                    </a:p>
                  </a:txBody>
                  <a:tcPr marL="66675" marR="666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one or more </a:t>
                      </a:r>
                      <a:r>
                        <a:rPr lang="en-US" i="1" dirty="0"/>
                        <a:t>c</a:t>
                      </a:r>
                      <a:r>
                        <a:rPr lang="en-US" dirty="0"/>
                        <a:t> character after the characters </a:t>
                      </a:r>
                      <a:r>
                        <a:rPr lang="en-US" i="1" dirty="0"/>
                        <a:t>ab</a:t>
                      </a:r>
                      <a:r>
                        <a:rPr lang="en-US" dirty="0"/>
                        <a:t>. E.g. matches </a:t>
                      </a:r>
                      <a:r>
                        <a:rPr lang="en-US" i="1" dirty="0" err="1"/>
                        <a:t>abc</a:t>
                      </a:r>
                      <a:r>
                        <a:rPr lang="en-US" dirty="0" err="1"/>
                        <a:t>or</a:t>
                      </a:r>
                      <a:r>
                        <a:rPr lang="en-US" dirty="0"/>
                        <a:t> </a:t>
                      </a:r>
                      <a:r>
                        <a:rPr lang="en-US" i="1" dirty="0" err="1"/>
                        <a:t>abcc</a:t>
                      </a:r>
                      <a:endParaRPr lang="en-US" dirty="0"/>
                    </a:p>
                  </a:txBody>
                  <a:tcPr marL="66675" marR="666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‘/abc{2,4}/’</a:t>
                      </a:r>
                    </a:p>
                  </a:txBody>
                  <a:tcPr marL="66675" marR="666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between two and four </a:t>
                      </a:r>
                      <a:r>
                        <a:rPr lang="en-US" i="1" dirty="0"/>
                        <a:t>c</a:t>
                      </a:r>
                      <a:r>
                        <a:rPr lang="en-US" dirty="0"/>
                        <a:t> character after the characters </a:t>
                      </a:r>
                      <a:r>
                        <a:rPr lang="en-US" i="1" dirty="0"/>
                        <a:t>ab</a:t>
                      </a:r>
                      <a:r>
                        <a:rPr lang="en-US" dirty="0"/>
                        <a:t>. E.g. matches </a:t>
                      </a:r>
                      <a:r>
                        <a:rPr lang="en-US" i="1" dirty="0" err="1"/>
                        <a:t>abcc</a:t>
                      </a:r>
                      <a:r>
                        <a:rPr lang="en-US" dirty="0"/>
                        <a:t>, </a:t>
                      </a:r>
                      <a:r>
                        <a:rPr lang="en-US" i="1" dirty="0" err="1"/>
                        <a:t>abccc</a:t>
                      </a:r>
                      <a:r>
                        <a:rPr lang="en-US" dirty="0"/>
                        <a:t> or </a:t>
                      </a:r>
                      <a:r>
                        <a:rPr lang="en-US" i="1" dirty="0" err="1"/>
                        <a:t>abcccc</a:t>
                      </a:r>
                      <a:r>
                        <a:rPr lang="en-US" dirty="0"/>
                        <a:t>, but not </a:t>
                      </a:r>
                      <a:r>
                        <a:rPr lang="en-US" i="1" dirty="0" err="1"/>
                        <a:t>abc</a:t>
                      </a:r>
                      <a:endParaRPr lang="en-US" dirty="0"/>
                    </a:p>
                  </a:txBody>
                  <a:tcPr marL="66675" marR="66675" marT="28575" marB="28575"/>
                </a:tc>
              </a:tr>
            </a:tbl>
          </a:graphicData>
        </a:graphic>
      </p:graphicFrame>
    </p:spTree>
  </p:cSld>
  <p:clrMapOvr>
    <a:masterClrMapping/>
  </p:clrMapOvr>
  <p:transition spd="slow" advClick="0" advTm="2147483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1219200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Useful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Regex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Functions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1676400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>
                <a:solidFill>
                  <a:srgbClr val="006600"/>
                </a:solidFill>
                <a:ea typeface="ＭＳ Ｐゴシック" charset="0"/>
                <a:cs typeface="Arial" pitchFamily="34" charset="0"/>
              </a:rPr>
              <a:t>Email validation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057400"/>
            <a:ext cx="68865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Click="0" advTm="2147483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Murach’s ASP.NET 3.5/C#, C1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2008, Mike Murach &amp; Associates, Inc.</a:t>
            </a:r>
            <a:endParaRPr 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Slide </a:t>
            </a:r>
            <a:fld id="{309A9EE0-3328-44D5-84C9-CDF0E527926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28600" y="209550"/>
            <a:ext cx="556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PH" sz="2000" b="1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PHP Predefined Functions</a:t>
            </a:r>
            <a:endParaRPr lang="en-PH" sz="2000" b="1" i="1" dirty="0">
              <a:solidFill>
                <a:srgbClr val="0066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62000"/>
            <a:ext cx="9144000" cy="4603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28600" y="838200"/>
            <a:ext cx="8534400" cy="670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PH" sz="2800" b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Objectives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To </a:t>
            </a:r>
            <a:r>
              <a:rPr lang="en-US" sz="22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apply the available super global variables for form processing and validation.</a:t>
            </a:r>
            <a:endParaRPr lang="en-US" sz="2200" i="1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To differentiate the use of $_GET, $_POST, and $_REQUEST super global variable in form processing and know when to use it.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To differentiate the use of Session and Cookies for form security of a Web Site.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i="1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To know the proper syntax for validating user inputs using Regular Expression.</a:t>
            </a:r>
          </a:p>
          <a:p>
            <a:pPr marL="971550" lvl="1" indent="-514350"/>
            <a:endParaRPr lang="en-PH" sz="22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PH" sz="22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PH" sz="22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PH" sz="22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PH" sz="22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PH" sz="20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971550" lvl="1" indent="-514350"/>
            <a:endParaRPr lang="en-PH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971550" lvl="1" indent="-514350"/>
            <a:endParaRPr lang="en-PH" sz="28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 marL="457200" indent="-457200"/>
            <a:r>
              <a:rPr lang="en-PH" sz="2800" b="1" dirty="0">
                <a:solidFill>
                  <a:srgbClr val="006600"/>
                </a:solidFill>
                <a:latin typeface="Arial" charset="0"/>
                <a:cs typeface="Arial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Superglobal</a:t>
            </a:r>
            <a:r>
              <a:rPr lang="en-US" dirty="0" smtClean="0"/>
              <a:t>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$_SERVER</a:t>
            </a:r>
          </a:p>
          <a:p>
            <a:pPr lvl="1"/>
            <a:r>
              <a:rPr lang="en-US" sz="2400" dirty="0" smtClean="0"/>
              <a:t>is an array containing information such as headers, paths, and script locations.</a:t>
            </a:r>
          </a:p>
          <a:p>
            <a:pPr lvl="1"/>
            <a:r>
              <a:rPr lang="en-US" sz="2400" dirty="0" smtClean="0"/>
              <a:t>entries were created by the web server</a:t>
            </a:r>
          </a:p>
          <a:p>
            <a:pPr lvl="1"/>
            <a:r>
              <a:rPr lang="en-US" sz="2400" dirty="0" smtClean="0"/>
              <a:t>Index ‘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PHP_SELF</a:t>
            </a:r>
            <a:r>
              <a:rPr lang="en-US" sz="2400" dirty="0" smtClean="0"/>
              <a:t>’  contains the filename of the currently executing script.</a:t>
            </a:r>
          </a:p>
          <a:p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$_GET</a:t>
            </a:r>
          </a:p>
          <a:p>
            <a:pPr lvl="1"/>
            <a:r>
              <a:rPr lang="en-US" sz="2400" dirty="0" smtClean="0"/>
              <a:t>an associative array variables passed to the current script via the URL parameters.</a:t>
            </a:r>
          </a:p>
          <a:p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$_POST</a:t>
            </a:r>
          </a:p>
          <a:p>
            <a:pPr lvl="1"/>
            <a:r>
              <a:rPr lang="en-US" sz="2400" dirty="0" smtClean="0"/>
              <a:t>an associative array of variables passed to the current script via the HTTP POST method.</a:t>
            </a:r>
            <a:endParaRPr lang="en-US" sz="2400" dirty="0"/>
          </a:p>
        </p:txBody>
      </p:sp>
    </p:spTree>
  </p:cSld>
  <p:clrMapOvr>
    <a:masterClrMapping/>
  </p:clrMapOvr>
  <p:transition spd="slow" advClick="0" advTm="2147483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Superglobal</a:t>
            </a:r>
            <a:r>
              <a:rPr lang="en-US" dirty="0" smtClean="0"/>
              <a:t>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$_REQUEST</a:t>
            </a:r>
          </a:p>
          <a:p>
            <a:pPr lvl="1"/>
            <a:r>
              <a:rPr lang="en-US" sz="2400" dirty="0" smtClean="0"/>
              <a:t>an associative array that by default contains the contents of 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$_GET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$_POST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$_COOKIE</a:t>
            </a:r>
          </a:p>
          <a:p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$_COOKIE</a:t>
            </a:r>
          </a:p>
          <a:p>
            <a:pPr lvl="1"/>
            <a:r>
              <a:rPr lang="en-US" sz="2400" dirty="0" smtClean="0"/>
              <a:t>an associative array of variables passed to the current script via HTTP Cookies</a:t>
            </a:r>
          </a:p>
          <a:p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$_SESSION</a:t>
            </a:r>
          </a:p>
          <a:p>
            <a:pPr lvl="1"/>
            <a:r>
              <a:rPr lang="en-US" sz="2400" dirty="0" smtClean="0"/>
              <a:t>an associative array containing session variables available to the script</a:t>
            </a:r>
          </a:p>
          <a:p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$_ENV</a:t>
            </a:r>
          </a:p>
          <a:p>
            <a:pPr lvl="1"/>
            <a:r>
              <a:rPr lang="en-US" sz="2400" dirty="0" smtClean="0"/>
              <a:t>an associative array of variables passed to the current script via the environment method</a:t>
            </a:r>
            <a:endParaRPr lang="en-US" sz="2400" dirty="0"/>
          </a:p>
        </p:txBody>
      </p:sp>
    </p:spTree>
  </p:cSld>
  <p:clrMapOvr>
    <a:masterClrMapping/>
  </p:clrMapOvr>
  <p:transition spd="slow" advClick="0" advTm="2147483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204758"/>
            <a:ext cx="6172200" cy="5002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Superglobal</a:t>
            </a:r>
            <a:r>
              <a:rPr lang="en-US" dirty="0" smtClean="0"/>
              <a:t>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2057400" cy="4572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Example:</a:t>
            </a:r>
            <a:endParaRPr lang="en-US" sz="2000" dirty="0"/>
          </a:p>
        </p:txBody>
      </p:sp>
    </p:spTree>
  </p:cSld>
  <p:clrMapOvr>
    <a:masterClrMapping/>
  </p:clrMapOvr>
  <p:transition spd="slow" advClick="0" advTm="2147483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Superglobal</a:t>
            </a:r>
            <a:r>
              <a:rPr lang="en-US" dirty="0" smtClean="0"/>
              <a:t>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343400" cy="4572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Output: </a:t>
            </a:r>
            <a:r>
              <a:rPr lang="en-US" sz="1800" dirty="0" smtClean="0"/>
              <a:t>before button was clicked </a:t>
            </a:r>
            <a:endParaRPr lang="en-US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57178"/>
            <a:ext cx="3581400" cy="2000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676400"/>
            <a:ext cx="3429000" cy="193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24400" y="1143000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Output: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submit get button was clicked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4196172"/>
            <a:ext cx="3657600" cy="2052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524000" y="3733800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Output: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submit post button was clicked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</p:spTree>
  </p:cSld>
  <p:clrMapOvr>
    <a:masterClrMapping/>
  </p:clrMapOvr>
  <p:transition spd="slow" advClick="0" advTm="2147483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are mechanism for storing data in the remote browser and thus tracking or identifying return users.</a:t>
            </a:r>
          </a:p>
          <a:p>
            <a:r>
              <a:rPr lang="en-US" sz="2400" dirty="0" smtClean="0"/>
              <a:t>small amount of information containing 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variable=value</a:t>
            </a:r>
            <a:r>
              <a:rPr lang="en-US" sz="2400" dirty="0" smtClean="0"/>
              <a:t> pair (user’s computer).</a:t>
            </a:r>
          </a:p>
          <a:p>
            <a:r>
              <a:rPr lang="en-US" sz="2400" dirty="0" smtClean="0"/>
              <a:t>users can refuse to accepts cookies. </a:t>
            </a:r>
          </a:p>
          <a:p>
            <a:r>
              <a:rPr lang="en-US" sz="2400" dirty="0" smtClean="0"/>
              <a:t>Managing cookies can be done using </a:t>
            </a:r>
            <a:r>
              <a:rPr lang="en-US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function</a:t>
            </a:r>
          </a:p>
          <a:p>
            <a:r>
              <a:rPr lang="en-US" sz="2400" dirty="0" smtClean="0"/>
              <a:t>syntax: </a:t>
            </a:r>
            <a:r>
              <a:rPr lang="en-US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</a:t>
            </a:r>
            <a:r>
              <a:rPr lang="en-US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 string $name [, string $value [, </a:t>
            </a:r>
            <a:r>
              <a:rPr lang="en-US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$expire = 0 [, string $path [, string $domain [, </a:t>
            </a:r>
            <a:r>
              <a:rPr lang="en-US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$secure = false [, </a:t>
            </a:r>
            <a:r>
              <a:rPr lang="en-US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24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httponly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false ]]]]]] )</a:t>
            </a:r>
            <a:endParaRPr lang="en-US" sz="24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 advClick="0" advTm="2147483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343400" cy="4572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Example: </a:t>
            </a:r>
            <a:r>
              <a:rPr lang="en-US" sz="1800" dirty="0" smtClean="0"/>
              <a:t>PHPSetCookies.php 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33400" y="4572000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Example: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PHPDeleteCookies.php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3400" y="3048000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Example: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PHPDisplayCookies.php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50006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429000"/>
            <a:ext cx="4905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962525"/>
            <a:ext cx="50101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5715000" y="12192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Output 1: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cookies were set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1676400"/>
            <a:ext cx="21526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5715000" y="3048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Output 2: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after 10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secs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7400" y="3505200"/>
            <a:ext cx="21907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5715000" y="4695825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Output 3: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delete cookies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1200" y="5076825"/>
            <a:ext cx="21145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Click="0" advTm="2147483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are mechanism for storing data on the server itself.</a:t>
            </a:r>
          </a:p>
          <a:p>
            <a:r>
              <a:rPr lang="en-US" sz="2400" dirty="0" smtClean="0"/>
              <a:t>is the time that a user spends at your Web site.</a:t>
            </a:r>
          </a:p>
          <a:p>
            <a:r>
              <a:rPr lang="en-US" sz="2400" dirty="0" smtClean="0"/>
              <a:t>more secure than cookies and can store much more information</a:t>
            </a:r>
          </a:p>
          <a:p>
            <a:r>
              <a:rPr lang="en-US" sz="2400" dirty="0" smtClean="0"/>
              <a:t>to open a session use </a:t>
            </a:r>
            <a:r>
              <a:rPr lang="en-US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session_start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/>
              <a:t> </a:t>
            </a:r>
            <a:r>
              <a:rPr lang="en-US" sz="2400" dirty="0" smtClean="0"/>
              <a:t>function</a:t>
            </a:r>
          </a:p>
          <a:p>
            <a:pPr lvl="1"/>
            <a:r>
              <a:rPr lang="en-US" sz="2400" dirty="0" smtClean="0"/>
              <a:t>always set at the beginning  of each Web page.</a:t>
            </a:r>
          </a:p>
          <a:p>
            <a:r>
              <a:rPr lang="en-US" sz="2400" dirty="0" smtClean="0"/>
              <a:t>to close the session use </a:t>
            </a:r>
            <a:r>
              <a:rPr lang="en-US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session_destroy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/>
              <a:t> </a:t>
            </a:r>
            <a:r>
              <a:rPr lang="en-US" sz="2400" dirty="0" smtClean="0"/>
              <a:t>function</a:t>
            </a:r>
          </a:p>
          <a:p>
            <a:pPr lvl="1"/>
            <a:r>
              <a:rPr lang="en-US" sz="2400" dirty="0" smtClean="0"/>
              <a:t>gets rid of all the session variable information that’s stored in the session file.</a:t>
            </a:r>
          </a:p>
          <a:p>
            <a:pPr lvl="1"/>
            <a:r>
              <a:rPr lang="en-US" sz="2400" dirty="0" smtClean="0"/>
              <a:t>the statement does not affect the variables set on the current page.</a:t>
            </a:r>
          </a:p>
          <a:p>
            <a:pPr>
              <a:buNone/>
            </a:pPr>
            <a:endParaRPr lang="en-US" sz="24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 advClick="0" advTm="2147483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10350</TotalTime>
  <Words>903</Words>
  <Application>Microsoft Office PowerPoint</Application>
  <PresentationFormat>On-screen Show (4:3)</PresentationFormat>
  <Paragraphs>191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Superglobal variables</vt:lpstr>
      <vt:lpstr>Superglobal variables</vt:lpstr>
      <vt:lpstr>Superglobal variables</vt:lpstr>
      <vt:lpstr>Superglobal variables</vt:lpstr>
      <vt:lpstr>Cookies</vt:lpstr>
      <vt:lpstr>Cookies</vt:lpstr>
      <vt:lpstr>Session</vt:lpstr>
      <vt:lpstr>Session</vt:lpstr>
      <vt:lpstr>Session</vt:lpstr>
      <vt:lpstr>Session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RMDA</cp:lastModifiedBy>
  <cp:revision>536</cp:revision>
  <dcterms:created xsi:type="dcterms:W3CDTF">2011-05-10T02:57:11Z</dcterms:created>
  <dcterms:modified xsi:type="dcterms:W3CDTF">2014-05-08T14:16:10Z</dcterms:modified>
</cp:coreProperties>
</file>