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37.xml"/>
  <Override ContentType="application/vnd.openxmlformats-officedocument.presentationml.slide+xml" PartName="/ppt/slides/slide16.xml"/>
  <Override ContentType="application/vnd.openxmlformats-officedocument.presentationml.slide+xml" PartName="/ppt/slides/slide21.xml"/>
  <Override ContentType="application/vnd.openxmlformats-officedocument.presentationml.slide+xml" PartName="/ppt/slides/slide45.xml"/>
  <Override ContentType="application/vnd.openxmlformats-officedocument.presentationml.slide+xml" PartName="/ppt/slides/slide2.xml"/>
  <Override ContentType="application/vnd.openxmlformats-officedocument.presentationml.slide+xml" PartName="/ppt/slides/slide26.xml"/>
  <Override ContentType="application/vnd.openxmlformats-officedocument.presentationml.slide+xml" PartName="/ppt/slides/slide25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33.xml"/>
  <Override ContentType="application/vnd.openxmlformats-officedocument.presentationml.slide+xml" PartName="/ppt/slides/slide36.xml"/>
  <Override ContentType="application/vnd.openxmlformats-officedocument.presentationml.slide+xml" PartName="/ppt/slides/slide35.xml"/>
  <Override ContentType="application/vnd.openxmlformats-officedocument.presentationml.slide+xml" PartName="/ppt/slides/slide17.xml"/>
  <Override ContentType="application/vnd.openxmlformats-officedocument.presentationml.slide+xml" PartName="/ppt/slides/slide24.xml"/>
  <Override ContentType="application/vnd.openxmlformats-officedocument.presentationml.slide+xml" PartName="/ppt/slides/slide34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42.xml"/>
  <Override ContentType="application/vnd.openxmlformats-officedocument.presentationml.slide+xml" PartName="/ppt/slides/slide31.xml"/>
  <Override ContentType="application/vnd.openxmlformats-officedocument.presentationml.slide+xml" PartName="/ppt/slides/slide43.xml"/>
  <Override ContentType="application/vnd.openxmlformats-officedocument.presentationml.slide+xml" PartName="/ppt/slides/slide40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4.xml"/>
  <Override ContentType="application/vnd.openxmlformats-officedocument.presentationml.slide+xml" PartName="/ppt/slides/slide38.xml"/>
  <Override ContentType="application/vnd.openxmlformats-officedocument.presentationml.slide+xml" PartName="/ppt/slides/slide20.xml"/>
  <Override ContentType="application/vnd.openxmlformats-officedocument.presentationml.slide+xml" PartName="/ppt/slides/slide12.xml"/>
  <Override ContentType="application/vnd.openxmlformats-officedocument.presentationml.slide+xml" PartName="/ppt/slides/slide46.xml"/>
  <Override ContentType="application/vnd.openxmlformats-officedocument.presentationml.slide+xml" PartName="/ppt/slides/slide13.xml"/>
  <Override ContentType="application/vnd.openxmlformats-officedocument.presentationml.slide+xml" PartName="/ppt/slides/slide29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30.xml"/>
  <Override ContentType="application/vnd.openxmlformats-officedocument.presentationml.slide+xml" PartName="/ppt/slides/slide8.xml"/>
  <Override ContentType="application/vnd.openxmlformats-officedocument.presentationml.slide+xml" PartName="/ppt/slides/slide27.xml"/>
  <Override ContentType="application/vnd.openxmlformats-officedocument.presentationml.slide+xml" PartName="/ppt/slides/slide19.xml"/>
  <Override ContentType="application/vnd.openxmlformats-officedocument.presentationml.slide+xml" PartName="/ppt/slides/slide28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41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7" r:id="rId4"/>
    <p:sldMasterId id="214748366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D93193FC-9604-4851-B021-D405F28E2393}">
  <a:tblStyle styleId="{D93193FC-9604-4851-B021-D405F28E239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EF2EA"/>
          </a:solidFill>
        </a:fill>
      </a:tcStyle>
    </a:wholeTbl>
    <a:band1H>
      <a:tcStyle>
        <a:fill>
          <a:solidFill>
            <a:srgbClr val="DAE2D1"/>
          </a:solidFill>
        </a:fill>
      </a:tcStyle>
    </a:band1H>
    <a:band1V>
      <a:tcStyle>
        <a:fill>
          <a:solidFill>
            <a:srgbClr val="DAE2D1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dk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dk1"/>
          </a:solidFill>
        </a:fill>
      </a:tcStyle>
    </a:firstRow>
  </a:tblStyle>
  <a:tblStyle styleId="{009F2063-9529-410F-B650-7B14491FA25E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BF8F0"/>
          </a:solidFill>
        </a:fill>
      </a:tcStyle>
    </a:wholeTbl>
    <a:band1H>
      <a:tcStyle>
        <a:fill>
          <a:solidFill>
            <a:srgbClr val="F7EFDD"/>
          </a:solidFill>
        </a:fill>
      </a:tcStyle>
    </a:band1H>
    <a:band1V>
      <a:tcStyle>
        <a:fill>
          <a:solidFill>
            <a:srgbClr val="F7EFDD"/>
          </a:solidFill>
        </a:fill>
      </a:tcStyle>
    </a:band1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2540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rgbClr val="FBF8F0"/>
          </a:solidFill>
        </a:fill>
      </a:tcStyle>
    </a:lastRow>
    <a:firstRow>
      <a:tcTxStyle b="on" i="off"/>
      <a:tcStyle>
        <a:fill>
          <a:solidFill>
            <a:srgbClr val="FBF8F0"/>
          </a:solidFill>
        </a:fill>
      </a:tcStyle>
    </a:firstRow>
  </a:tblStyle>
  <a:tblStyle styleId="{4015E2DE-D3E2-4733-A06D-062ADE3B6F1C}" styleName="Table_2"/>
</a:tblStyleLst>
</file>

<file path=ppt/_rels/presentation.xml.rels><?xml version="1.0" encoding="UTF-8" standalone="yes"?><Relationships xmlns="http://schemas.openxmlformats.org/package/2006/relationships"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37" Type="http://schemas.openxmlformats.org/officeDocument/2006/relationships/slide" Target="slides/slide31.xml"/><Relationship Id="rId19" Type="http://schemas.openxmlformats.org/officeDocument/2006/relationships/slide" Target="slides/slide13.xml"/><Relationship Id="rId36" Type="http://schemas.openxmlformats.org/officeDocument/2006/relationships/slide" Target="slides/slide30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0" Type="http://schemas.openxmlformats.org/officeDocument/2006/relationships/slide" Target="slides/slide24.xml"/><Relationship Id="rId12" Type="http://schemas.openxmlformats.org/officeDocument/2006/relationships/slide" Target="slides/slide6.xml"/><Relationship Id="rId31" Type="http://schemas.openxmlformats.org/officeDocument/2006/relationships/slide" Target="slides/slide25.xml"/><Relationship Id="rId13" Type="http://schemas.openxmlformats.org/officeDocument/2006/relationships/slide" Target="slides/slide7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52" Type="http://schemas.openxmlformats.org/officeDocument/2006/relationships/slide" Target="slides/slide46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29" Type="http://schemas.openxmlformats.org/officeDocument/2006/relationships/slide" Target="slides/slide23.xml"/><Relationship Id="rId49" Type="http://schemas.openxmlformats.org/officeDocument/2006/relationships/slide" Target="slides/slide4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" Type="http://schemas.openxmlformats.org/officeDocument/2006/relationships/presProps" Target="presProps.xml"/><Relationship Id="rId21" Type="http://schemas.openxmlformats.org/officeDocument/2006/relationships/slide" Target="slides/slide15.xml"/><Relationship Id="rId40" Type="http://schemas.openxmlformats.org/officeDocument/2006/relationships/slide" Target="slides/slide34.xml"/><Relationship Id="rId1" Type="http://schemas.openxmlformats.org/officeDocument/2006/relationships/theme" Target="theme/theme2.xml"/><Relationship Id="rId22" Type="http://schemas.openxmlformats.org/officeDocument/2006/relationships/slide" Target="slides/slide16.xml"/><Relationship Id="rId41" Type="http://schemas.openxmlformats.org/officeDocument/2006/relationships/slide" Target="slides/slide35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7.xml"/><Relationship Id="rId42" Type="http://schemas.openxmlformats.org/officeDocument/2006/relationships/slide" Target="slides/slide36.xml"/><Relationship Id="rId3" Type="http://schemas.openxmlformats.org/officeDocument/2006/relationships/tableStyles" Target="tableStyles.xml"/><Relationship Id="rId24" Type="http://schemas.openxmlformats.org/officeDocument/2006/relationships/slide" Target="slides/slide18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20" Type="http://schemas.openxmlformats.org/officeDocument/2006/relationships/slide" Target="slides/slide14.xml"/><Relationship Id="rId9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8" Type="http://schemas.openxmlformats.org/officeDocument/2006/relationships/slide" Target="slides/slide2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" name="Shape 36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9" name="Shape 36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5" name="Shape 37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" name="Shape 3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5" name="Shape 39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7" name="Shape 4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" name="Shape 41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4" name="Shape 4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0" name="Shape 4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1" name="Shape 4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7" name="Shape 4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4" name="Shape 4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6" name="Shape 46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6" name="Shape 47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6" name="Shape 4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5" name="Shape 49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5" name="Shape 5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1" name="Shape 5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0" name="Shape 52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7" name="Shape 52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5" name="Shape 53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3" name="Shape 5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1" name="Shape 5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9" name="Shape 5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7" name="Shape 5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4" name="Shape 57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2" Type="http://schemas.openxmlformats.org/officeDocument/2006/relationships/image" Target="../media/image0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01.png"/><Relationship Id="rId3" Type="http://schemas.openxmlformats.org/officeDocument/2006/relationships/image" Target="../media/image04.png"/><Relationship Id="rId5" Type="http://schemas.openxmlformats.org/officeDocument/2006/relationships/image" Target="../media/image07.jpg"/></Relationships>
</file>

<file path=ppt/slideLayouts/_rels/slideLayout11.xml.rels><?xml version="1.0" encoding="UTF-8" standalone="yes"?><Relationships xmlns="http://schemas.openxmlformats.org/package/2006/relationships"><Relationship Id="rId2" Type="http://schemas.openxmlformats.org/officeDocument/2006/relationships/image" Target="../media/image0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01.png"/><Relationship Id="rId3" Type="http://schemas.openxmlformats.org/officeDocument/2006/relationships/image" Target="../media/image04.png"/><Relationship Id="rId5" Type="http://schemas.openxmlformats.org/officeDocument/2006/relationships/image" Target="../media/image07.jpg"/></Relationships>
</file>

<file path=ppt/slideLayouts/_rels/slideLayout12.xml.rels><?xml version="1.0" encoding="UTF-8" standalone="yes"?><Relationships xmlns="http://schemas.openxmlformats.org/package/2006/relationships"><Relationship Id="rId2" Type="http://schemas.openxmlformats.org/officeDocument/2006/relationships/image" Target="../media/image0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01.png"/><Relationship Id="rId3" Type="http://schemas.openxmlformats.org/officeDocument/2006/relationships/image" Target="../media/image04.png"/><Relationship Id="rId5" Type="http://schemas.openxmlformats.org/officeDocument/2006/relationships/image" Target="../media/image07.jpg"/></Relationships>
</file>

<file path=ppt/slideLayouts/_rels/slideLayout13.xml.rels><?xml version="1.0" encoding="UTF-8" standalone="yes"?><Relationships xmlns="http://schemas.openxmlformats.org/package/2006/relationships"><Relationship Id="rId2" Type="http://schemas.openxmlformats.org/officeDocument/2006/relationships/image" Target="../media/image0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01.png"/><Relationship Id="rId3" Type="http://schemas.openxmlformats.org/officeDocument/2006/relationships/image" Target="../media/image04.png"/><Relationship Id="rId5" Type="http://schemas.openxmlformats.org/officeDocument/2006/relationships/image" Target="../media/image07.jpg"/></Relationships>
</file>

<file path=ppt/slideLayouts/_rels/slideLayout14.xml.rels><?xml version="1.0" encoding="UTF-8" standalone="yes"?><Relationships xmlns="http://schemas.openxmlformats.org/package/2006/relationships"><Relationship Id="rId2" Type="http://schemas.openxmlformats.org/officeDocument/2006/relationships/image" Target="../media/image0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01.png"/><Relationship Id="rId3" Type="http://schemas.openxmlformats.org/officeDocument/2006/relationships/image" Target="../media/image04.png"/><Relationship Id="rId5" Type="http://schemas.openxmlformats.org/officeDocument/2006/relationships/image" Target="../media/image07.jpg"/></Relationships>
</file>

<file path=ppt/slideLayouts/_rels/slideLayout15.xml.rels><?xml version="1.0" encoding="UTF-8" standalone="yes"?><Relationships xmlns="http://schemas.openxmlformats.org/package/2006/relationships"><Relationship Id="rId2" Type="http://schemas.openxmlformats.org/officeDocument/2006/relationships/image" Target="../media/image0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01.png"/><Relationship Id="rId3" Type="http://schemas.openxmlformats.org/officeDocument/2006/relationships/image" Target="../media/image04.png"/><Relationship Id="rId5" Type="http://schemas.openxmlformats.org/officeDocument/2006/relationships/image" Target="../media/image07.jpg"/></Relationships>
</file>

<file path=ppt/slideLayouts/_rels/slideLayout16.xml.rels><?xml version="1.0" encoding="UTF-8" standalone="yes"?><Relationships xmlns="http://schemas.openxmlformats.org/package/2006/relationships"><Relationship Id="rId2" Type="http://schemas.openxmlformats.org/officeDocument/2006/relationships/image" Target="../media/image0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01.png"/><Relationship Id="rId3" Type="http://schemas.openxmlformats.org/officeDocument/2006/relationships/image" Target="../media/image04.png"/><Relationship Id="rId5" Type="http://schemas.openxmlformats.org/officeDocument/2006/relationships/image" Target="../media/image07.jpg"/></Relationships>
</file>

<file path=ppt/slideLayouts/_rels/slideLayout17.xml.rels><?xml version="1.0" encoding="UTF-8" standalone="yes"?><Relationships xmlns="http://schemas.openxmlformats.org/package/2006/relationships"><Relationship Id="rId2" Type="http://schemas.openxmlformats.org/officeDocument/2006/relationships/image" Target="../media/image0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01.png"/><Relationship Id="rId3" Type="http://schemas.openxmlformats.org/officeDocument/2006/relationships/image" Target="../media/image04.png"/><Relationship Id="rId5" Type="http://schemas.openxmlformats.org/officeDocument/2006/relationships/image" Target="../media/image07.jpg"/></Relationships>
</file>

<file path=ppt/slideLayouts/_rels/slideLayout18.xml.rels><?xml version="1.0" encoding="UTF-8" standalone="yes"?><Relationships xmlns="http://schemas.openxmlformats.org/package/2006/relationships"><Relationship Id="rId2" Type="http://schemas.openxmlformats.org/officeDocument/2006/relationships/image" Target="../media/image0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01.png"/><Relationship Id="rId3" Type="http://schemas.openxmlformats.org/officeDocument/2006/relationships/image" Target="../media/image04.png"/><Relationship Id="rId5" Type="http://schemas.openxmlformats.org/officeDocument/2006/relationships/image" Target="../media/image07.jpg"/></Relationships>
</file>

<file path=ppt/slideLayouts/_rels/slideLayout19.xml.rels><?xml version="1.0" encoding="UTF-8" standalone="yes"?><Relationships xmlns="http://schemas.openxmlformats.org/package/2006/relationships"><Relationship Id="rId2" Type="http://schemas.openxmlformats.org/officeDocument/2006/relationships/image" Target="../media/image0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01.png"/><Relationship Id="rId3" Type="http://schemas.openxmlformats.org/officeDocument/2006/relationships/image" Target="../media/image04.png"/><Relationship Id="rId5" Type="http://schemas.openxmlformats.org/officeDocument/2006/relationships/image" Target="../media/image07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2" Type="http://schemas.openxmlformats.org/officeDocument/2006/relationships/image" Target="../media/image0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2" Type="http://schemas.openxmlformats.org/officeDocument/2006/relationships/image" Target="../media/image0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01.png"/><Relationship Id="rId3" Type="http://schemas.openxmlformats.org/officeDocument/2006/relationships/image" Target="../media/image00.png"/><Relationship Id="rId5" Type="http://schemas.openxmlformats.org/officeDocument/2006/relationships/image" Target="../media/image05.jpg"/></Relationships>
</file>

<file path=ppt/slideLayouts/_rels/slideLayout9.xml.rels><?xml version="1.0" encoding="UTF-8" standalone="yes"?><Relationships xmlns="http://schemas.openxmlformats.org/package/2006/relationships"><Relationship Id="rId2" Type="http://schemas.openxmlformats.org/officeDocument/2006/relationships/image" Target="../media/image0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01.png"/><Relationship Id="rId3" Type="http://schemas.openxmlformats.org/officeDocument/2006/relationships/image" Target="../media/image04.png"/><Relationship Id="rId5" Type="http://schemas.openxmlformats.org/officeDocument/2006/relationships/image" Target="../media/image07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indent="0" marL="45720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indent="0" marL="9144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3pPr>
            <a:lvl4pPr indent="0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4pPr>
            <a:lvl5pPr indent="0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chemeClr val="dk1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chemeClr val="dk1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chemeClr val="dk1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chemeClr val="dk1"/>
              </a:buClr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grpSp>
        <p:nvGrpSpPr>
          <p:cNvPr id="68" name="Shape 68"/>
          <p:cNvGrpSpPr/>
          <p:nvPr/>
        </p:nvGrpSpPr>
        <p:grpSpPr>
          <a:xfrm>
            <a:off x="0" y="88899"/>
            <a:ext cx="9144000" cy="6834187"/>
            <a:chOff x="0" y="88900"/>
            <a:chExt cx="9144000" cy="6833870"/>
          </a:xfrm>
        </p:grpSpPr>
        <p:sp>
          <p:nvSpPr>
            <p:cNvPr id="69" name="Shape 69"/>
            <p:cNvSpPr/>
            <p:nvPr/>
          </p:nvSpPr>
          <p:spPr>
            <a:xfrm>
              <a:off x="0" y="88900"/>
              <a:ext cx="9144000" cy="447653"/>
            </a:xfrm>
            <a:prstGeom prst="rect">
              <a:avLst/>
            </a:prstGeom>
            <a:gradFill>
              <a:gsLst>
                <a:gs pos="0">
                  <a:srgbClr val="006600"/>
                </a:gs>
                <a:gs pos="50000">
                  <a:srgbClr val="009900"/>
                </a:gs>
                <a:gs pos="100000">
                  <a:srgbClr val="0066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baseline="0" i="0" lang="en-PH" sz="1800" u="none" cap="none" strike="noStrike">
                  <a:solidFill>
                    <a:srgbClr val="FFFF99"/>
                  </a:solidFill>
                  <a:latin typeface="Calibri"/>
                  <a:ea typeface="Calibri"/>
                  <a:cs typeface="Calibri"/>
                  <a:sym typeface="Calibri"/>
                </a:rPr>
                <a:t>Web Programming</a:t>
              </a:r>
            </a:p>
          </p:txBody>
        </p:sp>
        <p:grpSp>
          <p:nvGrpSpPr>
            <p:cNvPr id="70" name="Shape 70"/>
            <p:cNvGrpSpPr/>
            <p:nvPr/>
          </p:nvGrpSpPr>
          <p:grpSpPr>
            <a:xfrm>
              <a:off x="0" y="6228668"/>
              <a:ext cx="9144000" cy="694102"/>
              <a:chOff x="0" y="5818632"/>
              <a:chExt cx="9144000" cy="1027175"/>
            </a:xfrm>
          </p:grpSpPr>
          <p:sp>
            <p:nvSpPr>
              <p:cNvPr id="71" name="Shape 71"/>
              <p:cNvSpPr/>
              <p:nvPr/>
            </p:nvSpPr>
            <p:spPr>
              <a:xfrm>
                <a:off x="0" y="5818632"/>
                <a:ext cx="9144000" cy="914400"/>
              </a:xfrm>
              <a:prstGeom prst="rect">
                <a:avLst/>
              </a:prstGeom>
              <a:gradFill>
                <a:gsLst>
                  <a:gs pos="0">
                    <a:srgbClr val="008000">
                      <a:alpha val="39607"/>
                    </a:srgbClr>
                  </a:gs>
                  <a:gs pos="100000">
                    <a:schemeClr val="dk1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72" name="Shape 72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667000" y="6169151"/>
                <a:ext cx="2971799" cy="67665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3" name="Shape 73"/>
              <p:cNvSpPr txBox="1"/>
              <p:nvPr/>
            </p:nvSpPr>
            <p:spPr>
              <a:xfrm>
                <a:off x="2768600" y="5914085"/>
                <a:ext cx="3174999" cy="5465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0" baseline="0" i="0" lang="en-PH" sz="1800" u="none" cap="none" strike="noStrike">
                    <a:solidFill>
                      <a:srgbClr val="00FF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FEU – EAST ASIA COLLEGE</a:t>
                </a:r>
              </a:p>
            </p:txBody>
          </p:sp>
          <p:pic>
            <p:nvPicPr>
              <p:cNvPr id="74" name="Shape 7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220710" y="5875935"/>
                <a:ext cx="780288" cy="90220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5" name="Shape 7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52400" y="5943598"/>
                <a:ext cx="579438" cy="7492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6" name="Shape 76"/>
              <p:cNvSpPr txBox="1"/>
              <p:nvPr/>
            </p:nvSpPr>
            <p:spPr>
              <a:xfrm>
                <a:off x="819150" y="5875208"/>
                <a:ext cx="1066799" cy="6831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91425" rIns="91425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baseline="0" i="0" lang="en-PH" sz="1000" u="none" cap="none" strike="noStrike">
                    <a:solidFill>
                      <a:srgbClr val="00FF00"/>
                    </a:solidFill>
                    <a:latin typeface="Arial"/>
                    <a:ea typeface="Arial"/>
                    <a:cs typeface="Arial"/>
                    <a:sym typeface="Arial"/>
                  </a:rPr>
                  <a:t>Information Technology Department</a:t>
                </a:r>
              </a:p>
            </p:txBody>
          </p:sp>
          <p:pic>
            <p:nvPicPr>
              <p:cNvPr id="77" name="Shape 77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6477000" y="5923610"/>
                <a:ext cx="1066799" cy="75303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1828800" y="533400"/>
            <a:ext cx="6858000" cy="7572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228600" y="1447800"/>
            <a:ext cx="4152899" cy="46021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2" type="body"/>
          </p:nvPr>
        </p:nvSpPr>
        <p:spPr>
          <a:xfrm>
            <a:off x="4533900" y="1447800"/>
            <a:ext cx="4152899" cy="46021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grpSp>
        <p:nvGrpSpPr>
          <p:cNvPr id="82" name="Shape 82"/>
          <p:cNvGrpSpPr/>
          <p:nvPr/>
        </p:nvGrpSpPr>
        <p:grpSpPr>
          <a:xfrm>
            <a:off x="0" y="88899"/>
            <a:ext cx="9144000" cy="6834187"/>
            <a:chOff x="0" y="88900"/>
            <a:chExt cx="9144000" cy="6833870"/>
          </a:xfrm>
        </p:grpSpPr>
        <p:sp>
          <p:nvSpPr>
            <p:cNvPr id="83" name="Shape 83"/>
            <p:cNvSpPr/>
            <p:nvPr/>
          </p:nvSpPr>
          <p:spPr>
            <a:xfrm>
              <a:off x="0" y="88900"/>
              <a:ext cx="9144000" cy="447653"/>
            </a:xfrm>
            <a:prstGeom prst="rect">
              <a:avLst/>
            </a:prstGeom>
            <a:gradFill>
              <a:gsLst>
                <a:gs pos="0">
                  <a:srgbClr val="006600"/>
                </a:gs>
                <a:gs pos="50000">
                  <a:srgbClr val="009900"/>
                </a:gs>
                <a:gs pos="100000">
                  <a:srgbClr val="0066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baseline="0" i="0" lang="en-PH" sz="1800" u="none" cap="none" strike="noStrike">
                  <a:solidFill>
                    <a:srgbClr val="FFFF99"/>
                  </a:solidFill>
                  <a:latin typeface="Calibri"/>
                  <a:ea typeface="Calibri"/>
                  <a:cs typeface="Calibri"/>
                  <a:sym typeface="Calibri"/>
                </a:rPr>
                <a:t>Web Programming</a:t>
              </a:r>
            </a:p>
          </p:txBody>
        </p:sp>
        <p:grpSp>
          <p:nvGrpSpPr>
            <p:cNvPr id="84" name="Shape 84"/>
            <p:cNvGrpSpPr/>
            <p:nvPr/>
          </p:nvGrpSpPr>
          <p:grpSpPr>
            <a:xfrm>
              <a:off x="0" y="6228668"/>
              <a:ext cx="9144000" cy="694102"/>
              <a:chOff x="0" y="5818632"/>
              <a:chExt cx="9144000" cy="1027175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0" y="5818632"/>
                <a:ext cx="9144000" cy="914400"/>
              </a:xfrm>
              <a:prstGeom prst="rect">
                <a:avLst/>
              </a:prstGeom>
              <a:gradFill>
                <a:gsLst>
                  <a:gs pos="0">
                    <a:srgbClr val="008000">
                      <a:alpha val="39607"/>
                    </a:srgbClr>
                  </a:gs>
                  <a:gs pos="100000">
                    <a:schemeClr val="dk1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86" name="Shape 86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667000" y="6169151"/>
                <a:ext cx="2971799" cy="67665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7" name="Shape 87"/>
              <p:cNvSpPr txBox="1"/>
              <p:nvPr/>
            </p:nvSpPr>
            <p:spPr>
              <a:xfrm>
                <a:off x="2768600" y="5914085"/>
                <a:ext cx="3174999" cy="5465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0" baseline="0" i="0" lang="en-PH" sz="1800" u="none" cap="none" strike="noStrike">
                    <a:solidFill>
                      <a:srgbClr val="00FF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FEU – EAST ASIA COLLEGE</a:t>
                </a:r>
              </a:p>
            </p:txBody>
          </p:sp>
          <p:pic>
            <p:nvPicPr>
              <p:cNvPr id="88" name="Shape 8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220710" y="5875935"/>
                <a:ext cx="780288" cy="90220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9" name="Shape 8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52400" y="5943598"/>
                <a:ext cx="579438" cy="7492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0" name="Shape 90"/>
              <p:cNvSpPr txBox="1"/>
              <p:nvPr/>
            </p:nvSpPr>
            <p:spPr>
              <a:xfrm>
                <a:off x="819150" y="5875208"/>
                <a:ext cx="1066799" cy="6831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91425" rIns="91425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baseline="0" i="0" lang="en-PH" sz="1000" u="none" cap="none" strike="noStrike">
                    <a:solidFill>
                      <a:srgbClr val="00FF00"/>
                    </a:solidFill>
                    <a:latin typeface="Arial"/>
                    <a:ea typeface="Arial"/>
                    <a:cs typeface="Arial"/>
                    <a:sym typeface="Arial"/>
                  </a:rPr>
                  <a:t>Information Technology Department</a:t>
                </a:r>
              </a:p>
            </p:txBody>
          </p:sp>
          <p:pic>
            <p:nvPicPr>
              <p:cNvPr id="91" name="Shape 9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6477000" y="5923610"/>
                <a:ext cx="1066799" cy="75303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95" name="Shape 95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grpSp>
        <p:nvGrpSpPr>
          <p:cNvPr id="98" name="Shape 98"/>
          <p:cNvGrpSpPr/>
          <p:nvPr/>
        </p:nvGrpSpPr>
        <p:grpSpPr>
          <a:xfrm>
            <a:off x="0" y="88899"/>
            <a:ext cx="9144000" cy="6834187"/>
            <a:chOff x="0" y="88900"/>
            <a:chExt cx="9144000" cy="6833870"/>
          </a:xfrm>
        </p:grpSpPr>
        <p:sp>
          <p:nvSpPr>
            <p:cNvPr id="99" name="Shape 99"/>
            <p:cNvSpPr/>
            <p:nvPr/>
          </p:nvSpPr>
          <p:spPr>
            <a:xfrm>
              <a:off x="0" y="88900"/>
              <a:ext cx="9144000" cy="447653"/>
            </a:xfrm>
            <a:prstGeom prst="rect">
              <a:avLst/>
            </a:prstGeom>
            <a:gradFill>
              <a:gsLst>
                <a:gs pos="0">
                  <a:srgbClr val="006600"/>
                </a:gs>
                <a:gs pos="50000">
                  <a:srgbClr val="009900"/>
                </a:gs>
                <a:gs pos="100000">
                  <a:srgbClr val="0066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baseline="0" i="0" lang="en-PH" sz="1800" u="none" cap="none" strike="noStrike">
                  <a:solidFill>
                    <a:srgbClr val="FFFF99"/>
                  </a:solidFill>
                  <a:latin typeface="Calibri"/>
                  <a:ea typeface="Calibri"/>
                  <a:cs typeface="Calibri"/>
                  <a:sym typeface="Calibri"/>
                </a:rPr>
                <a:t>Web Programming</a:t>
              </a:r>
            </a:p>
          </p:txBody>
        </p:sp>
        <p:grpSp>
          <p:nvGrpSpPr>
            <p:cNvPr id="100" name="Shape 100"/>
            <p:cNvGrpSpPr/>
            <p:nvPr/>
          </p:nvGrpSpPr>
          <p:grpSpPr>
            <a:xfrm>
              <a:off x="0" y="6228668"/>
              <a:ext cx="9144000" cy="694102"/>
              <a:chOff x="0" y="5818632"/>
              <a:chExt cx="9144000" cy="1027175"/>
            </a:xfrm>
          </p:grpSpPr>
          <p:sp>
            <p:nvSpPr>
              <p:cNvPr id="101" name="Shape 101"/>
              <p:cNvSpPr/>
              <p:nvPr/>
            </p:nvSpPr>
            <p:spPr>
              <a:xfrm>
                <a:off x="0" y="5818632"/>
                <a:ext cx="9144000" cy="914400"/>
              </a:xfrm>
              <a:prstGeom prst="rect">
                <a:avLst/>
              </a:prstGeom>
              <a:gradFill>
                <a:gsLst>
                  <a:gs pos="0">
                    <a:srgbClr val="008000">
                      <a:alpha val="39607"/>
                    </a:srgbClr>
                  </a:gs>
                  <a:gs pos="100000">
                    <a:schemeClr val="dk1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02" name="Shape 102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667000" y="6169151"/>
                <a:ext cx="2971799" cy="67665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3" name="Shape 103"/>
              <p:cNvSpPr txBox="1"/>
              <p:nvPr/>
            </p:nvSpPr>
            <p:spPr>
              <a:xfrm>
                <a:off x="2768600" y="5914085"/>
                <a:ext cx="3174999" cy="5465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0" baseline="0" i="0" lang="en-PH" sz="1800" u="none" cap="none" strike="noStrike">
                    <a:solidFill>
                      <a:srgbClr val="00FF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FEU – EAST ASIA COLLEGE</a:t>
                </a:r>
              </a:p>
            </p:txBody>
          </p:sp>
          <p:pic>
            <p:nvPicPr>
              <p:cNvPr id="104" name="Shape 10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220710" y="5875935"/>
                <a:ext cx="780288" cy="90220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5" name="Shape 10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52400" y="5943598"/>
                <a:ext cx="579438" cy="7492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6" name="Shape 106"/>
              <p:cNvSpPr txBox="1"/>
              <p:nvPr/>
            </p:nvSpPr>
            <p:spPr>
              <a:xfrm>
                <a:off x="819150" y="5875208"/>
                <a:ext cx="1066799" cy="6831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91425" rIns="91425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baseline="0" i="0" lang="en-PH" sz="1000" u="none" cap="none" strike="noStrike">
                    <a:solidFill>
                      <a:srgbClr val="00FF00"/>
                    </a:solidFill>
                    <a:latin typeface="Arial"/>
                    <a:ea typeface="Arial"/>
                    <a:cs typeface="Arial"/>
                    <a:sym typeface="Arial"/>
                  </a:rPr>
                  <a:t>Information Technology Department</a:t>
                </a:r>
              </a:p>
            </p:txBody>
          </p:sp>
          <p:pic>
            <p:nvPicPr>
              <p:cNvPr id="107" name="Shape 107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6477000" y="5923610"/>
                <a:ext cx="1066799" cy="75303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1828800" y="533400"/>
            <a:ext cx="6858000" cy="7572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grpSp>
        <p:nvGrpSpPr>
          <p:cNvPr id="110" name="Shape 110"/>
          <p:cNvGrpSpPr/>
          <p:nvPr/>
        </p:nvGrpSpPr>
        <p:grpSpPr>
          <a:xfrm>
            <a:off x="0" y="88899"/>
            <a:ext cx="9144000" cy="6834187"/>
            <a:chOff x="0" y="88900"/>
            <a:chExt cx="9144000" cy="6833870"/>
          </a:xfrm>
        </p:grpSpPr>
        <p:sp>
          <p:nvSpPr>
            <p:cNvPr id="111" name="Shape 111"/>
            <p:cNvSpPr/>
            <p:nvPr/>
          </p:nvSpPr>
          <p:spPr>
            <a:xfrm>
              <a:off x="0" y="88900"/>
              <a:ext cx="9144000" cy="447653"/>
            </a:xfrm>
            <a:prstGeom prst="rect">
              <a:avLst/>
            </a:prstGeom>
            <a:gradFill>
              <a:gsLst>
                <a:gs pos="0">
                  <a:srgbClr val="006600"/>
                </a:gs>
                <a:gs pos="50000">
                  <a:srgbClr val="009900"/>
                </a:gs>
                <a:gs pos="100000">
                  <a:srgbClr val="0066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baseline="0" i="0" lang="en-PH" sz="1800" u="none" cap="none" strike="noStrike">
                  <a:solidFill>
                    <a:srgbClr val="FFFF99"/>
                  </a:solidFill>
                  <a:latin typeface="Calibri"/>
                  <a:ea typeface="Calibri"/>
                  <a:cs typeface="Calibri"/>
                  <a:sym typeface="Calibri"/>
                </a:rPr>
                <a:t>Web Programming</a:t>
              </a:r>
            </a:p>
          </p:txBody>
        </p:sp>
        <p:grpSp>
          <p:nvGrpSpPr>
            <p:cNvPr id="112" name="Shape 112"/>
            <p:cNvGrpSpPr/>
            <p:nvPr/>
          </p:nvGrpSpPr>
          <p:grpSpPr>
            <a:xfrm>
              <a:off x="0" y="6228668"/>
              <a:ext cx="9144000" cy="694102"/>
              <a:chOff x="0" y="5818632"/>
              <a:chExt cx="9144000" cy="1027175"/>
            </a:xfrm>
          </p:grpSpPr>
          <p:sp>
            <p:nvSpPr>
              <p:cNvPr id="113" name="Shape 113"/>
              <p:cNvSpPr/>
              <p:nvPr/>
            </p:nvSpPr>
            <p:spPr>
              <a:xfrm>
                <a:off x="0" y="5818632"/>
                <a:ext cx="9144000" cy="914400"/>
              </a:xfrm>
              <a:prstGeom prst="rect">
                <a:avLst/>
              </a:prstGeom>
              <a:gradFill>
                <a:gsLst>
                  <a:gs pos="0">
                    <a:srgbClr val="008000">
                      <a:alpha val="39607"/>
                    </a:srgbClr>
                  </a:gs>
                  <a:gs pos="100000">
                    <a:schemeClr val="dk1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14" name="Shape 114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667000" y="6169151"/>
                <a:ext cx="2971799" cy="67665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5" name="Shape 115"/>
              <p:cNvSpPr txBox="1"/>
              <p:nvPr/>
            </p:nvSpPr>
            <p:spPr>
              <a:xfrm>
                <a:off x="2768600" y="5914085"/>
                <a:ext cx="3174999" cy="5465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0" baseline="0" i="0" lang="en-PH" sz="1800" u="none" cap="none" strike="noStrike">
                    <a:solidFill>
                      <a:srgbClr val="00FF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FEU – EAST ASIA COLLEGE</a:t>
                </a:r>
              </a:p>
            </p:txBody>
          </p:sp>
          <p:pic>
            <p:nvPicPr>
              <p:cNvPr id="116" name="Shape 11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220710" y="5875935"/>
                <a:ext cx="780288" cy="90220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7" name="Shape 11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52400" y="5943598"/>
                <a:ext cx="579438" cy="7492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8" name="Shape 118"/>
              <p:cNvSpPr txBox="1"/>
              <p:nvPr/>
            </p:nvSpPr>
            <p:spPr>
              <a:xfrm>
                <a:off x="819150" y="5875208"/>
                <a:ext cx="1066799" cy="6831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91425" rIns="91425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baseline="0" i="0" lang="en-PH" sz="1000" u="none" cap="none" strike="noStrike">
                    <a:solidFill>
                      <a:srgbClr val="00FF00"/>
                    </a:solidFill>
                    <a:latin typeface="Arial"/>
                    <a:ea typeface="Arial"/>
                    <a:cs typeface="Arial"/>
                    <a:sym typeface="Arial"/>
                  </a:rPr>
                  <a:t>Information Technology Department</a:t>
                </a:r>
              </a:p>
            </p:txBody>
          </p:sp>
          <p:pic>
            <p:nvPicPr>
              <p:cNvPr id="119" name="Shape 119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6477000" y="5923610"/>
                <a:ext cx="1066799" cy="75303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Shape 121"/>
          <p:cNvGrpSpPr/>
          <p:nvPr/>
        </p:nvGrpSpPr>
        <p:grpSpPr>
          <a:xfrm>
            <a:off x="0" y="88899"/>
            <a:ext cx="9144000" cy="6834187"/>
            <a:chOff x="0" y="88900"/>
            <a:chExt cx="9144000" cy="6833870"/>
          </a:xfrm>
        </p:grpSpPr>
        <p:sp>
          <p:nvSpPr>
            <p:cNvPr id="122" name="Shape 122"/>
            <p:cNvSpPr/>
            <p:nvPr/>
          </p:nvSpPr>
          <p:spPr>
            <a:xfrm>
              <a:off x="0" y="88900"/>
              <a:ext cx="9144000" cy="447653"/>
            </a:xfrm>
            <a:prstGeom prst="rect">
              <a:avLst/>
            </a:prstGeom>
            <a:gradFill>
              <a:gsLst>
                <a:gs pos="0">
                  <a:srgbClr val="006600"/>
                </a:gs>
                <a:gs pos="50000">
                  <a:srgbClr val="009900"/>
                </a:gs>
                <a:gs pos="100000">
                  <a:srgbClr val="0066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baseline="0" i="0" lang="en-PH" sz="1800" u="none" cap="none" strike="noStrike">
                  <a:solidFill>
                    <a:srgbClr val="FFFF99"/>
                  </a:solidFill>
                  <a:latin typeface="Calibri"/>
                  <a:ea typeface="Calibri"/>
                  <a:cs typeface="Calibri"/>
                  <a:sym typeface="Calibri"/>
                </a:rPr>
                <a:t>Web Programming</a:t>
              </a:r>
            </a:p>
          </p:txBody>
        </p:sp>
        <p:grpSp>
          <p:nvGrpSpPr>
            <p:cNvPr id="123" name="Shape 123"/>
            <p:cNvGrpSpPr/>
            <p:nvPr/>
          </p:nvGrpSpPr>
          <p:grpSpPr>
            <a:xfrm>
              <a:off x="0" y="6228668"/>
              <a:ext cx="9144000" cy="694102"/>
              <a:chOff x="0" y="5818632"/>
              <a:chExt cx="9144000" cy="1027175"/>
            </a:xfrm>
          </p:grpSpPr>
          <p:sp>
            <p:nvSpPr>
              <p:cNvPr id="124" name="Shape 124"/>
              <p:cNvSpPr/>
              <p:nvPr/>
            </p:nvSpPr>
            <p:spPr>
              <a:xfrm>
                <a:off x="0" y="5818632"/>
                <a:ext cx="9144000" cy="914400"/>
              </a:xfrm>
              <a:prstGeom prst="rect">
                <a:avLst/>
              </a:prstGeom>
              <a:gradFill>
                <a:gsLst>
                  <a:gs pos="0">
                    <a:srgbClr val="008000">
                      <a:alpha val="39607"/>
                    </a:srgbClr>
                  </a:gs>
                  <a:gs pos="100000">
                    <a:schemeClr val="dk1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25" name="Shape 125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667000" y="6169151"/>
                <a:ext cx="2971799" cy="67665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6" name="Shape 126"/>
              <p:cNvSpPr txBox="1"/>
              <p:nvPr/>
            </p:nvSpPr>
            <p:spPr>
              <a:xfrm>
                <a:off x="2768600" y="5914085"/>
                <a:ext cx="3174999" cy="5465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0" baseline="0" i="0" lang="en-PH" sz="1800" u="none" cap="none" strike="noStrike">
                    <a:solidFill>
                      <a:srgbClr val="00FF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FEU – EAST ASIA COLLEGE</a:t>
                </a:r>
              </a:p>
            </p:txBody>
          </p:sp>
          <p:pic>
            <p:nvPicPr>
              <p:cNvPr id="127" name="Shape 12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220710" y="5875935"/>
                <a:ext cx="780288" cy="90220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8" name="Shape 12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52400" y="5943598"/>
                <a:ext cx="579438" cy="7492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9" name="Shape 129"/>
              <p:cNvSpPr txBox="1"/>
              <p:nvPr/>
            </p:nvSpPr>
            <p:spPr>
              <a:xfrm>
                <a:off x="819150" y="5875208"/>
                <a:ext cx="1066799" cy="6831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91425" rIns="91425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baseline="0" i="0" lang="en-PH" sz="1000" u="none" cap="none" strike="noStrike">
                    <a:solidFill>
                      <a:srgbClr val="00FF00"/>
                    </a:solidFill>
                    <a:latin typeface="Arial"/>
                    <a:ea typeface="Arial"/>
                    <a:cs typeface="Arial"/>
                    <a:sym typeface="Arial"/>
                  </a:rPr>
                  <a:t>Information Technology Department</a:t>
                </a:r>
              </a:p>
            </p:txBody>
          </p:sp>
          <p:pic>
            <p:nvPicPr>
              <p:cNvPr id="130" name="Shape 13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6477000" y="5923610"/>
                <a:ext cx="1066799" cy="75303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grpSp>
        <p:nvGrpSpPr>
          <p:cNvPr id="135" name="Shape 135"/>
          <p:cNvGrpSpPr/>
          <p:nvPr/>
        </p:nvGrpSpPr>
        <p:grpSpPr>
          <a:xfrm>
            <a:off x="0" y="88899"/>
            <a:ext cx="9144000" cy="6834187"/>
            <a:chOff x="0" y="88900"/>
            <a:chExt cx="9144000" cy="6833870"/>
          </a:xfrm>
        </p:grpSpPr>
        <p:sp>
          <p:nvSpPr>
            <p:cNvPr id="136" name="Shape 136"/>
            <p:cNvSpPr/>
            <p:nvPr/>
          </p:nvSpPr>
          <p:spPr>
            <a:xfrm>
              <a:off x="0" y="88900"/>
              <a:ext cx="9144000" cy="447653"/>
            </a:xfrm>
            <a:prstGeom prst="rect">
              <a:avLst/>
            </a:prstGeom>
            <a:gradFill>
              <a:gsLst>
                <a:gs pos="0">
                  <a:srgbClr val="006600"/>
                </a:gs>
                <a:gs pos="50000">
                  <a:srgbClr val="009900"/>
                </a:gs>
                <a:gs pos="100000">
                  <a:srgbClr val="0066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baseline="0" i="0" lang="en-PH" sz="1800" u="none" cap="none" strike="noStrike">
                  <a:solidFill>
                    <a:srgbClr val="FFFF99"/>
                  </a:solidFill>
                  <a:latin typeface="Calibri"/>
                  <a:ea typeface="Calibri"/>
                  <a:cs typeface="Calibri"/>
                  <a:sym typeface="Calibri"/>
                </a:rPr>
                <a:t>Web Programming</a:t>
              </a:r>
            </a:p>
          </p:txBody>
        </p:sp>
        <p:grpSp>
          <p:nvGrpSpPr>
            <p:cNvPr id="137" name="Shape 137"/>
            <p:cNvGrpSpPr/>
            <p:nvPr/>
          </p:nvGrpSpPr>
          <p:grpSpPr>
            <a:xfrm>
              <a:off x="0" y="6228668"/>
              <a:ext cx="9144000" cy="694102"/>
              <a:chOff x="0" y="5818632"/>
              <a:chExt cx="9144000" cy="1027175"/>
            </a:xfrm>
          </p:grpSpPr>
          <p:sp>
            <p:nvSpPr>
              <p:cNvPr id="138" name="Shape 138"/>
              <p:cNvSpPr/>
              <p:nvPr/>
            </p:nvSpPr>
            <p:spPr>
              <a:xfrm>
                <a:off x="0" y="5818632"/>
                <a:ext cx="9144000" cy="914400"/>
              </a:xfrm>
              <a:prstGeom prst="rect">
                <a:avLst/>
              </a:prstGeom>
              <a:gradFill>
                <a:gsLst>
                  <a:gs pos="0">
                    <a:srgbClr val="008000">
                      <a:alpha val="39607"/>
                    </a:srgbClr>
                  </a:gs>
                  <a:gs pos="100000">
                    <a:schemeClr val="dk1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39" name="Shape 139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667000" y="6169151"/>
                <a:ext cx="2971799" cy="67665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0" name="Shape 140"/>
              <p:cNvSpPr txBox="1"/>
              <p:nvPr/>
            </p:nvSpPr>
            <p:spPr>
              <a:xfrm>
                <a:off x="2768600" y="5914085"/>
                <a:ext cx="3174999" cy="5465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0" baseline="0" i="0" lang="en-PH" sz="1800" u="none" cap="none" strike="noStrike">
                    <a:solidFill>
                      <a:srgbClr val="00FF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FEU – EAST ASIA COLLEGE</a:t>
                </a:r>
              </a:p>
            </p:txBody>
          </p:sp>
          <p:pic>
            <p:nvPicPr>
              <p:cNvPr id="141" name="Shape 14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220710" y="5875935"/>
                <a:ext cx="780288" cy="90220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2" name="Shape 14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52400" y="5943598"/>
                <a:ext cx="579438" cy="7492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3" name="Shape 143"/>
              <p:cNvSpPr txBox="1"/>
              <p:nvPr/>
            </p:nvSpPr>
            <p:spPr>
              <a:xfrm>
                <a:off x="819150" y="5875208"/>
                <a:ext cx="1066799" cy="6831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91425" rIns="91425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baseline="0" i="0" lang="en-PH" sz="1000" u="none" cap="none" strike="noStrike">
                    <a:solidFill>
                      <a:srgbClr val="00FF00"/>
                    </a:solidFill>
                    <a:latin typeface="Arial"/>
                    <a:ea typeface="Arial"/>
                    <a:cs typeface="Arial"/>
                    <a:sym typeface="Arial"/>
                  </a:rPr>
                  <a:t>Information Technology Department</a:t>
                </a:r>
              </a:p>
            </p:txBody>
          </p:sp>
          <p:pic>
            <p:nvPicPr>
              <p:cNvPr id="144" name="Shape 14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6477000" y="5923610"/>
                <a:ext cx="1066799" cy="75303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7" name="Shape 147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grpSp>
        <p:nvGrpSpPr>
          <p:cNvPr id="149" name="Shape 149"/>
          <p:cNvGrpSpPr/>
          <p:nvPr/>
        </p:nvGrpSpPr>
        <p:grpSpPr>
          <a:xfrm>
            <a:off x="0" y="88899"/>
            <a:ext cx="9144000" cy="6834187"/>
            <a:chOff x="0" y="88900"/>
            <a:chExt cx="9144000" cy="6833870"/>
          </a:xfrm>
        </p:grpSpPr>
        <p:sp>
          <p:nvSpPr>
            <p:cNvPr id="150" name="Shape 150"/>
            <p:cNvSpPr/>
            <p:nvPr/>
          </p:nvSpPr>
          <p:spPr>
            <a:xfrm>
              <a:off x="0" y="88900"/>
              <a:ext cx="9144000" cy="447653"/>
            </a:xfrm>
            <a:prstGeom prst="rect">
              <a:avLst/>
            </a:prstGeom>
            <a:gradFill>
              <a:gsLst>
                <a:gs pos="0">
                  <a:srgbClr val="006600"/>
                </a:gs>
                <a:gs pos="50000">
                  <a:srgbClr val="009900"/>
                </a:gs>
                <a:gs pos="100000">
                  <a:srgbClr val="0066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baseline="0" i="0" lang="en-PH" sz="1800" u="none" cap="none" strike="noStrike">
                  <a:solidFill>
                    <a:srgbClr val="FFFF99"/>
                  </a:solidFill>
                  <a:latin typeface="Calibri"/>
                  <a:ea typeface="Calibri"/>
                  <a:cs typeface="Calibri"/>
                  <a:sym typeface="Calibri"/>
                </a:rPr>
                <a:t>Web Programming</a:t>
              </a:r>
            </a:p>
          </p:txBody>
        </p:sp>
        <p:grpSp>
          <p:nvGrpSpPr>
            <p:cNvPr id="151" name="Shape 151"/>
            <p:cNvGrpSpPr/>
            <p:nvPr/>
          </p:nvGrpSpPr>
          <p:grpSpPr>
            <a:xfrm>
              <a:off x="0" y="6228668"/>
              <a:ext cx="9144000" cy="694102"/>
              <a:chOff x="0" y="5818632"/>
              <a:chExt cx="9144000" cy="1027175"/>
            </a:xfrm>
          </p:grpSpPr>
          <p:sp>
            <p:nvSpPr>
              <p:cNvPr id="152" name="Shape 152"/>
              <p:cNvSpPr/>
              <p:nvPr/>
            </p:nvSpPr>
            <p:spPr>
              <a:xfrm>
                <a:off x="0" y="5818632"/>
                <a:ext cx="9144000" cy="914400"/>
              </a:xfrm>
              <a:prstGeom prst="rect">
                <a:avLst/>
              </a:prstGeom>
              <a:gradFill>
                <a:gsLst>
                  <a:gs pos="0">
                    <a:srgbClr val="008000">
                      <a:alpha val="39607"/>
                    </a:srgbClr>
                  </a:gs>
                  <a:gs pos="100000">
                    <a:schemeClr val="dk1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53" name="Shape 153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667000" y="6169151"/>
                <a:ext cx="2971799" cy="67665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4" name="Shape 154"/>
              <p:cNvSpPr txBox="1"/>
              <p:nvPr/>
            </p:nvSpPr>
            <p:spPr>
              <a:xfrm>
                <a:off x="2768600" y="5914085"/>
                <a:ext cx="3174999" cy="5465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0" baseline="0" i="0" lang="en-PH" sz="1800" u="none" cap="none" strike="noStrike">
                    <a:solidFill>
                      <a:srgbClr val="00FF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FEU – EAST ASIA COLLEGE</a:t>
                </a:r>
              </a:p>
            </p:txBody>
          </p:sp>
          <p:pic>
            <p:nvPicPr>
              <p:cNvPr id="155" name="Shape 15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220710" y="5875935"/>
                <a:ext cx="780288" cy="90220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6" name="Shape 15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52400" y="5943598"/>
                <a:ext cx="579438" cy="7492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7" name="Shape 157"/>
              <p:cNvSpPr txBox="1"/>
              <p:nvPr/>
            </p:nvSpPr>
            <p:spPr>
              <a:xfrm>
                <a:off x="819150" y="5875208"/>
                <a:ext cx="1066799" cy="6831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91425" rIns="91425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baseline="0" i="0" lang="en-PH" sz="1000" u="none" cap="none" strike="noStrike">
                    <a:solidFill>
                      <a:srgbClr val="00FF00"/>
                    </a:solidFill>
                    <a:latin typeface="Arial"/>
                    <a:ea typeface="Arial"/>
                    <a:cs typeface="Arial"/>
                    <a:sym typeface="Arial"/>
                  </a:rPr>
                  <a:t>Information Technology Department</a:t>
                </a:r>
              </a:p>
            </p:txBody>
          </p:sp>
          <p:pic>
            <p:nvPicPr>
              <p:cNvPr id="158" name="Shape 15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6477000" y="5923610"/>
                <a:ext cx="1066799" cy="75303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1828800" y="533400"/>
            <a:ext cx="6858000" cy="7572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 rot="5400000">
            <a:off x="2156618" y="-480218"/>
            <a:ext cx="4602162" cy="84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/>
            </a:lvl1pPr>
            <a:lvl2pPr indent="-107950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–"/>
              <a:defRPr/>
            </a:lvl2pPr>
            <a:lvl3pPr indent="-76200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/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–"/>
              <a:defRPr/>
            </a:lvl4pPr>
            <a:lvl5pPr indent="-101600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»"/>
              <a:defRPr/>
            </a:lvl5pPr>
            <a:lvl6pPr indent="-101600" marL="2514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»"/>
              <a:defRPr/>
            </a:lvl6pPr>
            <a:lvl7pPr indent="-101600" marL="2971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»"/>
              <a:defRPr/>
            </a:lvl7pPr>
            <a:lvl8pPr indent="-101600" marL="3429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»"/>
              <a:defRPr/>
            </a:lvl8pPr>
            <a:lvl9pPr indent="-101600" marL="3886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»"/>
              <a:defRPr/>
            </a:lvl9pPr>
          </a:lstStyle>
          <a:p/>
        </p:txBody>
      </p:sp>
      <p:grpSp>
        <p:nvGrpSpPr>
          <p:cNvPr id="162" name="Shape 162"/>
          <p:cNvGrpSpPr/>
          <p:nvPr/>
        </p:nvGrpSpPr>
        <p:grpSpPr>
          <a:xfrm>
            <a:off x="0" y="88899"/>
            <a:ext cx="9144000" cy="6834187"/>
            <a:chOff x="0" y="88900"/>
            <a:chExt cx="9144000" cy="6833870"/>
          </a:xfrm>
        </p:grpSpPr>
        <p:sp>
          <p:nvSpPr>
            <p:cNvPr id="163" name="Shape 163"/>
            <p:cNvSpPr/>
            <p:nvPr/>
          </p:nvSpPr>
          <p:spPr>
            <a:xfrm>
              <a:off x="0" y="88900"/>
              <a:ext cx="9144000" cy="447653"/>
            </a:xfrm>
            <a:prstGeom prst="rect">
              <a:avLst/>
            </a:prstGeom>
            <a:gradFill>
              <a:gsLst>
                <a:gs pos="0">
                  <a:srgbClr val="006600"/>
                </a:gs>
                <a:gs pos="50000">
                  <a:srgbClr val="009900"/>
                </a:gs>
                <a:gs pos="100000">
                  <a:srgbClr val="0066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baseline="0" i="0" lang="en-PH" sz="1800" u="none" cap="none" strike="noStrike">
                  <a:solidFill>
                    <a:srgbClr val="FFFF99"/>
                  </a:solidFill>
                  <a:latin typeface="Calibri"/>
                  <a:ea typeface="Calibri"/>
                  <a:cs typeface="Calibri"/>
                  <a:sym typeface="Calibri"/>
                </a:rPr>
                <a:t>Web Programming</a:t>
              </a:r>
            </a:p>
          </p:txBody>
        </p:sp>
        <p:grpSp>
          <p:nvGrpSpPr>
            <p:cNvPr id="164" name="Shape 164"/>
            <p:cNvGrpSpPr/>
            <p:nvPr/>
          </p:nvGrpSpPr>
          <p:grpSpPr>
            <a:xfrm>
              <a:off x="0" y="6228668"/>
              <a:ext cx="9144000" cy="694102"/>
              <a:chOff x="0" y="5818632"/>
              <a:chExt cx="9144000" cy="1027175"/>
            </a:xfrm>
          </p:grpSpPr>
          <p:sp>
            <p:nvSpPr>
              <p:cNvPr id="165" name="Shape 165"/>
              <p:cNvSpPr/>
              <p:nvPr/>
            </p:nvSpPr>
            <p:spPr>
              <a:xfrm>
                <a:off x="0" y="5818632"/>
                <a:ext cx="9144000" cy="914400"/>
              </a:xfrm>
              <a:prstGeom prst="rect">
                <a:avLst/>
              </a:prstGeom>
              <a:gradFill>
                <a:gsLst>
                  <a:gs pos="0">
                    <a:srgbClr val="008000">
                      <a:alpha val="39607"/>
                    </a:srgbClr>
                  </a:gs>
                  <a:gs pos="100000">
                    <a:schemeClr val="dk1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66" name="Shape 166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667000" y="6169151"/>
                <a:ext cx="2971799" cy="67665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7" name="Shape 167"/>
              <p:cNvSpPr txBox="1"/>
              <p:nvPr/>
            </p:nvSpPr>
            <p:spPr>
              <a:xfrm>
                <a:off x="2768600" y="5914085"/>
                <a:ext cx="3174999" cy="5465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0" baseline="0" i="0" lang="en-PH" sz="1800" u="none" cap="none" strike="noStrike">
                    <a:solidFill>
                      <a:srgbClr val="00FF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FEU – EAST ASIA COLLEGE</a:t>
                </a:r>
              </a:p>
            </p:txBody>
          </p:sp>
          <p:pic>
            <p:nvPicPr>
              <p:cNvPr id="168" name="Shape 16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220710" y="5875935"/>
                <a:ext cx="780288" cy="90220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9" name="Shape 16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52400" y="5943598"/>
                <a:ext cx="579438" cy="7492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0" name="Shape 170"/>
              <p:cNvSpPr txBox="1"/>
              <p:nvPr/>
            </p:nvSpPr>
            <p:spPr>
              <a:xfrm>
                <a:off x="819150" y="5875208"/>
                <a:ext cx="1066799" cy="6831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91425" rIns="91425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baseline="0" i="0" lang="en-PH" sz="1000" u="none" cap="none" strike="noStrike">
                    <a:solidFill>
                      <a:srgbClr val="00FF00"/>
                    </a:solidFill>
                    <a:latin typeface="Arial"/>
                    <a:ea typeface="Arial"/>
                    <a:cs typeface="Arial"/>
                    <a:sym typeface="Arial"/>
                  </a:rPr>
                  <a:t>Information Technology Department</a:t>
                </a:r>
              </a:p>
            </p:txBody>
          </p:sp>
          <p:pic>
            <p:nvPicPr>
              <p:cNvPr id="171" name="Shape 17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6477000" y="5923610"/>
                <a:ext cx="1066799" cy="75303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 rot="5400000">
            <a:off x="4678362" y="2041525"/>
            <a:ext cx="5902325" cy="2114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 rot="5400000">
            <a:off x="373062" y="3175"/>
            <a:ext cx="5902325" cy="6191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/>
            </a:lvl1pPr>
            <a:lvl2pPr indent="-107950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–"/>
              <a:defRPr/>
            </a:lvl2pPr>
            <a:lvl3pPr indent="-76200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/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–"/>
              <a:defRPr/>
            </a:lvl4pPr>
            <a:lvl5pPr indent="-101600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»"/>
              <a:defRPr/>
            </a:lvl5pPr>
            <a:lvl6pPr indent="-101600" marL="2514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»"/>
              <a:defRPr/>
            </a:lvl6pPr>
            <a:lvl7pPr indent="-101600" marL="2971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»"/>
              <a:defRPr/>
            </a:lvl7pPr>
            <a:lvl8pPr indent="-101600" marL="3429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»"/>
              <a:defRPr/>
            </a:lvl8pPr>
            <a:lvl9pPr indent="-101600" marL="3886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»"/>
              <a:defRPr/>
            </a:lvl9pPr>
          </a:lstStyle>
          <a:p/>
        </p:txBody>
      </p:sp>
      <p:grpSp>
        <p:nvGrpSpPr>
          <p:cNvPr id="175" name="Shape 175"/>
          <p:cNvGrpSpPr/>
          <p:nvPr/>
        </p:nvGrpSpPr>
        <p:grpSpPr>
          <a:xfrm>
            <a:off x="0" y="88899"/>
            <a:ext cx="9144000" cy="6834187"/>
            <a:chOff x="0" y="88900"/>
            <a:chExt cx="9144000" cy="6833870"/>
          </a:xfrm>
        </p:grpSpPr>
        <p:sp>
          <p:nvSpPr>
            <p:cNvPr id="176" name="Shape 176"/>
            <p:cNvSpPr/>
            <p:nvPr/>
          </p:nvSpPr>
          <p:spPr>
            <a:xfrm>
              <a:off x="0" y="88900"/>
              <a:ext cx="9144000" cy="447653"/>
            </a:xfrm>
            <a:prstGeom prst="rect">
              <a:avLst/>
            </a:prstGeom>
            <a:gradFill>
              <a:gsLst>
                <a:gs pos="0">
                  <a:srgbClr val="006600"/>
                </a:gs>
                <a:gs pos="50000">
                  <a:srgbClr val="009900"/>
                </a:gs>
                <a:gs pos="100000">
                  <a:srgbClr val="0066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baseline="0" i="0" lang="en-PH" sz="1800" u="none" cap="none" strike="noStrike">
                  <a:solidFill>
                    <a:srgbClr val="FFFF99"/>
                  </a:solidFill>
                  <a:latin typeface="Calibri"/>
                  <a:ea typeface="Calibri"/>
                  <a:cs typeface="Calibri"/>
                  <a:sym typeface="Calibri"/>
                </a:rPr>
                <a:t>Web Programming</a:t>
              </a:r>
            </a:p>
          </p:txBody>
        </p:sp>
        <p:grpSp>
          <p:nvGrpSpPr>
            <p:cNvPr id="177" name="Shape 177"/>
            <p:cNvGrpSpPr/>
            <p:nvPr/>
          </p:nvGrpSpPr>
          <p:grpSpPr>
            <a:xfrm>
              <a:off x="0" y="6228668"/>
              <a:ext cx="9144000" cy="694102"/>
              <a:chOff x="0" y="5818632"/>
              <a:chExt cx="9144000" cy="1027175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0" y="5818632"/>
                <a:ext cx="9144000" cy="914400"/>
              </a:xfrm>
              <a:prstGeom prst="rect">
                <a:avLst/>
              </a:prstGeom>
              <a:gradFill>
                <a:gsLst>
                  <a:gs pos="0">
                    <a:srgbClr val="008000">
                      <a:alpha val="39607"/>
                    </a:srgbClr>
                  </a:gs>
                  <a:gs pos="100000">
                    <a:schemeClr val="dk1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79" name="Shape 179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667000" y="6169151"/>
                <a:ext cx="2971799" cy="67665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0" name="Shape 180"/>
              <p:cNvSpPr txBox="1"/>
              <p:nvPr/>
            </p:nvSpPr>
            <p:spPr>
              <a:xfrm>
                <a:off x="2768600" y="5914085"/>
                <a:ext cx="3174999" cy="5465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0" baseline="0" i="0" lang="en-PH" sz="1800" u="none" cap="none" strike="noStrike">
                    <a:solidFill>
                      <a:srgbClr val="00FF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FEU – EAST ASIA COLLEGE</a:t>
                </a:r>
              </a:p>
            </p:txBody>
          </p:sp>
          <p:pic>
            <p:nvPicPr>
              <p:cNvPr id="181" name="Shape 18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220710" y="5875935"/>
                <a:ext cx="780288" cy="90220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2" name="Shape 18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52400" y="5943598"/>
                <a:ext cx="579438" cy="7492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3" name="Shape 183"/>
              <p:cNvSpPr txBox="1"/>
              <p:nvPr/>
            </p:nvSpPr>
            <p:spPr>
              <a:xfrm>
                <a:off x="819150" y="5875208"/>
                <a:ext cx="1066799" cy="6831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91425" rIns="91425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baseline="0" i="0" lang="en-PH" sz="1000" u="none" cap="none" strike="noStrike">
                    <a:solidFill>
                      <a:srgbClr val="00FF00"/>
                    </a:solidFill>
                    <a:latin typeface="Arial"/>
                    <a:ea typeface="Arial"/>
                    <a:cs typeface="Arial"/>
                    <a:sym typeface="Arial"/>
                  </a:rPr>
                  <a:t>Information Technology Department</a:t>
                </a:r>
              </a:p>
            </p:txBody>
          </p:sp>
          <p:pic>
            <p:nvPicPr>
              <p:cNvPr id="184" name="Shape 18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6477000" y="5923610"/>
                <a:ext cx="1066799" cy="75303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AndObj">
  <p:cSld name="Title, Text, and Conten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1828800" y="147638"/>
            <a:ext cx="6858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228600" y="1447800"/>
            <a:ext cx="4152899" cy="46021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/>
            </a:lvl1pPr>
            <a:lvl2pPr indent="-107950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–"/>
              <a:defRPr/>
            </a:lvl2pPr>
            <a:lvl3pPr indent="-76200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/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–"/>
              <a:defRPr/>
            </a:lvl4pPr>
            <a:lvl5pPr indent="-101600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»"/>
              <a:defRPr/>
            </a:lvl5pPr>
            <a:lvl6pPr indent="-101600" marL="2514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»"/>
              <a:defRPr/>
            </a:lvl6pPr>
            <a:lvl7pPr indent="-101600" marL="2971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»"/>
              <a:defRPr/>
            </a:lvl7pPr>
            <a:lvl8pPr indent="-101600" marL="3429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»"/>
              <a:defRPr/>
            </a:lvl8pPr>
            <a:lvl9pPr indent="-101600" marL="3886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»"/>
              <a:defRPr/>
            </a:lvl9pPr>
          </a:lstStyle>
          <a:p/>
        </p:txBody>
      </p:sp>
      <p:sp>
        <p:nvSpPr>
          <p:cNvPr id="188" name="Shape 188"/>
          <p:cNvSpPr txBox="1"/>
          <p:nvPr>
            <p:ph idx="2" type="body"/>
          </p:nvPr>
        </p:nvSpPr>
        <p:spPr>
          <a:xfrm>
            <a:off x="4533900" y="1447800"/>
            <a:ext cx="4152899" cy="46021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/>
            </a:lvl1pPr>
            <a:lvl2pPr indent="-107950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–"/>
              <a:defRPr/>
            </a:lvl2pPr>
            <a:lvl3pPr indent="-76200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/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–"/>
              <a:defRPr/>
            </a:lvl4pPr>
            <a:lvl5pPr indent="-101600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»"/>
              <a:defRPr/>
            </a:lvl5pPr>
            <a:lvl6pPr indent="-101600" marL="2514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»"/>
              <a:defRPr/>
            </a:lvl6pPr>
            <a:lvl7pPr indent="-101600" marL="2971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»"/>
              <a:defRPr/>
            </a:lvl7pPr>
            <a:lvl8pPr indent="-101600" marL="3429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»"/>
              <a:defRPr/>
            </a:lvl8pPr>
            <a:lvl9pPr indent="-101600" marL="3886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»"/>
              <a:defRPr/>
            </a:lvl9pPr>
          </a:lstStyle>
          <a:p/>
        </p:txBody>
      </p:sp>
      <p:grpSp>
        <p:nvGrpSpPr>
          <p:cNvPr id="189" name="Shape 189"/>
          <p:cNvGrpSpPr/>
          <p:nvPr/>
        </p:nvGrpSpPr>
        <p:grpSpPr>
          <a:xfrm>
            <a:off x="0" y="88899"/>
            <a:ext cx="9144000" cy="6834187"/>
            <a:chOff x="0" y="88900"/>
            <a:chExt cx="9144000" cy="6833870"/>
          </a:xfrm>
        </p:grpSpPr>
        <p:sp>
          <p:nvSpPr>
            <p:cNvPr id="190" name="Shape 190"/>
            <p:cNvSpPr/>
            <p:nvPr/>
          </p:nvSpPr>
          <p:spPr>
            <a:xfrm>
              <a:off x="0" y="88900"/>
              <a:ext cx="9144000" cy="447653"/>
            </a:xfrm>
            <a:prstGeom prst="rect">
              <a:avLst/>
            </a:prstGeom>
            <a:gradFill>
              <a:gsLst>
                <a:gs pos="0">
                  <a:srgbClr val="006600"/>
                </a:gs>
                <a:gs pos="50000">
                  <a:srgbClr val="009900"/>
                </a:gs>
                <a:gs pos="100000">
                  <a:srgbClr val="0066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baseline="0" i="0" lang="en-PH" sz="1800" u="none" cap="none" strike="noStrike">
                  <a:solidFill>
                    <a:srgbClr val="FFFF99"/>
                  </a:solidFill>
                  <a:latin typeface="Calibri"/>
                  <a:ea typeface="Calibri"/>
                  <a:cs typeface="Calibri"/>
                  <a:sym typeface="Calibri"/>
                </a:rPr>
                <a:t>Web Programming</a:t>
              </a:r>
            </a:p>
          </p:txBody>
        </p:sp>
        <p:grpSp>
          <p:nvGrpSpPr>
            <p:cNvPr id="191" name="Shape 191"/>
            <p:cNvGrpSpPr/>
            <p:nvPr/>
          </p:nvGrpSpPr>
          <p:grpSpPr>
            <a:xfrm>
              <a:off x="0" y="6228668"/>
              <a:ext cx="9144000" cy="694102"/>
              <a:chOff x="0" y="5818632"/>
              <a:chExt cx="9144000" cy="1027175"/>
            </a:xfrm>
          </p:grpSpPr>
          <p:sp>
            <p:nvSpPr>
              <p:cNvPr id="192" name="Shape 192"/>
              <p:cNvSpPr/>
              <p:nvPr/>
            </p:nvSpPr>
            <p:spPr>
              <a:xfrm>
                <a:off x="0" y="5818632"/>
                <a:ext cx="9144000" cy="914400"/>
              </a:xfrm>
              <a:prstGeom prst="rect">
                <a:avLst/>
              </a:prstGeom>
              <a:gradFill>
                <a:gsLst>
                  <a:gs pos="0">
                    <a:srgbClr val="008000">
                      <a:alpha val="39607"/>
                    </a:srgbClr>
                  </a:gs>
                  <a:gs pos="100000">
                    <a:schemeClr val="dk1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93" name="Shape 193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667000" y="6169151"/>
                <a:ext cx="2971799" cy="67665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4" name="Shape 194"/>
              <p:cNvSpPr txBox="1"/>
              <p:nvPr/>
            </p:nvSpPr>
            <p:spPr>
              <a:xfrm>
                <a:off x="2768600" y="5914085"/>
                <a:ext cx="3174999" cy="5465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0" baseline="0" i="0" lang="en-PH" sz="1800" u="none" cap="none" strike="noStrike">
                    <a:solidFill>
                      <a:srgbClr val="00FF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FEU – EAST ASIA COLLEGE</a:t>
                </a:r>
              </a:p>
            </p:txBody>
          </p:sp>
          <p:pic>
            <p:nvPicPr>
              <p:cNvPr id="195" name="Shape 19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220710" y="5875935"/>
                <a:ext cx="780288" cy="90220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6" name="Shape 19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52400" y="5943598"/>
                <a:ext cx="579438" cy="7492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7" name="Shape 197"/>
              <p:cNvSpPr txBox="1"/>
              <p:nvPr/>
            </p:nvSpPr>
            <p:spPr>
              <a:xfrm>
                <a:off x="819150" y="5875208"/>
                <a:ext cx="1066799" cy="6831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91425" rIns="91425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baseline="0" i="0" lang="en-PH" sz="1000" u="none" cap="none" strike="noStrike">
                    <a:solidFill>
                      <a:srgbClr val="00FF00"/>
                    </a:solidFill>
                    <a:latin typeface="Arial"/>
                    <a:ea typeface="Arial"/>
                    <a:cs typeface="Arial"/>
                    <a:sym typeface="Arial"/>
                  </a:rPr>
                  <a:t>Information Technology Department</a:t>
                </a:r>
              </a:p>
            </p:txBody>
          </p:sp>
          <p:pic>
            <p:nvPicPr>
              <p:cNvPr id="198" name="Shape 19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6477000" y="5923610"/>
                <a:ext cx="1066799" cy="75303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buSzPct val="25000"/>
              <a:buNone/>
            </a:pPr>
            <a:r>
              <a:rPr lang="en-PH"/>
              <a:t>Slide </a:t>
            </a:r>
            <a:fld id="{00000000-1234-1234-1234-123412341234}" type="slidenum">
              <a:rPr lang="en-PH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-107950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indent="-76200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indent="-101600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hape 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19200" y="3354387"/>
            <a:ext cx="6705599" cy="152399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hape 25"/>
          <p:cNvSpPr txBox="1"/>
          <p:nvPr/>
        </p:nvSpPr>
        <p:spPr>
          <a:xfrm>
            <a:off x="533400" y="2286000"/>
            <a:ext cx="8001000" cy="200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0" i="0" sz="4400" u="none" cap="none" strike="noStrike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0" i="0" sz="4800" u="none" cap="none" strike="noStrike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0" i="0" sz="3200" u="none" cap="none" strike="noStrike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_Custom Layou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609600" y="1066800"/>
            <a:ext cx="7924799" cy="76199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 txBox="1"/>
          <p:nvPr>
            <p:ph type="title"/>
          </p:nvPr>
        </p:nvSpPr>
        <p:spPr>
          <a:xfrm>
            <a:off x="457200" y="1524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1219200"/>
            <a:ext cx="8229600" cy="4906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Clr>
                <a:srgbClr val="006600"/>
              </a:buClr>
              <a:buFont typeface="Arial"/>
              <a:buChar char="•"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Slid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indent="0" marL="45720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2pPr>
            <a:lvl3pPr indent="0" marL="9144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3pPr>
            <a:lvl4pPr indent="0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4pPr>
            <a:lvl5pPr indent="0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5pPr>
            <a:lvl6pPr indent="0" marL="22860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6pPr>
            <a:lvl7pPr indent="0" marL="2743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7pPr>
            <a:lvl8pPr indent="0" marL="32004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8pPr>
            <a:lvl9pPr indent="0" marL="3657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9pPr>
          </a:lstStyle>
          <a:p/>
        </p:txBody>
      </p:sp>
      <p:grpSp>
        <p:nvGrpSpPr>
          <p:cNvPr id="44" name="Shape 44"/>
          <p:cNvGrpSpPr/>
          <p:nvPr/>
        </p:nvGrpSpPr>
        <p:grpSpPr>
          <a:xfrm>
            <a:off x="0" y="5943600"/>
            <a:ext cx="9144000" cy="939799"/>
            <a:chOff x="0" y="5943600"/>
            <a:chExt cx="9144000" cy="939799"/>
          </a:xfrm>
        </p:grpSpPr>
        <p:sp>
          <p:nvSpPr>
            <p:cNvPr id="45" name="Shape 45"/>
            <p:cNvSpPr/>
            <p:nvPr/>
          </p:nvSpPr>
          <p:spPr>
            <a:xfrm>
              <a:off x="0" y="5943600"/>
              <a:ext cx="9144000" cy="914400"/>
            </a:xfrm>
            <a:prstGeom prst="rect">
              <a:avLst/>
            </a:prstGeom>
            <a:gradFill>
              <a:gsLst>
                <a:gs pos="0">
                  <a:srgbClr val="008000">
                    <a:alpha val="39607"/>
                  </a:srgbClr>
                </a:gs>
                <a:gs pos="100000">
                  <a:schemeClr val="dk1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6" name="Shape 4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2667000" y="6045200"/>
              <a:ext cx="2971799" cy="8127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" name="Shape 47"/>
            <p:cNvSpPr txBox="1"/>
            <p:nvPr/>
          </p:nvSpPr>
          <p:spPr>
            <a:xfrm>
              <a:off x="2768600" y="6032500"/>
              <a:ext cx="31749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baseline="0" i="0" lang="en-PH" sz="1800" u="none" cap="none" strike="noStrike">
                  <a:solidFill>
                    <a:srgbClr val="00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FEU – EAST ASIA COLLEGE</a:t>
              </a:r>
            </a:p>
          </p:txBody>
        </p:sp>
        <p:pic>
          <p:nvPicPr>
            <p:cNvPr id="48" name="Shape 4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255000" y="5943600"/>
              <a:ext cx="812799" cy="9397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" name="Shape 4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25425" y="6057900"/>
              <a:ext cx="579438" cy="749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" name="Shape 50"/>
            <p:cNvSpPr txBox="1"/>
            <p:nvPr/>
          </p:nvSpPr>
          <p:spPr>
            <a:xfrm>
              <a:off x="762000" y="6172200"/>
              <a:ext cx="1066799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rIns="91425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baseline="0" i="0" lang="en-PH" sz="1000" u="none" cap="none" strike="noStrik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Information Technology Department</a:t>
              </a:r>
            </a:p>
          </p:txBody>
        </p:sp>
        <p:pic>
          <p:nvPicPr>
            <p:cNvPr id="51" name="Shape 5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010400" y="5943600"/>
              <a:ext cx="1295400" cy="914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1828800" y="533400"/>
            <a:ext cx="6858000" cy="7572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228600" y="1447800"/>
            <a:ext cx="8458200" cy="46021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/>
            </a:lvl1pPr>
            <a:lvl2pPr indent="-107950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–"/>
              <a:defRPr/>
            </a:lvl2pPr>
            <a:lvl3pPr indent="-76200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/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–"/>
              <a:defRPr/>
            </a:lvl4pPr>
            <a:lvl5pPr indent="-101600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»"/>
              <a:defRPr/>
            </a:lvl5pPr>
            <a:lvl6pPr indent="-101600" marL="2514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»"/>
              <a:defRPr/>
            </a:lvl6pPr>
            <a:lvl7pPr indent="-101600" marL="2971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»"/>
              <a:defRPr/>
            </a:lvl7pPr>
            <a:lvl8pPr indent="-101600" marL="3429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»"/>
              <a:defRPr/>
            </a:lvl8pPr>
            <a:lvl9pPr indent="-101600" marL="3886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»"/>
              <a:defRPr/>
            </a:lvl9pPr>
          </a:lstStyle>
          <a:p/>
        </p:txBody>
      </p:sp>
      <p:grpSp>
        <p:nvGrpSpPr>
          <p:cNvPr id="55" name="Shape 55"/>
          <p:cNvGrpSpPr/>
          <p:nvPr/>
        </p:nvGrpSpPr>
        <p:grpSpPr>
          <a:xfrm>
            <a:off x="0" y="88899"/>
            <a:ext cx="9144000" cy="6834187"/>
            <a:chOff x="0" y="88900"/>
            <a:chExt cx="9144000" cy="6833870"/>
          </a:xfrm>
        </p:grpSpPr>
        <p:sp>
          <p:nvSpPr>
            <p:cNvPr id="56" name="Shape 56"/>
            <p:cNvSpPr/>
            <p:nvPr/>
          </p:nvSpPr>
          <p:spPr>
            <a:xfrm>
              <a:off x="0" y="88900"/>
              <a:ext cx="9144000" cy="447653"/>
            </a:xfrm>
            <a:prstGeom prst="rect">
              <a:avLst/>
            </a:prstGeom>
            <a:gradFill>
              <a:gsLst>
                <a:gs pos="0">
                  <a:srgbClr val="006600"/>
                </a:gs>
                <a:gs pos="50000">
                  <a:srgbClr val="009900"/>
                </a:gs>
                <a:gs pos="100000">
                  <a:srgbClr val="0066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baseline="0" i="0" lang="en-PH" sz="1800" u="none" cap="none" strike="noStrike">
                  <a:solidFill>
                    <a:srgbClr val="FFFF99"/>
                  </a:solidFill>
                  <a:latin typeface="Calibri"/>
                  <a:ea typeface="Calibri"/>
                  <a:cs typeface="Calibri"/>
                  <a:sym typeface="Calibri"/>
                </a:rPr>
                <a:t>Web Programming</a:t>
              </a:r>
            </a:p>
          </p:txBody>
        </p:sp>
        <p:grpSp>
          <p:nvGrpSpPr>
            <p:cNvPr id="57" name="Shape 57"/>
            <p:cNvGrpSpPr/>
            <p:nvPr/>
          </p:nvGrpSpPr>
          <p:grpSpPr>
            <a:xfrm>
              <a:off x="0" y="6228668"/>
              <a:ext cx="9144000" cy="694102"/>
              <a:chOff x="0" y="5818632"/>
              <a:chExt cx="9144000" cy="1027175"/>
            </a:xfrm>
          </p:grpSpPr>
          <p:sp>
            <p:nvSpPr>
              <p:cNvPr id="58" name="Shape 58"/>
              <p:cNvSpPr/>
              <p:nvPr/>
            </p:nvSpPr>
            <p:spPr>
              <a:xfrm>
                <a:off x="0" y="5818632"/>
                <a:ext cx="9144000" cy="914400"/>
              </a:xfrm>
              <a:prstGeom prst="rect">
                <a:avLst/>
              </a:prstGeom>
              <a:gradFill>
                <a:gsLst>
                  <a:gs pos="0">
                    <a:srgbClr val="008000">
                      <a:alpha val="39607"/>
                    </a:srgbClr>
                  </a:gs>
                  <a:gs pos="100000">
                    <a:schemeClr val="dk1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59" name="Shape 59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667000" y="6169151"/>
                <a:ext cx="2971799" cy="67665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0" name="Shape 60"/>
              <p:cNvSpPr txBox="1"/>
              <p:nvPr/>
            </p:nvSpPr>
            <p:spPr>
              <a:xfrm>
                <a:off x="2768600" y="5914085"/>
                <a:ext cx="3174999" cy="5465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0" baseline="0" i="0" lang="en-PH" sz="1800" u="none" cap="none" strike="noStrike">
                    <a:solidFill>
                      <a:srgbClr val="00FF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FEU – EAST ASIA COLLEGE</a:t>
                </a:r>
              </a:p>
            </p:txBody>
          </p:sp>
          <p:pic>
            <p:nvPicPr>
              <p:cNvPr id="61" name="Shape 6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220710" y="5875935"/>
                <a:ext cx="780288" cy="90220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" name="Shape 6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52400" y="5943598"/>
                <a:ext cx="579438" cy="7492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3" name="Shape 63"/>
              <p:cNvSpPr txBox="1"/>
              <p:nvPr/>
            </p:nvSpPr>
            <p:spPr>
              <a:xfrm>
                <a:off x="819150" y="5875208"/>
                <a:ext cx="1066799" cy="6831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91425" rIns="91425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baseline="0" i="0" lang="en-PH" sz="1000" u="none" cap="none" strike="noStrike">
                    <a:solidFill>
                      <a:srgbClr val="00FF00"/>
                    </a:solidFill>
                    <a:latin typeface="Arial"/>
                    <a:ea typeface="Arial"/>
                    <a:cs typeface="Arial"/>
                    <a:sym typeface="Arial"/>
                  </a:rPr>
                  <a:t>Information Technology Department</a:t>
                </a:r>
              </a:p>
            </p:txBody>
          </p:sp>
          <p:pic>
            <p:nvPicPr>
              <p:cNvPr id="64" name="Shape 6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6477000" y="5923610"/>
                <a:ext cx="1066799" cy="75303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02.jpg"/><Relationship Id="rId4" Type="http://schemas.openxmlformats.org/officeDocument/2006/relationships/slideLayout" Target="../slideLayouts/slideLayout3.xml"/><Relationship Id="rId3" Type="http://schemas.openxmlformats.org/officeDocument/2006/relationships/slideLayout" Target="../slideLayouts/slideLayout2.xml"/><Relationship Id="rId9" Type="http://schemas.openxmlformats.org/officeDocument/2006/relationships/theme" Target="../theme/theme4.xml"/><Relationship Id="rId6" Type="http://schemas.openxmlformats.org/officeDocument/2006/relationships/slideLayout" Target="../slideLayouts/slideLayout5.xml"/><Relationship Id="rId5" Type="http://schemas.openxmlformats.org/officeDocument/2006/relationships/slideLayout" Target="../slideLayouts/slideLayout4.xml"/><Relationship Id="rId8" Type="http://schemas.openxmlformats.org/officeDocument/2006/relationships/slideLayout" Target="../slideLayouts/slideLayout7.xml"/><Relationship Id="rId7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9.xml"/><Relationship Id="rId13" Type="http://schemas.openxmlformats.org/officeDocument/2006/relationships/theme" Target="../theme/theme3.xml"/><Relationship Id="rId1" Type="http://schemas.openxmlformats.org/officeDocument/2006/relationships/slideLayout" Target="../slideLayouts/slideLayout8.xml"/><Relationship Id="rId4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-107950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indent="-76200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indent="-101600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indent="-101600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indent="-101600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/>
              <a:t>‹#›</a:t>
            </a:fld>
          </a:p>
        </p:txBody>
      </p:sp>
      <p:pic>
        <p:nvPicPr>
          <p:cNvPr id="10" name="Shape 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5800725"/>
            <a:ext cx="9144000" cy="10667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5400000" scaled="0"/>
        </a:gra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1828800" y="533400"/>
            <a:ext cx="6858000" cy="7572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228600" y="1447800"/>
            <a:ext cx="8458200" cy="46021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/>
            </a:lvl1pPr>
            <a:lvl2pPr indent="-107950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–"/>
              <a:defRPr/>
            </a:lvl2pPr>
            <a:lvl3pPr indent="-76200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/>
            </a:lvl3pPr>
            <a:lvl4pPr indent="-101600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–"/>
              <a:defRPr/>
            </a:lvl4pPr>
            <a:lvl5pPr indent="-101600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»"/>
              <a:defRPr/>
            </a:lvl5pPr>
            <a:lvl6pPr indent="-101600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»"/>
              <a:defRPr/>
            </a:lvl6pPr>
            <a:lvl7pPr indent="-101600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»"/>
              <a:defRPr/>
            </a:lvl7pPr>
            <a:lvl8pPr indent="-101600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»"/>
              <a:defRPr/>
            </a:lvl8pPr>
            <a:lvl9pPr indent="-101600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»"/>
              <a:defRPr/>
            </a:lvl9pPr>
          </a:lstStyle>
          <a:p/>
        </p:txBody>
      </p:sp>
      <p:cxnSp>
        <p:nvCxnSpPr>
          <p:cNvPr id="40" name="Shape 40"/>
          <p:cNvCxnSpPr/>
          <p:nvPr/>
        </p:nvCxnSpPr>
        <p:spPr>
          <a:xfrm>
            <a:off x="228600" y="15240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3" Type="http://schemas.openxmlformats.org/officeDocument/2006/relationships/image" Target="../media/image09.png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3" Type="http://schemas.openxmlformats.org/officeDocument/2006/relationships/image" Target="../media/image08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Relationship Id="rId3" Type="http://schemas.openxmlformats.org/officeDocument/2006/relationships/image" Target="../media/image20.png"/><Relationship Id="rId5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3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3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3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Relationship Id="rId3" Type="http://schemas.openxmlformats.org/officeDocument/2006/relationships/image" Target="../media/image12.png"/></Relationships>
</file>

<file path=ppt/slides/_rels/slide3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3" Type="http://schemas.openxmlformats.org/officeDocument/2006/relationships/image" Target="../media/image16.png"/></Relationships>
</file>

<file path=ppt/slides/_rels/slide3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3" Type="http://schemas.openxmlformats.org/officeDocument/2006/relationships/image" Target="../media/image29.png"/></Relationships>
</file>

<file path=ppt/slides/_rels/slide3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3" Type="http://schemas.openxmlformats.org/officeDocument/2006/relationships/image" Target="../media/image17.png"/></Relationships>
</file>

<file path=ppt/slides/_rels/slide3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3" Type="http://schemas.openxmlformats.org/officeDocument/2006/relationships/image" Target="../media/image18.png"/></Relationships>
</file>

<file path=ppt/slides/_rels/slide3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3" Type="http://schemas.openxmlformats.org/officeDocument/2006/relationships/image" Target="../media/image23.png"/></Relationships>
</file>

<file path=ppt/slides/_rels/slide3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3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3" Type="http://schemas.openxmlformats.org/officeDocument/2006/relationships/image" Target="../media/image28.png"/></Relationships>
</file>

<file path=ppt/slides/_rels/slide4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3" Type="http://schemas.openxmlformats.org/officeDocument/2006/relationships/image" Target="../media/image21.png"/></Relationships>
</file>

<file path=ppt/slides/_rels/slide4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3" Type="http://schemas.openxmlformats.org/officeDocument/2006/relationships/image" Target="../media/image27.png"/></Relationships>
</file>

<file path=ppt/slides/_rels/slide4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/>
        </p:nvSpPr>
        <p:spPr>
          <a:xfrm>
            <a:off x="457200" y="1905000"/>
            <a:ext cx="8001000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PH" sz="4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MySQL Database</a:t>
            </a:r>
          </a:p>
          <a:p>
            <a:pPr indent="-457200" lvl="0" marL="45720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PH" sz="4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indent="-457200" lvl="0" marL="45720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PH" sz="4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baseline="0" i="0" lang="en-PH" sz="32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ITWA133</a:t>
            </a:r>
          </a:p>
        </p:txBody>
      </p:sp>
      <p:sp>
        <p:nvSpPr>
          <p:cNvPr id="201" name="Shape 201"/>
          <p:cNvSpPr/>
          <p:nvPr/>
        </p:nvSpPr>
        <p:spPr>
          <a:xfrm>
            <a:off x="1143000" y="3276600"/>
            <a:ext cx="6705599" cy="152399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PH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 of MySQL</a:t>
            </a:r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PH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According to the article of </a:t>
            </a:r>
            <a:r>
              <a:rPr b="1" baseline="0" i="0" lang="en-PH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Ian Gilfillan </a:t>
            </a:r>
            <a:r>
              <a:rPr b="0" baseline="0" i="0" lang="en-PH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2004, the following are the claimed features of MySQL: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baseline="0" i="0" lang="en-PH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availability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baseline="0" i="0" lang="en-PH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scalability 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baseline="0" i="0" lang="en-PH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performance 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Noto Symbo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381000" y="533400"/>
            <a:ext cx="8305799" cy="7572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PH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Connecting to MySQL : Console Base</a:t>
            </a:r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301625" y="1527175"/>
            <a:ext cx="8504237" cy="606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PH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 Base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381000" y="2133600"/>
            <a:ext cx="8381999" cy="36671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PH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mysql &gt;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381000" y="2665413"/>
            <a:ext cx="8305799" cy="3170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PH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Go to the Command Window</a:t>
            </a: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PH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Start\Run </a:t>
            </a: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PH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</a:t>
            </a:r>
            <a:r>
              <a:rPr b="1" baseline="0" i="0" lang="en-PH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  <a:r>
              <a:rPr b="0" baseline="0" i="0" lang="en-PH" sz="2000" u="none" cap="none" strike="noStrike">
                <a:solidFill>
                  <a:srgbClr val="FF33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baseline="0" i="0" lang="en-PH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b="0" baseline="0" i="0" lang="en-PH" sz="2000" u="none" cap="none" strike="noStrike">
                <a:solidFill>
                  <a:srgbClr val="FF33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baseline="0" i="0" lang="en-PH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cmd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PH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Go to the MySQL path</a:t>
            </a: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PH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C:\xampp\mysql\bin\mysql –u root –p</a:t>
            </a: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PH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C:\xampp\mysql\bin\mysql –u root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PH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**Enter password if there is any.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PH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commands in MySQL prompt which looks like this: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Shape 280"/>
          <p:cNvSpPr txBox="1"/>
          <p:nvPr/>
        </p:nvSpPr>
        <p:spPr>
          <a:xfrm>
            <a:off x="381000" y="5562600"/>
            <a:ext cx="8305799" cy="36671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PH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mysql &gt;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PH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MySQL Log In</a:t>
            </a:r>
          </a:p>
        </p:txBody>
      </p:sp>
      <p:pic>
        <p:nvPicPr>
          <p:cNvPr id="286" name="Shape 286"/>
          <p:cNvPicPr preferRelativeResize="0"/>
          <p:nvPr/>
        </p:nvPicPr>
        <p:blipFill rotWithShape="1">
          <a:blip r:embed="rId3">
            <a:alphaModFix/>
          </a:blip>
          <a:srcRect b="58969" l="0" r="0" t="0"/>
          <a:stretch/>
        </p:blipFill>
        <p:spPr>
          <a:xfrm>
            <a:off x="762000" y="1905000"/>
            <a:ext cx="7848599" cy="358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PH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MySQL Prompts</a:t>
            </a:r>
          </a:p>
        </p:txBody>
      </p:sp>
      <p:graphicFrame>
        <p:nvGraphicFramePr>
          <p:cNvPr id="292" name="Shape 292"/>
          <p:cNvGraphicFramePr/>
          <p:nvPr/>
        </p:nvGraphicFramePr>
        <p:xfrm>
          <a:off x="457200" y="16303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{009F2063-9529-410F-B650-7B14491FA25E}</a:tableStyleId>
              </a:tblPr>
              <a:tblGrid>
                <a:gridCol w="1371600"/>
                <a:gridCol w="6858000"/>
              </a:tblGrid>
              <a:tr h="35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aseline="0" lang="en-PH" sz="2000" u="none" cap="none" strike="noStrike"/>
                        <a:t>Prompt</a:t>
                      </a:r>
                    </a:p>
                  </a:txBody>
                  <a:tcPr marT="45725" marB="45725" marR="91450" marL="91450">
                    <a:solidFill>
                      <a:srgbClr val="345D7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aseline="0" lang="en-PH" sz="2000" u="none" cap="none" strike="noStrike"/>
                        <a:t>Meaning</a:t>
                      </a:r>
                    </a:p>
                  </a:txBody>
                  <a:tcPr marT="45725" marB="45725" marR="91450" marL="91450">
                    <a:solidFill>
                      <a:srgbClr val="345D7E"/>
                    </a:solidFill>
                  </a:tcPr>
                </a:tc>
              </a:tr>
              <a:tr h="533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aseline="0" lang="en-PH" sz="2000" u="none" cap="none" strike="noStrike"/>
                        <a:t>mysql&gt;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aseline="0" lang="en-PH" sz="2000" u="none" cap="none" strike="noStrike"/>
                        <a:t>Ready for a new command</a:t>
                      </a:r>
                    </a:p>
                  </a:txBody>
                  <a:tcPr marT="45725" marB="45725" marR="91450" marL="91450"/>
                </a:tc>
              </a:tr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aseline="0" lang="en-PH" sz="2000" u="none" cap="none" strike="noStrike"/>
                        <a:t>-&gt; 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aseline="0" lang="en-PH" sz="2000" u="none" cap="none" strike="noStrike"/>
                        <a:t>Waiting for the next line of multiple line command.</a:t>
                      </a:r>
                    </a:p>
                  </a:txBody>
                  <a:tcPr marT="45725" marB="45725" marR="91450" marL="91450"/>
                </a:tc>
              </a:tr>
              <a:tr h="754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aseline="0" lang="en-PH" sz="2000" u="none" cap="none" strike="noStrike"/>
                        <a:t>‘&gt;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aseline="0" lang="en-PH" sz="2000" u="none" cap="none" strike="noStrike"/>
                        <a:t>Waiting for next line, waiting for completion of a string that began with single quote (‘ ‘ ‘).</a:t>
                      </a:r>
                    </a:p>
                  </a:txBody>
                  <a:tcPr marT="45725" marB="45725" marR="91450" marL="91450"/>
                </a:tc>
              </a:tr>
              <a:tr h="752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aseline="0" lang="en-PH" sz="2000" u="none" cap="none" strike="noStrike"/>
                        <a:t>“&gt;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aseline="0" lang="en-PH" sz="2000" u="none" cap="none" strike="noStrike"/>
                        <a:t>Waiting for next line, waiting for completion of a string that began in double quote (‘ “ ‘).</a:t>
                      </a:r>
                    </a:p>
                  </a:txBody>
                  <a:tcPr marT="45725" marB="45725" marR="91450" marL="91450"/>
                </a:tc>
              </a:tr>
              <a:tr h="755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aseline="0" lang="en-PH" sz="2000" u="none" cap="none" strike="noStrike"/>
                        <a:t>`&gt;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aseline="0" lang="en-PH" sz="2000" u="none" cap="none" strike="noStrike"/>
                        <a:t>Waiting for next line, waiting for completion of an identifier that began with a backtick  (‘ ` ‘).</a:t>
                      </a:r>
                    </a:p>
                  </a:txBody>
                  <a:tcPr marT="45725" marB="45725" marR="91450" marL="91450"/>
                </a:tc>
              </a:tr>
              <a:tr h="755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aseline="0" lang="en-PH" sz="2000" u="none" cap="none" strike="noStrike"/>
                        <a:t>/*&gt;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aseline="0" lang="en-PH" sz="2000" u="none" cap="none" strike="noStrike"/>
                        <a:t>Waiting for next line, waiting for completion of a comment that began with /*.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PH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</a:p>
        </p:txBody>
      </p:sp>
      <p:pic>
        <p:nvPicPr>
          <p:cNvPr id="298" name="Shape 298"/>
          <p:cNvPicPr preferRelativeResize="0"/>
          <p:nvPr/>
        </p:nvPicPr>
        <p:blipFill rotWithShape="1">
          <a:blip r:embed="rId3">
            <a:alphaModFix/>
          </a:blip>
          <a:srcRect b="68983" l="0" r="0" t="0"/>
          <a:stretch/>
        </p:blipFill>
        <p:spPr>
          <a:xfrm>
            <a:off x="304800" y="1676400"/>
            <a:ext cx="8534399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PH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Commands</a:t>
            </a:r>
          </a:p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301625" y="1527175"/>
            <a:ext cx="8504237" cy="606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PH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clear command: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685800" y="2135188"/>
            <a:ext cx="7848599" cy="36671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PH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mysql &gt; \c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685800" y="3429000"/>
            <a:ext cx="7848599" cy="36671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PH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mysql &gt; status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685800" y="3962400"/>
            <a:ext cx="7848599" cy="36671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PH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mysql &gt; \s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306387" y="2746375"/>
            <a:ext cx="8502649" cy="606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3050" lvl="0" marL="2730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ymbol"/>
              <a:buChar char="●"/>
            </a:pPr>
            <a:r>
              <a:rPr b="0" baseline="0" i="0" lang="en-PH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Get status from the server: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PH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Commands</a:t>
            </a:r>
          </a:p>
        </p:txBody>
      </p:sp>
      <p:pic>
        <p:nvPicPr>
          <p:cNvPr id="314" name="Shape 314"/>
          <p:cNvPicPr preferRelativeResize="0"/>
          <p:nvPr/>
        </p:nvPicPr>
        <p:blipFill rotWithShape="1">
          <a:blip r:embed="rId3">
            <a:alphaModFix/>
          </a:blip>
          <a:srcRect b="38617" l="9035" r="38660" t="11854"/>
          <a:stretch/>
        </p:blipFill>
        <p:spPr>
          <a:xfrm>
            <a:off x="620712" y="1371600"/>
            <a:ext cx="8001000" cy="471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PH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Commands</a:t>
            </a:r>
          </a:p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301625" y="1527175"/>
            <a:ext cx="8504237" cy="606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PH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help?: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762000" y="2133600"/>
            <a:ext cx="7848599" cy="36671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PH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mysql &gt; \h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762000" y="2667000"/>
            <a:ext cx="7848599" cy="36671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PH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mysql &gt; ?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762000" y="3886200"/>
            <a:ext cx="7848599" cy="36671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PH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mysql &gt; help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762000" y="3276600"/>
            <a:ext cx="7848599" cy="36671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PH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mysql &gt; \?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338137" y="4422775"/>
            <a:ext cx="8502649" cy="606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3050" lvl="0" marL="2730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ymbol"/>
              <a:buChar char="●"/>
            </a:pPr>
            <a:r>
              <a:rPr b="0" baseline="0" i="0" lang="en-PH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display the SQL version: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784225" y="5105400"/>
            <a:ext cx="7848599" cy="36671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PH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mysql &gt; select version();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PH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</a:p>
        </p:txBody>
      </p:sp>
      <p:pic>
        <p:nvPicPr>
          <p:cNvPr id="332" name="Shape 332"/>
          <p:cNvPicPr preferRelativeResize="0"/>
          <p:nvPr/>
        </p:nvPicPr>
        <p:blipFill rotWithShape="1">
          <a:blip r:embed="rId3">
            <a:alphaModFix/>
          </a:blip>
          <a:srcRect b="0" l="0" r="0" t="25594"/>
          <a:stretch/>
        </p:blipFill>
        <p:spPr>
          <a:xfrm>
            <a:off x="990600" y="1219200"/>
            <a:ext cx="7467600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PH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</a:p>
        </p:txBody>
      </p:sp>
      <p:pic>
        <p:nvPicPr>
          <p:cNvPr id="338" name="Shape 338"/>
          <p:cNvPicPr preferRelativeResize="0"/>
          <p:nvPr/>
        </p:nvPicPr>
        <p:blipFill rotWithShape="1">
          <a:blip r:embed="rId3">
            <a:alphaModFix/>
          </a:blip>
          <a:srcRect b="0" l="0" r="0" t="62204"/>
          <a:stretch/>
        </p:blipFill>
        <p:spPr>
          <a:xfrm>
            <a:off x="685800" y="1752600"/>
            <a:ext cx="7848599" cy="4190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PH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Murach’s ASP.NET 3.5/C#, C1</a:t>
            </a:r>
          </a:p>
        </p:txBody>
      </p:sp>
      <p:sp>
        <p:nvSpPr>
          <p:cNvPr id="207" name="Shape 20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PH" sz="1200" u="none" cap="none" strike="noStrike">
                <a:solidFill>
                  <a:srgbClr val="AABD96"/>
                </a:solidFill>
                <a:latin typeface="Calibri"/>
                <a:ea typeface="Calibri"/>
                <a:cs typeface="Calibri"/>
                <a:sym typeface="Calibri"/>
              </a:rPr>
              <a:t>© 2008, Mike Murach &amp; Associates, Inc.</a:t>
            </a:r>
          </a:p>
        </p:txBody>
      </p:sp>
      <p:sp>
        <p:nvSpPr>
          <p:cNvPr id="208" name="Shape 20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-PH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Slide </a:t>
            </a:r>
            <a:fld id="{00000000-1234-1234-1234-123412341234}" type="slidenum">
              <a:rPr b="0" baseline="0" i="0" lang="en-PH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09" name="Shape 209"/>
          <p:cNvSpPr/>
          <p:nvPr/>
        </p:nvSpPr>
        <p:spPr>
          <a:xfrm>
            <a:off x="0" y="762000"/>
            <a:ext cx="9144000" cy="46037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Shape 210"/>
          <p:cNvSpPr txBox="1"/>
          <p:nvPr/>
        </p:nvSpPr>
        <p:spPr>
          <a:xfrm>
            <a:off x="228600" y="838200"/>
            <a:ext cx="8534399" cy="8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PH" sz="2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ct val="100000"/>
              <a:buFont typeface="Arial"/>
              <a:buChar char="•"/>
            </a:pPr>
            <a:r>
              <a:rPr b="0" baseline="0" i="1" lang="en-PH" sz="22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To provide a good background of Relational Database using MySQL.</a:t>
            </a: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ct val="100000"/>
              <a:buFont typeface="Arial"/>
              <a:buChar char="•"/>
            </a:pPr>
            <a:r>
              <a:rPr b="0" baseline="0" i="1" lang="en-PH" sz="22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To know the importance of Database in Web Application using MySQL.</a:t>
            </a: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ct val="100000"/>
              <a:buFont typeface="Arial"/>
              <a:buChar char="•"/>
            </a:pPr>
            <a:r>
              <a:rPr b="0" baseline="0" i="1" lang="en-PH" sz="22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To Identify the importance of Database Structure in constructing tables.</a:t>
            </a: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ct val="100000"/>
              <a:buFont typeface="Arial"/>
              <a:buChar char="•"/>
            </a:pPr>
            <a:r>
              <a:rPr b="0" baseline="0" i="1" lang="en-PH" sz="22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To be familiar with the syntax in managing users and database.</a:t>
            </a: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ct val="100000"/>
              <a:buFont typeface="Arial"/>
              <a:buChar char="•"/>
            </a:pPr>
            <a:r>
              <a:rPr b="0" baseline="0" i="1" lang="en-PH" sz="22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To define a good structure of tables in a given database for data storage.</a:t>
            </a: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ct val="100000"/>
              <a:buFont typeface="Arial"/>
              <a:buChar char="•"/>
            </a:pPr>
            <a:r>
              <a:rPr b="0" baseline="0" i="1" lang="en-PH" sz="22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To be familiar in the common syntax of creating database and tables and the correct data type to be used for each field.</a:t>
            </a:r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1" sz="2200" u="none" cap="none" strike="noStrike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1" marL="9715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200" u="none" cap="none" strike="noStrike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1" marL="9715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baseline="0" i="0" sz="2200" u="none" cap="none" strike="noStrike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1" marL="9715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baseline="0" i="0" sz="2200" u="none" cap="none" strike="noStrike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1" marL="9715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baseline="0" i="0" sz="2200" u="none" cap="none" strike="noStrike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1" marL="9715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baseline="0" i="0" sz="2200" u="none" cap="none" strike="noStrike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1" marL="9715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baseline="0" i="0" sz="2000" u="none" cap="none" strike="noStrike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1" marL="9715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1" marL="9715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800" u="none" cap="none" strike="noStrike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PH" sz="2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PH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Commands</a:t>
            </a:r>
          </a:p>
        </p:txBody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301625" y="1527175"/>
            <a:ext cx="8504237" cy="606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PH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current user: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708025" y="2122488"/>
            <a:ext cx="7848599" cy="36671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PH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mysql &gt; select user();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304800" y="2625725"/>
            <a:ext cx="8504237" cy="608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3050" lvl="0" marL="2730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ymbol"/>
              <a:buChar char="●"/>
            </a:pPr>
            <a:r>
              <a:rPr b="0" baseline="0" i="0" lang="en-PH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current date: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696912" y="3309937"/>
            <a:ext cx="7848599" cy="36671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PH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mysql &gt; select current_date();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304800" y="3900487"/>
            <a:ext cx="8504237" cy="606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3050" lvl="0" marL="2730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ymbol"/>
              <a:buChar char="●"/>
            </a:pPr>
            <a:r>
              <a:rPr b="0" baseline="0" i="0" lang="en-PH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today’s date and time: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685800" y="4572000"/>
            <a:ext cx="7848599" cy="36671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PH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mysql &gt; select now()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PH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</a:p>
        </p:txBody>
      </p:sp>
      <p:pic>
        <p:nvPicPr>
          <p:cNvPr id="355" name="Shape 355"/>
          <p:cNvPicPr preferRelativeResize="0"/>
          <p:nvPr/>
        </p:nvPicPr>
        <p:blipFill rotWithShape="1">
          <a:blip r:embed="rId3">
            <a:alphaModFix/>
          </a:blip>
          <a:srcRect b="0" l="0" r="67937" t="80656"/>
          <a:stretch/>
        </p:blipFill>
        <p:spPr>
          <a:xfrm>
            <a:off x="304800" y="1535112"/>
            <a:ext cx="3657600" cy="1893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Shape 356"/>
          <p:cNvPicPr preferRelativeResize="0"/>
          <p:nvPr/>
        </p:nvPicPr>
        <p:blipFill rotWithShape="1">
          <a:blip r:embed="rId4">
            <a:alphaModFix/>
          </a:blip>
          <a:srcRect b="0" l="0" r="63155" t="79831"/>
          <a:stretch/>
        </p:blipFill>
        <p:spPr>
          <a:xfrm>
            <a:off x="4746625" y="1584325"/>
            <a:ext cx="3886200" cy="1876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Shape 357"/>
          <p:cNvPicPr preferRelativeResize="0"/>
          <p:nvPr/>
        </p:nvPicPr>
        <p:blipFill rotWithShape="1">
          <a:blip r:embed="rId5">
            <a:alphaModFix/>
          </a:blip>
          <a:srcRect b="0" l="0" r="67937" t="79831"/>
          <a:stretch/>
        </p:blipFill>
        <p:spPr>
          <a:xfrm>
            <a:off x="2773363" y="3886200"/>
            <a:ext cx="3733800" cy="220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PH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Commands</a:t>
            </a:r>
          </a:p>
        </p:txBody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301625" y="1527175"/>
            <a:ext cx="8504237" cy="606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PH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quit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685800" y="2243138"/>
            <a:ext cx="7848599" cy="36671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PH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mysql &gt; \q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685800" y="2819400"/>
            <a:ext cx="7848599" cy="36671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PH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mysql &gt; quit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685800" y="3386137"/>
            <a:ext cx="7848599" cy="36671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PH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mysql &gt; exit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PH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MySQL</a:t>
            </a:r>
          </a:p>
        </p:txBody>
      </p:sp>
      <p:sp>
        <p:nvSpPr>
          <p:cNvPr id="372" name="Shape 372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B85B22"/>
              </a:buClr>
              <a:buSzPct val="25000"/>
              <a:buFont typeface="Arial"/>
              <a:buNone/>
            </a:pPr>
            <a:r>
              <a:rPr b="1" baseline="0" i="0" lang="en-PH" sz="2800" u="none" cap="none" strike="noStrike">
                <a:solidFill>
                  <a:srgbClr val="B85B22"/>
                </a:solidFill>
                <a:latin typeface="Calibri"/>
                <a:ea typeface="Calibri"/>
                <a:cs typeface="Calibri"/>
                <a:sym typeface="Calibri"/>
              </a:rPr>
              <a:t>Data manipulation Language (DML)</a:t>
            </a:r>
          </a:p>
          <a:p>
            <a:pPr indent="0" lvl="0" marL="0" marR="0" rtl="0" algn="ctr">
              <a:spcBef>
                <a:spcPts val="560"/>
              </a:spcBef>
              <a:spcAft>
                <a:spcPts val="0"/>
              </a:spcAft>
              <a:buClr>
                <a:srgbClr val="B85B22"/>
              </a:buClr>
              <a:buSzPct val="25000"/>
              <a:buFont typeface="Arial"/>
              <a:buNone/>
            </a:pPr>
            <a:r>
              <a:rPr b="1" baseline="0" i="0" lang="en-PH" sz="2800" u="none" cap="none" strike="noStrike">
                <a:solidFill>
                  <a:srgbClr val="B85B22"/>
                </a:solidFill>
                <a:latin typeface="Calibri"/>
                <a:ea typeface="Calibri"/>
                <a:cs typeface="Calibri"/>
                <a:sym typeface="Calibri"/>
              </a:rPr>
              <a:t>Create, Select, Insert, Update, Delete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PH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Creation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282575" y="1981200"/>
            <a:ext cx="8610599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PH" sz="24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 CREATE DATABASE </a:t>
            </a:r>
            <a:r>
              <a:rPr b="1" baseline="0" i="1" lang="en-PH" sz="24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&lt;databasename&gt;;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206375" y="1501775"/>
            <a:ext cx="32766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PH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Syntax: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282575" y="2563813"/>
            <a:ext cx="8610599" cy="46196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PH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mysql&gt; CREATE DATABASE DBStudent</a:t>
            </a:r>
            <a:r>
              <a:rPr b="1" baseline="0" i="1" lang="en-PH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217487" y="3309937"/>
            <a:ext cx="5268912" cy="460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PH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Showing and Using the Database: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271462" y="4289425"/>
            <a:ext cx="8610599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PH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Syntax:  </a:t>
            </a:r>
            <a:r>
              <a:rPr b="1" baseline="0" i="0" lang="en-PH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PH" sz="24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USE </a:t>
            </a:r>
            <a:r>
              <a:rPr b="1" baseline="0" i="1" lang="en-PH" sz="24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&lt;database name&gt;</a:t>
            </a:r>
            <a:r>
              <a:rPr b="1" baseline="0" i="0" lang="en-PH" sz="24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282575" y="4795837"/>
            <a:ext cx="8610599" cy="46196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PH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mysql&gt; USE DBStudent</a:t>
            </a:r>
            <a:r>
              <a:rPr b="1" baseline="0" i="1" lang="en-PH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384" name="Shape 384"/>
          <p:cNvSpPr/>
          <p:nvPr/>
        </p:nvSpPr>
        <p:spPr>
          <a:xfrm>
            <a:off x="765175" y="5545137"/>
            <a:ext cx="7670800" cy="423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1" lang="en-PH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It should display Query OK, 1 row affected as a result.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271462" y="3810000"/>
            <a:ext cx="8610599" cy="46196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PH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mysql&gt; SHOW databases</a:t>
            </a:r>
            <a:r>
              <a:rPr b="1" baseline="0" i="1" lang="en-PH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PH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</a:p>
        </p:txBody>
      </p:sp>
      <p:pic>
        <p:nvPicPr>
          <p:cNvPr id="391" name="Shape 391"/>
          <p:cNvPicPr preferRelativeResize="0"/>
          <p:nvPr/>
        </p:nvPicPr>
        <p:blipFill rotWithShape="1">
          <a:blip r:embed="rId3">
            <a:alphaModFix/>
          </a:blip>
          <a:srcRect b="45931" l="0" r="55831" t="15531"/>
          <a:stretch/>
        </p:blipFill>
        <p:spPr>
          <a:xfrm>
            <a:off x="2295525" y="1774825"/>
            <a:ext cx="5367338" cy="3733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2" name="Shape 392"/>
          <p:cNvCxnSpPr/>
          <p:nvPr/>
        </p:nvCxnSpPr>
        <p:spPr>
          <a:xfrm>
            <a:off x="2644775" y="4148137"/>
            <a:ext cx="1447800" cy="1587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PH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Creation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282575" y="4572000"/>
            <a:ext cx="8556625" cy="45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3050" lvl="0" marL="27305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PH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mysql &gt; DESCRIBE </a:t>
            </a:r>
            <a:r>
              <a:rPr b="1" baseline="0" i="1" lang="en-PH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tblStudent;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304800" y="5664200"/>
            <a:ext cx="8534399" cy="46196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PH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mysql&gt; SHOW tables;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293687" y="2692400"/>
            <a:ext cx="8534399" cy="70802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PH" sz="2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mysql&gt; CREATE TABLE tblStudent(id int(5) primary key not null auto_increment, name char(25));</a:t>
            </a:r>
          </a:p>
        </p:txBody>
      </p:sp>
      <p:sp>
        <p:nvSpPr>
          <p:cNvPr id="401" name="Shape 401"/>
          <p:cNvSpPr txBox="1"/>
          <p:nvPr/>
        </p:nvSpPr>
        <p:spPr>
          <a:xfrm>
            <a:off x="239712" y="1470025"/>
            <a:ext cx="8534399" cy="110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PH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Syntax: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PH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baseline="0" i="0" lang="en-PH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&lt;table name&gt; (field name field type(size)  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PH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   condition...);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217487" y="3576637"/>
            <a:ext cx="5268912" cy="461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PH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Display the structure of the table:</a:t>
            </a:r>
          </a:p>
        </p:txBody>
      </p:sp>
      <p:sp>
        <p:nvSpPr>
          <p:cNvPr id="403" name="Shape 403"/>
          <p:cNvSpPr txBox="1"/>
          <p:nvPr/>
        </p:nvSpPr>
        <p:spPr>
          <a:xfrm>
            <a:off x="228600" y="4005262"/>
            <a:ext cx="8610599" cy="461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PH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Syntax:  </a:t>
            </a:r>
            <a:r>
              <a:rPr b="1" baseline="0" i="0" lang="en-PH" sz="24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DESCRIBE &lt;table name&gt;;</a:t>
            </a:r>
          </a:p>
        </p:txBody>
      </p:sp>
      <p:sp>
        <p:nvSpPr>
          <p:cNvPr id="404" name="Shape 404"/>
          <p:cNvSpPr txBox="1"/>
          <p:nvPr/>
        </p:nvSpPr>
        <p:spPr>
          <a:xfrm>
            <a:off x="217487" y="5111750"/>
            <a:ext cx="526891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PH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Displaying the list of table: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PH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Screen</a:t>
            </a:r>
          </a:p>
        </p:txBody>
      </p:sp>
      <p:pic>
        <p:nvPicPr>
          <p:cNvPr id="410" name="Shape 410"/>
          <p:cNvPicPr preferRelativeResize="0"/>
          <p:nvPr/>
        </p:nvPicPr>
        <p:blipFill rotWithShape="1">
          <a:blip r:embed="rId3">
            <a:alphaModFix/>
          </a:blip>
          <a:srcRect b="0" l="0" r="0" t="46922"/>
          <a:stretch/>
        </p:blipFill>
        <p:spPr>
          <a:xfrm>
            <a:off x="533400" y="1752600"/>
            <a:ext cx="82296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PH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Adding of Primary Key</a:t>
            </a:r>
          </a:p>
        </p:txBody>
      </p:sp>
      <p:sp>
        <p:nvSpPr>
          <p:cNvPr id="416" name="Shape 416"/>
          <p:cNvSpPr/>
          <p:nvPr/>
        </p:nvSpPr>
        <p:spPr>
          <a:xfrm>
            <a:off x="239712" y="1557337"/>
            <a:ext cx="8686800" cy="118586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PH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mysql&gt; create table primaryTable (id int not null auto_increment, name varchar(30), primary key (id));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baseline="0" i="0" sz="2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7" name="Shape 417"/>
          <p:cNvSpPr/>
          <p:nvPr/>
        </p:nvSpPr>
        <p:spPr>
          <a:xfrm>
            <a:off x="239712" y="2906713"/>
            <a:ext cx="8686800" cy="87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PH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mysql&gt; create table keyTable (id int not null auto_increment, name varchar(30), key (id));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baseline="0" i="0" sz="2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8" name="Shape 418"/>
          <p:cNvSpPr/>
          <p:nvPr/>
        </p:nvSpPr>
        <p:spPr>
          <a:xfrm>
            <a:off x="250825" y="3897312"/>
            <a:ext cx="8653462" cy="11969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PH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mysql&gt; create table uniqueTable (id int not null auto_increment, name varchar(30), unique key (id));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baseline="0" i="0" sz="2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19" name="Shape 419"/>
          <p:cNvCxnSpPr/>
          <p:nvPr/>
        </p:nvCxnSpPr>
        <p:spPr>
          <a:xfrm>
            <a:off x="576262" y="2689225"/>
            <a:ext cx="3048000" cy="1587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20" name="Shape 420"/>
          <p:cNvCxnSpPr/>
          <p:nvPr/>
        </p:nvCxnSpPr>
        <p:spPr>
          <a:xfrm>
            <a:off x="6759575" y="3657600"/>
            <a:ext cx="1600199" cy="1587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21" name="Shape 421"/>
          <p:cNvCxnSpPr/>
          <p:nvPr/>
        </p:nvCxnSpPr>
        <p:spPr>
          <a:xfrm>
            <a:off x="652462" y="5027612"/>
            <a:ext cx="2754311" cy="1587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PH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 Data Types</a:t>
            </a:r>
          </a:p>
        </p:txBody>
      </p:sp>
      <p:graphicFrame>
        <p:nvGraphicFramePr>
          <p:cNvPr id="427" name="Shape 427"/>
          <p:cNvGraphicFramePr/>
          <p:nvPr/>
        </p:nvGraphicFramePr>
        <p:xfrm>
          <a:off x="301625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{4015E2DE-D3E2-4733-A06D-062ADE3B6F1C}</a:tableStyleId>
              </a:tblPr>
              <a:tblGrid>
                <a:gridCol w="1882775"/>
                <a:gridCol w="4854575"/>
                <a:gridCol w="18002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25000"/>
                        <a:buFont typeface="Noto Symbol"/>
                        <a:buNone/>
                      </a:pPr>
                      <a:r>
                        <a:rPr b="0" baseline="0" i="0" lang="en-PH" sz="16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Type</a:t>
                      </a: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25000"/>
                        <a:buFont typeface="Noto Symbol"/>
                        <a:buNone/>
                      </a:pPr>
                      <a:r>
                        <a:rPr b="0" baseline="0" i="0" lang="en-PH" sz="16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Range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25000"/>
                        <a:buFont typeface="Noto Symbol"/>
                        <a:buNone/>
                      </a:pPr>
                      <a:r>
                        <a:rPr b="0" baseline="0" i="0" lang="en-PH" sz="16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Storage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hlink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25000"/>
                        <a:buFont typeface="Noto Symbol"/>
                        <a:buNone/>
                      </a:pPr>
                      <a:r>
                        <a:rPr b="0" baseline="0" i="0" lang="en-PH" sz="16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BOOL</a:t>
                      </a: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25000"/>
                        <a:buFont typeface="Noto Symbol"/>
                        <a:buNone/>
                      </a:pPr>
                      <a:r>
                        <a:rPr b="0" baseline="0" i="0" lang="en-PH" sz="16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-128 to 127; 0 is considered false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25000"/>
                        <a:buFont typeface="Noto Symbol"/>
                        <a:buNone/>
                      </a:pPr>
                      <a:r>
                        <a:rPr b="0" baseline="0" i="0" lang="en-PH" sz="16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 byte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09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25000"/>
                        <a:buFont typeface="Noto Symbol"/>
                        <a:buNone/>
                      </a:pPr>
                      <a:r>
                        <a:rPr b="0" baseline="0" i="0" lang="en-PH" sz="16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INT or INTEGER</a:t>
                      </a: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25000"/>
                        <a:buFont typeface="Noto Symbol"/>
                        <a:buNone/>
                      </a:pPr>
                      <a:r>
                        <a:rPr b="0" baseline="0" i="0" lang="en-PH" sz="16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-2147483648 to 2147483647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25000"/>
                        <a:buFont typeface="Noto Symbol"/>
                        <a:buNone/>
                      </a:pPr>
                      <a:r>
                        <a:rPr b="0" baseline="0" i="0" lang="en-PH" sz="16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4 bytes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25000"/>
                        <a:buFont typeface="Noto Symbol"/>
                        <a:buNone/>
                      </a:pPr>
                      <a:r>
                        <a:rPr b="0" baseline="0" i="0" lang="en-PH" sz="16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FLOAT</a:t>
                      </a: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25000"/>
                        <a:buFont typeface="Noto Symbol"/>
                        <a:buNone/>
                      </a:pPr>
                      <a:r>
                        <a:rPr b="0" baseline="0" i="0" lang="en-PH" sz="16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 small number with a floating decimal point. 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25000"/>
                        <a:buFont typeface="Noto Symbol"/>
                        <a:buNone/>
                      </a:pPr>
                      <a:r>
                        <a:rPr b="0" baseline="0" i="0" lang="en-PH" sz="16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4 bytes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6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25000"/>
                        <a:buFont typeface="Noto Symbol"/>
                        <a:buNone/>
                      </a:pPr>
                      <a:r>
                        <a:rPr b="0" baseline="0" i="0" lang="en-PH" sz="16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DOUBLE</a:t>
                      </a: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25000"/>
                        <a:buFont typeface="Noto Symbol"/>
                        <a:buNone/>
                      </a:pPr>
                      <a:r>
                        <a:rPr b="0" baseline="0" i="0" lang="en-PH" sz="16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 large number with a floating decimal point. 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25000"/>
                        <a:buFont typeface="Noto Symbol"/>
                        <a:buNone/>
                      </a:pPr>
                      <a:r>
                        <a:rPr b="0" baseline="0" i="0" lang="en-PH" sz="16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4 bytes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25000"/>
                        <a:buFont typeface="Noto Symbol"/>
                        <a:buNone/>
                      </a:pPr>
                      <a:r>
                        <a:rPr b="0" baseline="0" i="0" lang="en-PH" sz="16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DATE</a:t>
                      </a: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25000"/>
                        <a:buFont typeface="Noto Symbol"/>
                        <a:buNone/>
                      </a:pPr>
                      <a:r>
                        <a:rPr b="0" baseline="0" i="0" lang="en-PH" sz="16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YYYY-MM-DD 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25000"/>
                        <a:buFont typeface="Noto Symbol"/>
                        <a:buNone/>
                      </a:pPr>
                      <a:r>
                        <a:rPr b="0" baseline="0" i="0" lang="en-PH" sz="16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Varies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25000"/>
                        <a:buFont typeface="Noto Symbol"/>
                        <a:buNone/>
                      </a:pPr>
                      <a:r>
                        <a:rPr b="0" baseline="0" i="0" lang="en-PH" sz="16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TIME</a:t>
                      </a: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25000"/>
                        <a:buFont typeface="Noto Symbol"/>
                        <a:buNone/>
                      </a:pPr>
                      <a:r>
                        <a:rPr b="0" baseline="0" i="0" lang="en-PH" sz="16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HH:MM:SS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25000"/>
                        <a:buFont typeface="Noto Symbol"/>
                        <a:buNone/>
                      </a:pPr>
                      <a:r>
                        <a:rPr b="0" baseline="0" i="0" lang="en-PH" sz="16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Varies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4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25000"/>
                        <a:buFont typeface="Noto Symbol"/>
                        <a:buNone/>
                      </a:pPr>
                      <a:r>
                        <a:rPr b="0" baseline="0" i="0" lang="en-PH" sz="16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CHAR(m)</a:t>
                      </a: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25000"/>
                        <a:buFont typeface="Noto Symbol"/>
                        <a:buNone/>
                      </a:pPr>
                      <a:r>
                        <a:rPr b="0" baseline="0" i="0" lang="en-PH" sz="16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Fixed length string between 0 to 255 characters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25000"/>
                        <a:buFont typeface="Noto Symbol"/>
                        <a:buNone/>
                      </a:pPr>
                      <a:r>
                        <a:rPr b="0" baseline="0" i="0" lang="en-PH" sz="16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Number of bytes specified by </a:t>
                      </a:r>
                      <a:r>
                        <a:rPr b="0" baseline="0" i="1" lang="en-PH" sz="16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09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25000"/>
                        <a:buFont typeface="Noto Symbol"/>
                        <a:buNone/>
                      </a:pPr>
                      <a:r>
                        <a:rPr b="0" baseline="0" i="0" lang="en-PH" sz="16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VARCHAR(m)</a:t>
                      </a: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25000"/>
                        <a:buFont typeface="Noto Symbol"/>
                        <a:buNone/>
                      </a:pPr>
                      <a:r>
                        <a:rPr b="0" baseline="0" i="0" lang="en-PH" sz="16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Variable length string between 1 to 65,535 characters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25000"/>
                        <a:buFont typeface="Noto Symbol"/>
                        <a:buNone/>
                      </a:pPr>
                      <a:r>
                        <a:rPr b="0" baseline="0" i="0" lang="en-PH" sz="16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Varies according to the number of bytes specified by </a:t>
                      </a:r>
                      <a:r>
                        <a:rPr b="0" baseline="0" i="1" lang="en-PH" sz="16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</a:t>
                      </a:r>
                      <a:r>
                        <a:rPr b="0" baseline="0" i="0" lang="en-PH" sz="16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.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PH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Databases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10366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b="0" baseline="0" i="0" lang="en-PH" sz="3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r>
              <a:rPr b="0" baseline="0" i="0" lang="en-PH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baseline="0" i="0" lang="en-PH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is an ordered collection of information from which a computer program can quickly access.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PH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 stored in computer databases is actually stored in </a:t>
            </a:r>
            <a:r>
              <a:rPr b="0" baseline="0" i="0" lang="en-PH" sz="3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tables </a:t>
            </a:r>
            <a:r>
              <a:rPr b="0" baseline="0" i="0" lang="en-PH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 to spreadsheet.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PH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0" baseline="0" i="0" lang="en-PH" sz="3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record</a:t>
            </a:r>
            <a:r>
              <a:rPr b="0" baseline="0" i="0" lang="en-PH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a database is a single complete set of related information.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b="0" baseline="0" i="0" lang="en-PH" sz="3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Fields</a:t>
            </a:r>
            <a:r>
              <a:rPr b="0" baseline="0" i="0" lang="en-PH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the individual categories of information stored in a record.</a:t>
            </a: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PH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‘</a:t>
            </a:r>
            <a:r>
              <a:rPr b="1" baseline="0" i="0" lang="en-PH" sz="4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show</a:t>
            </a:r>
            <a:r>
              <a:rPr b="0" baseline="0" i="0" lang="en-PH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Command</a:t>
            </a:r>
          </a:p>
        </p:txBody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301625" y="1527175"/>
            <a:ext cx="8504237" cy="911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PH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time you can show additional information of a table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x="304800" y="2514600"/>
            <a:ext cx="8534399" cy="45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3050" lvl="0" marL="27305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PH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mysql &gt; SHOW COLUMNS FROM tblStudent;</a:t>
            </a:r>
          </a:p>
        </p:txBody>
      </p:sp>
      <p:sp>
        <p:nvSpPr>
          <p:cNvPr id="435" name="Shape 435"/>
          <p:cNvSpPr/>
          <p:nvPr/>
        </p:nvSpPr>
        <p:spPr>
          <a:xfrm>
            <a:off x="304800" y="3200400"/>
            <a:ext cx="8534399" cy="38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PH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mysql &gt; SHOW TABLE STATUS;</a:t>
            </a:r>
          </a:p>
        </p:txBody>
      </p:sp>
      <p:sp>
        <p:nvSpPr>
          <p:cNvPr id="436" name="Shape 436"/>
          <p:cNvSpPr/>
          <p:nvPr/>
        </p:nvSpPr>
        <p:spPr>
          <a:xfrm>
            <a:off x="304800" y="3843337"/>
            <a:ext cx="8534399" cy="38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PH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mysql &gt; SHOW TABLE STATUS \G;</a:t>
            </a:r>
          </a:p>
        </p:txBody>
      </p:sp>
      <p:sp>
        <p:nvSpPr>
          <p:cNvPr id="437" name="Shape 437"/>
          <p:cNvSpPr/>
          <p:nvPr/>
        </p:nvSpPr>
        <p:spPr>
          <a:xfrm>
            <a:off x="304800" y="4506912"/>
            <a:ext cx="8534399" cy="38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PH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mysql &gt; SHOW TABLE STATUS LIKE ‘tblStudent’ \G;</a:t>
            </a:r>
          </a:p>
        </p:txBody>
      </p:sp>
      <p:sp>
        <p:nvSpPr>
          <p:cNvPr id="438" name="Shape 438"/>
          <p:cNvSpPr/>
          <p:nvPr/>
        </p:nvSpPr>
        <p:spPr>
          <a:xfrm>
            <a:off x="304800" y="5148262"/>
            <a:ext cx="8534399" cy="38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PH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mysql &gt; SHOW CREATE TABLE tblStudent \G;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PH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</a:p>
        </p:txBody>
      </p:sp>
      <p:pic>
        <p:nvPicPr>
          <p:cNvPr id="444" name="Shape 444"/>
          <p:cNvPicPr preferRelativeResize="0"/>
          <p:nvPr/>
        </p:nvPicPr>
        <p:blipFill rotWithShape="1">
          <a:blip r:embed="rId3">
            <a:alphaModFix/>
          </a:blip>
          <a:srcRect b="0" l="0" r="0" t="39153"/>
          <a:stretch/>
        </p:blipFill>
        <p:spPr>
          <a:xfrm>
            <a:off x="1447800" y="1882775"/>
            <a:ext cx="6481762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PH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</a:p>
        </p:txBody>
      </p:sp>
      <p:pic>
        <p:nvPicPr>
          <p:cNvPr id="450" name="Shape 450"/>
          <p:cNvPicPr preferRelativeResize="0"/>
          <p:nvPr/>
        </p:nvPicPr>
        <p:blipFill rotWithShape="1">
          <a:blip r:embed="rId3">
            <a:alphaModFix/>
          </a:blip>
          <a:srcRect b="0" l="0" r="21300" t="51357"/>
          <a:stretch/>
        </p:blipFill>
        <p:spPr>
          <a:xfrm>
            <a:off x="1622425" y="1219200"/>
            <a:ext cx="5748337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Shape 451"/>
          <p:cNvPicPr preferRelativeResize="0"/>
          <p:nvPr/>
        </p:nvPicPr>
        <p:blipFill rotWithShape="1">
          <a:blip r:embed="rId4">
            <a:alphaModFix/>
          </a:blip>
          <a:srcRect b="0" l="0" r="21300" t="77118"/>
          <a:stretch/>
        </p:blipFill>
        <p:spPr>
          <a:xfrm>
            <a:off x="1600200" y="4256087"/>
            <a:ext cx="5791200" cy="190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PH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Modifying the Table Structure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x="250825" y="3005138"/>
            <a:ext cx="8664575" cy="85883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3050" lvl="0" marL="27305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PH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mysql &gt; ALTER TABLE tblStudent ADD gender char(1)</a:t>
            </a:r>
            <a:r>
              <a:rPr b="1" baseline="0" i="1" lang="en-PH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458" name="Shape 458"/>
          <p:cNvSpPr txBox="1"/>
          <p:nvPr/>
        </p:nvSpPr>
        <p:spPr>
          <a:xfrm>
            <a:off x="261937" y="2046288"/>
            <a:ext cx="8610599" cy="83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PH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Syntax:  </a:t>
            </a:r>
            <a:r>
              <a:rPr b="1" baseline="0" i="0" lang="en-PH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PH" sz="24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ALTER TABLE &lt;table name&gt; ADD &lt;column name&gt; &lt;data type(size)&gt;;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228600" y="1546225"/>
            <a:ext cx="8610599" cy="522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PH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Adding new column</a:t>
            </a:r>
          </a:p>
        </p:txBody>
      </p:sp>
      <p:grpSp>
        <p:nvGrpSpPr>
          <p:cNvPr id="460" name="Shape 460"/>
          <p:cNvGrpSpPr/>
          <p:nvPr/>
        </p:nvGrpSpPr>
        <p:grpSpPr>
          <a:xfrm>
            <a:off x="795338" y="4049712"/>
            <a:ext cx="7696199" cy="2035174"/>
            <a:chOff x="794660" y="4049483"/>
            <a:chExt cx="7696199" cy="2035628"/>
          </a:xfrm>
        </p:grpSpPr>
        <p:pic>
          <p:nvPicPr>
            <p:cNvPr id="461" name="Shape 461"/>
            <p:cNvPicPr preferRelativeResize="0"/>
            <p:nvPr/>
          </p:nvPicPr>
          <p:blipFill rotWithShape="1">
            <a:blip r:embed="rId3">
              <a:alphaModFix/>
            </a:blip>
            <a:srcRect b="8903" l="0" r="0" t="25343"/>
            <a:stretch/>
          </p:blipFill>
          <p:spPr>
            <a:xfrm>
              <a:off x="794660" y="4049483"/>
              <a:ext cx="7696199" cy="20356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2" name="Shape 462"/>
            <p:cNvSpPr/>
            <p:nvPr/>
          </p:nvSpPr>
          <p:spPr>
            <a:xfrm>
              <a:off x="904196" y="4529016"/>
              <a:ext cx="5791200" cy="304867"/>
            </a:xfrm>
            <a:prstGeom prst="rect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63" name="Shape 463"/>
          <p:cNvCxnSpPr/>
          <p:nvPr/>
        </p:nvCxnSpPr>
        <p:spPr>
          <a:xfrm>
            <a:off x="1023937" y="5757862"/>
            <a:ext cx="3505200" cy="1587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PH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Modifying Table Structure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228600" y="1546225"/>
            <a:ext cx="8610599" cy="522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PH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Changing Field Type Sizes</a:t>
            </a:r>
          </a:p>
        </p:txBody>
      </p:sp>
      <p:pic>
        <p:nvPicPr>
          <p:cNvPr id="470" name="Shape 470"/>
          <p:cNvPicPr preferRelativeResize="0"/>
          <p:nvPr/>
        </p:nvPicPr>
        <p:blipFill rotWithShape="1">
          <a:blip r:embed="rId3">
            <a:alphaModFix/>
          </a:blip>
          <a:srcRect b="8903" l="0" r="0" t="33562"/>
          <a:stretch/>
        </p:blipFill>
        <p:spPr>
          <a:xfrm>
            <a:off x="293687" y="3962400"/>
            <a:ext cx="8534399" cy="2133599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Shape 471"/>
          <p:cNvSpPr txBox="1"/>
          <p:nvPr/>
        </p:nvSpPr>
        <p:spPr>
          <a:xfrm>
            <a:off x="239712" y="2938463"/>
            <a:ext cx="8664575" cy="86042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3050" lvl="0" marL="27305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PH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mysql &gt; ALTER TABLE tblStudent MODIFY gender char(7)</a:t>
            </a:r>
            <a:r>
              <a:rPr b="1" baseline="0" i="1" lang="en-PH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261937" y="2046288"/>
            <a:ext cx="8610599" cy="83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PH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Syntax:  </a:t>
            </a:r>
            <a:r>
              <a:rPr b="1" baseline="0" i="0" lang="en-PH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PH" sz="24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ALTER TABLE &lt;table name&gt; MODIFY &lt;column name&gt; &lt;data type(size)&gt;;</a:t>
            </a:r>
          </a:p>
        </p:txBody>
      </p:sp>
      <p:cxnSp>
        <p:nvCxnSpPr>
          <p:cNvPr id="473" name="Shape 473"/>
          <p:cNvCxnSpPr/>
          <p:nvPr/>
        </p:nvCxnSpPr>
        <p:spPr>
          <a:xfrm>
            <a:off x="1524000" y="5692775"/>
            <a:ext cx="685799" cy="1587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PH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Modifying Table Structure</a:t>
            </a:r>
          </a:p>
        </p:txBody>
      </p:sp>
      <p:sp>
        <p:nvSpPr>
          <p:cNvPr id="479" name="Shape 479"/>
          <p:cNvSpPr txBox="1"/>
          <p:nvPr/>
        </p:nvSpPr>
        <p:spPr>
          <a:xfrm>
            <a:off x="228600" y="1546225"/>
            <a:ext cx="8610599" cy="522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PH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Changing Field Names</a:t>
            </a:r>
          </a:p>
        </p:txBody>
      </p:sp>
      <p:sp>
        <p:nvSpPr>
          <p:cNvPr id="480" name="Shape 480"/>
          <p:cNvSpPr txBox="1"/>
          <p:nvPr/>
        </p:nvSpPr>
        <p:spPr>
          <a:xfrm>
            <a:off x="239712" y="3417887"/>
            <a:ext cx="8664575" cy="86042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3050" lvl="0" marL="27305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PH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mysql &gt; ALTER TABLE tblStudent CHANGE gender sex char(7)</a:t>
            </a:r>
            <a:r>
              <a:rPr b="1" baseline="0" i="1" lang="en-PH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261937" y="2046288"/>
            <a:ext cx="8610599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PH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Syntax:  </a:t>
            </a:r>
            <a:r>
              <a:rPr b="1" baseline="0" i="0" lang="en-PH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PH" sz="24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ALTER TABLE &lt;table name&gt; CHANGE &lt;column name&gt; &lt;new column name&gt; &lt;data type(size)&gt;;</a:t>
            </a:r>
          </a:p>
        </p:txBody>
      </p:sp>
      <p:pic>
        <p:nvPicPr>
          <p:cNvPr id="482" name="Shape 482"/>
          <p:cNvPicPr preferRelativeResize="0"/>
          <p:nvPr/>
        </p:nvPicPr>
        <p:blipFill rotWithShape="1">
          <a:blip r:embed="rId3">
            <a:alphaModFix/>
          </a:blip>
          <a:srcRect b="9588" l="0" r="0" t="32877"/>
          <a:stretch/>
        </p:blipFill>
        <p:spPr>
          <a:xfrm>
            <a:off x="762000" y="4408487"/>
            <a:ext cx="7696199" cy="19161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3" name="Shape 483"/>
          <p:cNvCxnSpPr/>
          <p:nvPr/>
        </p:nvCxnSpPr>
        <p:spPr>
          <a:xfrm>
            <a:off x="1033462" y="5986462"/>
            <a:ext cx="304799" cy="1587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PH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Modifying Table Structure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x="228600" y="1546225"/>
            <a:ext cx="8610599" cy="522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PH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Dropping column</a:t>
            </a:r>
          </a:p>
        </p:txBody>
      </p:sp>
      <p:sp>
        <p:nvSpPr>
          <p:cNvPr id="490" name="Shape 490"/>
          <p:cNvSpPr txBox="1"/>
          <p:nvPr/>
        </p:nvSpPr>
        <p:spPr>
          <a:xfrm>
            <a:off x="239712" y="3014663"/>
            <a:ext cx="8664575" cy="71913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3050" lvl="0" marL="27305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PH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mysql &gt; ALTER TABLE tblStudent DROP sex;</a:t>
            </a:r>
          </a:p>
        </p:txBody>
      </p:sp>
      <p:sp>
        <p:nvSpPr>
          <p:cNvPr id="491" name="Shape 491"/>
          <p:cNvSpPr txBox="1"/>
          <p:nvPr/>
        </p:nvSpPr>
        <p:spPr>
          <a:xfrm>
            <a:off x="261937" y="2046288"/>
            <a:ext cx="8610599" cy="83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PH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Syntax:  </a:t>
            </a:r>
            <a:r>
              <a:rPr b="1" baseline="0" i="0" lang="en-PH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PH" sz="24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ALTER TABLE &lt;table name&gt; DROP &lt;column name&gt;;</a:t>
            </a:r>
          </a:p>
        </p:txBody>
      </p:sp>
      <p:pic>
        <p:nvPicPr>
          <p:cNvPr id="492" name="Shape 492"/>
          <p:cNvPicPr preferRelativeResize="0"/>
          <p:nvPr/>
        </p:nvPicPr>
        <p:blipFill rotWithShape="1">
          <a:blip r:embed="rId3">
            <a:alphaModFix/>
          </a:blip>
          <a:srcRect b="8903" l="0" r="0" t="39041"/>
          <a:stretch/>
        </p:blipFill>
        <p:spPr>
          <a:xfrm>
            <a:off x="838200" y="3897312"/>
            <a:ext cx="7619999" cy="190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PH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Inserting Values to your Table</a:t>
            </a:r>
          </a:p>
        </p:txBody>
      </p:sp>
      <p:sp>
        <p:nvSpPr>
          <p:cNvPr id="498" name="Shape 498"/>
          <p:cNvSpPr/>
          <p:nvPr/>
        </p:nvSpPr>
        <p:spPr>
          <a:xfrm>
            <a:off x="206375" y="4365625"/>
            <a:ext cx="8763000" cy="565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PH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Syntax:</a:t>
            </a:r>
            <a:r>
              <a:rPr b="1" baseline="0" i="0" lang="en-PH" sz="2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 SELECT * FROM &lt;table name&gt;;</a:t>
            </a:r>
          </a:p>
        </p:txBody>
      </p:sp>
      <p:sp>
        <p:nvSpPr>
          <p:cNvPr id="499" name="Shape 499"/>
          <p:cNvSpPr txBox="1"/>
          <p:nvPr/>
        </p:nvSpPr>
        <p:spPr>
          <a:xfrm>
            <a:off x="184150" y="3767137"/>
            <a:ext cx="8491538" cy="579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PH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view use ‘SELECT’ command:</a:t>
            </a:r>
          </a:p>
        </p:txBody>
      </p:sp>
      <p:sp>
        <p:nvSpPr>
          <p:cNvPr id="500" name="Shape 500"/>
          <p:cNvSpPr/>
          <p:nvPr/>
        </p:nvSpPr>
        <p:spPr>
          <a:xfrm>
            <a:off x="228600" y="5075237"/>
            <a:ext cx="8697913" cy="56514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PH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mysql&gt; SELECT * FROM tblStudent;</a:t>
            </a:r>
          </a:p>
        </p:txBody>
      </p:sp>
      <p:sp>
        <p:nvSpPr>
          <p:cNvPr id="501" name="Shape 501"/>
          <p:cNvSpPr txBox="1"/>
          <p:nvPr/>
        </p:nvSpPr>
        <p:spPr>
          <a:xfrm>
            <a:off x="250825" y="2547938"/>
            <a:ext cx="8664575" cy="85883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3050" lvl="0" marL="27305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PH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mysql &gt; INSERT INTO tblStudent VALUES (10001, ‘Juan Dela Cruz’)</a:t>
            </a:r>
            <a:r>
              <a:rPr b="1" baseline="0" i="1" lang="en-PH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502" name="Shape 502"/>
          <p:cNvSpPr txBox="1"/>
          <p:nvPr/>
        </p:nvSpPr>
        <p:spPr>
          <a:xfrm>
            <a:off x="228600" y="1622425"/>
            <a:ext cx="8610599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PH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Syntax:  </a:t>
            </a:r>
            <a:r>
              <a:rPr b="1" baseline="0" i="0" lang="en-PH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PH" sz="24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&lt;table name&gt; VALUES (value1, value2, value3, ....);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PH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</a:p>
        </p:txBody>
      </p:sp>
      <p:pic>
        <p:nvPicPr>
          <p:cNvPr id="508" name="Shape 508"/>
          <p:cNvPicPr preferRelativeResize="0"/>
          <p:nvPr/>
        </p:nvPicPr>
        <p:blipFill rotWithShape="1">
          <a:blip r:embed="rId3">
            <a:alphaModFix/>
          </a:blip>
          <a:srcRect b="0" l="0" r="0" t="68462"/>
          <a:stretch/>
        </p:blipFill>
        <p:spPr>
          <a:xfrm>
            <a:off x="784225" y="1785938"/>
            <a:ext cx="777240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>
            <p:ph type="title"/>
          </p:nvPr>
        </p:nvSpPr>
        <p:spPr>
          <a:xfrm>
            <a:off x="381000" y="533400"/>
            <a:ext cx="8305799" cy="7572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PH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Inserting Values is a Specific Column</a:t>
            </a:r>
          </a:p>
        </p:txBody>
      </p:sp>
      <p:sp>
        <p:nvSpPr>
          <p:cNvPr id="514" name="Shape 514"/>
          <p:cNvSpPr/>
          <p:nvPr/>
        </p:nvSpPr>
        <p:spPr>
          <a:xfrm>
            <a:off x="271462" y="2536825"/>
            <a:ext cx="8610599" cy="1143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PH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mysql&gt; INSERT INTO tblStudent</a:t>
            </a:r>
            <a:r>
              <a:rPr b="1" baseline="0" i="1" lang="en-PH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(name) </a:t>
            </a:r>
            <a:r>
              <a:rPr b="1" baseline="0" i="0" lang="en-PH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VALUES   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b="1" baseline="0" i="1" lang="en-PH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(‘Ma. Conchita Borromeo’)</a:t>
            </a:r>
            <a:r>
              <a:rPr b="1" baseline="0" i="0" lang="en-PH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baseline="0" i="0" sz="2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5" name="Shape 515"/>
          <p:cNvSpPr txBox="1"/>
          <p:nvPr/>
        </p:nvSpPr>
        <p:spPr>
          <a:xfrm>
            <a:off x="228600" y="1622425"/>
            <a:ext cx="8610599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PH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Syntax:  </a:t>
            </a:r>
            <a:r>
              <a:rPr b="1" baseline="0" i="0" lang="en-PH" sz="24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&lt;table name&gt; (column name) 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PH" sz="24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VALUES (value);</a:t>
            </a:r>
          </a:p>
        </p:txBody>
      </p:sp>
      <p:pic>
        <p:nvPicPr>
          <p:cNvPr id="516" name="Shape 516"/>
          <p:cNvPicPr preferRelativeResize="0"/>
          <p:nvPr/>
        </p:nvPicPr>
        <p:blipFill rotWithShape="1">
          <a:blip r:embed="rId3">
            <a:alphaModFix/>
          </a:blip>
          <a:srcRect b="0" l="0" r="0" t="66924"/>
          <a:stretch/>
        </p:blipFill>
        <p:spPr>
          <a:xfrm>
            <a:off x="381000" y="3863975"/>
            <a:ext cx="8381999" cy="2286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7" name="Shape 517"/>
          <p:cNvCxnSpPr/>
          <p:nvPr/>
        </p:nvCxnSpPr>
        <p:spPr>
          <a:xfrm>
            <a:off x="642937" y="5387975"/>
            <a:ext cx="609599" cy="1587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584200" y="-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PH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Employee Directory DB</a:t>
            </a:r>
          </a:p>
        </p:txBody>
      </p:sp>
      <p:graphicFrame>
        <p:nvGraphicFramePr>
          <p:cNvPr id="222" name="Shape 222"/>
          <p:cNvGraphicFramePr/>
          <p:nvPr/>
        </p:nvGraphicFramePr>
        <p:xfrm>
          <a:off x="584200" y="19192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{D93193FC-9604-4851-B021-D405F28E2393}</a:tableStyleId>
              </a:tblPr>
              <a:tblGrid>
                <a:gridCol w="1524000"/>
                <a:gridCol w="1447800"/>
                <a:gridCol w="2133600"/>
                <a:gridCol w="1219200"/>
                <a:gridCol w="1066800"/>
                <a:gridCol w="990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600" u="none" cap="none" strike="noStrike"/>
                        <a:t>last_name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600" u="none" cap="none" strike="noStrike"/>
                        <a:t>first_name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600" u="none" cap="none" strike="noStrike"/>
                        <a:t>address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600" u="none" cap="none" strike="noStrike"/>
                        <a:t>city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600" u="none" cap="none" strike="noStrike"/>
                        <a:t>state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600" u="none" cap="none" strike="noStrike"/>
                        <a:t>zip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600" u="none" cap="none" strike="noStrike"/>
                        <a:t>Blair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600" u="none" cap="none" strike="noStrike"/>
                        <a:t>Dennis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600" u="none" cap="none" strike="noStrike"/>
                        <a:t>204 Spruce Lane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600" u="none" cap="none" strike="noStrike"/>
                        <a:t>Brookfield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600" u="none" cap="none" strike="noStrike"/>
                        <a:t>MA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600" u="none" cap="none" strike="noStrike"/>
                        <a:t>01506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600" u="none" cap="none" strike="noStrike"/>
                        <a:t>Hernandez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600" u="none" cap="none" strike="noStrike"/>
                        <a:t>Louis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600" u="none" cap="none" strike="noStrike"/>
                        <a:t>68 Boston Post Road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600" u="none" cap="none" strike="noStrike"/>
                        <a:t>Spencer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600" u="none" cap="none" strike="noStrike"/>
                        <a:t>MA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600" u="none" cap="none" strike="noStrike"/>
                        <a:t>01562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600" u="none" cap="none" strike="noStrike"/>
                        <a:t>Miller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600" u="none" cap="none" strike="noStrike"/>
                        <a:t>Erica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600" u="none" cap="none" strike="noStrike"/>
                        <a:t>271 Baker Hill Road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600" u="none" cap="none" strike="noStrike"/>
                        <a:t>Brookfield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600" u="none" cap="none" strike="noStrike"/>
                        <a:t>MA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600" u="none" cap="none" strike="noStrike"/>
                        <a:t>01515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600" u="none" cap="none" strike="noStrike"/>
                        <a:t>Morinaga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600" u="none" cap="none" strike="noStrike"/>
                        <a:t>Scott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600" u="none" cap="none" strike="noStrike"/>
                        <a:t>17 Ashley Road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600" u="none" cap="none" strike="noStrike"/>
                        <a:t>Brookfield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600" u="none" cap="none" strike="noStrike"/>
                        <a:t>MA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600" u="none" cap="none" strike="noStrike"/>
                        <a:t>01515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600" u="none" cap="none" strike="noStrike"/>
                        <a:t>Picard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600" u="none" cap="none" strike="noStrike"/>
                        <a:t>Raymond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600" u="none" cap="none" strike="noStrike"/>
                        <a:t>1113 Oakham Road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600" u="none" cap="none" strike="noStrike"/>
                        <a:t>Barre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600" u="none" cap="none" strike="noStrike"/>
                        <a:t>MA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PH" sz="1600" u="none" cap="none" strike="noStrike"/>
                        <a:t>01531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23" name="Shape 223"/>
          <p:cNvSpPr txBox="1"/>
          <p:nvPr/>
        </p:nvSpPr>
        <p:spPr>
          <a:xfrm>
            <a:off x="4075112" y="1350962"/>
            <a:ext cx="801686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PH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Fields</a:t>
            </a:r>
          </a:p>
        </p:txBody>
      </p:sp>
      <p:grpSp>
        <p:nvGrpSpPr>
          <p:cNvPr id="224" name="Shape 224"/>
          <p:cNvGrpSpPr/>
          <p:nvPr/>
        </p:nvGrpSpPr>
        <p:grpSpPr>
          <a:xfrm>
            <a:off x="1193800" y="1554161"/>
            <a:ext cx="2895600" cy="458788"/>
            <a:chOff x="1066800" y="1904999"/>
            <a:chExt cx="2895600" cy="457994"/>
          </a:xfrm>
        </p:grpSpPr>
        <p:cxnSp>
          <p:nvCxnSpPr>
            <p:cNvPr id="225" name="Shape 225"/>
            <p:cNvCxnSpPr/>
            <p:nvPr/>
          </p:nvCxnSpPr>
          <p:spPr>
            <a:xfrm rot="5400000">
              <a:off x="3353197" y="2133201"/>
              <a:ext cx="456409" cy="3174"/>
            </a:xfrm>
            <a:prstGeom prst="straightConnector1">
              <a:avLst/>
            </a:prstGeom>
            <a:noFill/>
            <a:ln cap="flat" cmpd="sng" w="38100">
              <a:solidFill>
                <a:srgbClr val="C00000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226" name="Shape 226"/>
            <p:cNvCxnSpPr/>
            <p:nvPr/>
          </p:nvCxnSpPr>
          <p:spPr>
            <a:xfrm rot="5400000">
              <a:off x="1906189" y="2132409"/>
              <a:ext cx="456409" cy="1587"/>
            </a:xfrm>
            <a:prstGeom prst="straightConnector1">
              <a:avLst/>
            </a:prstGeom>
            <a:noFill/>
            <a:ln cap="flat" cmpd="sng" w="38100">
              <a:solidFill>
                <a:srgbClr val="C00000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227" name="Shape 227"/>
            <p:cNvCxnSpPr/>
            <p:nvPr/>
          </p:nvCxnSpPr>
          <p:spPr>
            <a:xfrm rot="5400000">
              <a:off x="852089" y="2132409"/>
              <a:ext cx="456409" cy="1587"/>
            </a:xfrm>
            <a:prstGeom prst="straightConnector1">
              <a:avLst/>
            </a:prstGeom>
            <a:noFill/>
            <a:ln cap="flat" cmpd="sng" w="38100">
              <a:solidFill>
                <a:srgbClr val="C00000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228" name="Shape 228"/>
            <p:cNvCxnSpPr/>
            <p:nvPr/>
          </p:nvCxnSpPr>
          <p:spPr>
            <a:xfrm>
              <a:off x="1066800" y="1905000"/>
              <a:ext cx="2895600" cy="1585"/>
            </a:xfrm>
            <a:prstGeom prst="straightConnector1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9" name="Shape 229"/>
          <p:cNvGrpSpPr/>
          <p:nvPr/>
        </p:nvGrpSpPr>
        <p:grpSpPr>
          <a:xfrm>
            <a:off x="381000" y="3536950"/>
            <a:ext cx="3048000" cy="1066800"/>
            <a:chOff x="253284" y="3886994"/>
            <a:chExt cx="3048000" cy="1067594"/>
          </a:xfrm>
        </p:grpSpPr>
        <p:cxnSp>
          <p:nvCxnSpPr>
            <p:cNvPr id="230" name="Shape 230"/>
            <p:cNvCxnSpPr/>
            <p:nvPr/>
          </p:nvCxnSpPr>
          <p:spPr>
            <a:xfrm>
              <a:off x="267571" y="3912412"/>
              <a:ext cx="228600" cy="1587"/>
            </a:xfrm>
            <a:prstGeom prst="straightConnector1">
              <a:avLst/>
            </a:prstGeom>
            <a:noFill/>
            <a:ln cap="flat" cmpd="sng" w="38100">
              <a:solidFill>
                <a:srgbClr val="C00000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231" name="Shape 231"/>
            <p:cNvCxnSpPr/>
            <p:nvPr/>
          </p:nvCxnSpPr>
          <p:spPr>
            <a:xfrm>
              <a:off x="267571" y="4265100"/>
              <a:ext cx="228600" cy="1587"/>
            </a:xfrm>
            <a:prstGeom prst="straightConnector1">
              <a:avLst/>
            </a:prstGeom>
            <a:noFill/>
            <a:ln cap="flat" cmpd="sng" w="38100">
              <a:solidFill>
                <a:srgbClr val="C00000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232" name="Shape 232"/>
            <p:cNvCxnSpPr/>
            <p:nvPr/>
          </p:nvCxnSpPr>
          <p:spPr>
            <a:xfrm rot="5400000">
              <a:off x="-267019" y="4419997"/>
              <a:ext cx="1067594" cy="1587"/>
            </a:xfrm>
            <a:prstGeom prst="straightConnector1">
              <a:avLst/>
            </a:prstGeom>
            <a:noFill/>
            <a:ln cap="flat" cmpd="sng" w="38100">
              <a:solidFill>
                <a:srgbClr val="C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" name="Shape 233"/>
            <p:cNvCxnSpPr/>
            <p:nvPr/>
          </p:nvCxnSpPr>
          <p:spPr>
            <a:xfrm>
              <a:off x="253284" y="4952998"/>
              <a:ext cx="3048000" cy="1588"/>
            </a:xfrm>
            <a:prstGeom prst="straightConnector1">
              <a:avLst/>
            </a:prstGeom>
            <a:noFill/>
            <a:ln cap="flat" cmpd="sng" w="38100">
              <a:solidFill>
                <a:srgbClr val="C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34" name="Shape 234"/>
          <p:cNvSpPr txBox="1"/>
          <p:nvPr/>
        </p:nvSpPr>
        <p:spPr>
          <a:xfrm>
            <a:off x="3441700" y="4411662"/>
            <a:ext cx="1700212" cy="368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PH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Records (Row)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558800" y="4983162"/>
            <a:ext cx="8305799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PH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called as </a:t>
            </a:r>
            <a:r>
              <a:rPr b="0" baseline="0" i="0" lang="en-PH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flat-file database </a:t>
            </a:r>
            <a:r>
              <a:rPr b="0" baseline="0" i="0" lang="en-PH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stores information in a single table.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PH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Structure</a:t>
            </a:r>
          </a:p>
        </p:txBody>
      </p:sp>
      <p:sp>
        <p:nvSpPr>
          <p:cNvPr id="523" name="Shape 523"/>
          <p:cNvSpPr/>
          <p:nvPr/>
        </p:nvSpPr>
        <p:spPr>
          <a:xfrm>
            <a:off x="228600" y="1665288"/>
            <a:ext cx="8686800" cy="91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PH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mysql&gt; INSERT INTO tblStudent</a:t>
            </a:r>
            <a:r>
              <a:rPr b="1" baseline="0" i="1" lang="en-PH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(id,name) </a:t>
            </a:r>
            <a:r>
              <a:rPr b="1" baseline="0" i="0" lang="en-PH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VALUES </a:t>
            </a:r>
            <a:r>
              <a:rPr b="1" baseline="0" i="1" lang="en-PH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(10003,’Mar Roxas’)</a:t>
            </a:r>
            <a:r>
              <a:rPr b="1" baseline="0" i="0" lang="en-PH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baseline="0" i="0" sz="2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4" name="Shape 524"/>
          <p:cNvSpPr/>
          <p:nvPr/>
        </p:nvSpPr>
        <p:spPr>
          <a:xfrm>
            <a:off x="228600" y="2743200"/>
            <a:ext cx="8686800" cy="9905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PH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mysql&gt; INSERT INTO tblStudent</a:t>
            </a:r>
            <a:r>
              <a:rPr b="1" baseline="0" i="1" lang="en-PH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(name,id) </a:t>
            </a:r>
            <a:r>
              <a:rPr b="1" baseline="0" i="0" lang="en-PH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VALUES </a:t>
            </a:r>
            <a:r>
              <a:rPr b="1" baseline="0" i="1" lang="en-PH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(’Jojo Binay’,10004)</a:t>
            </a:r>
            <a:r>
              <a:rPr b="1" baseline="0" i="0" lang="en-PH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baseline="0" i="0" sz="2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PH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Updating the Records</a:t>
            </a:r>
          </a:p>
        </p:txBody>
      </p:sp>
      <p:sp>
        <p:nvSpPr>
          <p:cNvPr id="530" name="Shape 530"/>
          <p:cNvSpPr/>
          <p:nvPr/>
        </p:nvSpPr>
        <p:spPr>
          <a:xfrm>
            <a:off x="271462" y="2438400"/>
            <a:ext cx="8610599" cy="89217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PH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mysql&gt; UPDATE tblStudent</a:t>
            </a:r>
            <a:r>
              <a:rPr b="1" baseline="0" i="1" lang="en-PH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PH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SET name=‘Ma. Conchita Dimagiba’ WHERE id=‘10002’; 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baseline="0" i="0" sz="2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1" name="Shape 531"/>
          <p:cNvSpPr txBox="1"/>
          <p:nvPr/>
        </p:nvSpPr>
        <p:spPr>
          <a:xfrm>
            <a:off x="228600" y="1622425"/>
            <a:ext cx="8610599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PH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Syntax:  </a:t>
            </a:r>
            <a:r>
              <a:rPr b="1" baseline="0" i="0" lang="en-PH" sz="24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UPDATE &lt;table name&gt; SET &lt;column name&gt; = &lt;value&gt; WHERE &lt;column name&gt; = &lt;value&gt;;  </a:t>
            </a:r>
          </a:p>
        </p:txBody>
      </p:sp>
      <p:pic>
        <p:nvPicPr>
          <p:cNvPr id="532" name="Shape 532"/>
          <p:cNvPicPr preferRelativeResize="0"/>
          <p:nvPr/>
        </p:nvPicPr>
        <p:blipFill rotWithShape="1">
          <a:blip r:embed="rId3">
            <a:alphaModFix/>
          </a:blip>
          <a:srcRect b="6252" l="0" r="0" t="38136"/>
          <a:stretch/>
        </p:blipFill>
        <p:spPr>
          <a:xfrm>
            <a:off x="392112" y="3382700"/>
            <a:ext cx="8381999" cy="2808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PH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Updating Multiple Columns</a:t>
            </a:r>
          </a:p>
        </p:txBody>
      </p:sp>
      <p:sp>
        <p:nvSpPr>
          <p:cNvPr id="538" name="Shape 538"/>
          <p:cNvSpPr/>
          <p:nvPr/>
        </p:nvSpPr>
        <p:spPr>
          <a:xfrm>
            <a:off x="271462" y="2917825"/>
            <a:ext cx="8610599" cy="89217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PH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mysql&gt; UPDATE tblStudent</a:t>
            </a:r>
            <a:r>
              <a:rPr b="1" baseline="0" i="1" lang="en-PH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PH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SET name=‘Juan Dela Peña’, gender=‘M’ WHERE id=‘10001’; 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baseline="0" i="0" sz="2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9" name="Shape 539"/>
          <p:cNvSpPr txBox="1"/>
          <p:nvPr/>
        </p:nvSpPr>
        <p:spPr>
          <a:xfrm>
            <a:off x="228600" y="1622425"/>
            <a:ext cx="8610599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PH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Syntax:  </a:t>
            </a:r>
            <a:r>
              <a:rPr b="1" baseline="0" i="0" lang="en-PH" sz="24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UPDATE &lt;table name&gt; SET &lt;column name&gt; = &lt;value&gt;, &lt;column name&gt; = &lt;value&gt; WHERE &lt;column name&gt; = &lt;value&gt;;  </a:t>
            </a:r>
          </a:p>
        </p:txBody>
      </p:sp>
      <p:pic>
        <p:nvPicPr>
          <p:cNvPr id="540" name="Shape 540"/>
          <p:cNvPicPr preferRelativeResize="0"/>
          <p:nvPr/>
        </p:nvPicPr>
        <p:blipFill rotWithShape="1">
          <a:blip r:embed="rId3">
            <a:alphaModFix/>
          </a:blip>
          <a:srcRect b="6736" l="0" r="0" t="58475"/>
          <a:stretch/>
        </p:blipFill>
        <p:spPr>
          <a:xfrm>
            <a:off x="434975" y="3951287"/>
            <a:ext cx="8229600" cy="188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PH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Deleting of Columns</a:t>
            </a:r>
          </a:p>
        </p:txBody>
      </p:sp>
      <p:sp>
        <p:nvSpPr>
          <p:cNvPr id="546" name="Shape 546"/>
          <p:cNvSpPr/>
          <p:nvPr/>
        </p:nvSpPr>
        <p:spPr>
          <a:xfrm>
            <a:off x="271462" y="2536825"/>
            <a:ext cx="8610599" cy="89217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PH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mysql&gt; DELETE FROM tblStudent</a:t>
            </a:r>
            <a:r>
              <a:rPr b="1" baseline="0" i="1" lang="en-PH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PH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WHERE id=‘10002’; 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baseline="0" i="0" sz="2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7" name="Shape 547"/>
          <p:cNvSpPr txBox="1"/>
          <p:nvPr/>
        </p:nvSpPr>
        <p:spPr>
          <a:xfrm>
            <a:off x="228600" y="1622425"/>
            <a:ext cx="8610599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PH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Syntax:  </a:t>
            </a:r>
            <a:r>
              <a:rPr b="1" baseline="0" i="0" lang="en-PH" sz="24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DELETE FROM &lt;table name&gt; WHERE &lt;column name&gt; = &lt;value&gt;;  </a:t>
            </a:r>
          </a:p>
        </p:txBody>
      </p:sp>
      <p:pic>
        <p:nvPicPr>
          <p:cNvPr id="548" name="Shape 548"/>
          <p:cNvPicPr preferRelativeResize="0"/>
          <p:nvPr/>
        </p:nvPicPr>
        <p:blipFill rotWithShape="1">
          <a:blip r:embed="rId3">
            <a:alphaModFix/>
          </a:blip>
          <a:srcRect b="5932" l="0" r="0" t="43221"/>
          <a:stretch/>
        </p:blipFill>
        <p:spPr>
          <a:xfrm>
            <a:off x="457200" y="3624262"/>
            <a:ext cx="8305799" cy="243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PH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Deleting all data in a table</a:t>
            </a:r>
          </a:p>
        </p:txBody>
      </p:sp>
      <p:sp>
        <p:nvSpPr>
          <p:cNvPr id="554" name="Shape 55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PH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 </a:t>
            </a:r>
            <a:r>
              <a:rPr b="1" baseline="0" i="0" lang="en-PH" sz="2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TRUNCATE TABLE &lt;table name&gt;</a:t>
            </a: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baseline="0" i="0" sz="2800" u="none" cap="none" strike="noStrike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baseline="0" i="0" sz="2800" u="none" cap="none" strike="noStrike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PH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baseline="0" i="0" sz="2800" u="none" cap="none" strike="noStrike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5" name="Shape 555"/>
          <p:cNvSpPr/>
          <p:nvPr/>
        </p:nvSpPr>
        <p:spPr>
          <a:xfrm>
            <a:off x="271462" y="2110450"/>
            <a:ext cx="8610599" cy="5333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PH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mysql&gt; TRUNCATE TABLE tblStudent;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baseline="0" i="0" sz="2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6" name="Shape 556"/>
          <p:cNvSpPr/>
          <p:nvPr/>
        </p:nvSpPr>
        <p:spPr>
          <a:xfrm>
            <a:off x="263325" y="3722225"/>
            <a:ext cx="8610599" cy="5333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PH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mysql&gt; DELETE FROM tblStudent;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baseline="0" i="0" sz="2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PH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Delete A Table</a:t>
            </a:r>
          </a:p>
        </p:txBody>
      </p:sp>
      <p:sp>
        <p:nvSpPr>
          <p:cNvPr id="562" name="Shape 562"/>
          <p:cNvSpPr/>
          <p:nvPr/>
        </p:nvSpPr>
        <p:spPr>
          <a:xfrm>
            <a:off x="239712" y="2895600"/>
            <a:ext cx="86868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1" lang="en-PH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You remove a table from the database when it is not required. You use the DROP TABLE statement to remove a table. When you remove a table, all the data from the table is also deleted.</a:t>
            </a:r>
          </a:p>
        </p:txBody>
      </p:sp>
      <p:sp>
        <p:nvSpPr>
          <p:cNvPr id="563" name="Shape 563"/>
          <p:cNvSpPr/>
          <p:nvPr/>
        </p:nvSpPr>
        <p:spPr>
          <a:xfrm>
            <a:off x="271462" y="2176463"/>
            <a:ext cx="8610599" cy="56673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PH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mysql&gt; DROP TABLE tblStudent;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baseline="0" i="0" sz="2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4" name="Shape 564"/>
          <p:cNvSpPr txBox="1"/>
          <p:nvPr/>
        </p:nvSpPr>
        <p:spPr>
          <a:xfrm>
            <a:off x="228600" y="1622425"/>
            <a:ext cx="8610599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PH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Syntax:  </a:t>
            </a:r>
            <a:r>
              <a:rPr b="1" baseline="0" i="0" lang="en-PH" sz="24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DROP TABLE &lt;table name&gt;; 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PH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Delete Database</a:t>
            </a:r>
          </a:p>
        </p:txBody>
      </p:sp>
      <p:sp>
        <p:nvSpPr>
          <p:cNvPr id="570" name="Shape 570"/>
          <p:cNvSpPr/>
          <p:nvPr/>
        </p:nvSpPr>
        <p:spPr>
          <a:xfrm>
            <a:off x="271462" y="2176463"/>
            <a:ext cx="8610599" cy="56673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PH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mysql&gt; DROP DATABASE dbStudent;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baseline="0" i="0" sz="2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1" name="Shape 571"/>
          <p:cNvSpPr txBox="1"/>
          <p:nvPr/>
        </p:nvSpPr>
        <p:spPr>
          <a:xfrm>
            <a:off x="228600" y="1622425"/>
            <a:ext cx="8610599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PH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Syntax:  </a:t>
            </a:r>
            <a:r>
              <a:rPr b="1" baseline="0" i="0" lang="en-PH" sz="24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DROP DATABASE &lt;database name&gt;; 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PH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Relational Database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PH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Stores information across multiple related tables.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PH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Composed of Primary Table and Related Table (child table) 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b="0" baseline="0" i="0" lang="en-PH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Primary key  </a:t>
            </a:r>
            <a:r>
              <a:rPr b="0" baseline="0" i="0" lang="en-PH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field that contains a unique identifier for each record in a primary table.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b="0" baseline="0" i="0" lang="en-PH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Foreign key  </a:t>
            </a:r>
            <a:r>
              <a:rPr b="0" baseline="0" i="0" lang="en-PH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field in a related table that refers to the primary key in a primary table.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b="0" baseline="0" i="0" lang="en-PH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Normalization</a:t>
            </a:r>
            <a:r>
              <a:rPr b="0" baseline="0" i="0" lang="en-PH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the process of breaking tables into multiple related tables to reduce redundant information.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PH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MySQL Database</a:t>
            </a: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ymbol"/>
              <a:buChar char="●"/>
            </a:pPr>
            <a:r>
              <a:rPr b="0" baseline="0" i="0" lang="en-PH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important aspect of database management is its querying capability.</a:t>
            </a:r>
          </a:p>
          <a:p>
            <a:pPr indent="-274320" lvl="0" marL="27432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ymbol"/>
              <a:buChar char="●"/>
            </a:pPr>
            <a:r>
              <a:rPr b="0" baseline="0" i="0" lang="en-PH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0" baseline="0" i="0" lang="en-PH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query</a:t>
            </a:r>
            <a:r>
              <a:rPr b="0" baseline="0" i="0" lang="en-PH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structured set of instructions and criteria for retrieving, adding, modifying, and deleting database information.</a:t>
            </a:r>
          </a:p>
          <a:p>
            <a:pPr indent="-274320" lvl="0" marL="274320" marR="0" rtl="0" algn="l"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Noto Symbol"/>
              <a:buChar char="●"/>
            </a:pPr>
            <a:r>
              <a:rPr b="0" baseline="0" i="0" lang="en-PH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Data Manipulation Language (DML) </a:t>
            </a:r>
            <a:r>
              <a:rPr b="0" baseline="0" i="0" lang="en-PH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use for creating queries.</a:t>
            </a:r>
          </a:p>
          <a:p>
            <a:pPr indent="-274320" lvl="0" marL="274320" marR="0" rtl="0" algn="l"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Noto Symbol"/>
              <a:buChar char="●"/>
            </a:pPr>
            <a:r>
              <a:rPr b="0" baseline="0" i="0" lang="en-PH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Structured Query Language (SQL) </a:t>
            </a:r>
            <a:r>
              <a:rPr b="0" baseline="0" i="0" lang="en-PH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a standard data manipulation language among many database management system.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PH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Source Databases</a:t>
            </a:r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PH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Either as outgrowths of earlier academic research (PostgreSQL) </a:t>
            </a: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PH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Developments of lightweight storage tools for websites (MySQL)</a:t>
            </a: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PH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Open-sourced commercial products (InterBase)</a:t>
            </a: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PH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Bit History</a:t>
            </a: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411162" y="1295400"/>
            <a:ext cx="8504237" cy="494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PH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popular open source relational database</a:t>
            </a: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PH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Australian academician named </a:t>
            </a:r>
            <a:r>
              <a:rPr b="1" baseline="0" i="0" lang="en-PH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David Hughes </a:t>
            </a:r>
            <a:r>
              <a:rPr b="0" baseline="0" i="0" lang="en-PH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(Hughes Technologies) wrote a very lightweight database engine called mSQL (short for mini SQL) -- it didn't implement a number of features required for full ANSI SQL certification, but it was very small and very fast.  </a:t>
            </a: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PH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mSQL was distributed as shareware </a:t>
            </a: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PH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incapable of doing a number of essential things -- like joins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PH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Bit History</a:t>
            </a:r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PH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improvement was done by a Swedish programmer </a:t>
            </a:r>
            <a:r>
              <a:rPr b="0" baseline="0" i="0" lang="en-PH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Monty Widenius</a:t>
            </a: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PH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MySQL rapidly grew until, although it's still a fast, light database, it's also a pretty powerful one. </a:t>
            </a: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PH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MySQL is written in C++, compiles using GNU gcc, and is pretty portable -- it has been ported to OS/2, Windows 95 and NT, as well as a variety of flavours of UNIX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ITE Template">
  <a:themeElements>
    <a:clrScheme name="omnit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heme1">
  <a:themeElements>
    <a:clrScheme name="Custom 3">
      <a:dk1>
        <a:srgbClr val="49711E"/>
      </a:dk1>
      <a:lt1>
        <a:srgbClr val="FFFFFF"/>
      </a:lt1>
      <a:dk2>
        <a:srgbClr val="49711E"/>
      </a:dk2>
      <a:lt2>
        <a:srgbClr val="FFFFFF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