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  <p:sldMasterId id="2147483861" r:id="rId2"/>
  </p:sldMasterIdLst>
  <p:sldIdLst>
    <p:sldId id="256" r:id="rId3"/>
    <p:sldId id="30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2" r:id="rId14"/>
    <p:sldId id="266" r:id="rId15"/>
    <p:sldId id="283" r:id="rId16"/>
    <p:sldId id="267" r:id="rId17"/>
    <p:sldId id="268" r:id="rId18"/>
    <p:sldId id="269" r:id="rId19"/>
    <p:sldId id="284" r:id="rId20"/>
    <p:sldId id="285" r:id="rId21"/>
    <p:sldId id="270" r:id="rId22"/>
    <p:sldId id="286" r:id="rId23"/>
    <p:sldId id="271" r:id="rId24"/>
    <p:sldId id="294" r:id="rId25"/>
    <p:sldId id="295" r:id="rId26"/>
    <p:sldId id="287" r:id="rId27"/>
    <p:sldId id="272" r:id="rId28"/>
    <p:sldId id="296" r:id="rId29"/>
    <p:sldId id="279" r:id="rId30"/>
    <p:sldId id="288" r:id="rId31"/>
    <p:sldId id="273" r:id="rId32"/>
    <p:sldId id="289" r:id="rId33"/>
    <p:sldId id="290" r:id="rId34"/>
    <p:sldId id="297" r:id="rId35"/>
    <p:sldId id="298" r:id="rId36"/>
    <p:sldId id="299" r:id="rId37"/>
    <p:sldId id="300" r:id="rId38"/>
    <p:sldId id="274" r:id="rId39"/>
    <p:sldId id="291" r:id="rId40"/>
    <p:sldId id="292" r:id="rId41"/>
    <p:sldId id="275" r:id="rId42"/>
    <p:sldId id="301" r:id="rId43"/>
    <p:sldId id="302" r:id="rId44"/>
    <p:sldId id="303" r:id="rId45"/>
    <p:sldId id="305" r:id="rId46"/>
    <p:sldId id="280" r:id="rId47"/>
    <p:sldId id="304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49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5943600"/>
            <a:ext cx="9144000" cy="939800"/>
            <a:chOff x="0" y="5943600"/>
            <a:chExt cx="9144000" cy="93980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5943600"/>
              <a:ext cx="9144000" cy="914400"/>
            </a:xfrm>
            <a:prstGeom prst="rect">
              <a:avLst/>
            </a:prstGeom>
            <a:gradFill rotWithShape="1">
              <a:gsLst>
                <a:gs pos="0">
                  <a:srgbClr val="008000">
                    <a:alpha val="39998"/>
                  </a:srgb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wim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6045200"/>
              <a:ext cx="2971800" cy="81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768600" y="6032500"/>
              <a:ext cx="317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00FF00"/>
                  </a:solidFill>
                  <a:latin typeface="Times New Roman" pitchFamily="18" charset="0"/>
                </a:rPr>
                <a:t>FEU – EAST ASIA COLLEGE</a:t>
              </a:r>
            </a:p>
          </p:txBody>
        </p:sp>
        <p:pic>
          <p:nvPicPr>
            <p:cNvPr id="11" name="Picture 6" descr="tamaraw logo-final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55000" y="5943600"/>
              <a:ext cx="812800" cy="93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NEWEST-OFFICIAL-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425" y="6057900"/>
              <a:ext cx="579438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762000" y="6172200"/>
              <a:ext cx="1066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>
                  <a:solidFill>
                    <a:srgbClr val="00FF00"/>
                  </a:solidFill>
                </a:rPr>
                <a:t>Information Technology Department</a:t>
              </a:r>
            </a:p>
          </p:txBody>
        </p:sp>
        <p:pic>
          <p:nvPicPr>
            <p:cNvPr id="14" name="Picture 19" descr="C:\Users\jlbombasi.FEU-EAC\Desktop\cs cluster logo (2)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10400" y="5943600"/>
              <a:ext cx="1295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0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3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6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47638"/>
            <a:ext cx="2114550" cy="5902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47638"/>
            <a:ext cx="6191250" cy="5902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0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3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6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7638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152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447800"/>
            <a:ext cx="4152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4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7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4388"/>
            <a:ext cx="670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2286000"/>
            <a:ext cx="8001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PH" sz="4400" b="1" i="0" dirty="0" smtClean="0">
              <a:solidFill>
                <a:srgbClr val="006600"/>
              </a:solidFill>
              <a:ea typeface="+mn-ea"/>
              <a:cs typeface="Arial" charset="0"/>
            </a:endParaRPr>
          </a:p>
          <a:p>
            <a:pPr algn="ctr" eaLnBrk="1" hangingPunct="1">
              <a:defRPr/>
            </a:pPr>
            <a:endParaRPr lang="en-PH" sz="4800" b="1" i="0" dirty="0" smtClean="0">
              <a:solidFill>
                <a:srgbClr val="006600"/>
              </a:solidFill>
              <a:ea typeface="+mn-ea"/>
              <a:cs typeface="Arial" charset="0"/>
            </a:endParaRPr>
          </a:p>
          <a:p>
            <a:pPr algn="ctr" eaLnBrk="1" hangingPunct="1">
              <a:defRPr/>
            </a:pPr>
            <a:endParaRPr lang="en-PH" sz="3200" b="1" i="0" dirty="0" smtClean="0">
              <a:solidFill>
                <a:srgbClr val="006600"/>
              </a:solidFill>
              <a:ea typeface="+mn-ea"/>
              <a:cs typeface="Arial" charset="0"/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D26C3F-B684-4BF2-9E94-A3B04BB04D01}" type="datetimeFigureOut">
              <a:rPr lang="en-US"/>
              <a:pPr/>
              <a:t>5/9/2014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B0354-F91A-4F0D-A8D7-7055D3BEF1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0668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 algn="l">
              <a:defRPr sz="3200" b="1"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DD780-8C46-456A-884D-293F4FA44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ASP.NET 3.5/C#, C1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09A9EE0-3328-44D5-84C9-CDF0E5279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0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3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6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0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3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6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1529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447800"/>
            <a:ext cx="41529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4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7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3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6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9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2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5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1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4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4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7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0" y="88900"/>
            <a:ext cx="9144000" cy="6834188"/>
            <a:chOff x="0" y="88900"/>
            <a:chExt cx="9144000" cy="683387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0" y="88900"/>
              <a:ext cx="9144000" cy="447654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Web Programming</a:t>
              </a:r>
              <a:endParaRPr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0" y="5818632"/>
                <a:ext cx="9144000" cy="914400"/>
              </a:xfrm>
              <a:prstGeom prst="rect">
                <a:avLst/>
              </a:prstGeom>
              <a:gradFill rotWithShape="1">
                <a:gsLst>
                  <a:gs pos="0">
                    <a:srgbClr val="008000">
                      <a:alpha val="39998"/>
                    </a:srgbClr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wim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0" y="6169151"/>
                <a:ext cx="2971800" cy="676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2768600" y="5914085"/>
                <a:ext cx="3175000" cy="54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00FF00"/>
                    </a:solidFill>
                    <a:latin typeface="Times New Roman" pitchFamily="18" charset="0"/>
                  </a:rPr>
                  <a:t>FEU – EAST ASIA COLLEGE</a:t>
                </a:r>
              </a:p>
            </p:txBody>
          </p:sp>
          <p:pic>
            <p:nvPicPr>
              <p:cNvPr id="14" name="Picture 6" descr="tamaraw logo-final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0710" y="5875936"/>
                <a:ext cx="780288" cy="90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7" descr="NEWEST-OFFICIAL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5943599"/>
                <a:ext cx="579438" cy="74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819150" y="5875209"/>
                <a:ext cx="1066800" cy="683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>
                    <a:solidFill>
                      <a:srgbClr val="00FF00"/>
                    </a:solidFill>
                  </a:rPr>
                  <a:t>Information Technology Department</a:t>
                </a:r>
              </a:p>
            </p:txBody>
          </p:sp>
          <p:pic>
            <p:nvPicPr>
              <p:cNvPr id="17" name="Picture 19" descr="C:\Users\jlbombasi.FEU-EAC\Desktop\cs cluster logo (2)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5923610"/>
                <a:ext cx="1066800" cy="75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533400"/>
            <a:ext cx="68580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4582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28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P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8517A47-6777-4169-B456-5E3321944203}" type="datetimeFigureOut">
              <a:rPr lang="en-US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EF82C11-FA84-4368-B50D-65F370C90D8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1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800725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1905000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PH" sz="4400" b="1" dirty="0" err="1" smtClean="0">
                <a:solidFill>
                  <a:srgbClr val="006600"/>
                </a:solidFill>
              </a:rPr>
              <a:t>MySQL</a:t>
            </a:r>
            <a:r>
              <a:rPr lang="en-PH" sz="4400" b="1" dirty="0" smtClean="0">
                <a:solidFill>
                  <a:srgbClr val="006600"/>
                </a:solidFill>
              </a:rPr>
              <a:t> Database</a:t>
            </a:r>
            <a:endParaRPr lang="en-PH" sz="4400" b="1" dirty="0" smtClean="0">
              <a:solidFill>
                <a:srgbClr val="006600"/>
              </a:solidFill>
            </a:endParaRPr>
          </a:p>
          <a:p>
            <a:pPr marL="457200" indent="-457200" algn="ctr"/>
            <a:r>
              <a:rPr lang="en-PH" sz="4800" b="1" dirty="0" smtClean="0">
                <a:solidFill>
                  <a:srgbClr val="006600"/>
                </a:solidFill>
              </a:rPr>
              <a:t>	</a:t>
            </a:r>
          </a:p>
          <a:p>
            <a:pPr marL="457200" indent="-457200" algn="ctr"/>
            <a:r>
              <a:rPr lang="en-PH" sz="4800" b="1" dirty="0" smtClean="0">
                <a:solidFill>
                  <a:srgbClr val="006600"/>
                </a:solidFill>
              </a:rPr>
              <a:t>	</a:t>
            </a:r>
            <a:r>
              <a:rPr lang="en-PH" sz="3200" b="1" dirty="0" smtClean="0">
                <a:solidFill>
                  <a:srgbClr val="006600"/>
                </a:solidFill>
              </a:rPr>
              <a:t>ITWA133</a:t>
            </a:r>
            <a:endParaRPr lang="en-PH" sz="3200" b="1" dirty="0">
              <a:solidFill>
                <a:srgbClr val="0066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3276600"/>
            <a:ext cx="6705600" cy="152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Features of </a:t>
            </a:r>
            <a:r>
              <a:rPr lang="en-PH" dirty="0" err="1" smtClean="0"/>
              <a:t>MySQL</a:t>
            </a:r>
            <a:endParaRPr lang="en-PH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According to the article of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 Gilfillan </a:t>
            </a:r>
            <a:r>
              <a:rPr lang="en-US" sz="2800" dirty="0" smtClean="0"/>
              <a:t>in 2004, the following are the claimed features of MySQL:</a:t>
            </a:r>
          </a:p>
          <a:p>
            <a:pPr lvl="1" eaLnBrk="1" hangingPunct="1">
              <a:defRPr/>
            </a:pPr>
            <a:r>
              <a:rPr lang="en-US" sz="2800" dirty="0" smtClean="0"/>
              <a:t>High availability</a:t>
            </a:r>
          </a:p>
          <a:p>
            <a:pPr lvl="1" eaLnBrk="1" hangingPunct="1">
              <a:defRPr/>
            </a:pPr>
            <a:r>
              <a:rPr lang="en-US" sz="2800" dirty="0" smtClean="0"/>
              <a:t>High scalability </a:t>
            </a:r>
          </a:p>
          <a:p>
            <a:pPr lvl="1" eaLnBrk="1" hangingPunct="1">
              <a:defRPr/>
            </a:pPr>
            <a:r>
              <a:rPr lang="en-US" sz="2800" dirty="0" smtClean="0"/>
              <a:t>High performance 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757238"/>
          </a:xfrm>
        </p:spPr>
        <p:txBody>
          <a:bodyPr/>
          <a:lstStyle/>
          <a:p>
            <a:pPr eaLnBrk="1" hangingPunct="1"/>
            <a:r>
              <a:rPr lang="en-PH" dirty="0" smtClean="0"/>
              <a:t>Connecting to </a:t>
            </a:r>
            <a:r>
              <a:rPr lang="en-PH" dirty="0" err="1" smtClean="0"/>
              <a:t>MySQL</a:t>
            </a:r>
            <a:r>
              <a:rPr lang="en-PH" dirty="0" smtClean="0"/>
              <a:t> : Console Base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606425"/>
          </a:xfrm>
        </p:spPr>
        <p:txBody>
          <a:bodyPr/>
          <a:lstStyle/>
          <a:p>
            <a:pPr eaLnBrk="1" hangingPunct="1"/>
            <a:r>
              <a:rPr lang="en-PH" smtClean="0"/>
              <a:t>Console Base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8382000" cy="3667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381000" y="2665413"/>
            <a:ext cx="8305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>
                <a:latin typeface="+mn-lt"/>
              </a:rPr>
              <a:t> Go to the Command Window</a:t>
            </a:r>
          </a:p>
          <a:p>
            <a:pPr lvl="1"/>
            <a:r>
              <a:rPr lang="en-US" sz="2000" dirty="0">
                <a:latin typeface="+mn-lt"/>
              </a:rPr>
              <a:t>Start\Run </a:t>
            </a:r>
          </a:p>
          <a:p>
            <a:pPr lvl="1"/>
            <a:r>
              <a:rPr lang="en-US" sz="2000" dirty="0">
                <a:latin typeface="+mn-lt"/>
              </a:rPr>
              <a:t>Type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command</a:t>
            </a:r>
            <a:r>
              <a:rPr lang="en-US" sz="20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or</a:t>
            </a:r>
            <a:r>
              <a:rPr lang="en-US" sz="20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cmd</a:t>
            </a:r>
            <a:endParaRPr lang="en-US" sz="2000" b="1" dirty="0">
              <a:solidFill>
                <a:srgbClr val="C00000"/>
              </a:solidFill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+mn-lt"/>
              </a:rPr>
              <a:t> Go to the </a:t>
            </a:r>
            <a:r>
              <a:rPr lang="en-US" sz="2000" dirty="0" err="1">
                <a:latin typeface="+mn-lt"/>
              </a:rPr>
              <a:t>MySQL</a:t>
            </a:r>
            <a:r>
              <a:rPr lang="en-US" sz="2000" dirty="0">
                <a:latin typeface="+mn-lt"/>
              </a:rPr>
              <a:t> path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+mn-lt"/>
              </a:rPr>
              <a:t>C:\xampp\mysql\bin\mysql –u root –p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C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:\xampp\mysql\bin\mysql –u root 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+mn-lt"/>
              </a:rPr>
              <a:t> **Enter password if there is any. </a:t>
            </a:r>
          </a:p>
          <a:p>
            <a:r>
              <a:rPr lang="en-US" sz="2000" dirty="0">
                <a:latin typeface="+mn-lt"/>
              </a:rPr>
              <a:t>Type commands in </a:t>
            </a:r>
            <a:r>
              <a:rPr lang="en-US" sz="2000" dirty="0" err="1">
                <a:latin typeface="+mn-lt"/>
              </a:rPr>
              <a:t>MySQL</a:t>
            </a:r>
            <a:r>
              <a:rPr lang="en-US" sz="2000" dirty="0">
                <a:latin typeface="+mn-lt"/>
              </a:rPr>
              <a:t> prompt which looks like this:</a:t>
            </a:r>
          </a:p>
          <a:p>
            <a:endParaRPr lang="en-PH" sz="2000" dirty="0">
              <a:latin typeface="+mn-lt"/>
            </a:endParaRPr>
          </a:p>
        </p:txBody>
      </p:sp>
      <p:sp>
        <p:nvSpPr>
          <p:cNvPr id="22534" name="Text Box 1028"/>
          <p:cNvSpPr txBox="1">
            <a:spLocks noChangeArrowheads="1"/>
          </p:cNvSpPr>
          <p:nvPr/>
        </p:nvSpPr>
        <p:spPr bwMode="auto">
          <a:xfrm>
            <a:off x="381000" y="5562600"/>
            <a:ext cx="8305800" cy="366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mysql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MySQL Log In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 b="58969"/>
          <a:stretch>
            <a:fillRect/>
          </a:stretch>
        </p:blipFill>
        <p:spPr bwMode="auto">
          <a:xfrm>
            <a:off x="762000" y="1905000"/>
            <a:ext cx="7848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err="1" smtClean="0"/>
              <a:t>MySQL</a:t>
            </a:r>
            <a:r>
              <a:rPr lang="en-PH" dirty="0" smtClean="0"/>
              <a:t> Prompts</a:t>
            </a:r>
          </a:p>
        </p:txBody>
      </p:sp>
      <p:graphicFrame>
        <p:nvGraphicFramePr>
          <p:cNvPr id="4" name="Group 1065"/>
          <p:cNvGraphicFramePr>
            <a:graphicFrameLocks noGrp="1"/>
          </p:cNvGraphicFramePr>
          <p:nvPr>
            <p:ph idx="1"/>
          </p:nvPr>
        </p:nvGraphicFramePr>
        <p:xfrm>
          <a:off x="457200" y="1630363"/>
          <a:ext cx="8229600" cy="440467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371600"/>
                <a:gridCol w="68580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Prompt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mysql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&gt;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Ready for a new command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-&gt;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Waiting for the next line of multiple line command.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‘&gt;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Waiting for next line, waiting for completion of a string that began with single quote (‘ ‘ ‘).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“&gt;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Waiting for next line, waiting for completion of a string that began in double quote (‘ “ ‘).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`&gt;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Waiting for next line, waiting for completion of an identifier that began with a backtick  (‘ ` ‘).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/*&gt;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Waiting for next line, waiting for completion of a comment that began with /*.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/>
          <a:srcRect b="68983"/>
          <a:stretch>
            <a:fillRect/>
          </a:stretch>
        </p:blipFill>
        <p:spPr bwMode="auto">
          <a:xfrm>
            <a:off x="304800" y="1676400"/>
            <a:ext cx="8534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Basic Commands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606425"/>
          </a:xfrm>
        </p:spPr>
        <p:txBody>
          <a:bodyPr/>
          <a:lstStyle/>
          <a:p>
            <a:pPr eaLnBrk="1" hangingPunct="1"/>
            <a:r>
              <a:rPr lang="en-US" smtClean="0"/>
              <a:t>To clear command: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" y="2135188"/>
            <a:ext cx="7848600" cy="366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\c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85800" y="3429000"/>
            <a:ext cx="7848600" cy="3667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status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85800" y="3962400"/>
            <a:ext cx="7848600" cy="3667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\s</a:t>
            </a:r>
          </a:p>
        </p:txBody>
      </p:sp>
      <p:sp>
        <p:nvSpPr>
          <p:cNvPr id="26631" name="Content Placeholder 2"/>
          <p:cNvSpPr txBox="1">
            <a:spLocks/>
          </p:cNvSpPr>
          <p:nvPr/>
        </p:nvSpPr>
        <p:spPr bwMode="auto">
          <a:xfrm>
            <a:off x="306388" y="2746375"/>
            <a:ext cx="85026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SzPct val="85000"/>
              <a:buFont typeface="Wingdings 2" pitchFamily="18" charset="2"/>
              <a:buChar char=""/>
            </a:pPr>
            <a:r>
              <a:rPr lang="en-US" sz="2700" dirty="0">
                <a:latin typeface="Georgia" pitchFamily="18" charset="0"/>
              </a:rPr>
              <a:t>Get status from the server: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mtClean="0"/>
              <a:t>Basic Commands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 l="9036" t="11855" r="38660" b="38617"/>
          <a:stretch>
            <a:fillRect/>
          </a:stretch>
        </p:blipFill>
        <p:spPr bwMode="auto">
          <a:xfrm>
            <a:off x="620713" y="1371600"/>
            <a:ext cx="800100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 Commands</a:t>
            </a:r>
            <a:endParaRPr lang="en-SG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606425"/>
          </a:xfrm>
        </p:spPr>
        <p:txBody>
          <a:bodyPr/>
          <a:lstStyle/>
          <a:p>
            <a:pPr eaLnBrk="1" hangingPunct="1"/>
            <a:r>
              <a:rPr lang="en-US" smtClean="0"/>
              <a:t>Need help?:</a:t>
            </a:r>
            <a:endParaRPr lang="en-SG" smtClean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7848600" cy="3667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\h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62000" y="2667000"/>
            <a:ext cx="7848600" cy="3667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?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762000" y="3886200"/>
            <a:ext cx="7848600" cy="3667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help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762000" y="3276600"/>
            <a:ext cx="7848600" cy="3667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\?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8138" y="4422775"/>
            <a:ext cx="85026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SzPct val="85000"/>
              <a:buFont typeface="Wingdings 2" pitchFamily="18" charset="2"/>
              <a:buChar char=""/>
              <a:defRPr/>
            </a:pPr>
            <a:r>
              <a:rPr lang="en-US" sz="2700" dirty="0">
                <a:latin typeface="+mn-lt"/>
                <a:cs typeface="+mn-cs"/>
              </a:rPr>
              <a:t>To display the SQL version:</a:t>
            </a:r>
            <a:endParaRPr lang="en-SG" sz="2700" dirty="0">
              <a:latin typeface="+mn-lt"/>
              <a:cs typeface="+mn-cs"/>
            </a:endParaRPr>
          </a:p>
        </p:txBody>
      </p:sp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784225" y="5105400"/>
            <a:ext cx="7848600" cy="3667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select version();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6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 cstate="print"/>
          <a:srcRect t="25594"/>
          <a:stretch>
            <a:fillRect/>
          </a:stretch>
        </p:blipFill>
        <p:spPr bwMode="auto">
          <a:xfrm>
            <a:off x="990600" y="12192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 t="62204"/>
          <a:stretch>
            <a:fillRect/>
          </a:stretch>
        </p:blipFill>
        <p:spPr bwMode="auto">
          <a:xfrm>
            <a:off x="685800" y="1752600"/>
            <a:ext cx="7848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Murach’s ASP.NET 3.5/C#,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2008, Mike Murach &amp; Associates, Inc.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Slide </a:t>
            </a:r>
            <a:fld id="{309A9EE0-3328-44D5-84C9-CDF0E527926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534400" cy="84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8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Objectives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6600"/>
                </a:solidFill>
              </a:rPr>
              <a:t>To provide a good background of Relational Database using </a:t>
            </a:r>
            <a:r>
              <a:rPr lang="en-US" sz="2200" i="1" dirty="0" err="1" smtClean="0">
                <a:solidFill>
                  <a:srgbClr val="006600"/>
                </a:solidFill>
              </a:rPr>
              <a:t>MySQL</a:t>
            </a:r>
            <a:r>
              <a:rPr lang="en-US" sz="2200" i="1" dirty="0" smtClean="0">
                <a:solidFill>
                  <a:srgbClr val="006600"/>
                </a:solidFill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6600"/>
                </a:solidFill>
              </a:rPr>
              <a:t>To know the importance of Database in Web Application using </a:t>
            </a:r>
            <a:r>
              <a:rPr lang="en-US" sz="2200" i="1" dirty="0" err="1" smtClean="0">
                <a:solidFill>
                  <a:srgbClr val="006600"/>
                </a:solidFill>
              </a:rPr>
              <a:t>MySQL</a:t>
            </a:r>
            <a:r>
              <a:rPr lang="en-US" sz="2200" i="1" dirty="0" smtClean="0">
                <a:solidFill>
                  <a:srgbClr val="006600"/>
                </a:solidFill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6600"/>
                </a:solidFill>
              </a:rPr>
              <a:t>To Identify the importance of Database Structure in constructing tables.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6600"/>
                </a:solidFill>
              </a:rPr>
              <a:t>To be familiar with the syntax in managing users and database.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6600"/>
                </a:solidFill>
              </a:rPr>
              <a:t>To define a good structure of tables in a given database for data storage.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6600"/>
                </a:solidFill>
              </a:rPr>
              <a:t>To be familiar in the common syntax of creating database and tables and the correct data type to be used for each field.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200" i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/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0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/>
            <a:endParaRPr lang="en-PH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/>
            <a:endParaRPr lang="en-PH" sz="28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sz="2800" b="1" dirty="0">
                <a:solidFill>
                  <a:srgbClr val="006600"/>
                </a:solidFill>
                <a:latin typeface="Arial" charset="0"/>
                <a:cs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 Commands</a:t>
            </a:r>
            <a:endParaRPr lang="en-SG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606425"/>
          </a:xfrm>
        </p:spPr>
        <p:txBody>
          <a:bodyPr/>
          <a:lstStyle/>
          <a:p>
            <a:pPr eaLnBrk="1" hangingPunct="1"/>
            <a:r>
              <a:rPr lang="en-US" smtClean="0"/>
              <a:t>Display current user:</a:t>
            </a:r>
            <a:endParaRPr lang="en-SG" smtClean="0"/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8025" y="2122488"/>
            <a:ext cx="7848600" cy="366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select user();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2625725"/>
            <a:ext cx="8504238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SzPct val="85000"/>
              <a:buFont typeface="Wingdings 2" pitchFamily="18" charset="2"/>
              <a:buChar char=""/>
              <a:defRPr/>
            </a:pPr>
            <a:r>
              <a:rPr lang="en-US" sz="2700" dirty="0">
                <a:latin typeface="+mn-lt"/>
                <a:cs typeface="+mn-cs"/>
              </a:rPr>
              <a:t>Display current date:</a:t>
            </a:r>
            <a:endParaRPr lang="en-SG" sz="2700" dirty="0">
              <a:latin typeface="+mn-lt"/>
              <a:cs typeface="+mn-cs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96913" y="3309938"/>
            <a:ext cx="7848600" cy="366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select current_date();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900488"/>
            <a:ext cx="850423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SzPct val="85000"/>
              <a:buFont typeface="Wingdings 2" pitchFamily="18" charset="2"/>
              <a:buChar char=""/>
              <a:defRPr/>
            </a:pPr>
            <a:r>
              <a:rPr lang="en-US" sz="2700" dirty="0">
                <a:latin typeface="+mn-lt"/>
                <a:cs typeface="+mn-cs"/>
              </a:rPr>
              <a:t>Display today’s date and time:</a:t>
            </a:r>
            <a:endParaRPr lang="en-SG" sz="2700" dirty="0">
              <a:latin typeface="+mn-lt"/>
              <a:cs typeface="+mn-cs"/>
            </a:endParaRPr>
          </a:p>
        </p:txBody>
      </p:sp>
      <p:sp>
        <p:nvSpPr>
          <p:cNvPr id="31752" name="Text Box 4"/>
          <p:cNvSpPr txBox="1">
            <a:spLocks noChangeArrowheads="1"/>
          </p:cNvSpPr>
          <p:nvPr/>
        </p:nvSpPr>
        <p:spPr bwMode="auto">
          <a:xfrm>
            <a:off x="685800" y="4572000"/>
            <a:ext cx="7848600" cy="3667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select now()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 t="80656" r="67937"/>
          <a:stretch>
            <a:fillRect/>
          </a:stretch>
        </p:blipFill>
        <p:spPr bwMode="auto">
          <a:xfrm>
            <a:off x="304800" y="1535113"/>
            <a:ext cx="3657600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 cstate="print"/>
          <a:srcRect t="79831" r="63155"/>
          <a:stretch>
            <a:fillRect/>
          </a:stretch>
        </p:blipFill>
        <p:spPr bwMode="auto">
          <a:xfrm>
            <a:off x="4746625" y="1584325"/>
            <a:ext cx="3886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4" cstate="print"/>
          <a:srcRect t="79831" r="67937"/>
          <a:stretch>
            <a:fillRect/>
          </a:stretch>
        </p:blipFill>
        <p:spPr bwMode="auto">
          <a:xfrm>
            <a:off x="2773363" y="3886200"/>
            <a:ext cx="3733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 Commands</a:t>
            </a:r>
            <a:endParaRPr lang="en-SG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606425"/>
          </a:xfrm>
        </p:spPr>
        <p:txBody>
          <a:bodyPr/>
          <a:lstStyle/>
          <a:p>
            <a:pPr eaLnBrk="1" hangingPunct="1"/>
            <a:r>
              <a:rPr lang="en-US" smtClean="0"/>
              <a:t>To quit</a:t>
            </a:r>
            <a:endParaRPr lang="en-SG" smtClean="0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85800" y="2243138"/>
            <a:ext cx="7848600" cy="366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\q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685800" y="2819400"/>
            <a:ext cx="7848600" cy="3667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quit</a:t>
            </a:r>
          </a:p>
        </p:txBody>
      </p:sp>
      <p:sp>
        <p:nvSpPr>
          <p:cNvPr id="33798" name="Text Box 9"/>
          <p:cNvSpPr txBox="1">
            <a:spLocks noChangeArrowheads="1"/>
          </p:cNvSpPr>
          <p:nvPr/>
        </p:nvSpPr>
        <p:spPr bwMode="auto">
          <a:xfrm>
            <a:off x="685800" y="3386138"/>
            <a:ext cx="7848600" cy="366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PH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en-PH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PH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manipulation Language (DML)</a:t>
            </a:r>
          </a:p>
          <a:p>
            <a:pPr>
              <a:defRPr/>
            </a:pPr>
            <a:r>
              <a:rPr lang="en-PH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Create, Select, Insert, Update, Delete</a:t>
            </a:r>
            <a:endParaRPr lang="en-PH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dirty="0" smtClean="0"/>
              <a:t>Database Creation</a:t>
            </a:r>
            <a:endParaRPr lang="en-PH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82575" y="1981200"/>
            <a:ext cx="861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CREATE DATABASE </a:t>
            </a:r>
            <a:r>
              <a:rPr lang="en-US" sz="2400" b="1" i="1" dirty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2400" b="1" i="1" dirty="0" err="1">
                <a:solidFill>
                  <a:srgbClr val="C00000"/>
                </a:solidFill>
                <a:latin typeface="Courier New" pitchFamily="49" charset="0"/>
              </a:rPr>
              <a:t>databasename</a:t>
            </a:r>
            <a:r>
              <a:rPr lang="en-US" sz="2400" b="1" i="1" dirty="0">
                <a:solidFill>
                  <a:srgbClr val="C00000"/>
                </a:solidFill>
                <a:latin typeface="Courier New" pitchFamily="49" charset="0"/>
              </a:rPr>
              <a:t>&gt;;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206375" y="1501775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PH" sz="2400"/>
              <a:t>Syntax: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2575" y="2563813"/>
            <a:ext cx="8610600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CREATE DATABASE DBStudent</a:t>
            </a:r>
            <a:r>
              <a:rPr lang="en-US" sz="2400" b="1" i="1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7488" y="3309938"/>
            <a:ext cx="52689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PH" sz="2400"/>
              <a:t>Showing and Using the Database: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1463" y="4289425"/>
            <a:ext cx="861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Syntax:  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USE </a:t>
            </a:r>
            <a:r>
              <a:rPr lang="en-US" sz="2400" b="1" i="1" dirty="0">
                <a:solidFill>
                  <a:srgbClr val="C00000"/>
                </a:solidFill>
                <a:latin typeface="Courier New" pitchFamily="49" charset="0"/>
              </a:rPr>
              <a:t>&lt;database name&gt;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2575" y="4795838"/>
            <a:ext cx="8610600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USE DBStudent</a:t>
            </a:r>
            <a:r>
              <a:rPr lang="en-US" sz="2400" b="1" i="1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5175" y="5545138"/>
            <a:ext cx="76708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Note: It should display Query OK, 1 row affected as a result.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71463" y="3810000"/>
            <a:ext cx="8610600" cy="461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SHOW databases</a:t>
            </a:r>
            <a:r>
              <a:rPr lang="en-US" sz="2400" b="1" i="1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/>
      <p:bldP spid="9" grpId="0" animBg="1"/>
      <p:bldP spid="10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 t="15532" r="55832" b="45932"/>
          <a:stretch>
            <a:fillRect/>
          </a:stretch>
        </p:blipFill>
        <p:spPr bwMode="auto">
          <a:xfrm>
            <a:off x="2295525" y="1774825"/>
            <a:ext cx="536733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644775" y="4148138"/>
            <a:ext cx="1447800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Table Creation</a:t>
            </a:r>
            <a:endParaRPr lang="en-SG" dirty="0"/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282575" y="4572000"/>
            <a:ext cx="8556625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mysql &gt; DESCRIBE </a:t>
            </a:r>
            <a:r>
              <a:rPr lang="en-US" sz="2400" b="1" i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tblStudent;</a:t>
            </a:r>
          </a:p>
        </p:txBody>
      </p:sp>
      <p:sp>
        <p:nvSpPr>
          <p:cNvPr id="34824" name="Text Box 13"/>
          <p:cNvSpPr txBox="1">
            <a:spLocks noChangeArrowheads="1"/>
          </p:cNvSpPr>
          <p:nvPr/>
        </p:nvSpPr>
        <p:spPr bwMode="auto">
          <a:xfrm>
            <a:off x="304800" y="5664200"/>
            <a:ext cx="8534400" cy="461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SHOW tables;</a:t>
            </a:r>
            <a:endParaRPr lang="en-US" sz="2400" b="1" i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93688" y="2692400"/>
            <a:ext cx="8534400" cy="7080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mysql&gt; CREATE TABLE tblStudent(id int(5) primary key not null auto_increment, name char(25));</a:t>
            </a:r>
            <a:endParaRPr lang="en-US" sz="2000" b="1" i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9713" y="1470025"/>
            <a:ext cx="8534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PH" sz="2400" dirty="0"/>
              <a:t>Syntax:</a:t>
            </a:r>
          </a:p>
          <a:p>
            <a:r>
              <a:rPr lang="en-PH" sz="2400" dirty="0"/>
              <a:t>   </a:t>
            </a:r>
            <a:r>
              <a:rPr lang="en-PH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CREATE TABLE &lt;table name&gt; (field name field type(size)   </a:t>
            </a:r>
          </a:p>
          <a:p>
            <a:r>
              <a:rPr lang="en-PH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condition...);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7488" y="3576638"/>
            <a:ext cx="5268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PH" sz="2400"/>
              <a:t>Display the structure of the table: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28600" y="4005263"/>
            <a:ext cx="861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DESCRIBE &lt;table name&gt;;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17488" y="5111750"/>
            <a:ext cx="5268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PH" sz="2400"/>
              <a:t>Displaying the list of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824" grpId="0" animBg="1"/>
      <p:bldP spid="34825" grpId="0" animBg="1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dirty="0" smtClean="0"/>
              <a:t>Sample Screen</a:t>
            </a:r>
            <a:endParaRPr lang="en-PH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print"/>
          <a:srcRect t="46922"/>
          <a:stretch>
            <a:fillRect/>
          </a:stretch>
        </p:blipFill>
        <p:spPr bwMode="auto">
          <a:xfrm>
            <a:off x="533400" y="17526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SG" dirty="0" smtClean="0"/>
              <a:t>Adding of Primary Key</a:t>
            </a:r>
            <a:endParaRPr lang="en-SG" dirty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239713" y="1557338"/>
            <a:ext cx="8686800" cy="1185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create table primaryTable (id int not null auto_increment, name varchar(30), primary key (id));</a:t>
            </a:r>
            <a:endParaRPr lang="en-US" sz="2400" b="1" i="1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39713" y="2906713"/>
            <a:ext cx="8686800" cy="876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create table keyTable (id int not null auto_increment, name varchar(30), key (id));</a:t>
            </a:r>
            <a:endParaRPr lang="en-US" sz="2400" b="1" i="1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250825" y="3897313"/>
            <a:ext cx="8653463" cy="1196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create table uniqueTable (id int not null auto_increment, name varchar(30), unique key (id));</a:t>
            </a:r>
            <a:endParaRPr lang="en-US" sz="2400" b="1" i="1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6263" y="2689225"/>
            <a:ext cx="3048000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59575" y="3657600"/>
            <a:ext cx="1600200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2463" y="5027613"/>
            <a:ext cx="2754312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/>
      <p:bldP spid="50180" grpId="0" animBg="1"/>
      <p:bldP spid="501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 Data Types</a:t>
            </a:r>
          </a:p>
        </p:txBody>
      </p:sp>
      <p:graphicFrame>
        <p:nvGraphicFramePr>
          <p:cNvPr id="57432" name="Group 88"/>
          <p:cNvGraphicFramePr>
            <a:graphicFrameLocks noGrp="1"/>
          </p:cNvGraphicFramePr>
          <p:nvPr>
            <p:ph idx="1"/>
          </p:nvPr>
        </p:nvGraphicFramePr>
        <p:xfrm>
          <a:off x="301625" y="1524000"/>
          <a:ext cx="8537575" cy="4397059"/>
        </p:xfrm>
        <a:graphic>
          <a:graphicData uri="http://schemas.openxmlformats.org/drawingml/2006/table">
            <a:tbl>
              <a:tblPr/>
              <a:tblGrid>
                <a:gridCol w="1882775"/>
                <a:gridCol w="4854575"/>
                <a:gridCol w="18002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Storage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BOOL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-128 to 127; 0 is considered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INT or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-2147483648 to 2147483647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A small number with a floating decimal point.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A large number with a floating decimal point.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YYYY-MM-DD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Varies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Varies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CHAR(m)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Fixed length string between 0 to 255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Number of bytes specified by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VARCHAR(m)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Variable length string between 1 to 65,535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Varies according to the number of bytes specified by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m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PH" dirty="0" smtClean="0"/>
              <a:t>Introduction to Databases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036637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PH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en-PH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PH" dirty="0" smtClean="0"/>
              <a:t>– is an ordered collection of information from which a computer program can quickly access.</a:t>
            </a:r>
          </a:p>
          <a:p>
            <a:pPr eaLnBrk="1" hangingPunct="1">
              <a:defRPr/>
            </a:pPr>
            <a:r>
              <a:rPr lang="en-PH" dirty="0" smtClean="0"/>
              <a:t>Information stored in computer databases is actually stored in </a:t>
            </a:r>
            <a:r>
              <a:rPr lang="en-PH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smtClean="0"/>
              <a:t>similar to spreadsheet.</a:t>
            </a:r>
          </a:p>
          <a:p>
            <a:pPr eaLnBrk="1" hangingPunct="1">
              <a:defRPr/>
            </a:pPr>
            <a:r>
              <a:rPr lang="en-PH" dirty="0" smtClean="0"/>
              <a:t>A </a:t>
            </a:r>
            <a:r>
              <a:rPr lang="en-PH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</a:t>
            </a:r>
            <a:r>
              <a:rPr lang="en-PH" dirty="0" smtClean="0"/>
              <a:t> in a database is a single complete set of related information.</a:t>
            </a:r>
          </a:p>
          <a:p>
            <a:pPr eaLnBrk="1" hangingPunct="1">
              <a:defRPr/>
            </a:pPr>
            <a:r>
              <a:rPr lang="en-PH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r>
              <a:rPr lang="en-PH" dirty="0" smtClean="0"/>
              <a:t> are the individual categories of information stored in a record.</a:t>
            </a:r>
          </a:p>
          <a:p>
            <a:pPr eaLnBrk="1" hangingPunct="1">
              <a:defRPr/>
            </a:pPr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‘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/>
              <a:t>’ Command</a:t>
            </a:r>
            <a:endParaRPr lang="en-SG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911225"/>
          </a:xfrm>
        </p:spPr>
        <p:txBody>
          <a:bodyPr/>
          <a:lstStyle/>
          <a:p>
            <a:pPr eaLnBrk="1" hangingPunct="1"/>
            <a:r>
              <a:rPr lang="en-US" smtClean="0"/>
              <a:t>This time you can show additional information of a table</a:t>
            </a:r>
            <a:endParaRPr lang="en-SG" smtClean="0"/>
          </a:p>
        </p:txBody>
      </p:sp>
      <p:sp>
        <p:nvSpPr>
          <p:cNvPr id="37892" name="Rectangle 3"/>
          <p:cNvSpPr txBox="1">
            <a:spLocks noChangeArrowheads="1"/>
          </p:cNvSpPr>
          <p:nvPr/>
        </p:nvSpPr>
        <p:spPr bwMode="auto">
          <a:xfrm>
            <a:off x="304800" y="25146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SHOW COLUMNS FROM tblStudent;</a:t>
            </a:r>
            <a:endParaRPr lang="en-US" b="1" i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" y="3200400"/>
            <a:ext cx="8534400" cy="381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SHOW TABLE STATUS;</a:t>
            </a:r>
            <a:endParaRPr lang="en-US" b="1" i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" y="3843338"/>
            <a:ext cx="8534400" cy="381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SHOW TABLE STATUS \G;</a:t>
            </a:r>
            <a:endParaRPr lang="en-US" b="1" i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04800" y="4506913"/>
            <a:ext cx="8534400" cy="381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SHOW TABLE STATUS LIKE ‘tblStudent’ \G;</a:t>
            </a:r>
            <a:endParaRPr lang="en-US" b="1" i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04800" y="5148263"/>
            <a:ext cx="8534400" cy="381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mysql &gt; SHOW CREATE TABLE tblStudent \G;</a:t>
            </a:r>
            <a:endParaRPr lang="en-US" b="1" i="1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  <p:bldP spid="37894" grpId="0" animBg="1"/>
      <p:bldP spid="37895" grpId="0" animBg="1"/>
      <p:bldP spid="378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 t="39153"/>
          <a:stretch>
            <a:fillRect/>
          </a:stretch>
        </p:blipFill>
        <p:spPr bwMode="auto">
          <a:xfrm>
            <a:off x="1447800" y="1882775"/>
            <a:ext cx="64817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 cstate="print"/>
          <a:srcRect t="51357" r="21300"/>
          <a:stretch>
            <a:fillRect/>
          </a:stretch>
        </p:blipFill>
        <p:spPr bwMode="auto">
          <a:xfrm>
            <a:off x="1622425" y="1219200"/>
            <a:ext cx="574833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 cstate="print"/>
          <a:srcRect t="77118" r="21300"/>
          <a:stretch>
            <a:fillRect/>
          </a:stretch>
        </p:blipFill>
        <p:spPr bwMode="auto">
          <a:xfrm>
            <a:off x="1600200" y="4256087"/>
            <a:ext cx="5791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dirty="0" smtClean="0"/>
              <a:t>Modifying the Table Structure</a:t>
            </a:r>
            <a:endParaRPr lang="en-PH" dirty="0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250825" y="3005138"/>
            <a:ext cx="8664575" cy="8588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mysql &gt; ALTER TABLE tblStudent ADD gender char(1)</a:t>
            </a:r>
            <a:r>
              <a:rPr lang="en-US" sz="2400" b="1" i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;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61938" y="2046288"/>
            <a:ext cx="86106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ALTER TABLE &lt;table name&gt; ADD &lt;column name&gt; &lt;data type(size)&gt;;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28600" y="1546225"/>
            <a:ext cx="8610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/>
              <a:t> Adding new column</a:t>
            </a:r>
            <a:endParaRPr lang="en-US" sz="2800" b="1">
              <a:solidFill>
                <a:srgbClr val="C00000"/>
              </a:solidFill>
              <a:latin typeface="Courier New" pitchFamily="49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95338" y="4049713"/>
            <a:ext cx="7696200" cy="2035175"/>
            <a:chOff x="794660" y="4049484"/>
            <a:chExt cx="7696200" cy="2035628"/>
          </a:xfrm>
        </p:grpSpPr>
        <p:pic>
          <p:nvPicPr>
            <p:cNvPr id="4506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25343" b="8904"/>
            <a:stretch>
              <a:fillRect/>
            </a:stretch>
          </p:blipFill>
          <p:spPr bwMode="auto">
            <a:xfrm>
              <a:off x="794660" y="4049484"/>
              <a:ext cx="7696200" cy="2035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904197" y="4529016"/>
              <a:ext cx="5791200" cy="3048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1023938" y="5757863"/>
            <a:ext cx="3505200" cy="15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dirty="0" smtClean="0"/>
              <a:t>Modifying Table Structure</a:t>
            </a:r>
            <a:endParaRPr lang="en-PH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28600" y="1546225"/>
            <a:ext cx="8610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/>
              <a:t> Changing Field Type Sizes</a:t>
            </a:r>
            <a:endParaRPr lang="en-US" sz="2800" b="1">
              <a:solidFill>
                <a:srgbClr val="C00000"/>
              </a:solidFill>
              <a:latin typeface="Courier New" pitchFamily="49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 t="33562" b="8904"/>
          <a:stretch>
            <a:fillRect/>
          </a:stretch>
        </p:blipFill>
        <p:spPr bwMode="auto">
          <a:xfrm>
            <a:off x="293688" y="3962400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239713" y="2938463"/>
            <a:ext cx="8664575" cy="8604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mysql &gt; ALTER TABLE tblStudent MODIFY gender char(7)</a:t>
            </a:r>
            <a:r>
              <a:rPr lang="en-US" sz="2400" b="1" i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;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1938" y="2046288"/>
            <a:ext cx="86106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ALTER TABLE &lt;table name&gt; MODIFY &lt;column name&gt; &lt;data type(size)&gt;;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5692775"/>
            <a:ext cx="685800" cy="158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dirty="0" smtClean="0"/>
              <a:t>Modifying Table Structure</a:t>
            </a:r>
            <a:endParaRPr lang="en-PH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28600" y="1546225"/>
            <a:ext cx="8610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/>
              <a:t> Changing Field Names</a:t>
            </a:r>
            <a:endParaRPr lang="en-US" sz="2800" b="1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39713" y="3417888"/>
            <a:ext cx="8664575" cy="8604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mysql &gt; ALTER TABLE tblStudent CHANGE gender sex char(7)</a:t>
            </a:r>
            <a:r>
              <a:rPr lang="en-US" sz="2400" b="1" i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61938" y="2046288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ALTER TABLE &lt;table name&gt; CHANGE &lt;column name&gt; &lt;new column name&gt; &lt;data type(size)&gt;;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 t="32877" b="9589"/>
          <a:stretch>
            <a:fillRect/>
          </a:stretch>
        </p:blipFill>
        <p:spPr bwMode="auto">
          <a:xfrm>
            <a:off x="762000" y="4408488"/>
            <a:ext cx="7696200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1033463" y="5986463"/>
            <a:ext cx="304800" cy="158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dirty="0" smtClean="0"/>
              <a:t>Modifying Table Structure</a:t>
            </a:r>
            <a:endParaRPr lang="en-PH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28600" y="1546225"/>
            <a:ext cx="8610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/>
              <a:t> Dropping column</a:t>
            </a:r>
            <a:endParaRPr lang="en-US" sz="2800" b="1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39713" y="3014663"/>
            <a:ext cx="8664575" cy="7191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mysql &gt; ALTER TABLE tblStudent DROP sex;</a:t>
            </a:r>
            <a:endParaRPr lang="en-US" sz="2400" b="1" i="1" dirty="0">
              <a:solidFill>
                <a:schemeClr val="bg1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61938" y="2046288"/>
            <a:ext cx="86106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ALTER TABLE &lt;table name&gt; DROP &lt;column name&gt;;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 t="39041" b="8904"/>
          <a:stretch>
            <a:fillRect/>
          </a:stretch>
        </p:blipFill>
        <p:spPr bwMode="auto">
          <a:xfrm>
            <a:off x="838200" y="3897313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Inserting Values to your Table</a:t>
            </a:r>
            <a:endParaRPr lang="en-SG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375" y="4365625"/>
            <a:ext cx="87630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Syntax: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</a:rPr>
              <a:t> SELECT * FROM &lt;table name&gt;;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184150" y="3767138"/>
            <a:ext cx="8491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To view use ‘SELECT’ command: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5075238"/>
            <a:ext cx="8697913" cy="5651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mysql&gt; SELECT * FROM tblStudent;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250825" y="2547938"/>
            <a:ext cx="8664575" cy="8588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mysql &gt; INSERT INTO tblStudent VALUES (10001, ‘Juan Dela Cruz’)</a:t>
            </a:r>
            <a:r>
              <a:rPr lang="en-US" sz="2400" b="1" i="1" dirty="0">
                <a:solidFill>
                  <a:schemeClr val="bg1"/>
                </a:solidFill>
                <a:latin typeface="Courier New" pitchFamily="49" charset="0"/>
                <a:cs typeface="+mn-cs"/>
              </a:rPr>
              <a:t>;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8600" y="1622425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INSERT INTO &lt;table name&gt; VALUES (value1, value2, value3, ....);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966" grpId="0"/>
      <p:bldP spid="6" grpId="0" animBg="1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50179" name="Picture 5"/>
          <p:cNvPicPr>
            <a:picLocks noChangeAspect="1" noChangeArrowheads="1"/>
          </p:cNvPicPr>
          <p:nvPr/>
        </p:nvPicPr>
        <p:blipFill>
          <a:blip r:embed="rId2" cstate="print"/>
          <a:srcRect t="68462"/>
          <a:stretch>
            <a:fillRect/>
          </a:stretch>
        </p:blipFill>
        <p:spPr bwMode="auto">
          <a:xfrm>
            <a:off x="784225" y="1785938"/>
            <a:ext cx="777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757238"/>
          </a:xfrm>
        </p:spPr>
        <p:txBody>
          <a:bodyPr/>
          <a:lstStyle/>
          <a:p>
            <a:r>
              <a:rPr lang="en-US" dirty="0" smtClean="0"/>
              <a:t>Inserting Values is a Specific Column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463" y="2536825"/>
            <a:ext cx="86106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INSERT INTO tblStudent</a:t>
            </a:r>
            <a:r>
              <a:rPr lang="en-US" sz="2400" b="1" i="1">
                <a:solidFill>
                  <a:schemeClr val="bg1"/>
                </a:solidFill>
                <a:latin typeface="Courier New" pitchFamily="49" charset="0"/>
              </a:rPr>
              <a:t> (name) </a:t>
            </a: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VALUES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>
                <a:solidFill>
                  <a:schemeClr val="bg1"/>
                </a:solidFill>
                <a:latin typeface="Courier New" pitchFamily="49" charset="0"/>
              </a:rPr>
              <a:t>       (‘Ma. Conchita Borromeo’)</a:t>
            </a: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sz="2400" b="1" i="1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" y="1622425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INSERT INTO &lt;table name&gt; (column name)  </a:t>
            </a:r>
          </a:p>
          <a:p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       VALUES (value);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 cstate="print"/>
          <a:srcRect t="66924"/>
          <a:stretch>
            <a:fillRect/>
          </a:stretch>
        </p:blipFill>
        <p:spPr bwMode="auto">
          <a:xfrm>
            <a:off x="381000" y="3863975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42938" y="5387975"/>
            <a:ext cx="609600" cy="15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84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PH" sz="3600" dirty="0" smtClean="0"/>
              <a:t>Example: Employee Directory DB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200" y="1919287"/>
          <a:ext cx="8382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447800"/>
                <a:gridCol w="2133600"/>
                <a:gridCol w="1219200"/>
                <a:gridCol w="10668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 err="1" smtClean="0"/>
                        <a:t>last_name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 err="1" smtClean="0"/>
                        <a:t>first_name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 smtClean="0"/>
                        <a:t>address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 smtClean="0"/>
                        <a:t>city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 smtClean="0"/>
                        <a:t>state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 smtClean="0"/>
                        <a:t>zip</a:t>
                      </a:r>
                      <a:endParaRPr lang="en-P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Blair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Dennis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204 Spruce Lane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Brookfield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MA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01506</a:t>
                      </a:r>
                      <a:endParaRPr lang="en-P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Hernandez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Louis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68 Boston</a:t>
                      </a:r>
                      <a:r>
                        <a:rPr lang="en-PH" sz="1600" baseline="0" dirty="0" smtClean="0"/>
                        <a:t> Post Road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Spencer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MA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01562</a:t>
                      </a:r>
                      <a:endParaRPr lang="en-P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Miller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Erica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271 Baker Hill Road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Brookfield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MA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01515</a:t>
                      </a:r>
                      <a:endParaRPr lang="en-P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Morinaga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Scott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17 Ashley Road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Brookfield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MA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01515</a:t>
                      </a:r>
                      <a:endParaRPr lang="en-P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Picard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Raymond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1113 </a:t>
                      </a:r>
                      <a:r>
                        <a:rPr lang="en-PH" sz="1600" dirty="0" err="1" smtClean="0"/>
                        <a:t>Oakham</a:t>
                      </a:r>
                      <a:r>
                        <a:rPr lang="en-PH" sz="1600" dirty="0" smtClean="0"/>
                        <a:t> Road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err="1" smtClean="0"/>
                        <a:t>Barre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MA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01531</a:t>
                      </a:r>
                      <a:endParaRPr lang="en-P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75113" y="1350962"/>
            <a:ext cx="801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PH">
                <a:latin typeface="Georgia" pitchFamily="18" charset="0"/>
              </a:rPr>
              <a:t>Fields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93800" y="1554162"/>
            <a:ext cx="2895600" cy="458788"/>
            <a:chOff x="1066800" y="1905000"/>
            <a:chExt cx="2895600" cy="45799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3353197" y="2133202"/>
              <a:ext cx="456409" cy="317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906190" y="2132410"/>
              <a:ext cx="456409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852090" y="2132410"/>
              <a:ext cx="456409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66800" y="1905000"/>
              <a:ext cx="2895600" cy="15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81000" y="3536950"/>
            <a:ext cx="3048000" cy="1066800"/>
            <a:chOff x="253284" y="3886994"/>
            <a:chExt cx="3048000" cy="106759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67572" y="3912413"/>
              <a:ext cx="2286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67572" y="4265100"/>
              <a:ext cx="2286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-267019" y="4419997"/>
              <a:ext cx="1067594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3284" y="4952999"/>
              <a:ext cx="3048000" cy="15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41700" y="4411662"/>
            <a:ext cx="1700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PH" dirty="0">
                <a:latin typeface="Georgia" pitchFamily="18" charset="0"/>
              </a:rPr>
              <a:t>Records (Row)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800" y="4983162"/>
            <a:ext cx="8305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PH" sz="2400" dirty="0">
                <a:latin typeface="+mn-lt"/>
                <a:cs typeface="+mn-cs"/>
              </a:rPr>
              <a:t>Also called as </a:t>
            </a:r>
            <a:r>
              <a:rPr lang="en-PH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flat-file database</a:t>
            </a:r>
            <a:r>
              <a:rPr lang="en-PH" sz="2400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PH" sz="2400" dirty="0">
                <a:latin typeface="+mn-lt"/>
                <a:cs typeface="+mn-cs"/>
              </a:rPr>
              <a:t>that stores information in a single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Other Structure</a:t>
            </a:r>
            <a:endParaRPr lang="en-SG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1665288"/>
            <a:ext cx="86868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INSERT INTO tblStudent</a:t>
            </a:r>
            <a:r>
              <a:rPr lang="en-US" sz="2400" b="1" i="1">
                <a:solidFill>
                  <a:schemeClr val="bg1"/>
                </a:solidFill>
                <a:latin typeface="Courier New" pitchFamily="49" charset="0"/>
              </a:rPr>
              <a:t> (id,name) </a:t>
            </a: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VALUES </a:t>
            </a:r>
            <a:r>
              <a:rPr lang="en-US" sz="2400" b="1" i="1">
                <a:solidFill>
                  <a:schemeClr val="bg1"/>
                </a:solidFill>
                <a:latin typeface="Courier New" pitchFamily="49" charset="0"/>
              </a:rPr>
              <a:t>(10003,’Mar Roxas’)</a:t>
            </a: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sz="2400" b="1" i="1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8600" y="2743200"/>
            <a:ext cx="8686800" cy="990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INSERT INTO tblStudent</a:t>
            </a:r>
            <a:r>
              <a:rPr lang="en-US" sz="2400" b="1" i="1">
                <a:solidFill>
                  <a:schemeClr val="bg1"/>
                </a:solidFill>
                <a:latin typeface="Courier New" pitchFamily="49" charset="0"/>
              </a:rPr>
              <a:t> (name,id) </a:t>
            </a: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VALUES </a:t>
            </a:r>
            <a:r>
              <a:rPr lang="en-US" sz="2400" b="1" i="1">
                <a:solidFill>
                  <a:schemeClr val="bg1"/>
                </a:solidFill>
                <a:latin typeface="Courier New" pitchFamily="49" charset="0"/>
              </a:rPr>
              <a:t>(’Jojo Binay’,10004)</a:t>
            </a: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sz="2400" b="1" i="1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dirty="0" smtClean="0"/>
              <a:t>Updating the Records</a:t>
            </a:r>
            <a:endParaRPr lang="en-PH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463" y="2438400"/>
            <a:ext cx="8610600" cy="892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UPDATE tblStudent</a:t>
            </a:r>
            <a:r>
              <a:rPr lang="en-US" sz="2400" b="1" i="1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SET name=‘Ma. Conchita Dimagiba’ WHERE id=‘10002’; </a:t>
            </a:r>
            <a:endParaRPr lang="en-US" sz="2400" b="1" i="1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" y="1622425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Syntax: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&lt;table name&gt; SET &lt;column name&gt; = &lt;value&gt; WHERE &lt;column name&gt; = &lt;value&gt;;  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 t="38136" b="6252"/>
          <a:stretch>
            <a:fillRect/>
          </a:stretch>
        </p:blipFill>
        <p:spPr bwMode="auto">
          <a:xfrm>
            <a:off x="392113" y="3382700"/>
            <a:ext cx="8382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dirty="0" smtClean="0"/>
              <a:t>Updating Multiple Columns</a:t>
            </a:r>
            <a:endParaRPr lang="en-PH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463" y="2917825"/>
            <a:ext cx="8610600" cy="892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mysql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&gt; UPDATE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tblStudent</a:t>
            </a:r>
            <a:r>
              <a:rPr lang="en-US" sz="2400" b="1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SET name=‘Juan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Dela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Peña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’, gender=‘M’ WHERE id=‘10001’; </a:t>
            </a:r>
            <a:endParaRPr lang="en-US" sz="2400" b="1" i="1" dirty="0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" y="1622425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&lt;table name&gt; SET &lt;column name&gt; = &lt;value&gt;, &lt;column name&gt; = &lt;value&gt; WHERE &lt;column name&gt; = &lt;value&gt;;  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 t="58475" b="6737"/>
          <a:stretch>
            <a:fillRect/>
          </a:stretch>
        </p:blipFill>
        <p:spPr bwMode="auto">
          <a:xfrm>
            <a:off x="434975" y="3951288"/>
            <a:ext cx="82296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dirty="0" smtClean="0"/>
              <a:t>Deleting of Columns</a:t>
            </a:r>
            <a:endParaRPr lang="en-PH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463" y="2536825"/>
            <a:ext cx="8610600" cy="892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mysql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&gt; DELETE FROM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tblStudent</a:t>
            </a:r>
            <a:r>
              <a:rPr lang="en-US" sz="2400" b="1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WHERE id=‘10002’; </a:t>
            </a:r>
            <a:endParaRPr lang="en-US" sz="2400" b="1" i="1" dirty="0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" y="1622425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&lt;table name&gt; WHERE &lt;column name&gt; = &lt;value&gt;;  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 t="43221" b="5933"/>
          <a:stretch>
            <a:fillRect/>
          </a:stretch>
        </p:blipFill>
        <p:spPr bwMode="auto">
          <a:xfrm>
            <a:off x="457200" y="3624263"/>
            <a:ext cx="830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all data in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Syntax: 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TRUNCATE TABLE &lt;table name&gt;</a:t>
            </a:r>
          </a:p>
          <a:p>
            <a:endParaRPr lang="en-US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or</a:t>
            </a:r>
          </a:p>
          <a:p>
            <a:pPr>
              <a:buNone/>
            </a:pPr>
            <a:endParaRPr lang="en-US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463" y="2110450"/>
            <a:ext cx="8610600" cy="5333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mysql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&gt;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TRUNCATE TABLE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tblStudent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sz="2400" b="1" i="1" dirty="0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325" y="3722225"/>
            <a:ext cx="8610600" cy="5333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mysql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&gt;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DELETE FROM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tblStudent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sz="2400" b="1" i="1" dirty="0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Delete A Table</a:t>
            </a:r>
            <a:endParaRPr lang="en-SG" dirty="0"/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239713" y="289560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* You remove a table from the database when it is not required. You use the DROP TABLE statement to remove a table. When you remove a table, all the data from the table is also deleted.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1463" y="2176463"/>
            <a:ext cx="861060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mysql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&gt; DROP TABLE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tblStudent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sz="2400" b="1" i="1" dirty="0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28600" y="1622425"/>
            <a:ext cx="861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&lt;table name&gt;;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dirty="0" smtClean="0"/>
              <a:t>To Delete Database</a:t>
            </a:r>
            <a:endParaRPr lang="en-PH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463" y="2176463"/>
            <a:ext cx="861060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mysql&gt; DROP DATABASE dbStudent;</a:t>
            </a:r>
            <a:endParaRPr lang="en-US" sz="2400" b="1" i="1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" y="1622425"/>
            <a:ext cx="861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Syntax: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DROP DATABASE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&lt;database name&gt;;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Relational Database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PH" sz="2400" dirty="0" smtClean="0"/>
              <a:t>Stores information across multiple related tables.</a:t>
            </a:r>
          </a:p>
          <a:p>
            <a:pPr eaLnBrk="1" hangingPunct="1">
              <a:defRPr/>
            </a:pPr>
            <a:r>
              <a:rPr lang="en-PH" sz="2400" dirty="0" smtClean="0"/>
              <a:t>Composed of Primary Table and Related Table (child table) </a:t>
            </a:r>
          </a:p>
          <a:p>
            <a:pPr eaLnBrk="1" hangingPunct="1">
              <a:defRPr/>
            </a:pPr>
            <a:r>
              <a:rPr lang="en-PH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 </a:t>
            </a:r>
            <a:r>
              <a:rPr lang="en-PH" sz="2400" dirty="0" smtClean="0"/>
              <a:t>is a field that contains a unique identifier for each record in a primary table.</a:t>
            </a:r>
          </a:p>
          <a:p>
            <a:pPr eaLnBrk="1" hangingPunct="1">
              <a:defRPr/>
            </a:pPr>
            <a:r>
              <a:rPr lang="en-PH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 </a:t>
            </a:r>
            <a:r>
              <a:rPr lang="en-PH" sz="2400" dirty="0" smtClean="0"/>
              <a:t>is a field in a related table that refers to the primary key in a primary table.</a:t>
            </a:r>
          </a:p>
          <a:p>
            <a:pPr eaLnBrk="1" hangingPunct="1">
              <a:defRPr/>
            </a:pPr>
            <a:r>
              <a:rPr lang="en-PH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Normalization</a:t>
            </a:r>
            <a:r>
              <a:rPr lang="en-PH" sz="2400" dirty="0" smtClean="0"/>
              <a:t> is the process of breaking tables into multiple related tables to reduce redundant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The </a:t>
            </a:r>
            <a:r>
              <a:rPr lang="en-PH" dirty="0" err="1" smtClean="0"/>
              <a:t>MySQL</a:t>
            </a:r>
            <a:r>
              <a:rPr lang="en-PH" dirty="0" smtClean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PH" sz="2800" dirty="0" smtClean="0"/>
              <a:t>One important aspect of database management is its querying capability.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PH" sz="2800" dirty="0" smtClean="0"/>
              <a:t>A </a:t>
            </a:r>
            <a:r>
              <a:rPr lang="en-PH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r>
              <a:rPr lang="en-PH" sz="2800" dirty="0" smtClean="0"/>
              <a:t> is a structured set of instructions and criteria for retrieving, adding, modifying, and deleting database information.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PH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Manipulation Language (DML) </a:t>
            </a:r>
            <a:r>
              <a:rPr lang="en-PH" sz="2800" dirty="0" smtClean="0"/>
              <a:t>is use for creating queries.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PH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 Query Language (SQL) </a:t>
            </a:r>
            <a:r>
              <a:rPr lang="en-PH" sz="2800" dirty="0" smtClean="0"/>
              <a:t>has a standard data manipulation language among many database management system.</a:t>
            </a:r>
            <a:endParaRPr lang="en-PH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Open Source Databases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sz="2400" dirty="0" smtClean="0"/>
              <a:t>Either as outgrowths of earlier academic research (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) </a:t>
            </a:r>
          </a:p>
          <a:p>
            <a:pPr eaLnBrk="1" hangingPunct="1">
              <a:buFontTx/>
              <a:buChar char="•"/>
            </a:pPr>
            <a:endParaRPr lang="en-US" sz="2400" dirty="0" smtClean="0"/>
          </a:p>
          <a:p>
            <a:pPr eaLnBrk="1" hangingPunct="1">
              <a:buFontTx/>
              <a:buChar char="•"/>
            </a:pPr>
            <a:r>
              <a:rPr lang="en-US" sz="2400" dirty="0" smtClean="0"/>
              <a:t> Developments of lightweight storage tools for websites (</a:t>
            </a:r>
            <a:r>
              <a:rPr lang="en-US" sz="2400" dirty="0" err="1" smtClean="0"/>
              <a:t>MySQL</a:t>
            </a:r>
            <a:r>
              <a:rPr lang="en-US" sz="2400" dirty="0" smtClean="0"/>
              <a:t>)</a:t>
            </a:r>
          </a:p>
          <a:p>
            <a:pPr eaLnBrk="1" hangingPunct="1">
              <a:buFontTx/>
              <a:buChar char="•"/>
            </a:pPr>
            <a:endParaRPr lang="en-US" sz="2400" dirty="0" smtClean="0"/>
          </a:p>
          <a:p>
            <a:pPr eaLnBrk="1" hangingPunct="1">
              <a:buFontTx/>
              <a:buChar char="•"/>
            </a:pPr>
            <a:r>
              <a:rPr lang="en-US" sz="2400" dirty="0" smtClean="0"/>
              <a:t>Open-sourced commercial products (</a:t>
            </a:r>
            <a:r>
              <a:rPr lang="en-US" sz="2400" dirty="0" err="1" smtClean="0"/>
              <a:t>InterBase</a:t>
            </a:r>
            <a:r>
              <a:rPr lang="en-US" sz="2400" dirty="0" smtClean="0"/>
              <a:t>)</a:t>
            </a:r>
          </a:p>
          <a:p>
            <a:pPr eaLnBrk="1" hangingPunct="1"/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A Bit History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11162" y="1295400"/>
            <a:ext cx="8504238" cy="49498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Most popular open source relational database</a:t>
            </a:r>
          </a:p>
          <a:p>
            <a:pPr eaLnBrk="1" hangingPunct="1">
              <a:defRPr/>
            </a:pPr>
            <a:r>
              <a:rPr lang="en-US" sz="2800" dirty="0" smtClean="0"/>
              <a:t>An Australian academician named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Hughes </a:t>
            </a:r>
            <a:r>
              <a:rPr lang="en-US" sz="2800" dirty="0" smtClean="0"/>
              <a:t>(Hughes Technologies) wrote a very lightweight database engine called mSQL (short for mini SQL) -- it didn't implement a number of features required for full ANSI SQL certification, but it was very small and very fast.  </a:t>
            </a:r>
          </a:p>
          <a:p>
            <a:pPr eaLnBrk="1" hangingPunct="1">
              <a:defRPr/>
            </a:pPr>
            <a:r>
              <a:rPr lang="en-US" sz="2800" dirty="0" smtClean="0"/>
              <a:t>mSQL was distributed as shareware </a:t>
            </a:r>
          </a:p>
          <a:p>
            <a:pPr eaLnBrk="1" hangingPunct="1">
              <a:defRPr/>
            </a:pPr>
            <a:r>
              <a:rPr lang="en-US" sz="2800" dirty="0" smtClean="0"/>
              <a:t>incapable of doing a number of essential things -- like joins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A Bit History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improvement was done by a Swedish programmer 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Monty Widenius</a:t>
            </a:r>
          </a:p>
          <a:p>
            <a:pPr eaLnBrk="1" hangingPunct="1">
              <a:defRPr/>
            </a:pPr>
            <a:r>
              <a:rPr lang="en-US" sz="2800" dirty="0" smtClean="0"/>
              <a:t>MySQL rapidly grew until, although it's still a fast, light database, it's also a pretty powerful one. </a:t>
            </a:r>
          </a:p>
          <a:p>
            <a:pPr eaLnBrk="1" hangingPunct="1">
              <a:defRPr/>
            </a:pPr>
            <a:r>
              <a:rPr lang="en-US" sz="2800" dirty="0" smtClean="0"/>
              <a:t>MySQL is written in C++, compiles using GNU gcc, and is pretty portable -- it has been ported to OS/2, Windows 95 and NT, as well as a variety of flavours of UNIX</a:t>
            </a:r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E Template">
  <a:themeElements>
    <a:clrScheme name="omnit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omnit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nit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nit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nit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nit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nit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mnit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mnit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mnit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mnit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mnit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mnit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rgbClr val="49711E"/>
      </a:dk1>
      <a:lt1>
        <a:sysClr val="window" lastClr="FFFFFF"/>
      </a:lt1>
      <a:dk2>
        <a:srgbClr val="49711E"/>
      </a:dk2>
      <a:lt2>
        <a:srgbClr val="FFFFFF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 Template</Template>
  <TotalTime>1477</TotalTime>
  <Words>1698</Words>
  <Application>Microsoft Office PowerPoint</Application>
  <PresentationFormat>On-screen Show (4:3)</PresentationFormat>
  <Paragraphs>279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ITE Template</vt:lpstr>
      <vt:lpstr>Theme1</vt:lpstr>
      <vt:lpstr>Slide 1</vt:lpstr>
      <vt:lpstr>Slide 2</vt:lpstr>
      <vt:lpstr>Introduction to Databases</vt:lpstr>
      <vt:lpstr>Example: Employee Directory DB</vt:lpstr>
      <vt:lpstr>Relational Database</vt:lpstr>
      <vt:lpstr>The MySQL Database</vt:lpstr>
      <vt:lpstr>Open Source Databases</vt:lpstr>
      <vt:lpstr>A Bit History</vt:lpstr>
      <vt:lpstr>A Bit History</vt:lpstr>
      <vt:lpstr>Features of MySQL</vt:lpstr>
      <vt:lpstr>Connecting to MySQL : Console Base</vt:lpstr>
      <vt:lpstr>MySQL Log In</vt:lpstr>
      <vt:lpstr>MySQL Prompts</vt:lpstr>
      <vt:lpstr>Example</vt:lpstr>
      <vt:lpstr>Basic Commands</vt:lpstr>
      <vt:lpstr>Basic Commands</vt:lpstr>
      <vt:lpstr>Basic Commands</vt:lpstr>
      <vt:lpstr>Example</vt:lpstr>
      <vt:lpstr>Example</vt:lpstr>
      <vt:lpstr>Basic Commands</vt:lpstr>
      <vt:lpstr>Example</vt:lpstr>
      <vt:lpstr>Basic Commands</vt:lpstr>
      <vt:lpstr>MySQL</vt:lpstr>
      <vt:lpstr>Database Creation</vt:lpstr>
      <vt:lpstr>Example</vt:lpstr>
      <vt:lpstr>Table Creation</vt:lpstr>
      <vt:lpstr>Sample Screen</vt:lpstr>
      <vt:lpstr>Adding of Primary Key</vt:lpstr>
      <vt:lpstr>Field Data Types</vt:lpstr>
      <vt:lpstr>The ‘show’ Command</vt:lpstr>
      <vt:lpstr>Example</vt:lpstr>
      <vt:lpstr>Example</vt:lpstr>
      <vt:lpstr>Modifying the Table Structure</vt:lpstr>
      <vt:lpstr>Modifying Table Structure</vt:lpstr>
      <vt:lpstr>Modifying Table Structure</vt:lpstr>
      <vt:lpstr>Modifying Table Structure</vt:lpstr>
      <vt:lpstr>Inserting Values to your Table</vt:lpstr>
      <vt:lpstr>Example</vt:lpstr>
      <vt:lpstr>Inserting Values is a Specific Column</vt:lpstr>
      <vt:lpstr>Other Structure</vt:lpstr>
      <vt:lpstr>Updating the Records</vt:lpstr>
      <vt:lpstr>Updating Multiple Columns</vt:lpstr>
      <vt:lpstr>Deleting of Columns</vt:lpstr>
      <vt:lpstr>Deleting all data in a table</vt:lpstr>
      <vt:lpstr>To Delete A Table</vt:lpstr>
      <vt:lpstr>To Delete Database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Databases and MySQL</dc:title>
  <dc:creator>Geanne Ross Franco</dc:creator>
  <cp:lastModifiedBy>RMDA</cp:lastModifiedBy>
  <cp:revision>92</cp:revision>
  <dcterms:created xsi:type="dcterms:W3CDTF">2009-07-29T12:47:35Z</dcterms:created>
  <dcterms:modified xsi:type="dcterms:W3CDTF">2014-05-09T02:20:37Z</dcterms:modified>
</cp:coreProperties>
</file>