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 id="2147483856" r:id="rId2"/>
  </p:sldMasterIdLst>
  <p:sldIdLst>
    <p:sldId id="283" r:id="rId3"/>
    <p:sldId id="257" r:id="rId4"/>
    <p:sldId id="281" r:id="rId5"/>
    <p:sldId id="282" r:id="rId6"/>
    <p:sldId id="259" r:id="rId7"/>
    <p:sldId id="260" r:id="rId8"/>
    <p:sldId id="258"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B25"/>
    <a:srgbClr val="00FF00"/>
    <a:srgbClr val="B4FAD4"/>
    <a:srgbClr val="339966"/>
    <a:srgbClr val="00CC99"/>
    <a:srgbClr val="336600"/>
    <a:srgbClr val="FFFFCC"/>
    <a:srgbClr val="009900"/>
    <a:srgbClr val="CC0000"/>
    <a:srgbClr val="333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grpSp>
        <p:nvGrpSpPr>
          <p:cNvPr id="4" name="Group 4"/>
          <p:cNvGrpSpPr>
            <a:grpSpLocks/>
          </p:cNvGrpSpPr>
          <p:nvPr/>
        </p:nvGrpSpPr>
        <p:grpSpPr bwMode="auto">
          <a:xfrm>
            <a:off x="0" y="5943600"/>
            <a:ext cx="9144000" cy="939800"/>
            <a:chOff x="0" y="5943600"/>
            <a:chExt cx="9144000" cy="939800"/>
          </a:xfrm>
        </p:grpSpPr>
        <p:sp>
          <p:nvSpPr>
            <p:cNvPr id="8" name="Rectangle 3"/>
            <p:cNvSpPr>
              <a:spLocks noChangeArrowheads="1"/>
            </p:cNvSpPr>
            <p:nvPr/>
          </p:nvSpPr>
          <p:spPr bwMode="auto">
            <a:xfrm>
              <a:off x="0" y="5943600"/>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9" name="Picture 4" descr="wima"/>
            <p:cNvPicPr>
              <a:picLocks noChangeAspect="1" noChangeArrowheads="1"/>
            </p:cNvPicPr>
            <p:nvPr/>
          </p:nvPicPr>
          <p:blipFill>
            <a:blip r:embed="rId2" cstate="print"/>
            <a:srcRect/>
            <a:stretch>
              <a:fillRect/>
            </a:stretch>
          </p:blipFill>
          <p:spPr bwMode="auto">
            <a:xfrm>
              <a:off x="2667000" y="6045200"/>
              <a:ext cx="2971800" cy="812800"/>
            </a:xfrm>
            <a:prstGeom prst="rect">
              <a:avLst/>
            </a:prstGeom>
            <a:noFill/>
            <a:ln w="9525">
              <a:noFill/>
              <a:miter lim="800000"/>
              <a:headEnd/>
              <a:tailEnd/>
            </a:ln>
          </p:spPr>
        </p:pic>
        <p:sp>
          <p:nvSpPr>
            <p:cNvPr id="10" name="Text Box 5"/>
            <p:cNvSpPr txBox="1">
              <a:spLocks noChangeArrowheads="1"/>
            </p:cNvSpPr>
            <p:nvPr/>
          </p:nvSpPr>
          <p:spPr bwMode="auto">
            <a:xfrm>
              <a:off x="2768600" y="6032500"/>
              <a:ext cx="3175000" cy="369332"/>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1" name="Picture 6" descr="tamaraw logo-final copy"/>
            <p:cNvPicPr>
              <a:picLocks noChangeAspect="1" noChangeArrowheads="1"/>
            </p:cNvPicPr>
            <p:nvPr/>
          </p:nvPicPr>
          <p:blipFill>
            <a:blip r:embed="rId3" cstate="print"/>
            <a:srcRect/>
            <a:stretch>
              <a:fillRect/>
            </a:stretch>
          </p:blipFill>
          <p:spPr bwMode="auto">
            <a:xfrm>
              <a:off x="8255000" y="5943600"/>
              <a:ext cx="812800" cy="939800"/>
            </a:xfrm>
            <a:prstGeom prst="rect">
              <a:avLst/>
            </a:prstGeom>
            <a:noFill/>
            <a:ln w="9525">
              <a:noFill/>
              <a:miter lim="800000"/>
              <a:headEnd/>
              <a:tailEnd/>
            </a:ln>
          </p:spPr>
        </p:pic>
        <p:pic>
          <p:nvPicPr>
            <p:cNvPr id="12" name="Picture 7" descr="NEWEST-OFFICIAL-LOGO"/>
            <p:cNvPicPr>
              <a:picLocks noChangeAspect="1" noChangeArrowheads="1"/>
            </p:cNvPicPr>
            <p:nvPr/>
          </p:nvPicPr>
          <p:blipFill>
            <a:blip r:embed="rId4" cstate="print"/>
            <a:srcRect/>
            <a:stretch>
              <a:fillRect/>
            </a:stretch>
          </p:blipFill>
          <p:spPr bwMode="auto">
            <a:xfrm>
              <a:off x="225425" y="6057900"/>
              <a:ext cx="579438" cy="749300"/>
            </a:xfrm>
            <a:prstGeom prst="rect">
              <a:avLst/>
            </a:prstGeom>
            <a:noFill/>
            <a:ln w="9525">
              <a:noFill/>
              <a:miter lim="800000"/>
              <a:headEnd/>
              <a:tailEnd/>
            </a:ln>
          </p:spPr>
        </p:pic>
        <p:sp>
          <p:nvSpPr>
            <p:cNvPr id="13" name="Text Box 15"/>
            <p:cNvSpPr txBox="1">
              <a:spLocks noChangeArrowheads="1"/>
            </p:cNvSpPr>
            <p:nvPr/>
          </p:nvSpPr>
          <p:spPr bwMode="auto">
            <a:xfrm>
              <a:off x="762000" y="6172200"/>
              <a:ext cx="1066800" cy="461665"/>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4" name="Picture 19" descr="C:\Users\jlbombasi.FEU-EAC\Desktop\cs cluster logo (2).jpg"/>
            <p:cNvPicPr>
              <a:picLocks noChangeAspect="1" noChangeArrowheads="1"/>
            </p:cNvPicPr>
            <p:nvPr/>
          </p:nvPicPr>
          <p:blipFill>
            <a:blip r:embed="rId5" cstate="print"/>
            <a:srcRect/>
            <a:stretch>
              <a:fillRect/>
            </a:stretch>
          </p:blipFill>
          <p:spPr bwMode="auto">
            <a:xfrm>
              <a:off x="7010400" y="5943600"/>
              <a:ext cx="1295400" cy="914400"/>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9"/>
          <p:cNvGrpSpPr>
            <a:grpSpLocks/>
          </p:cNvGrpSpPr>
          <p:nvPr/>
        </p:nvGrpSpPr>
        <p:grpSpPr bwMode="auto">
          <a:xfrm>
            <a:off x="0" y="88900"/>
            <a:ext cx="9144000" cy="6834188"/>
            <a:chOff x="0" y="88900"/>
            <a:chExt cx="9144000" cy="6833870"/>
          </a:xfrm>
        </p:grpSpPr>
        <p:sp>
          <p:nvSpPr>
            <p:cNvPr id="8"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5" name="Group 11"/>
            <p:cNvGrpSpPr>
              <a:grpSpLocks/>
            </p:cNvGrpSpPr>
            <p:nvPr/>
          </p:nvGrpSpPr>
          <p:grpSpPr bwMode="auto">
            <a:xfrm>
              <a:off x="0" y="6228668"/>
              <a:ext cx="9144000" cy="694102"/>
              <a:chOff x="0" y="5818632"/>
              <a:chExt cx="9144000" cy="1027175"/>
            </a:xfrm>
          </p:grpSpPr>
          <p:sp>
            <p:nvSpPr>
              <p:cNvPr id="10"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1"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2"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3"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4"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5"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6"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47638"/>
            <a:ext cx="2114550" cy="5902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47638"/>
            <a:ext cx="6191250" cy="5902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9"/>
          <p:cNvGrpSpPr>
            <a:grpSpLocks/>
          </p:cNvGrpSpPr>
          <p:nvPr/>
        </p:nvGrpSpPr>
        <p:grpSpPr bwMode="auto">
          <a:xfrm>
            <a:off x="0" y="88900"/>
            <a:ext cx="9144000" cy="6834188"/>
            <a:chOff x="0" y="88900"/>
            <a:chExt cx="9144000" cy="6833870"/>
          </a:xfrm>
        </p:grpSpPr>
        <p:sp>
          <p:nvSpPr>
            <p:cNvPr id="8"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5" name="Group 11"/>
            <p:cNvGrpSpPr>
              <a:grpSpLocks/>
            </p:cNvGrpSpPr>
            <p:nvPr/>
          </p:nvGrpSpPr>
          <p:grpSpPr bwMode="auto">
            <a:xfrm>
              <a:off x="0" y="6228668"/>
              <a:ext cx="9144000" cy="694102"/>
              <a:chOff x="0" y="5818632"/>
              <a:chExt cx="9144000" cy="1027175"/>
            </a:xfrm>
          </p:grpSpPr>
          <p:sp>
            <p:nvSpPr>
              <p:cNvPr id="10"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1"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2"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3"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4"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5"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6"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638"/>
            <a:ext cx="6858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7800"/>
            <a:ext cx="4152900" cy="4602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447800"/>
            <a:ext cx="4152900" cy="4602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19"/>
          <p:cNvGrpSpPr>
            <a:grpSpLocks/>
          </p:cNvGrpSpPr>
          <p:nvPr/>
        </p:nvGrpSpPr>
        <p:grpSpPr bwMode="auto">
          <a:xfrm>
            <a:off x="0" y="88900"/>
            <a:ext cx="9144000" cy="6834188"/>
            <a:chOff x="0" y="88900"/>
            <a:chExt cx="9144000" cy="6833870"/>
          </a:xfrm>
        </p:grpSpPr>
        <p:sp>
          <p:nvSpPr>
            <p:cNvPr id="9"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6" name="Group 11"/>
            <p:cNvGrpSpPr>
              <a:grpSpLocks/>
            </p:cNvGrpSpPr>
            <p:nvPr/>
          </p:nvGrpSpPr>
          <p:grpSpPr bwMode="auto">
            <a:xfrm>
              <a:off x="0" y="6228668"/>
              <a:ext cx="9144000" cy="694102"/>
              <a:chOff x="0" y="5818632"/>
              <a:chExt cx="9144000" cy="1027175"/>
            </a:xfrm>
          </p:grpSpPr>
          <p:sp>
            <p:nvSpPr>
              <p:cNvPr id="11"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2"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3"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4"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5"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6"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7"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354388"/>
            <a:ext cx="6705600"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a:spLocks noChangeArrowheads="1"/>
          </p:cNvSpPr>
          <p:nvPr/>
        </p:nvSpPr>
        <p:spPr bwMode="auto">
          <a:xfrm>
            <a:off x="533400" y="2286000"/>
            <a:ext cx="8001000" cy="200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i="1">
                <a:solidFill>
                  <a:srgbClr val="FFFF00"/>
                </a:solidFill>
                <a:latin typeface="Arial" charset="0"/>
              </a:defRPr>
            </a:lvl1pPr>
            <a:lvl2pPr marL="742950" indent="-285750" eaLnBrk="0" hangingPunct="0">
              <a:defRPr sz="2000" i="1">
                <a:solidFill>
                  <a:srgbClr val="FFFF00"/>
                </a:solidFill>
                <a:latin typeface="Arial" charset="0"/>
              </a:defRPr>
            </a:lvl2pPr>
            <a:lvl3pPr marL="1143000" indent="-228600" eaLnBrk="0" hangingPunct="0">
              <a:defRPr sz="2000" i="1">
                <a:solidFill>
                  <a:srgbClr val="FFFF00"/>
                </a:solidFill>
                <a:latin typeface="Arial" charset="0"/>
              </a:defRPr>
            </a:lvl3pPr>
            <a:lvl4pPr marL="1600200" indent="-228600" eaLnBrk="0" hangingPunct="0">
              <a:defRPr sz="2000" i="1">
                <a:solidFill>
                  <a:srgbClr val="FFFF00"/>
                </a:solidFill>
                <a:latin typeface="Arial" charset="0"/>
              </a:defRPr>
            </a:lvl4pPr>
            <a:lvl5pPr marL="2057400" indent="-228600" eaLnBrk="0" hangingPunct="0">
              <a:defRPr sz="2000" i="1">
                <a:solidFill>
                  <a:srgbClr val="FFFF00"/>
                </a:solidFill>
                <a:latin typeface="Arial" charset="0"/>
              </a:defRPr>
            </a:lvl5pPr>
            <a:lvl6pPr marL="2514600" indent="-228600" eaLnBrk="0" fontAlgn="base" hangingPunct="0">
              <a:spcBef>
                <a:spcPct val="0"/>
              </a:spcBef>
              <a:spcAft>
                <a:spcPct val="0"/>
              </a:spcAft>
              <a:defRPr sz="2000" i="1">
                <a:solidFill>
                  <a:srgbClr val="FFFF00"/>
                </a:solidFill>
                <a:latin typeface="Arial" charset="0"/>
              </a:defRPr>
            </a:lvl6pPr>
            <a:lvl7pPr marL="2971800" indent="-228600" eaLnBrk="0" fontAlgn="base" hangingPunct="0">
              <a:spcBef>
                <a:spcPct val="0"/>
              </a:spcBef>
              <a:spcAft>
                <a:spcPct val="0"/>
              </a:spcAft>
              <a:defRPr sz="2000" i="1">
                <a:solidFill>
                  <a:srgbClr val="FFFF00"/>
                </a:solidFill>
                <a:latin typeface="Arial" charset="0"/>
              </a:defRPr>
            </a:lvl7pPr>
            <a:lvl8pPr marL="3429000" indent="-228600" eaLnBrk="0" fontAlgn="base" hangingPunct="0">
              <a:spcBef>
                <a:spcPct val="0"/>
              </a:spcBef>
              <a:spcAft>
                <a:spcPct val="0"/>
              </a:spcAft>
              <a:defRPr sz="2000" i="1">
                <a:solidFill>
                  <a:srgbClr val="FFFF00"/>
                </a:solidFill>
                <a:latin typeface="Arial" charset="0"/>
              </a:defRPr>
            </a:lvl8pPr>
            <a:lvl9pPr marL="3886200" indent="-228600" eaLnBrk="0" fontAlgn="base" hangingPunct="0">
              <a:spcBef>
                <a:spcPct val="0"/>
              </a:spcBef>
              <a:spcAft>
                <a:spcPct val="0"/>
              </a:spcAft>
              <a:defRPr sz="2000" i="1">
                <a:solidFill>
                  <a:srgbClr val="FFFF00"/>
                </a:solidFill>
                <a:latin typeface="Arial" charset="0"/>
              </a:defRPr>
            </a:lvl9pPr>
          </a:lstStyle>
          <a:p>
            <a:pPr algn="ctr" eaLnBrk="1" hangingPunct="1">
              <a:defRPr/>
            </a:pPr>
            <a:endParaRPr lang="en-PH" sz="4400" b="1" i="0" dirty="0" smtClean="0">
              <a:solidFill>
                <a:srgbClr val="006600"/>
              </a:solidFill>
              <a:ea typeface="+mn-ea"/>
              <a:cs typeface="Arial" charset="0"/>
            </a:endParaRPr>
          </a:p>
          <a:p>
            <a:pPr algn="ctr" eaLnBrk="1" hangingPunct="1">
              <a:defRPr/>
            </a:pPr>
            <a:endParaRPr lang="en-PH" sz="4800" b="1" i="0" dirty="0" smtClean="0">
              <a:solidFill>
                <a:srgbClr val="006600"/>
              </a:solidFill>
              <a:ea typeface="+mn-ea"/>
              <a:cs typeface="Arial" charset="0"/>
            </a:endParaRPr>
          </a:p>
          <a:p>
            <a:pPr algn="ctr" eaLnBrk="1" hangingPunct="1">
              <a:defRPr/>
            </a:pPr>
            <a:endParaRPr lang="en-PH" sz="3200" b="1" i="0" dirty="0" smtClean="0">
              <a:solidFill>
                <a:srgbClr val="006600"/>
              </a:solidFill>
              <a:ea typeface="+mn-ea"/>
              <a:cs typeface="Arial" charset="0"/>
            </a:endParaRPr>
          </a:p>
        </p:txBody>
      </p:sp>
      <p:sp>
        <p:nvSpPr>
          <p:cNvPr id="4" name="Date Placeholder 2"/>
          <p:cNvSpPr>
            <a:spLocks noGrp="1"/>
          </p:cNvSpPr>
          <p:nvPr>
            <p:ph type="dt" sz="half" idx="10"/>
          </p:nvPr>
        </p:nvSpPr>
        <p:spPr/>
        <p:txBody>
          <a:bodyPr/>
          <a:lstStyle>
            <a:lvl1pPr>
              <a:defRPr/>
            </a:lvl1pPr>
          </a:lstStyle>
          <a:p>
            <a:fld id="{B6D26C3F-B684-4BF2-9E94-A3B04BB04D01}" type="datetimeFigureOut">
              <a:rPr lang="en-US"/>
              <a:pPr/>
              <a:t>5/9/2014</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583B0354-F91A-4F0D-A8D7-7055D3BEF106}"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Rectangle 3"/>
          <p:cNvSpPr/>
          <p:nvPr/>
        </p:nvSpPr>
        <p:spPr>
          <a:xfrm>
            <a:off x="609600" y="10668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a:xfrm>
            <a:off x="457200" y="152400"/>
            <a:ext cx="8229600" cy="838200"/>
          </a:xfrm>
        </p:spPr>
        <p:txBody>
          <a:bodyPr/>
          <a:lstStyle>
            <a:lvl1pPr algn="l">
              <a:defRPr sz="3200" b="1">
                <a:solidFill>
                  <a:srgbClr val="006600"/>
                </a:solidFill>
                <a:latin typeface="Arial" pitchFamily="34" charset="0"/>
                <a:cs typeface="Arial" pitchFamily="34" charset="0"/>
              </a:defRPr>
            </a:lvl1pPr>
          </a:lstStyle>
          <a:p>
            <a:r>
              <a:rPr lang="en-US" smtClean="0"/>
              <a:t>Click to edit Master title style</a:t>
            </a:r>
            <a:endParaRPr lang="en-US" dirty="0"/>
          </a:p>
        </p:txBody>
      </p:sp>
      <p:sp>
        <p:nvSpPr>
          <p:cNvPr id="7" name="Content Placeholder 2"/>
          <p:cNvSpPr>
            <a:spLocks noGrp="1"/>
          </p:cNvSpPr>
          <p:nvPr>
            <p:ph idx="1"/>
          </p:nvPr>
        </p:nvSpPr>
        <p:spPr>
          <a:xfrm>
            <a:off x="457200" y="1219200"/>
            <a:ext cx="8229600" cy="4906963"/>
          </a:xfrm>
        </p:spPr>
        <p:txBody>
          <a:bodyPr/>
          <a:lstStyle>
            <a:lvl1pPr>
              <a:buFont typeface="Arial" pitchFamily="34" charset="0"/>
              <a:buChar char="•"/>
              <a:defRPr sz="2800">
                <a:solidFill>
                  <a:srgbClr val="006600"/>
                </a:solidFill>
                <a:latin typeface="Arial" pitchFamily="34" charset="0"/>
                <a:cs typeface="Arial" pitchFamily="34" charset="0"/>
              </a:defRPr>
            </a:lvl1pPr>
            <a:lvl2pPr>
              <a:defRPr>
                <a:solidFill>
                  <a:srgbClr val="006600"/>
                </a:solidFill>
                <a:latin typeface="Arial" pitchFamily="34" charset="0"/>
                <a:cs typeface="Arial" pitchFamily="34" charset="0"/>
              </a:defRPr>
            </a:lvl2pPr>
            <a:lvl3pPr>
              <a:defRPr>
                <a:solidFill>
                  <a:srgbClr val="006600"/>
                </a:solidFill>
                <a:latin typeface="Arial" pitchFamily="34" charset="0"/>
                <a:cs typeface="Arial" pitchFamily="34" charset="0"/>
              </a:defRPr>
            </a:lvl3pPr>
            <a:lvl4pPr>
              <a:defRPr>
                <a:solidFill>
                  <a:srgbClr val="006600"/>
                </a:solidFill>
                <a:latin typeface="Arial" pitchFamily="34" charset="0"/>
                <a:cs typeface="Arial" pitchFamily="34" charset="0"/>
              </a:defRPr>
            </a:lvl4pPr>
            <a:lvl5pPr>
              <a:defRPr>
                <a:solidFill>
                  <a:srgbClr val="00660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dirty="0"/>
          </a:p>
        </p:txBody>
      </p:sp>
      <p:sp>
        <p:nvSpPr>
          <p:cNvPr id="5" name="Date Placeholder 2"/>
          <p:cNvSpPr>
            <a:spLocks noGrp="1"/>
          </p:cNvSpPr>
          <p:nvPr>
            <p:ph type="dt" sz="half" idx="10"/>
          </p:nvPr>
        </p:nvSpPr>
        <p:spPr/>
        <p:txBody>
          <a:bodyPr rtlCol="0"/>
          <a:lstStyle>
            <a:lvl1pPr fontAlgn="auto">
              <a:spcBef>
                <a:spcPts val="0"/>
              </a:spcBef>
              <a:spcAft>
                <a:spcPts val="0"/>
              </a:spcAft>
              <a:defRPr>
                <a:solidFill>
                  <a:schemeClr val="tx1">
                    <a:tint val="75000"/>
                  </a:schemeClr>
                </a:solidFill>
                <a:latin typeface="+mn-lt"/>
                <a:ea typeface="+mn-ea"/>
                <a:cs typeface="+mn-cs"/>
              </a:defRPr>
            </a:lvl1pPr>
          </a:lstStyle>
          <a:p>
            <a:pPr>
              <a:defRPr/>
            </a:pPr>
            <a:endParaRPr lang="en-US" dirty="0"/>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8" name="Slide Number Placeholder 4"/>
          <p:cNvSpPr>
            <a:spLocks noGrp="1"/>
          </p:cNvSpPr>
          <p:nvPr>
            <p:ph type="sldNum" sz="quarter" idx="12"/>
          </p:nvPr>
        </p:nvSpPr>
        <p:spPr/>
        <p:txBody>
          <a:bodyPr/>
          <a:lstStyle>
            <a:lvl1pPr>
              <a:defRPr/>
            </a:lvl1pPr>
          </a:lstStyle>
          <a:p>
            <a:fld id="{FF4DD780-8C46-456A-884D-293F4FA44FDA}" type="slidenum">
              <a:rPr lang="en-US"/>
              <a:pPr/>
              <a:t>‹#›</a:t>
            </a:fld>
            <a:endParaRPr lang="en-US"/>
          </a:p>
        </p:txBody>
      </p:sp>
    </p:spTree>
  </p:cSld>
  <p:clrMapOvr>
    <a:masterClrMapping/>
  </p:clrMapOvr>
  <p:transition spd="slow" advClick="0" advTm="500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9"/>
          <p:cNvGrpSpPr>
            <a:grpSpLocks/>
          </p:cNvGrpSpPr>
          <p:nvPr/>
        </p:nvGrpSpPr>
        <p:grpSpPr bwMode="auto">
          <a:xfrm>
            <a:off x="0" y="88900"/>
            <a:ext cx="9144000" cy="6834188"/>
            <a:chOff x="0" y="88900"/>
            <a:chExt cx="9144000" cy="6833870"/>
          </a:xfrm>
        </p:grpSpPr>
        <p:sp>
          <p:nvSpPr>
            <p:cNvPr id="8"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5" name="Group 11"/>
            <p:cNvGrpSpPr>
              <a:grpSpLocks/>
            </p:cNvGrpSpPr>
            <p:nvPr/>
          </p:nvGrpSpPr>
          <p:grpSpPr bwMode="auto">
            <a:xfrm>
              <a:off x="0" y="6228668"/>
              <a:ext cx="9144000" cy="694102"/>
              <a:chOff x="0" y="5818632"/>
              <a:chExt cx="9144000" cy="1027175"/>
            </a:xfrm>
          </p:grpSpPr>
          <p:sp>
            <p:nvSpPr>
              <p:cNvPr id="10"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1"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2"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3"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4"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5"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6"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grpSp>
        <p:nvGrpSpPr>
          <p:cNvPr id="4" name="Group 19"/>
          <p:cNvGrpSpPr>
            <a:grpSpLocks/>
          </p:cNvGrpSpPr>
          <p:nvPr/>
        </p:nvGrpSpPr>
        <p:grpSpPr bwMode="auto">
          <a:xfrm>
            <a:off x="0" y="88900"/>
            <a:ext cx="9144000" cy="6834188"/>
            <a:chOff x="0" y="88900"/>
            <a:chExt cx="9144000" cy="6833870"/>
          </a:xfrm>
        </p:grpSpPr>
        <p:sp>
          <p:nvSpPr>
            <p:cNvPr id="8"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5" name="Group 11"/>
            <p:cNvGrpSpPr>
              <a:grpSpLocks/>
            </p:cNvGrpSpPr>
            <p:nvPr/>
          </p:nvGrpSpPr>
          <p:grpSpPr bwMode="auto">
            <a:xfrm>
              <a:off x="0" y="6228668"/>
              <a:ext cx="9144000" cy="694102"/>
              <a:chOff x="0" y="5818632"/>
              <a:chExt cx="9144000" cy="1027175"/>
            </a:xfrm>
          </p:grpSpPr>
          <p:sp>
            <p:nvSpPr>
              <p:cNvPr id="10"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1"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2"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3"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4"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5"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6"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1529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447800"/>
            <a:ext cx="41529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19"/>
          <p:cNvGrpSpPr>
            <a:grpSpLocks/>
          </p:cNvGrpSpPr>
          <p:nvPr/>
        </p:nvGrpSpPr>
        <p:grpSpPr bwMode="auto">
          <a:xfrm>
            <a:off x="0" y="88900"/>
            <a:ext cx="9144000" cy="6834188"/>
            <a:chOff x="0" y="88900"/>
            <a:chExt cx="9144000" cy="6833870"/>
          </a:xfrm>
        </p:grpSpPr>
        <p:sp>
          <p:nvSpPr>
            <p:cNvPr id="9"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6" name="Group 11"/>
            <p:cNvGrpSpPr>
              <a:grpSpLocks/>
            </p:cNvGrpSpPr>
            <p:nvPr/>
          </p:nvGrpSpPr>
          <p:grpSpPr bwMode="auto">
            <a:xfrm>
              <a:off x="0" y="6228668"/>
              <a:ext cx="9144000" cy="694102"/>
              <a:chOff x="0" y="5818632"/>
              <a:chExt cx="9144000" cy="1027175"/>
            </a:xfrm>
          </p:grpSpPr>
          <p:sp>
            <p:nvSpPr>
              <p:cNvPr id="11"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2"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3"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4"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5"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6"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7"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7" name="Group 19"/>
          <p:cNvGrpSpPr>
            <a:grpSpLocks/>
          </p:cNvGrpSpPr>
          <p:nvPr/>
        </p:nvGrpSpPr>
        <p:grpSpPr bwMode="auto">
          <a:xfrm>
            <a:off x="0" y="88900"/>
            <a:ext cx="9144000" cy="6834188"/>
            <a:chOff x="0" y="88900"/>
            <a:chExt cx="9144000" cy="6833870"/>
          </a:xfrm>
        </p:grpSpPr>
        <p:sp>
          <p:nvSpPr>
            <p:cNvPr id="11"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8" name="Group 11"/>
            <p:cNvGrpSpPr>
              <a:grpSpLocks/>
            </p:cNvGrpSpPr>
            <p:nvPr/>
          </p:nvGrpSpPr>
          <p:grpSpPr bwMode="auto">
            <a:xfrm>
              <a:off x="0" y="6228668"/>
              <a:ext cx="9144000" cy="694102"/>
              <a:chOff x="0" y="5818632"/>
              <a:chExt cx="9144000" cy="1027175"/>
            </a:xfrm>
          </p:grpSpPr>
          <p:sp>
            <p:nvSpPr>
              <p:cNvPr id="13"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4"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5"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6"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7"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8"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9"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19"/>
          <p:cNvGrpSpPr>
            <a:grpSpLocks/>
          </p:cNvGrpSpPr>
          <p:nvPr/>
        </p:nvGrpSpPr>
        <p:grpSpPr bwMode="auto">
          <a:xfrm>
            <a:off x="0" y="88900"/>
            <a:ext cx="9144000" cy="6834188"/>
            <a:chOff x="0" y="88900"/>
            <a:chExt cx="9144000" cy="6833870"/>
          </a:xfrm>
        </p:grpSpPr>
        <p:sp>
          <p:nvSpPr>
            <p:cNvPr id="7"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4" name="Group 11"/>
            <p:cNvGrpSpPr>
              <a:grpSpLocks/>
            </p:cNvGrpSpPr>
            <p:nvPr/>
          </p:nvGrpSpPr>
          <p:grpSpPr bwMode="auto">
            <a:xfrm>
              <a:off x="0" y="6228668"/>
              <a:ext cx="9144000" cy="694102"/>
              <a:chOff x="0" y="5818632"/>
              <a:chExt cx="9144000" cy="1027175"/>
            </a:xfrm>
          </p:grpSpPr>
          <p:sp>
            <p:nvSpPr>
              <p:cNvPr id="9"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0"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1"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2"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3"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4"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5"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9"/>
          <p:cNvGrpSpPr>
            <a:grpSpLocks/>
          </p:cNvGrpSpPr>
          <p:nvPr/>
        </p:nvGrpSpPr>
        <p:grpSpPr bwMode="auto">
          <a:xfrm>
            <a:off x="0" y="88900"/>
            <a:ext cx="9144000" cy="6834188"/>
            <a:chOff x="0" y="88900"/>
            <a:chExt cx="9144000" cy="6833870"/>
          </a:xfrm>
        </p:grpSpPr>
        <p:sp>
          <p:nvSpPr>
            <p:cNvPr id="6"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3" name="Group 11"/>
            <p:cNvGrpSpPr>
              <a:grpSpLocks/>
            </p:cNvGrpSpPr>
            <p:nvPr/>
          </p:nvGrpSpPr>
          <p:grpSpPr bwMode="auto">
            <a:xfrm>
              <a:off x="0" y="6228668"/>
              <a:ext cx="9144000" cy="694102"/>
              <a:chOff x="0" y="5818632"/>
              <a:chExt cx="9144000" cy="1027175"/>
            </a:xfrm>
          </p:grpSpPr>
          <p:sp>
            <p:nvSpPr>
              <p:cNvPr id="8"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9"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0"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1"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2"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3"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4"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5" name="Group 19"/>
          <p:cNvGrpSpPr>
            <a:grpSpLocks/>
          </p:cNvGrpSpPr>
          <p:nvPr/>
        </p:nvGrpSpPr>
        <p:grpSpPr bwMode="auto">
          <a:xfrm>
            <a:off x="0" y="88900"/>
            <a:ext cx="9144000" cy="6834188"/>
            <a:chOff x="0" y="88900"/>
            <a:chExt cx="9144000" cy="6833870"/>
          </a:xfrm>
        </p:grpSpPr>
        <p:sp>
          <p:nvSpPr>
            <p:cNvPr id="9"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6" name="Group 11"/>
            <p:cNvGrpSpPr>
              <a:grpSpLocks/>
            </p:cNvGrpSpPr>
            <p:nvPr/>
          </p:nvGrpSpPr>
          <p:grpSpPr bwMode="auto">
            <a:xfrm>
              <a:off x="0" y="6228668"/>
              <a:ext cx="9144000" cy="694102"/>
              <a:chOff x="0" y="5818632"/>
              <a:chExt cx="9144000" cy="1027175"/>
            </a:xfrm>
          </p:grpSpPr>
          <p:sp>
            <p:nvSpPr>
              <p:cNvPr id="11"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2"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3"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4"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5"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6"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7"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5" name="Group 19"/>
          <p:cNvGrpSpPr>
            <a:grpSpLocks/>
          </p:cNvGrpSpPr>
          <p:nvPr/>
        </p:nvGrpSpPr>
        <p:grpSpPr bwMode="auto">
          <a:xfrm>
            <a:off x="0" y="88900"/>
            <a:ext cx="9144000" cy="6834188"/>
            <a:chOff x="0" y="88900"/>
            <a:chExt cx="9144000" cy="6833870"/>
          </a:xfrm>
        </p:grpSpPr>
        <p:sp>
          <p:nvSpPr>
            <p:cNvPr id="9" name="Rectangle 2"/>
            <p:cNvSpPr>
              <a:spLocks noChangeArrowheads="1"/>
            </p:cNvSpPr>
            <p:nvPr/>
          </p:nvSpPr>
          <p:spPr bwMode="auto">
            <a:xfrm>
              <a:off x="0" y="88900"/>
              <a:ext cx="9144000" cy="447654"/>
            </a:xfrm>
            <a:prstGeom prst="rect">
              <a:avLst/>
            </a:prstGeom>
            <a:gradFill rotWithShape="0">
              <a:gsLst>
                <a:gs pos="0">
                  <a:srgbClr val="006600"/>
                </a:gs>
                <a:gs pos="50000">
                  <a:srgbClr val="009900"/>
                </a:gs>
                <a:gs pos="100000">
                  <a:srgbClr val="006600"/>
                </a:gs>
              </a:gsLst>
              <a:lin ang="5400000" scaled="1"/>
            </a:gradFill>
            <a:ln w="9525">
              <a:noFill/>
              <a:miter lim="800000"/>
              <a:headEnd/>
              <a:tailEnd/>
            </a:ln>
          </p:spPr>
          <p:txBody>
            <a:bodyPr wrap="none" anchor="ctr"/>
            <a:lstStyle/>
            <a:p>
              <a:pPr algn="ctr">
                <a:defRPr/>
              </a:pPr>
              <a:r>
                <a:rPr lang="en-US" sz="1800" b="1" dirty="0" smtClean="0">
                  <a:solidFill>
                    <a:srgbClr val="FFFF99"/>
                  </a:solidFill>
                  <a:effectLst>
                    <a:outerShdw blurRad="38100" dist="38100" dir="2700000" algn="tl">
                      <a:srgbClr val="000000">
                        <a:alpha val="43137"/>
                      </a:srgbClr>
                    </a:outerShdw>
                  </a:effectLst>
                  <a:latin typeface="+mj-lt"/>
                  <a:cs typeface="Arial" pitchFamily="34" charset="0"/>
                </a:rPr>
                <a:t>Web Programming</a:t>
              </a:r>
              <a:endParaRPr lang="en-US" sz="1800" b="1" dirty="0">
                <a:solidFill>
                  <a:srgbClr val="FFFF99"/>
                </a:solidFill>
                <a:effectLst>
                  <a:outerShdw blurRad="38100" dist="38100" dir="2700000" algn="tl">
                    <a:srgbClr val="000000">
                      <a:alpha val="43137"/>
                    </a:srgbClr>
                  </a:outerShdw>
                </a:effectLst>
                <a:latin typeface="+mj-lt"/>
                <a:cs typeface="Arial" pitchFamily="34" charset="0"/>
              </a:endParaRPr>
            </a:p>
          </p:txBody>
        </p:sp>
        <p:grpSp>
          <p:nvGrpSpPr>
            <p:cNvPr id="6" name="Group 11"/>
            <p:cNvGrpSpPr>
              <a:grpSpLocks/>
            </p:cNvGrpSpPr>
            <p:nvPr/>
          </p:nvGrpSpPr>
          <p:grpSpPr bwMode="auto">
            <a:xfrm>
              <a:off x="0" y="6228668"/>
              <a:ext cx="9144000" cy="694102"/>
              <a:chOff x="0" y="5818632"/>
              <a:chExt cx="9144000" cy="1027175"/>
            </a:xfrm>
          </p:grpSpPr>
          <p:sp>
            <p:nvSpPr>
              <p:cNvPr id="11" name="Rectangle 3"/>
              <p:cNvSpPr>
                <a:spLocks noChangeArrowheads="1"/>
              </p:cNvSpPr>
              <p:nvPr/>
            </p:nvSpPr>
            <p:spPr bwMode="auto">
              <a:xfrm>
                <a:off x="0" y="5818632"/>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pPr algn="ctr"/>
                <a:endParaRPr lang="en-US"/>
              </a:p>
            </p:txBody>
          </p:sp>
          <p:pic>
            <p:nvPicPr>
              <p:cNvPr id="12" name="Picture 4" descr="wima"/>
              <p:cNvPicPr>
                <a:picLocks noChangeAspect="1" noChangeArrowheads="1"/>
              </p:cNvPicPr>
              <p:nvPr/>
            </p:nvPicPr>
            <p:blipFill>
              <a:blip r:embed="rId2" cstate="print"/>
              <a:srcRect/>
              <a:stretch>
                <a:fillRect/>
              </a:stretch>
            </p:blipFill>
            <p:spPr bwMode="auto">
              <a:xfrm>
                <a:off x="2667000" y="6169151"/>
                <a:ext cx="2971800" cy="676656"/>
              </a:xfrm>
              <a:prstGeom prst="rect">
                <a:avLst/>
              </a:prstGeom>
              <a:noFill/>
              <a:ln w="9525">
                <a:noFill/>
                <a:miter lim="800000"/>
                <a:headEnd/>
                <a:tailEnd/>
              </a:ln>
            </p:spPr>
          </p:pic>
          <p:sp>
            <p:nvSpPr>
              <p:cNvPr id="13" name="Text Box 5"/>
              <p:cNvSpPr txBox="1">
                <a:spLocks noChangeArrowheads="1"/>
              </p:cNvSpPr>
              <p:nvPr/>
            </p:nvSpPr>
            <p:spPr bwMode="auto">
              <a:xfrm>
                <a:off x="2768600" y="5914085"/>
                <a:ext cx="3175000" cy="546535"/>
              </a:xfrm>
              <a:prstGeom prst="rect">
                <a:avLst/>
              </a:prstGeom>
              <a:noFill/>
              <a:ln w="9525">
                <a:noFill/>
                <a:miter lim="800000"/>
                <a:headEnd/>
                <a:tailEnd/>
              </a:ln>
            </p:spPr>
            <p:txBody>
              <a:bodyPr>
                <a:spAutoFit/>
              </a:bodyPr>
              <a:lstStyle/>
              <a:p>
                <a:pPr>
                  <a:spcBef>
                    <a:spcPct val="50000"/>
                  </a:spcBef>
                </a:pPr>
                <a:r>
                  <a:rPr lang="en-US" sz="1800" dirty="0">
                    <a:solidFill>
                      <a:srgbClr val="00FF00"/>
                    </a:solidFill>
                    <a:latin typeface="Times New Roman" pitchFamily="18" charset="0"/>
                  </a:rPr>
                  <a:t>FEU – EAST ASIA COLLEGE</a:t>
                </a:r>
              </a:p>
            </p:txBody>
          </p:sp>
          <p:pic>
            <p:nvPicPr>
              <p:cNvPr id="14" name="Picture 6" descr="tamaraw logo-final copy"/>
              <p:cNvPicPr>
                <a:picLocks noChangeAspect="1" noChangeArrowheads="1"/>
              </p:cNvPicPr>
              <p:nvPr/>
            </p:nvPicPr>
            <p:blipFill>
              <a:blip r:embed="rId3" cstate="print"/>
              <a:srcRect/>
              <a:stretch>
                <a:fillRect/>
              </a:stretch>
            </p:blipFill>
            <p:spPr bwMode="auto">
              <a:xfrm>
                <a:off x="8220710" y="5875936"/>
                <a:ext cx="780288" cy="902208"/>
              </a:xfrm>
              <a:prstGeom prst="rect">
                <a:avLst/>
              </a:prstGeom>
              <a:noFill/>
              <a:ln w="9525">
                <a:noFill/>
                <a:miter lim="800000"/>
                <a:headEnd/>
                <a:tailEnd/>
              </a:ln>
            </p:spPr>
          </p:pic>
          <p:pic>
            <p:nvPicPr>
              <p:cNvPr id="15" name="Picture 7" descr="NEWEST-OFFICIAL-LOGO"/>
              <p:cNvPicPr>
                <a:picLocks noChangeAspect="1" noChangeArrowheads="1"/>
              </p:cNvPicPr>
              <p:nvPr/>
            </p:nvPicPr>
            <p:blipFill>
              <a:blip r:embed="rId4" cstate="print"/>
              <a:srcRect/>
              <a:stretch>
                <a:fillRect/>
              </a:stretch>
            </p:blipFill>
            <p:spPr bwMode="auto">
              <a:xfrm>
                <a:off x="152400" y="5943599"/>
                <a:ext cx="579438" cy="749300"/>
              </a:xfrm>
              <a:prstGeom prst="rect">
                <a:avLst/>
              </a:prstGeom>
              <a:noFill/>
              <a:ln w="9525">
                <a:noFill/>
                <a:miter lim="800000"/>
                <a:headEnd/>
                <a:tailEnd/>
              </a:ln>
            </p:spPr>
          </p:pic>
          <p:sp>
            <p:nvSpPr>
              <p:cNvPr id="16" name="Text Box 15"/>
              <p:cNvSpPr txBox="1">
                <a:spLocks noChangeArrowheads="1"/>
              </p:cNvSpPr>
              <p:nvPr/>
            </p:nvSpPr>
            <p:spPr bwMode="auto">
              <a:xfrm>
                <a:off x="819150" y="5875209"/>
                <a:ext cx="1066800" cy="683169"/>
              </a:xfrm>
              <a:prstGeom prst="rect">
                <a:avLst/>
              </a:prstGeom>
              <a:noFill/>
              <a:ln w="9525">
                <a:noFill/>
                <a:miter lim="800000"/>
                <a:headEnd/>
                <a:tailEnd/>
              </a:ln>
            </p:spPr>
            <p:txBody>
              <a:bodyPr tIns="0" bIns="0">
                <a:spAutoFit/>
              </a:bodyPr>
              <a:lstStyle/>
              <a:p>
                <a:pPr>
                  <a:spcBef>
                    <a:spcPct val="50000"/>
                  </a:spcBef>
                </a:pPr>
                <a:r>
                  <a:rPr lang="en-US" sz="1000" b="1" dirty="0">
                    <a:solidFill>
                      <a:srgbClr val="00FF00"/>
                    </a:solidFill>
                  </a:rPr>
                  <a:t>Information Technology Department</a:t>
                </a:r>
              </a:p>
            </p:txBody>
          </p:sp>
          <p:pic>
            <p:nvPicPr>
              <p:cNvPr id="17" name="Picture 19" descr="C:\Users\jlbombasi.FEU-EAC\Desktop\cs cluster logo (2).jpg"/>
              <p:cNvPicPr>
                <a:picLocks noChangeAspect="1" noChangeArrowheads="1"/>
              </p:cNvPicPr>
              <p:nvPr/>
            </p:nvPicPr>
            <p:blipFill>
              <a:blip r:embed="rId5" cstate="print"/>
              <a:srcRect/>
              <a:stretch>
                <a:fillRect/>
              </a:stretch>
            </p:blipFill>
            <p:spPr bwMode="auto">
              <a:xfrm>
                <a:off x="6477000" y="5923610"/>
                <a:ext cx="1066800" cy="753036"/>
              </a:xfrm>
              <a:prstGeom prst="rect">
                <a:avLst/>
              </a:prstGeom>
              <a:noFill/>
              <a:ln w="9525">
                <a:noFill/>
                <a:miter lim="800000"/>
                <a:headEnd/>
                <a:tailEnd/>
              </a:ln>
            </p:spPr>
          </p:pic>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7.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828800" y="533400"/>
            <a:ext cx="6858000" cy="757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6147" name="Rectangle 3"/>
          <p:cNvSpPr>
            <a:spLocks noGrp="1" noChangeArrowheads="1"/>
          </p:cNvSpPr>
          <p:nvPr>
            <p:ph type="body" idx="1"/>
          </p:nvPr>
        </p:nvSpPr>
        <p:spPr bwMode="auto">
          <a:xfrm>
            <a:off x="228600" y="1447800"/>
            <a:ext cx="8458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2" name="Line 8"/>
          <p:cNvSpPr>
            <a:spLocks noChangeShapeType="1"/>
          </p:cNvSpPr>
          <p:nvPr/>
        </p:nvSpPr>
        <p:spPr bwMode="auto">
          <a:xfrm>
            <a:off x="228600" y="1524000"/>
            <a:ext cx="0" cy="0"/>
          </a:xfrm>
          <a:prstGeom prst="line">
            <a:avLst/>
          </a:prstGeom>
          <a:noFill/>
          <a:ln w="9525">
            <a:solidFill>
              <a:schemeClr val="tx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r" rtl="0" eaLnBrk="1" fontAlgn="base" hangingPunct="1">
        <a:spcBef>
          <a:spcPct val="0"/>
        </a:spcBef>
        <a:spcAft>
          <a:spcPct val="0"/>
        </a:spcAft>
        <a:defRPr sz="4000" b="1">
          <a:solidFill>
            <a:srgbClr val="7030A0"/>
          </a:solidFill>
          <a:latin typeface="+mj-lt"/>
          <a:ea typeface="+mj-ea"/>
          <a:cs typeface="+mj-cs"/>
        </a:defRPr>
      </a:lvl1pPr>
      <a:lvl2pPr algn="ctr" rtl="0" eaLnBrk="1" fontAlgn="base" hangingPunct="1">
        <a:spcBef>
          <a:spcPct val="0"/>
        </a:spcBef>
        <a:spcAft>
          <a:spcPct val="0"/>
        </a:spcAft>
        <a:defRPr sz="3200">
          <a:solidFill>
            <a:schemeClr val="tx2"/>
          </a:solidFill>
          <a:latin typeface="Lucida Sans" pitchFamily="34" charset="0"/>
        </a:defRPr>
      </a:lvl2pPr>
      <a:lvl3pPr algn="ctr" rtl="0" eaLnBrk="1" fontAlgn="base" hangingPunct="1">
        <a:spcBef>
          <a:spcPct val="0"/>
        </a:spcBef>
        <a:spcAft>
          <a:spcPct val="0"/>
        </a:spcAft>
        <a:defRPr sz="3200">
          <a:solidFill>
            <a:schemeClr val="tx2"/>
          </a:solidFill>
          <a:latin typeface="Lucida Sans" pitchFamily="34" charset="0"/>
        </a:defRPr>
      </a:lvl3pPr>
      <a:lvl4pPr algn="ctr" rtl="0" eaLnBrk="1" fontAlgn="base" hangingPunct="1">
        <a:spcBef>
          <a:spcPct val="0"/>
        </a:spcBef>
        <a:spcAft>
          <a:spcPct val="0"/>
        </a:spcAft>
        <a:defRPr sz="3200">
          <a:solidFill>
            <a:schemeClr val="tx2"/>
          </a:solidFill>
          <a:latin typeface="Lucida Sans" pitchFamily="34" charset="0"/>
        </a:defRPr>
      </a:lvl4pPr>
      <a:lvl5pPr algn="ctr" rtl="0" eaLnBrk="1" fontAlgn="base" hangingPunct="1">
        <a:spcBef>
          <a:spcPct val="0"/>
        </a:spcBef>
        <a:spcAft>
          <a:spcPct val="0"/>
        </a:spcAft>
        <a:defRPr sz="3200">
          <a:solidFill>
            <a:schemeClr val="tx2"/>
          </a:solidFill>
          <a:latin typeface="Lucida Sans" pitchFamily="34" charset="0"/>
        </a:defRPr>
      </a:lvl5pPr>
      <a:lvl6pPr marL="457200" algn="ctr" rtl="0" eaLnBrk="1" fontAlgn="base" hangingPunct="1">
        <a:spcBef>
          <a:spcPct val="0"/>
        </a:spcBef>
        <a:spcAft>
          <a:spcPct val="0"/>
        </a:spcAft>
        <a:defRPr sz="3200">
          <a:solidFill>
            <a:schemeClr val="tx2"/>
          </a:solidFill>
          <a:latin typeface="Lucida Sans" pitchFamily="34" charset="0"/>
        </a:defRPr>
      </a:lvl6pPr>
      <a:lvl7pPr marL="914400" algn="ctr" rtl="0" eaLnBrk="1" fontAlgn="base" hangingPunct="1">
        <a:spcBef>
          <a:spcPct val="0"/>
        </a:spcBef>
        <a:spcAft>
          <a:spcPct val="0"/>
        </a:spcAft>
        <a:defRPr sz="3200">
          <a:solidFill>
            <a:schemeClr val="tx2"/>
          </a:solidFill>
          <a:latin typeface="Lucida Sans" pitchFamily="34" charset="0"/>
        </a:defRPr>
      </a:lvl7pPr>
      <a:lvl8pPr marL="1371600" algn="ctr" rtl="0" eaLnBrk="1" fontAlgn="base" hangingPunct="1">
        <a:spcBef>
          <a:spcPct val="0"/>
        </a:spcBef>
        <a:spcAft>
          <a:spcPct val="0"/>
        </a:spcAft>
        <a:defRPr sz="3200">
          <a:solidFill>
            <a:schemeClr val="tx2"/>
          </a:solidFill>
          <a:latin typeface="Lucida Sans" pitchFamily="34" charset="0"/>
        </a:defRPr>
      </a:lvl8pPr>
      <a:lvl9pPr marL="1828800" algn="ctr" rtl="0" eaLnBrk="1" fontAlgn="base" hangingPunct="1">
        <a:spcBef>
          <a:spcPct val="0"/>
        </a:spcBef>
        <a:spcAft>
          <a:spcPct val="0"/>
        </a:spcAft>
        <a:defRPr sz="3200">
          <a:solidFill>
            <a:schemeClr val="tx2"/>
          </a:solidFill>
          <a:latin typeface="Lucida San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B8517A47-6777-4169-B456-5E3321944203}" type="datetimeFigureOut">
              <a:rPr lang="en-US"/>
              <a:pPr/>
              <a:t>5/9/2014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EF82C11-FA84-4368-B50D-65F370C90D85}" type="slidenum">
              <a:rPr lang="en-US"/>
              <a:pPr/>
              <a:t>‹#›</a:t>
            </a:fld>
            <a:endParaRPr lang="en-US"/>
          </a:p>
        </p:txBody>
      </p:sp>
      <p:pic>
        <p:nvPicPr>
          <p:cNvPr id="1031" name="Picture 1"/>
          <p:cNvPicPr>
            <a:picLocks noChangeAspect="1"/>
          </p:cNvPicPr>
          <p:nvPr/>
        </p:nvPicPr>
        <p:blipFill>
          <a:blip r:embed="rId7" cstate="print"/>
          <a:srcRect/>
          <a:stretch>
            <a:fillRect/>
          </a:stretch>
        </p:blipFill>
        <p:spPr bwMode="auto">
          <a:xfrm>
            <a:off x="0" y="5800725"/>
            <a:ext cx="9144000"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57200" y="1905000"/>
            <a:ext cx="8001000" cy="2246769"/>
          </a:xfrm>
          <a:prstGeom prst="rect">
            <a:avLst/>
          </a:prstGeom>
          <a:noFill/>
          <a:ln w="9525">
            <a:noFill/>
            <a:miter lim="800000"/>
            <a:headEnd/>
            <a:tailEnd/>
          </a:ln>
        </p:spPr>
        <p:txBody>
          <a:bodyPr>
            <a:spAutoFit/>
          </a:bodyPr>
          <a:lstStyle/>
          <a:p>
            <a:pPr marL="457200" indent="-457200" algn="ctr"/>
            <a:r>
              <a:rPr lang="en-PH" sz="4400" b="1" dirty="0" smtClean="0">
                <a:solidFill>
                  <a:srgbClr val="006600"/>
                </a:solidFill>
              </a:rPr>
              <a:t>PHP Application with </a:t>
            </a:r>
            <a:r>
              <a:rPr lang="en-PH" sz="4400" b="1" dirty="0" err="1" smtClean="0">
                <a:solidFill>
                  <a:srgbClr val="006600"/>
                </a:solidFill>
              </a:rPr>
              <a:t>MySQL</a:t>
            </a:r>
            <a:endParaRPr lang="en-PH" sz="4400" b="1" dirty="0" smtClean="0">
              <a:solidFill>
                <a:srgbClr val="006600"/>
              </a:solidFill>
            </a:endParaRPr>
          </a:p>
          <a:p>
            <a:pPr marL="457200" indent="-457200" algn="ctr"/>
            <a:r>
              <a:rPr lang="en-PH" sz="4800" b="1" dirty="0" smtClean="0">
                <a:solidFill>
                  <a:srgbClr val="006600"/>
                </a:solidFill>
              </a:rPr>
              <a:t>	</a:t>
            </a:r>
          </a:p>
          <a:p>
            <a:pPr marL="457200" indent="-457200" algn="ctr"/>
            <a:r>
              <a:rPr lang="en-PH" sz="4800" b="1" dirty="0" smtClean="0">
                <a:solidFill>
                  <a:srgbClr val="006600"/>
                </a:solidFill>
              </a:rPr>
              <a:t>	</a:t>
            </a:r>
            <a:r>
              <a:rPr lang="en-PH" sz="3200" b="1" dirty="0" smtClean="0">
                <a:solidFill>
                  <a:srgbClr val="006600"/>
                </a:solidFill>
              </a:rPr>
              <a:t>ITWA133</a:t>
            </a:r>
            <a:endParaRPr lang="en-PH" sz="3200" b="1" dirty="0">
              <a:solidFill>
                <a:srgbClr val="006600"/>
              </a:solidFill>
            </a:endParaRPr>
          </a:p>
        </p:txBody>
      </p:sp>
      <p:sp>
        <p:nvSpPr>
          <p:cNvPr id="5" name="Rectangle 4"/>
          <p:cNvSpPr/>
          <p:nvPr/>
        </p:nvSpPr>
        <p:spPr>
          <a:xfrm>
            <a:off x="1143000" y="3276600"/>
            <a:ext cx="67056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mysql_num_rows</a:t>
            </a:r>
            <a:r>
              <a:rPr lang="en-US" dirty="0" smtClean="0"/>
              <a:t>()</a:t>
            </a:r>
            <a:endParaRPr lang="en-US" dirty="0"/>
          </a:p>
        </p:txBody>
      </p:sp>
      <p:sp>
        <p:nvSpPr>
          <p:cNvPr id="3" name="Content Placeholder 2"/>
          <p:cNvSpPr>
            <a:spLocks noGrp="1"/>
          </p:cNvSpPr>
          <p:nvPr>
            <p:ph idx="1"/>
          </p:nvPr>
        </p:nvSpPr>
        <p:spPr>
          <a:xfrm>
            <a:off x="228600" y="1447801"/>
            <a:ext cx="8458200" cy="2209800"/>
          </a:xfrm>
        </p:spPr>
        <p:txBody>
          <a:bodyPr/>
          <a:lstStyle/>
          <a:p>
            <a:r>
              <a:rPr lang="en-US" sz="2400" b="1" dirty="0" err="1" smtClean="0">
                <a:latin typeface="Courier New" pitchFamily="49" charset="0"/>
                <a:cs typeface="Courier New" pitchFamily="49" charset="0"/>
              </a:rPr>
              <a:t>mysql_num_rows</a:t>
            </a:r>
            <a:r>
              <a:rPr lang="en-US" sz="2400" b="1" dirty="0" smtClean="0">
                <a:latin typeface="Courier New" pitchFamily="49" charset="0"/>
                <a:cs typeface="Courier New" pitchFamily="49" charset="0"/>
              </a:rPr>
              <a:t>() </a:t>
            </a:r>
            <a:r>
              <a:rPr lang="en-US" sz="2400" dirty="0" smtClean="0"/>
              <a:t>retrieves the number of rows from a result set. This command is only valid for statements like SELECT or SHOW that return an actual result set.</a:t>
            </a:r>
          </a:p>
          <a:p>
            <a:r>
              <a:rPr lang="en-US" sz="2400" dirty="0" smtClean="0"/>
              <a:t>Syntax:     </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mysql_num_rows</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smtClean="0"/>
              <a:t>Example:</a:t>
            </a:r>
            <a:endParaRPr lang="en-US" sz="2400" dirty="0"/>
          </a:p>
        </p:txBody>
      </p:sp>
      <p:sp>
        <p:nvSpPr>
          <p:cNvPr id="4" name="TextBox 3"/>
          <p:cNvSpPr txBox="1"/>
          <p:nvPr/>
        </p:nvSpPr>
        <p:spPr>
          <a:xfrm>
            <a:off x="304800" y="3676471"/>
            <a:ext cx="8534400" cy="1477328"/>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id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 WHERE id LIKE ‘%2009%’”);</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a:t>
            </a:r>
            <a:r>
              <a:rPr lang="en-US" b="1" dirty="0" err="1" smtClean="0">
                <a:solidFill>
                  <a:srgbClr val="00FF00"/>
                </a:solidFill>
                <a:latin typeface="Courier New" pitchFamily="49" charset="0"/>
                <a:cs typeface="Courier New" pitchFamily="49" charset="0"/>
              </a:rPr>
              <a:t>mysql_num_rows</a:t>
            </a:r>
            <a:r>
              <a:rPr lang="en-US" b="1" dirty="0" smtClean="0">
                <a:solidFill>
                  <a:srgbClr val="00FF00"/>
                </a:solidFill>
                <a:latin typeface="Courier New" pitchFamily="49" charset="0"/>
                <a:cs typeface="Courier New" pitchFamily="49" charset="0"/>
              </a:rPr>
              <a:t>(); </a:t>
            </a:r>
            <a:r>
              <a:rPr lang="en-US" b="1" dirty="0" smtClean="0">
                <a:solidFill>
                  <a:schemeClr val="bg1"/>
                </a:solidFill>
                <a:latin typeface="Courier New" pitchFamily="49" charset="0"/>
                <a:cs typeface="Courier New" pitchFamily="49" charset="0"/>
              </a:rPr>
              <a:t>// will return the number of rows </a:t>
            </a:r>
          </a:p>
          <a:p>
            <a:r>
              <a:rPr lang="en-US" b="1" dirty="0" smtClean="0">
                <a:solidFill>
                  <a:schemeClr val="bg1"/>
                </a:solidFill>
                <a:latin typeface="Courier New" pitchFamily="49" charset="0"/>
                <a:cs typeface="Courier New" pitchFamily="49" charset="0"/>
              </a:rPr>
              <a:t>                          matched from the query</a:t>
            </a:r>
            <a:endParaRPr lang="en-US"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More </a:t>
            </a:r>
            <a:r>
              <a:rPr lang="en-US" dirty="0" err="1" smtClean="0">
                <a:solidFill>
                  <a:srgbClr val="054B25"/>
                </a:solidFill>
              </a:rPr>
              <a:t>MySQL</a:t>
            </a:r>
            <a:r>
              <a:rPr lang="en-US" dirty="0" smtClean="0">
                <a:solidFill>
                  <a:srgbClr val="054B25"/>
                </a:solidFill>
              </a:rPr>
              <a:t> Functions</a:t>
            </a:r>
            <a:endParaRPr lang="en-US" dirty="0">
              <a:solidFill>
                <a:srgbClr val="054B25"/>
              </a:solidFill>
            </a:endParaRPr>
          </a:p>
        </p:txBody>
      </p:sp>
      <p:sp>
        <p:nvSpPr>
          <p:cNvPr id="3" name="Content Placeholder 2"/>
          <p:cNvSpPr>
            <a:spLocks noGrp="1"/>
          </p:cNvSpPr>
          <p:nvPr>
            <p:ph idx="1"/>
          </p:nvPr>
        </p:nvSpPr>
        <p:spPr/>
        <p:txBody>
          <a:bodyPr/>
          <a:lstStyle/>
          <a:p>
            <a:r>
              <a:rPr lang="en-US" dirty="0" smtClean="0">
                <a:solidFill>
                  <a:srgbClr val="054B25"/>
                </a:solidFill>
              </a:rPr>
              <a:t>Visit</a:t>
            </a:r>
          </a:p>
          <a:p>
            <a:pPr lvl="1">
              <a:buFont typeface="Wingdings" pitchFamily="2" charset="2"/>
              <a:buChar char="Ø"/>
            </a:pPr>
            <a:r>
              <a:rPr lang="en-US" dirty="0" smtClean="0">
                <a:solidFill>
                  <a:srgbClr val="054B25"/>
                </a:solidFill>
              </a:rPr>
              <a:t>http://www.php.net/manual/en/ref.mysql.php</a:t>
            </a:r>
          </a:p>
          <a:p>
            <a:pPr lvl="1">
              <a:buFont typeface="Wingdings" pitchFamily="2" charset="2"/>
              <a:buChar char="Ø"/>
            </a:pPr>
            <a:r>
              <a:rPr lang="en-US" dirty="0" smtClean="0">
                <a:solidFill>
                  <a:srgbClr val="054B25"/>
                </a:solidFill>
              </a:rPr>
              <a:t>http://w3schools.com/php/php_ref_mysql.asp</a:t>
            </a:r>
            <a:endParaRPr lang="en-US" dirty="0">
              <a:solidFill>
                <a:srgbClr val="054B25"/>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054B25"/>
                </a:solidFill>
              </a:rPr>
              <a:t>Working with File Uploads</a:t>
            </a:r>
            <a:endParaRPr lang="en-US" dirty="0">
              <a:solidFill>
                <a:srgbClr val="054B25"/>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$_FILES</a:t>
            </a:r>
            <a:endParaRPr lang="en-US" dirty="0">
              <a:solidFill>
                <a:srgbClr val="054B25"/>
              </a:solidFill>
            </a:endParaRPr>
          </a:p>
        </p:txBody>
      </p:sp>
      <p:sp>
        <p:nvSpPr>
          <p:cNvPr id="3" name="Content Placeholder 2"/>
          <p:cNvSpPr>
            <a:spLocks noGrp="1"/>
          </p:cNvSpPr>
          <p:nvPr>
            <p:ph idx="1"/>
          </p:nvPr>
        </p:nvSpPr>
        <p:spPr>
          <a:xfrm>
            <a:off x="228600" y="1447801"/>
            <a:ext cx="8458200" cy="2209800"/>
          </a:xfrm>
        </p:spPr>
        <p:txBody>
          <a:bodyPr/>
          <a:lstStyle/>
          <a:p>
            <a:r>
              <a:rPr lang="en-US" sz="2400" dirty="0" smtClean="0"/>
              <a:t>Using the global PHP $_FILES array you can upload files from a client computer to the remote server.</a:t>
            </a:r>
          </a:p>
          <a:p>
            <a:r>
              <a:rPr lang="en-US" sz="2400" dirty="0" smtClean="0"/>
              <a:t>Syntax:   </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$_FILES[“file”][“index”]</a:t>
            </a:r>
          </a:p>
          <a:p>
            <a:pPr>
              <a:buNone/>
            </a:pPr>
            <a:r>
              <a:rPr lang="en-US" sz="2400" dirty="0" smtClean="0"/>
              <a:t>     </a:t>
            </a:r>
            <a:r>
              <a:rPr lang="en-US" sz="2400" dirty="0" smtClean="0">
                <a:solidFill>
                  <a:srgbClr val="C00000"/>
                </a:solidFill>
              </a:rPr>
              <a:t> </a:t>
            </a:r>
            <a:r>
              <a:rPr lang="en-US" sz="2400" dirty="0" smtClean="0">
                <a:solidFill>
                  <a:srgbClr val="C00000"/>
                </a:solidFill>
                <a:effectLst>
                  <a:outerShdw blurRad="38100" dist="38100" dir="2700000" algn="tl">
                    <a:srgbClr val="000000">
                      <a:alpha val="43137"/>
                    </a:srgbClr>
                  </a:outerShdw>
                </a:effectLst>
              </a:rPr>
              <a:t>file</a:t>
            </a:r>
            <a:r>
              <a:rPr lang="en-US" sz="2400" dirty="0" smtClean="0">
                <a:solidFill>
                  <a:srgbClr val="C00000"/>
                </a:solidFill>
              </a:rPr>
              <a:t> </a:t>
            </a:r>
            <a:r>
              <a:rPr lang="en-US" sz="2400" dirty="0" smtClean="0"/>
              <a:t>– the name of the field in the form</a:t>
            </a:r>
          </a:p>
          <a:p>
            <a:pPr>
              <a:buNone/>
            </a:pPr>
            <a:r>
              <a:rPr lang="en-US" sz="2400" dirty="0" smtClean="0">
                <a:solidFill>
                  <a:srgbClr val="C00000"/>
                </a:solidFill>
              </a:rPr>
              <a:t>     </a:t>
            </a:r>
            <a:r>
              <a:rPr lang="en-US" sz="2400" dirty="0" smtClean="0">
                <a:solidFill>
                  <a:srgbClr val="C00000"/>
                </a:solidFill>
                <a:effectLst>
                  <a:outerShdw blurRad="38100" dist="38100" dir="2700000" algn="tl">
                    <a:srgbClr val="000000">
                      <a:alpha val="43137"/>
                    </a:srgbClr>
                  </a:outerShdw>
                </a:effectLst>
              </a:rPr>
              <a:t> index </a:t>
            </a:r>
            <a:r>
              <a:rPr lang="en-US" sz="2400" dirty="0" smtClean="0"/>
              <a:t>– specifies the parameter to be processed by $_FILES</a:t>
            </a:r>
          </a:p>
          <a:p>
            <a:pPr>
              <a:buNone/>
            </a:pPr>
            <a:endParaRPr lang="en-US" sz="2400" dirty="0" smtClean="0"/>
          </a:p>
          <a:p>
            <a:endParaRPr lang="en-US" sz="2400" dirty="0"/>
          </a:p>
        </p:txBody>
      </p:sp>
      <p:graphicFrame>
        <p:nvGraphicFramePr>
          <p:cNvPr id="4" name="Table 3"/>
          <p:cNvGraphicFramePr>
            <a:graphicFrameLocks noGrp="1"/>
          </p:cNvGraphicFramePr>
          <p:nvPr/>
        </p:nvGraphicFramePr>
        <p:xfrm>
          <a:off x="685800" y="3657600"/>
          <a:ext cx="8001000" cy="2225040"/>
        </p:xfrm>
        <a:graphic>
          <a:graphicData uri="http://schemas.openxmlformats.org/drawingml/2006/table">
            <a:tbl>
              <a:tblPr firstRow="1" bandRow="1">
                <a:tableStyleId>{93296810-A885-4BE3-A3E7-6D5BEEA58F35}</a:tableStyleId>
              </a:tblPr>
              <a:tblGrid>
                <a:gridCol w="1800225"/>
                <a:gridCol w="6200775"/>
              </a:tblGrid>
              <a:tr h="370840">
                <a:tc>
                  <a:txBody>
                    <a:bodyPr/>
                    <a:lstStyle/>
                    <a:p>
                      <a:pPr algn="ctr"/>
                      <a:r>
                        <a:rPr lang="en-US" dirty="0" smtClean="0"/>
                        <a:t>Index</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smtClean="0"/>
                        <a:t>name</a:t>
                      </a:r>
                      <a:endParaRPr lang="en-US" b="1" dirty="0"/>
                    </a:p>
                  </a:txBody>
                  <a:tcPr/>
                </a:tc>
                <a:tc>
                  <a:txBody>
                    <a:bodyPr/>
                    <a:lstStyle/>
                    <a:p>
                      <a:r>
                        <a:rPr lang="en-US" dirty="0" smtClean="0"/>
                        <a:t>The name of the</a:t>
                      </a:r>
                      <a:r>
                        <a:rPr lang="en-US" baseline="0" dirty="0" smtClean="0"/>
                        <a:t> uploaded file</a:t>
                      </a:r>
                      <a:endParaRPr lang="en-US" dirty="0"/>
                    </a:p>
                  </a:txBody>
                  <a:tcPr/>
                </a:tc>
              </a:tr>
              <a:tr h="370840">
                <a:tc>
                  <a:txBody>
                    <a:bodyPr/>
                    <a:lstStyle/>
                    <a:p>
                      <a:pPr algn="ctr"/>
                      <a:r>
                        <a:rPr lang="en-US" b="1" dirty="0" smtClean="0"/>
                        <a:t>type</a:t>
                      </a:r>
                      <a:endParaRPr lang="en-US" b="1" dirty="0"/>
                    </a:p>
                  </a:txBody>
                  <a:tcPr/>
                </a:tc>
                <a:tc>
                  <a:txBody>
                    <a:bodyPr/>
                    <a:lstStyle/>
                    <a:p>
                      <a:r>
                        <a:rPr lang="en-US" dirty="0" smtClean="0"/>
                        <a:t>The type of the uploaded file</a:t>
                      </a:r>
                      <a:endParaRPr lang="en-US" dirty="0"/>
                    </a:p>
                  </a:txBody>
                  <a:tcPr/>
                </a:tc>
              </a:tr>
              <a:tr h="370840">
                <a:tc>
                  <a:txBody>
                    <a:bodyPr/>
                    <a:lstStyle/>
                    <a:p>
                      <a:pPr algn="ctr"/>
                      <a:r>
                        <a:rPr lang="en-US" b="1" dirty="0" smtClean="0"/>
                        <a:t>size</a:t>
                      </a:r>
                      <a:endParaRPr lang="en-US" b="1" dirty="0"/>
                    </a:p>
                  </a:txBody>
                  <a:tcPr/>
                </a:tc>
                <a:tc>
                  <a:txBody>
                    <a:bodyPr/>
                    <a:lstStyle/>
                    <a:p>
                      <a:r>
                        <a:rPr lang="en-US" dirty="0" smtClean="0"/>
                        <a:t>The</a:t>
                      </a:r>
                      <a:r>
                        <a:rPr lang="en-US" baseline="0" dirty="0" smtClean="0"/>
                        <a:t> size of the uploaded file</a:t>
                      </a:r>
                      <a:endParaRPr lang="en-US" dirty="0"/>
                    </a:p>
                  </a:txBody>
                  <a:tcPr/>
                </a:tc>
              </a:tr>
              <a:tr h="370840">
                <a:tc>
                  <a:txBody>
                    <a:bodyPr/>
                    <a:lstStyle/>
                    <a:p>
                      <a:pPr algn="ctr"/>
                      <a:r>
                        <a:rPr lang="en-US" b="1" dirty="0" err="1" smtClean="0"/>
                        <a:t>tmp_name</a:t>
                      </a:r>
                      <a:endParaRPr lang="en-US" b="1" dirty="0"/>
                    </a:p>
                  </a:txBody>
                  <a:tcPr/>
                </a:tc>
                <a:tc>
                  <a:txBody>
                    <a:bodyPr/>
                    <a:lstStyle/>
                    <a:p>
                      <a:r>
                        <a:rPr lang="en-US" sz="1800" kern="1200" dirty="0" smtClean="0"/>
                        <a:t>The name of the temporary copy of the file stored on the server</a:t>
                      </a:r>
                      <a:endParaRPr lang="en-US" dirty="0"/>
                    </a:p>
                  </a:txBody>
                  <a:tcPr/>
                </a:tc>
              </a:tr>
              <a:tr h="370840">
                <a:tc>
                  <a:txBody>
                    <a:bodyPr/>
                    <a:lstStyle/>
                    <a:p>
                      <a:pPr algn="ctr"/>
                      <a:r>
                        <a:rPr lang="en-US" b="1" dirty="0" smtClean="0"/>
                        <a:t>error</a:t>
                      </a:r>
                      <a:endParaRPr lang="en-US" b="1" dirty="0"/>
                    </a:p>
                  </a:txBody>
                  <a:tcPr/>
                </a:tc>
                <a:tc>
                  <a:txBody>
                    <a:bodyPr/>
                    <a:lstStyle/>
                    <a:p>
                      <a:r>
                        <a:rPr lang="en-US" sz="1800" kern="1200" dirty="0" smtClean="0"/>
                        <a:t>the error code resulting from the file upload</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757238"/>
          </a:xfrm>
        </p:spPr>
        <p:txBody>
          <a:bodyPr/>
          <a:lstStyle/>
          <a:p>
            <a:r>
              <a:rPr lang="en-US" dirty="0" smtClean="0">
                <a:solidFill>
                  <a:srgbClr val="054B25"/>
                </a:solidFill>
              </a:rPr>
              <a:t>Create the upload form</a:t>
            </a:r>
            <a:endParaRPr lang="en-US" dirty="0">
              <a:solidFill>
                <a:srgbClr val="054B25"/>
              </a:solidFill>
            </a:endParaRPr>
          </a:p>
        </p:txBody>
      </p:sp>
      <p:pic>
        <p:nvPicPr>
          <p:cNvPr id="3" name="Picture 4"/>
          <p:cNvPicPr>
            <a:picLocks noChangeAspect="1" noChangeArrowheads="1"/>
          </p:cNvPicPr>
          <p:nvPr/>
        </p:nvPicPr>
        <p:blipFill>
          <a:blip r:embed="rId2" cstate="print"/>
          <a:srcRect t="9000" r="13750" b="8000"/>
          <a:stretch>
            <a:fillRect/>
          </a:stretch>
        </p:blipFill>
        <p:spPr bwMode="auto">
          <a:xfrm>
            <a:off x="112644" y="1219200"/>
            <a:ext cx="8868578"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Sample Output</a:t>
            </a:r>
            <a:endParaRPr lang="en-US" dirty="0">
              <a:solidFill>
                <a:srgbClr val="054B25"/>
              </a:solidFill>
            </a:endParaRPr>
          </a:p>
        </p:txBody>
      </p:sp>
      <p:pic>
        <p:nvPicPr>
          <p:cNvPr id="2050" name="Picture 2"/>
          <p:cNvPicPr>
            <a:picLocks noChangeAspect="1" noChangeArrowheads="1"/>
          </p:cNvPicPr>
          <p:nvPr/>
        </p:nvPicPr>
        <p:blipFill>
          <a:blip r:embed="rId2" cstate="print"/>
          <a:srcRect l="25000" t="11456" r="26389" b="64678"/>
          <a:stretch>
            <a:fillRect/>
          </a:stretch>
        </p:blipFill>
        <p:spPr bwMode="auto">
          <a:xfrm>
            <a:off x="1143000" y="1828800"/>
            <a:ext cx="704088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Saving File Permanently</a:t>
            </a:r>
            <a:endParaRPr lang="en-US" dirty="0">
              <a:solidFill>
                <a:srgbClr val="054B25"/>
              </a:solidFill>
            </a:endParaRPr>
          </a:p>
        </p:txBody>
      </p:sp>
      <p:sp>
        <p:nvSpPr>
          <p:cNvPr id="3" name="Content Placeholder 2"/>
          <p:cNvSpPr>
            <a:spLocks noGrp="1"/>
          </p:cNvSpPr>
          <p:nvPr>
            <p:ph idx="1"/>
          </p:nvPr>
        </p:nvSpPr>
        <p:spPr>
          <a:xfrm>
            <a:off x="228600" y="1447801"/>
            <a:ext cx="8458200" cy="2209800"/>
          </a:xfrm>
        </p:spPr>
        <p:txBody>
          <a:bodyPr/>
          <a:lstStyle/>
          <a:p>
            <a:r>
              <a:rPr lang="en-US" sz="2400" dirty="0" smtClean="0"/>
              <a:t>To save permanently the uploaded file, use the </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move_uploaded_file</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400" dirty="0" smtClean="0"/>
              <a:t>function. This function returns TRUE on success, or FALSE on failure.</a:t>
            </a:r>
          </a:p>
          <a:p>
            <a:r>
              <a:rPr lang="en-US" sz="2400" dirty="0" smtClean="0"/>
              <a:t>Syntax: </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move_upload_file</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(file, new location);</a:t>
            </a:r>
          </a:p>
          <a:p>
            <a:r>
              <a:rPr lang="en-US" sz="2400" dirty="0" smtClean="0"/>
              <a:t>Example:</a:t>
            </a:r>
            <a:endParaRPr lang="en-US" sz="2400" dirty="0"/>
          </a:p>
        </p:txBody>
      </p:sp>
      <p:sp>
        <p:nvSpPr>
          <p:cNvPr id="4" name="TextBox 3"/>
          <p:cNvSpPr txBox="1"/>
          <p:nvPr/>
        </p:nvSpPr>
        <p:spPr>
          <a:xfrm>
            <a:off x="293370" y="3665220"/>
            <a:ext cx="8534400" cy="1477328"/>
          </a:xfrm>
          <a:prstGeom prst="rect">
            <a:avLst/>
          </a:prstGeom>
          <a:solidFill>
            <a:schemeClr val="tx1"/>
          </a:solidFill>
        </p:spPr>
        <p:txBody>
          <a:bodyPr wrap="square" rtlCol="0">
            <a:spAutoFit/>
          </a:bodyPr>
          <a:lstStyle/>
          <a:p>
            <a:r>
              <a:rPr lang="en-US" b="1" dirty="0" smtClean="0">
                <a:solidFill>
                  <a:srgbClr val="00FF00"/>
                </a:solidFill>
                <a:latin typeface="Courier New" pitchFamily="49" charset="0"/>
                <a:cs typeface="Courier New" pitchFamily="49" charset="0"/>
              </a:rPr>
              <a:t>$destination = ‘</a:t>
            </a:r>
            <a:r>
              <a:rPr lang="en-US" b="1" dirty="0" err="1" smtClean="0">
                <a:solidFill>
                  <a:srgbClr val="00FF00"/>
                </a:solidFill>
                <a:latin typeface="Courier New" pitchFamily="49" charset="0"/>
                <a:cs typeface="Courier New" pitchFamily="49" charset="0"/>
              </a:rPr>
              <a:t>uploadedFile</a:t>
            </a:r>
            <a:r>
              <a:rPr lang="en-US" b="1" dirty="0" smtClean="0">
                <a:solidFill>
                  <a:srgbClr val="00FF00"/>
                </a:solidFill>
                <a:latin typeface="Courier New" pitchFamily="49" charset="0"/>
                <a:cs typeface="Courier New" pitchFamily="49" charset="0"/>
              </a:rPr>
              <a:t>’; </a:t>
            </a:r>
            <a:r>
              <a:rPr lang="en-US" b="1" dirty="0" smtClean="0">
                <a:solidFill>
                  <a:schemeClr val="bg1"/>
                </a:solidFill>
                <a:latin typeface="Courier New" pitchFamily="49" charset="0"/>
                <a:cs typeface="Courier New" pitchFamily="49" charset="0"/>
              </a:rPr>
              <a:t>// folder in your </a:t>
            </a:r>
            <a:r>
              <a:rPr lang="en-US" b="1" dirty="0" err="1" smtClean="0">
                <a:solidFill>
                  <a:schemeClr val="bg1"/>
                </a:solidFill>
                <a:latin typeface="Courier New" pitchFamily="49" charset="0"/>
                <a:cs typeface="Courier New" pitchFamily="49" charset="0"/>
              </a:rPr>
              <a:t>htdocs</a:t>
            </a:r>
            <a:endParaRPr lang="en-US" b="1" dirty="0" smtClean="0">
              <a:solidFill>
                <a:schemeClr val="bg1"/>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a:t>
            </a:r>
            <a:r>
              <a:rPr lang="en-US" b="1" dirty="0" err="1" smtClean="0">
                <a:solidFill>
                  <a:srgbClr val="00FF00"/>
                </a:solidFill>
                <a:latin typeface="Courier New" pitchFamily="49" charset="0"/>
                <a:cs typeface="Courier New" pitchFamily="49" charset="0"/>
              </a:rPr>
              <a:t>tmp_name</a:t>
            </a:r>
            <a:r>
              <a:rPr lang="en-US" b="1" dirty="0" smtClean="0">
                <a:solidFill>
                  <a:srgbClr val="00FF00"/>
                </a:solidFill>
                <a:latin typeface="Courier New" pitchFamily="49" charset="0"/>
                <a:cs typeface="Courier New" pitchFamily="49" charset="0"/>
              </a:rPr>
              <a:t> = $_FILES[“</a:t>
            </a:r>
            <a:r>
              <a:rPr lang="en-US" b="1" dirty="0" err="1" smtClean="0">
                <a:solidFill>
                  <a:srgbClr val="00FF00"/>
                </a:solidFill>
                <a:latin typeface="Courier New" pitchFamily="49" charset="0"/>
                <a:cs typeface="Courier New" pitchFamily="49" charset="0"/>
              </a:rPr>
              <a:t>fileUp</a:t>
            </a:r>
            <a:r>
              <a:rPr lang="en-US" b="1" dirty="0" smtClean="0">
                <a:solidFill>
                  <a:srgbClr val="00FF00"/>
                </a:solidFill>
                <a:latin typeface="Courier New" pitchFamily="49" charset="0"/>
                <a:cs typeface="Courier New" pitchFamily="49" charset="0"/>
              </a:rPr>
              <a:t>”][“</a:t>
            </a:r>
            <a:r>
              <a:rPr lang="en-US" b="1" dirty="0" err="1" smtClean="0">
                <a:solidFill>
                  <a:srgbClr val="00FF00"/>
                </a:solidFill>
                <a:latin typeface="Courier New" pitchFamily="49" charset="0"/>
                <a:cs typeface="Courier New" pitchFamily="49" charset="0"/>
              </a:rPr>
              <a:t>tmp_name</a:t>
            </a:r>
            <a:r>
              <a:rPr lang="en-US" b="1" dirty="0" smtClean="0">
                <a:solidFill>
                  <a:srgbClr val="00FF00"/>
                </a:solidFill>
                <a:latin typeface="Courier New" pitchFamily="49" charset="0"/>
                <a:cs typeface="Courier New" pitchFamily="49" charset="0"/>
              </a:rPr>
              <a:t>”]; </a:t>
            </a:r>
          </a:p>
          <a:p>
            <a:r>
              <a:rPr lang="en-US" b="1" dirty="0" smtClean="0">
                <a:solidFill>
                  <a:srgbClr val="00FF00"/>
                </a:solidFill>
                <a:latin typeface="Courier New" pitchFamily="49" charset="0"/>
                <a:cs typeface="Courier New" pitchFamily="49" charset="0"/>
              </a:rPr>
              <a:t>$filename = $_FILES[“</a:t>
            </a:r>
            <a:r>
              <a:rPr lang="en-US" b="1" dirty="0" err="1" smtClean="0">
                <a:solidFill>
                  <a:srgbClr val="00FF00"/>
                </a:solidFill>
                <a:latin typeface="Courier New" pitchFamily="49" charset="0"/>
                <a:cs typeface="Courier New" pitchFamily="49" charset="0"/>
              </a:rPr>
              <a:t>fileUp</a:t>
            </a:r>
            <a:r>
              <a:rPr lang="en-US" b="1" dirty="0" smtClean="0">
                <a:solidFill>
                  <a:srgbClr val="00FF00"/>
                </a:solidFill>
                <a:latin typeface="Courier New" pitchFamily="49" charset="0"/>
                <a:cs typeface="Courier New" pitchFamily="49" charset="0"/>
              </a:rPr>
              <a:t>”][“name”];</a:t>
            </a:r>
          </a:p>
          <a:p>
            <a:endParaRPr lang="en-US" b="1" dirty="0" smtClean="0">
              <a:solidFill>
                <a:srgbClr val="00FF00"/>
              </a:solidFill>
              <a:latin typeface="Courier New" pitchFamily="49" charset="0"/>
              <a:cs typeface="Courier New" pitchFamily="49" charset="0"/>
            </a:endParaRPr>
          </a:p>
          <a:p>
            <a:r>
              <a:rPr lang="en-US" b="1" dirty="0" err="1" smtClean="0">
                <a:solidFill>
                  <a:srgbClr val="00FF00"/>
                </a:solidFill>
                <a:latin typeface="Courier New" pitchFamily="49" charset="0"/>
                <a:cs typeface="Courier New" pitchFamily="49" charset="0"/>
              </a:rPr>
              <a:t>move_uploaded_file</a:t>
            </a:r>
            <a:r>
              <a:rPr lang="en-US" b="1" dirty="0" smtClean="0">
                <a:solidFill>
                  <a:srgbClr val="00FF00"/>
                </a:solidFill>
                <a:latin typeface="Courier New" pitchFamily="49" charset="0"/>
                <a:cs typeface="Courier New" pitchFamily="49" charset="0"/>
              </a:rPr>
              <a:t>($</a:t>
            </a:r>
            <a:r>
              <a:rPr lang="en-US" b="1" dirty="0" err="1" smtClean="0">
                <a:solidFill>
                  <a:srgbClr val="00FF00"/>
                </a:solidFill>
                <a:latin typeface="Courier New" pitchFamily="49" charset="0"/>
                <a:cs typeface="Courier New" pitchFamily="49" charset="0"/>
              </a:rPr>
              <a:t>tmp_name</a:t>
            </a:r>
            <a:r>
              <a:rPr lang="en-US" b="1" dirty="0" smtClean="0">
                <a:solidFill>
                  <a:srgbClr val="00FF00"/>
                </a:solidFill>
                <a:latin typeface="Courier New" pitchFamily="49" charset="0"/>
                <a:cs typeface="Courier New" pitchFamily="49" charset="0"/>
              </a:rPr>
              <a:t>, “$destination/$filename”);</a:t>
            </a:r>
            <a:endParaRPr lang="en-US" b="1"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solidFill>
                  <a:srgbClr val="054B25"/>
                </a:solidFill>
              </a:rPr>
              <a:t>Example</a:t>
            </a:r>
            <a:endParaRPr lang="en-US" dirty="0">
              <a:solidFill>
                <a:srgbClr val="054B25"/>
              </a:solidFill>
            </a:endParaRPr>
          </a:p>
        </p:txBody>
      </p:sp>
      <p:pic>
        <p:nvPicPr>
          <p:cNvPr id="2050" name="Picture 2"/>
          <p:cNvPicPr>
            <a:picLocks noChangeAspect="1" noChangeArrowheads="1"/>
          </p:cNvPicPr>
          <p:nvPr/>
        </p:nvPicPr>
        <p:blipFill>
          <a:blip r:embed="rId2" cstate="print"/>
          <a:srcRect t="9000" r="33750" b="10000"/>
          <a:stretch>
            <a:fillRect/>
          </a:stretch>
        </p:blipFill>
        <p:spPr bwMode="auto">
          <a:xfrm>
            <a:off x="914400" y="1143000"/>
            <a:ext cx="8001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Example</a:t>
            </a:r>
            <a:endParaRPr lang="en-US" dirty="0">
              <a:solidFill>
                <a:srgbClr val="054B25"/>
              </a:solidFill>
            </a:endParaRPr>
          </a:p>
        </p:txBody>
      </p:sp>
      <p:pic>
        <p:nvPicPr>
          <p:cNvPr id="4099" name="Picture 3"/>
          <p:cNvPicPr>
            <a:picLocks noChangeAspect="1" noChangeArrowheads="1"/>
          </p:cNvPicPr>
          <p:nvPr/>
        </p:nvPicPr>
        <p:blipFill>
          <a:blip r:embed="rId2" cstate="print"/>
          <a:srcRect t="11456" r="23611" b="6444"/>
          <a:stretch>
            <a:fillRect/>
          </a:stretch>
        </p:blipFill>
        <p:spPr bwMode="auto">
          <a:xfrm>
            <a:off x="990600" y="1165860"/>
            <a:ext cx="7924800" cy="4730865"/>
          </a:xfrm>
          <a:prstGeom prst="rect">
            <a:avLst/>
          </a:prstGeom>
          <a:noFill/>
          <a:ln w="9525">
            <a:noFill/>
            <a:miter lim="800000"/>
            <a:headEnd/>
            <a:tailEnd/>
          </a:ln>
          <a:effectLst/>
        </p:spPr>
      </p:pic>
      <p:cxnSp>
        <p:nvCxnSpPr>
          <p:cNvPr id="6" name="Straight Arrow Connector 5"/>
          <p:cNvCxnSpPr/>
          <p:nvPr/>
        </p:nvCxnSpPr>
        <p:spPr bwMode="auto">
          <a:xfrm>
            <a:off x="632792" y="5221356"/>
            <a:ext cx="838200" cy="1588"/>
          </a:xfrm>
          <a:prstGeom prst="straightConnector1">
            <a:avLst/>
          </a:prstGeom>
          <a:noFill/>
          <a:ln w="28575" cap="flat" cmpd="sng" algn="ctr">
            <a:solidFill>
              <a:srgbClr val="C0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757238"/>
          </a:xfrm>
        </p:spPr>
        <p:txBody>
          <a:bodyPr/>
          <a:lstStyle/>
          <a:p>
            <a:r>
              <a:rPr lang="en-US" dirty="0" smtClean="0">
                <a:solidFill>
                  <a:srgbClr val="054B25"/>
                </a:solidFill>
              </a:rPr>
              <a:t>Validating Files</a:t>
            </a:r>
            <a:endParaRPr lang="en-US" dirty="0">
              <a:solidFill>
                <a:srgbClr val="054B25"/>
              </a:solidFill>
            </a:endParaRPr>
          </a:p>
        </p:txBody>
      </p:sp>
      <p:graphicFrame>
        <p:nvGraphicFramePr>
          <p:cNvPr id="5" name="Table 4"/>
          <p:cNvGraphicFramePr>
            <a:graphicFrameLocks noGrp="1"/>
          </p:cNvGraphicFramePr>
          <p:nvPr/>
        </p:nvGraphicFramePr>
        <p:xfrm>
          <a:off x="304800" y="1447800"/>
          <a:ext cx="8534400" cy="3505200"/>
        </p:xfrm>
        <a:graphic>
          <a:graphicData uri="http://schemas.openxmlformats.org/drawingml/2006/table">
            <a:tbl>
              <a:tblPr firstRow="1" bandRow="1">
                <a:tableStyleId>{21E4AEA4-8DFA-4A89-87EB-49C32662AFE0}</a:tableStyleId>
              </a:tblPr>
              <a:tblGrid>
                <a:gridCol w="2286000"/>
                <a:gridCol w="2590800"/>
                <a:gridCol w="3657600"/>
              </a:tblGrid>
              <a:tr h="370840">
                <a:tc>
                  <a:txBody>
                    <a:bodyPr/>
                    <a:lstStyle/>
                    <a:p>
                      <a:pPr algn="ctr"/>
                      <a:r>
                        <a:rPr lang="en-US" dirty="0" smtClean="0"/>
                        <a:t>Function</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Example</a:t>
                      </a:r>
                      <a:endParaRPr lang="en-US" dirty="0"/>
                    </a:p>
                  </a:txBody>
                  <a:tcPr/>
                </a:tc>
              </a:tr>
              <a:tr h="370840">
                <a:tc>
                  <a:txBody>
                    <a:bodyPr/>
                    <a:lstStyle/>
                    <a:p>
                      <a:r>
                        <a:rPr lang="en-US" dirty="0" err="1" smtClean="0">
                          <a:latin typeface="Courier New" pitchFamily="49" charset="0"/>
                          <a:cs typeface="Courier New" pitchFamily="49" charset="0"/>
                        </a:rPr>
                        <a:t>file_exists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Checking</a:t>
                      </a:r>
                      <a:r>
                        <a:rPr lang="en-US" baseline="0" dirty="0" smtClean="0"/>
                        <a:t> for file existence</a:t>
                      </a:r>
                      <a:endParaRPr lang="en-US" dirty="0"/>
                    </a:p>
                  </a:txBody>
                  <a:tcPr/>
                </a:tc>
                <a:tc>
                  <a:txBody>
                    <a:bodyPr/>
                    <a:lstStyle/>
                    <a:p>
                      <a:r>
                        <a:rPr lang="en-US" dirty="0" err="1" smtClean="0">
                          <a:latin typeface="Courier New" pitchFamily="49" charset="0"/>
                          <a:cs typeface="Courier New" pitchFamily="49" charset="0"/>
                        </a:rPr>
                        <a:t>file_exists</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is_file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Checking if it</a:t>
                      </a:r>
                      <a:r>
                        <a:rPr lang="en-US" baseline="0" dirty="0" smtClean="0"/>
                        <a:t> is a file</a:t>
                      </a:r>
                      <a:endParaRPr lang="en-US" dirty="0"/>
                    </a:p>
                  </a:txBody>
                  <a:tcPr/>
                </a:tc>
                <a:tc>
                  <a:txBody>
                    <a:bodyPr/>
                    <a:lstStyle/>
                    <a:p>
                      <a:r>
                        <a:rPr lang="en-US" dirty="0" err="1" smtClean="0">
                          <a:latin typeface="Courier New" pitchFamily="49" charset="0"/>
                          <a:cs typeface="Courier New" pitchFamily="49" charset="0"/>
                        </a:rPr>
                        <a:t>is_file</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is_dir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Checking</a:t>
                      </a:r>
                      <a:r>
                        <a:rPr lang="en-US" baseline="0" dirty="0" smtClean="0"/>
                        <a:t> if it is a directory</a:t>
                      </a:r>
                      <a:endParaRPr lang="en-US" dirty="0"/>
                    </a:p>
                  </a:txBody>
                  <a:tcPr/>
                </a:tc>
                <a:tc>
                  <a:txBody>
                    <a:bodyPr/>
                    <a:lstStyle/>
                    <a:p>
                      <a:r>
                        <a:rPr lang="en-US" dirty="0" err="1" smtClean="0">
                          <a:latin typeface="Courier New" pitchFamily="49" charset="0"/>
                          <a:cs typeface="Courier New" pitchFamily="49" charset="0"/>
                        </a:rPr>
                        <a:t>is_dir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tmp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is_readable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rowSpan="3">
                  <a:txBody>
                    <a:bodyPr/>
                    <a:lstStyle/>
                    <a:p>
                      <a:r>
                        <a:rPr lang="en-US" dirty="0" smtClean="0"/>
                        <a:t>Checking</a:t>
                      </a:r>
                      <a:r>
                        <a:rPr lang="en-US" baseline="0" dirty="0" smtClean="0"/>
                        <a:t> the file status</a:t>
                      </a:r>
                      <a:endParaRPr lang="en-US" dirty="0"/>
                    </a:p>
                  </a:txBody>
                  <a:tcPr anchor="ctr"/>
                </a:tc>
                <a:tc>
                  <a:txBody>
                    <a:bodyPr/>
                    <a:lstStyle/>
                    <a:p>
                      <a:r>
                        <a:rPr lang="en-US" dirty="0" err="1" smtClean="0">
                          <a:latin typeface="Courier New" pitchFamily="49" charset="0"/>
                          <a:cs typeface="Courier New" pitchFamily="49" charset="0"/>
                        </a:rPr>
                        <a:t>is_readable</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is_writable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vMerge="1">
                  <a:txBody>
                    <a:bodyPr/>
                    <a:lstStyle/>
                    <a:p>
                      <a:endParaRPr lang="en-US" dirty="0"/>
                    </a:p>
                  </a:txBody>
                  <a:tcPr/>
                </a:tc>
                <a:tc>
                  <a:txBody>
                    <a:bodyPr/>
                    <a:lstStyle/>
                    <a:p>
                      <a:r>
                        <a:rPr lang="en-US" dirty="0" err="1" smtClean="0">
                          <a:latin typeface="Courier New" pitchFamily="49" charset="0"/>
                          <a:cs typeface="Courier New" pitchFamily="49" charset="0"/>
                        </a:rPr>
                        <a:t>is_writable</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is_executable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vMerge="1">
                  <a:txBody>
                    <a:bodyPr/>
                    <a:lstStyle/>
                    <a:p>
                      <a:endParaRPr lang="en-US" dirty="0"/>
                    </a:p>
                  </a:txBody>
                  <a:tcPr/>
                </a:tc>
                <a:tc>
                  <a:txBody>
                    <a:bodyPr/>
                    <a:lstStyle/>
                    <a:p>
                      <a:r>
                        <a:rPr lang="en-US" dirty="0" err="1" smtClean="0">
                          <a:latin typeface="Courier New" pitchFamily="49" charset="0"/>
                          <a:cs typeface="Courier New" pitchFamily="49" charset="0"/>
                        </a:rPr>
                        <a:t>is_executable</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filesize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Determining</a:t>
                      </a:r>
                      <a:r>
                        <a:rPr lang="en-US" baseline="0" dirty="0" smtClean="0"/>
                        <a:t> file size</a:t>
                      </a:r>
                      <a:endParaRPr lang="en-US" dirty="0"/>
                    </a:p>
                  </a:txBody>
                  <a:tcPr/>
                </a:tc>
                <a:tc>
                  <a:txBody>
                    <a:bodyPr/>
                    <a:lstStyle/>
                    <a:p>
                      <a:r>
                        <a:rPr lang="en-US" dirty="0" err="1" smtClean="0">
                          <a:latin typeface="Courier New" pitchFamily="49" charset="0"/>
                          <a:cs typeface="Courier New" pitchFamily="49" charset="0"/>
                        </a:rPr>
                        <a:t>filesize</a:t>
                      </a:r>
                      <a:r>
                        <a:rPr lang="en-US" dirty="0" smtClean="0">
                          <a:latin typeface="Courier New" pitchFamily="49" charset="0"/>
                          <a:cs typeface="Courier New" pitchFamily="49" charset="0"/>
                        </a:rPr>
                        <a:t>(“test.txt”)</a:t>
                      </a:r>
                      <a:endParaRPr lang="en-US" dirty="0">
                        <a:latin typeface="Courier New" pitchFamily="49" charset="0"/>
                        <a:cs typeface="Courier New"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Using Group Functions</a:t>
            </a:r>
            <a:endParaRPr lang="en-US" dirty="0">
              <a:solidFill>
                <a:srgbClr val="054B25"/>
              </a:solidFill>
            </a:endParaRPr>
          </a:p>
        </p:txBody>
      </p:sp>
      <p:sp>
        <p:nvSpPr>
          <p:cNvPr id="3" name="Content Placeholder 2"/>
          <p:cNvSpPr>
            <a:spLocks noGrp="1"/>
          </p:cNvSpPr>
          <p:nvPr>
            <p:ph idx="1"/>
          </p:nvPr>
        </p:nvSpPr>
        <p:spPr>
          <a:xfrm>
            <a:off x="228600" y="1447801"/>
            <a:ext cx="8458200" cy="685800"/>
          </a:xfrm>
        </p:spPr>
        <p:txBody>
          <a:bodyPr/>
          <a:lstStyle/>
          <a:p>
            <a:r>
              <a:rPr lang="en-US" dirty="0" smtClean="0">
                <a:solidFill>
                  <a:srgbClr val="054B25"/>
                </a:solidFill>
              </a:rPr>
              <a:t>Example: SUM</a:t>
            </a:r>
            <a:endParaRPr lang="en-US" dirty="0">
              <a:solidFill>
                <a:srgbClr val="054B25"/>
              </a:solidFill>
            </a:endParaRPr>
          </a:p>
        </p:txBody>
      </p:sp>
      <p:sp>
        <p:nvSpPr>
          <p:cNvPr id="5" name="TextBox 4"/>
          <p:cNvSpPr txBox="1"/>
          <p:nvPr/>
        </p:nvSpPr>
        <p:spPr>
          <a:xfrm>
            <a:off x="304800" y="212217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chemeClr val="bg1"/>
                </a:solidFill>
                <a:latin typeface="Courier New" pitchFamily="49" charset="0"/>
                <a:cs typeface="Courier New" pitchFamily="49" charset="0"/>
              </a:rPr>
              <a:t>$query = </a:t>
            </a:r>
            <a:r>
              <a:rPr lang="en-US" b="1" dirty="0" err="1" smtClean="0">
                <a:solidFill>
                  <a:schemeClr val="bg1"/>
                </a:solidFill>
                <a:latin typeface="Courier New" pitchFamily="49" charset="0"/>
                <a:cs typeface="Courier New" pitchFamily="49" charset="0"/>
              </a:rPr>
              <a:t>mysql_query</a:t>
            </a:r>
            <a:r>
              <a:rPr lang="en-US" b="1" dirty="0" smtClean="0">
                <a:solidFill>
                  <a:schemeClr val="bg1"/>
                </a:solidFill>
                <a:latin typeface="Courier New" pitchFamily="49" charset="0"/>
                <a:cs typeface="Courier New" pitchFamily="49" charset="0"/>
              </a:rPr>
              <a:t>(“SELECT SUM(tuition) FROM </a:t>
            </a:r>
            <a:r>
              <a:rPr lang="en-US" b="1" dirty="0" err="1" smtClean="0">
                <a:solidFill>
                  <a:schemeClr val="bg1"/>
                </a:solidFill>
                <a:latin typeface="Courier New" pitchFamily="49" charset="0"/>
                <a:cs typeface="Courier New" pitchFamily="49" charset="0"/>
              </a:rPr>
              <a:t>tblstudent</a:t>
            </a:r>
            <a:r>
              <a:rPr lang="en-US" b="1" dirty="0" smtClean="0">
                <a:solidFill>
                  <a:schemeClr val="bg1"/>
                </a:solidFill>
                <a:latin typeface="Courier New" pitchFamily="49" charset="0"/>
                <a:cs typeface="Courier New" pitchFamily="49" charset="0"/>
              </a:rPr>
              <a:t>”);</a:t>
            </a:r>
          </a:p>
          <a:p>
            <a:r>
              <a:rPr lang="en-US" b="1" dirty="0" smtClean="0">
                <a:solidFill>
                  <a:schemeClr val="bg1"/>
                </a:solidFill>
                <a:latin typeface="Courier New" pitchFamily="49" charset="0"/>
                <a:cs typeface="Courier New" pitchFamily="49" charset="0"/>
              </a:rPr>
              <a:t>$fetch = </a:t>
            </a:r>
            <a:r>
              <a:rPr lang="en-US" b="1" dirty="0" err="1" smtClean="0">
                <a:solidFill>
                  <a:schemeClr val="bg1"/>
                </a:solidFill>
                <a:latin typeface="Courier New" pitchFamily="49" charset="0"/>
                <a:cs typeface="Courier New" pitchFamily="49" charset="0"/>
              </a:rPr>
              <a:t>mysql_fetch_array</a:t>
            </a:r>
            <a:r>
              <a:rPr lang="en-US" b="1" dirty="0" smtClean="0">
                <a:solidFill>
                  <a:schemeClr val="bg1"/>
                </a:solidFill>
                <a:latin typeface="Courier New" pitchFamily="49" charset="0"/>
                <a:cs typeface="Courier New" pitchFamily="49" charset="0"/>
              </a:rPr>
              <a:t>($query)</a:t>
            </a:r>
          </a:p>
          <a:p>
            <a:endParaRPr lang="en-US" b="1" dirty="0" smtClean="0">
              <a:solidFill>
                <a:schemeClr val="bg1"/>
              </a:solidFill>
              <a:latin typeface="Courier New" pitchFamily="49" charset="0"/>
              <a:cs typeface="Courier New" pitchFamily="49" charset="0"/>
            </a:endParaRPr>
          </a:p>
          <a:p>
            <a:r>
              <a:rPr lang="en-US" b="1" dirty="0" smtClean="0">
                <a:solidFill>
                  <a:schemeClr val="bg1"/>
                </a:solidFill>
                <a:latin typeface="Courier New" pitchFamily="49" charset="0"/>
                <a:cs typeface="Courier New" pitchFamily="49" charset="0"/>
              </a:rPr>
              <a:t>echo $fetch[“SUM(tuition)”]</a:t>
            </a:r>
            <a:endParaRPr lang="en-US" b="1" dirty="0">
              <a:solidFill>
                <a:schemeClr val="bg1"/>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l="8125" t="47000" r="50000" b="36000"/>
          <a:stretch>
            <a:fillRect/>
          </a:stretch>
        </p:blipFill>
        <p:spPr bwMode="auto">
          <a:xfrm>
            <a:off x="3810000" y="3810000"/>
            <a:ext cx="5105400" cy="1295400"/>
          </a:xfrm>
          <a:prstGeom prst="rect">
            <a:avLst/>
          </a:prstGeom>
          <a:noFill/>
          <a:ln w="9525">
            <a:noFill/>
            <a:miter lim="800000"/>
            <a:headEnd/>
            <a:tailEnd/>
          </a:ln>
          <a:effectLst/>
        </p:spPr>
      </p:pic>
      <p:grpSp>
        <p:nvGrpSpPr>
          <p:cNvPr id="12" name="Group 11"/>
          <p:cNvGrpSpPr/>
          <p:nvPr/>
        </p:nvGrpSpPr>
        <p:grpSpPr>
          <a:xfrm>
            <a:off x="2818606" y="3375992"/>
            <a:ext cx="915194" cy="990600"/>
            <a:chOff x="2818606" y="3375992"/>
            <a:chExt cx="915194" cy="990600"/>
          </a:xfrm>
        </p:grpSpPr>
        <p:cxnSp>
          <p:nvCxnSpPr>
            <p:cNvPr id="9" name="Straight Connector 8"/>
            <p:cNvCxnSpPr/>
            <p:nvPr/>
          </p:nvCxnSpPr>
          <p:spPr bwMode="auto">
            <a:xfrm rot="10800000">
              <a:off x="2819400" y="4330148"/>
              <a:ext cx="914400" cy="1588"/>
            </a:xfrm>
            <a:prstGeom prst="line">
              <a:avLst/>
            </a:prstGeom>
            <a:noFill/>
            <a:ln w="57150" cap="flat" cmpd="sng" algn="ctr">
              <a:solidFill>
                <a:srgbClr val="FF0000"/>
              </a:solidFill>
              <a:prstDash val="solid"/>
              <a:round/>
              <a:headEnd type="none" w="med" len="med"/>
              <a:tailEnd type="none" w="med" len="med"/>
            </a:ln>
            <a:effectLst/>
          </p:spPr>
        </p:cxnSp>
        <p:cxnSp>
          <p:nvCxnSpPr>
            <p:cNvPr id="11" name="Straight Arrow Connector 10"/>
            <p:cNvCxnSpPr/>
            <p:nvPr/>
          </p:nvCxnSpPr>
          <p:spPr bwMode="auto">
            <a:xfrm rot="5400000" flipH="1" flipV="1">
              <a:off x="2324100" y="3870498"/>
              <a:ext cx="990600" cy="1588"/>
            </a:xfrm>
            <a:prstGeom prst="straightConnector1">
              <a:avLst/>
            </a:prstGeom>
            <a:noFill/>
            <a:ln w="57150" cap="flat" cmpd="sng" algn="ctr">
              <a:solidFill>
                <a:srgbClr val="FF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ox(in)">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Example</a:t>
            </a:r>
            <a:endParaRPr lang="en-US" dirty="0">
              <a:solidFill>
                <a:srgbClr val="054B25"/>
              </a:solidFill>
            </a:endParaRPr>
          </a:p>
        </p:txBody>
      </p:sp>
      <p:sp>
        <p:nvSpPr>
          <p:cNvPr id="5" name="TextBox 4"/>
          <p:cNvSpPr txBox="1"/>
          <p:nvPr/>
        </p:nvSpPr>
        <p:spPr>
          <a:xfrm>
            <a:off x="228600" y="1245704"/>
            <a:ext cx="8686800" cy="4370427"/>
          </a:xfrm>
          <a:prstGeom prst="rect">
            <a:avLst/>
          </a:prstGeom>
          <a:solidFill>
            <a:schemeClr val="tx1"/>
          </a:solidFill>
        </p:spPr>
        <p:txBody>
          <a:bodyPr wrap="square" rtlCol="0">
            <a:spAutoFit/>
          </a:bodyPr>
          <a:lstStyle/>
          <a:p>
            <a:r>
              <a:rPr lang="en-US" sz="1600" dirty="0" smtClean="0">
                <a:solidFill>
                  <a:schemeClr val="bg1"/>
                </a:solidFill>
                <a:latin typeface="Courier New" pitchFamily="49" charset="0"/>
                <a:cs typeface="Courier New" pitchFamily="49" charset="0"/>
              </a:rPr>
              <a:t>&lt;?</a:t>
            </a:r>
            <a:r>
              <a:rPr lang="en-US" sz="1600" dirty="0" err="1" smtClean="0">
                <a:solidFill>
                  <a:schemeClr val="bg1"/>
                </a:solidFill>
                <a:latin typeface="Courier New" pitchFamily="49" charset="0"/>
                <a:cs typeface="Courier New" pitchFamily="49" charset="0"/>
              </a:rPr>
              <a:t>php</a:t>
            </a:r>
            <a:r>
              <a:rPr lang="en-US" sz="1600" dirty="0" smtClean="0">
                <a:solidFill>
                  <a:schemeClr val="bg1"/>
                </a:solidFill>
                <a:latin typeface="Courier New" pitchFamily="49" charset="0"/>
                <a:cs typeface="Courier New" pitchFamily="49" charset="0"/>
              </a:rPr>
              <a:t> </a:t>
            </a:r>
          </a:p>
          <a:p>
            <a:r>
              <a:rPr lang="en-US" sz="1600" dirty="0" smtClean="0">
                <a:solidFill>
                  <a:schemeClr val="bg1"/>
                </a:solidFill>
                <a:latin typeface="Courier New" pitchFamily="49" charset="0"/>
                <a:cs typeface="Courier New" pitchFamily="49" charset="0"/>
              </a:rPr>
              <a:t> $file = "test.txt"; </a:t>
            </a:r>
          </a:p>
          <a:p>
            <a:r>
              <a:rPr lang="en-US" sz="1600" dirty="0" smtClean="0">
                <a:solidFill>
                  <a:schemeClr val="bg1"/>
                </a:solidFill>
                <a:latin typeface="Courier New" pitchFamily="49" charset="0"/>
                <a:cs typeface="Courier New" pitchFamily="49" charset="0"/>
              </a:rPr>
              <a:t> </a:t>
            </a:r>
            <a:r>
              <a:rPr lang="en-US" sz="1600" dirty="0" err="1" smtClean="0">
                <a:solidFill>
                  <a:schemeClr val="bg1"/>
                </a:solidFill>
                <a:latin typeface="Courier New" pitchFamily="49" charset="0"/>
                <a:cs typeface="Courier New" pitchFamily="49" charset="0"/>
              </a:rPr>
              <a:t>outputFileTestInfo</a:t>
            </a:r>
            <a:r>
              <a:rPr lang="en-US" sz="1600" dirty="0" smtClean="0">
                <a:solidFill>
                  <a:schemeClr val="bg1"/>
                </a:solidFill>
                <a:latin typeface="Courier New" pitchFamily="49" charset="0"/>
                <a:cs typeface="Courier New" pitchFamily="49" charset="0"/>
              </a:rPr>
              <a:t>($file); </a:t>
            </a:r>
          </a:p>
          <a:p>
            <a:endParaRPr lang="en-US" sz="1600" dirty="0" smtClean="0">
              <a:solidFill>
                <a:schemeClr val="bg1"/>
              </a:solidFill>
              <a:latin typeface="Courier New" pitchFamily="49" charset="0"/>
              <a:cs typeface="Courier New" pitchFamily="49" charset="0"/>
            </a:endParaRPr>
          </a:p>
          <a:p>
            <a:r>
              <a:rPr lang="en-US" sz="1600" dirty="0" smtClean="0">
                <a:solidFill>
                  <a:schemeClr val="bg1"/>
                </a:solidFill>
                <a:latin typeface="Courier New" pitchFamily="49" charset="0"/>
                <a:cs typeface="Courier New" pitchFamily="49" charset="0"/>
              </a:rPr>
              <a:t>function </a:t>
            </a:r>
            <a:r>
              <a:rPr lang="en-US" sz="1600" dirty="0" err="1" smtClean="0">
                <a:solidFill>
                  <a:schemeClr val="bg1"/>
                </a:solidFill>
                <a:latin typeface="Courier New" pitchFamily="49" charset="0"/>
                <a:cs typeface="Courier New" pitchFamily="49" charset="0"/>
              </a:rPr>
              <a:t>outputFileTestInfo</a:t>
            </a:r>
            <a:r>
              <a:rPr lang="en-US" sz="1600" dirty="0" smtClean="0">
                <a:solidFill>
                  <a:schemeClr val="bg1"/>
                </a:solidFill>
                <a:latin typeface="Courier New" pitchFamily="49" charset="0"/>
                <a:cs typeface="Courier New" pitchFamily="49" charset="0"/>
              </a:rPr>
              <a:t>($f) {</a:t>
            </a:r>
          </a:p>
          <a:p>
            <a:r>
              <a:rPr lang="en-US" sz="1600" dirty="0" smtClean="0">
                <a:solidFill>
                  <a:schemeClr val="bg1"/>
                </a:solidFill>
                <a:latin typeface="Courier New" pitchFamily="49" charset="0"/>
                <a:cs typeface="Courier New" pitchFamily="49" charset="0"/>
              </a:rPr>
              <a:t>   if (!</a:t>
            </a:r>
            <a:r>
              <a:rPr lang="en-US" sz="1600" dirty="0" err="1" smtClean="0">
                <a:solidFill>
                  <a:schemeClr val="bg1"/>
                </a:solidFill>
                <a:latin typeface="Courier New" pitchFamily="49" charset="0"/>
                <a:cs typeface="Courier New" pitchFamily="49" charset="0"/>
              </a:rPr>
              <a:t>file_exists</a:t>
            </a:r>
            <a:r>
              <a:rPr lang="en-US" sz="1600" dirty="0" smtClean="0">
                <a:solidFill>
                  <a:schemeClr val="bg1"/>
                </a:solidFill>
                <a:latin typeface="Courier New" pitchFamily="49" charset="0"/>
                <a:cs typeface="Courier New" pitchFamily="49" charset="0"/>
              </a:rPr>
              <a:t>($f)) { </a:t>
            </a:r>
          </a:p>
          <a:p>
            <a:r>
              <a:rPr lang="en-US" sz="1600" dirty="0" smtClean="0">
                <a:solidFill>
                  <a:schemeClr val="bg1"/>
                </a:solidFill>
                <a:latin typeface="Courier New" pitchFamily="49" charset="0"/>
                <a:cs typeface="Courier New" pitchFamily="49" charset="0"/>
              </a:rPr>
              <a:t>     echo "&lt;p&gt;$f does not exist&lt;/p&gt;"; </a:t>
            </a:r>
          </a:p>
          <a:p>
            <a:r>
              <a:rPr lang="en-US" sz="1600" dirty="0" smtClean="0">
                <a:solidFill>
                  <a:schemeClr val="bg1"/>
                </a:solidFill>
                <a:latin typeface="Courier New" pitchFamily="49" charset="0"/>
                <a:cs typeface="Courier New" pitchFamily="49" charset="0"/>
              </a:rPr>
              <a:t>     return; </a:t>
            </a:r>
          </a:p>
          <a:p>
            <a:r>
              <a:rPr lang="en-US" sz="1600" dirty="0" smtClean="0">
                <a:solidFill>
                  <a:schemeClr val="bg1"/>
                </a:solidFill>
                <a:latin typeface="Courier New" pitchFamily="49" charset="0"/>
                <a:cs typeface="Courier New" pitchFamily="49" charset="0"/>
              </a:rPr>
              <a:t>  } </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is_file</a:t>
            </a:r>
            <a:r>
              <a:rPr lang="en-US" sz="1600" dirty="0" smtClean="0">
                <a:solidFill>
                  <a:schemeClr val="bg1"/>
                </a:solidFill>
                <a:latin typeface="Courier New" pitchFamily="49" charset="0"/>
                <a:cs typeface="Courier New" pitchFamily="49" charset="0"/>
              </a:rPr>
              <a:t>($f)?"":"not ")."a file&lt;/p&gt;";</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is_dir</a:t>
            </a:r>
            <a:r>
              <a:rPr lang="en-US" sz="1600" dirty="0" smtClean="0">
                <a:solidFill>
                  <a:schemeClr val="bg1"/>
                </a:solidFill>
                <a:latin typeface="Courier New" pitchFamily="49" charset="0"/>
                <a:cs typeface="Courier New" pitchFamily="49" charset="0"/>
              </a:rPr>
              <a:t>($f)?"":"not ")."a directory&lt;/p&gt;"; </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is_readable</a:t>
            </a:r>
            <a:r>
              <a:rPr lang="en-US" sz="1600" dirty="0" smtClean="0">
                <a:solidFill>
                  <a:schemeClr val="bg1"/>
                </a:solidFill>
                <a:latin typeface="Courier New" pitchFamily="49" charset="0"/>
                <a:cs typeface="Courier New" pitchFamily="49" charset="0"/>
              </a:rPr>
              <a:t>($f)?"":"not ")."readable&lt;/p&gt;"; </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is_writable</a:t>
            </a:r>
            <a:r>
              <a:rPr lang="en-US" sz="1600" dirty="0" smtClean="0">
                <a:solidFill>
                  <a:schemeClr val="bg1"/>
                </a:solidFill>
                <a:latin typeface="Courier New" pitchFamily="49" charset="0"/>
                <a:cs typeface="Courier New" pitchFamily="49" charset="0"/>
              </a:rPr>
              <a:t>($f)?"":"not ")."writable&lt;/p&gt;"; </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is_executable</a:t>
            </a:r>
            <a:r>
              <a:rPr lang="en-US" sz="1600" dirty="0" smtClean="0">
                <a:solidFill>
                  <a:schemeClr val="bg1"/>
                </a:solidFill>
                <a:latin typeface="Courier New" pitchFamily="49" charset="0"/>
                <a:cs typeface="Courier New" pitchFamily="49" charset="0"/>
              </a:rPr>
              <a:t>($f)?"":"not ")."executable&lt;/p&gt;";</a:t>
            </a:r>
          </a:p>
          <a:p>
            <a:r>
              <a:rPr lang="en-US" sz="1600" dirty="0" smtClean="0">
                <a:solidFill>
                  <a:schemeClr val="bg1"/>
                </a:solidFill>
                <a:latin typeface="Courier New" pitchFamily="49" charset="0"/>
                <a:cs typeface="Courier New" pitchFamily="49" charset="0"/>
              </a:rPr>
              <a:t> echo "&lt;p&gt;$f is ".(</a:t>
            </a:r>
            <a:r>
              <a:rPr lang="en-US" sz="1600" dirty="0" err="1" smtClean="0">
                <a:solidFill>
                  <a:schemeClr val="bg1"/>
                </a:solidFill>
                <a:latin typeface="Courier New" pitchFamily="49" charset="0"/>
                <a:cs typeface="Courier New" pitchFamily="49" charset="0"/>
              </a:rPr>
              <a:t>filesize</a:t>
            </a:r>
            <a:r>
              <a:rPr lang="en-US" sz="1600" dirty="0" smtClean="0">
                <a:solidFill>
                  <a:schemeClr val="bg1"/>
                </a:solidFill>
                <a:latin typeface="Courier New" pitchFamily="49" charset="0"/>
                <a:cs typeface="Courier New" pitchFamily="49" charset="0"/>
              </a:rPr>
              <a:t>($f))." bytes&lt;/p&gt;"; </a:t>
            </a:r>
          </a:p>
          <a:p>
            <a:r>
              <a:rPr lang="en-US" sz="1600" dirty="0" smtClean="0">
                <a:solidFill>
                  <a:schemeClr val="bg1"/>
                </a:solidFill>
                <a:latin typeface="Courier New" pitchFamily="49" charset="0"/>
                <a:cs typeface="Courier New" pitchFamily="49" charset="0"/>
              </a:rPr>
              <a:t>}</a:t>
            </a:r>
          </a:p>
          <a:p>
            <a:r>
              <a:rPr lang="en-US" sz="1600" dirty="0" smtClean="0">
                <a:solidFill>
                  <a:schemeClr val="bg1"/>
                </a:solidFill>
                <a:latin typeface="Courier New" pitchFamily="49" charset="0"/>
                <a:cs typeface="Courier New"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757238"/>
          </a:xfrm>
        </p:spPr>
        <p:txBody>
          <a:bodyPr/>
          <a:lstStyle/>
          <a:p>
            <a:r>
              <a:rPr lang="en-US" dirty="0" smtClean="0">
                <a:solidFill>
                  <a:srgbClr val="054B25"/>
                </a:solidFill>
              </a:rPr>
              <a:t>Creating and Deleting Files</a:t>
            </a:r>
            <a:endParaRPr lang="en-US" dirty="0">
              <a:solidFill>
                <a:srgbClr val="054B25"/>
              </a:solidFill>
            </a:endParaRPr>
          </a:p>
        </p:txBody>
      </p:sp>
      <p:sp>
        <p:nvSpPr>
          <p:cNvPr id="3" name="Content Placeholder 2"/>
          <p:cNvSpPr>
            <a:spLocks noGrp="1"/>
          </p:cNvSpPr>
          <p:nvPr>
            <p:ph idx="1"/>
          </p:nvPr>
        </p:nvSpPr>
        <p:spPr/>
        <p:txBody>
          <a:bodyPr/>
          <a:lstStyle/>
          <a:p>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touch() </a:t>
            </a:r>
            <a:r>
              <a:rPr lang="en-US" sz="2400" dirty="0" smtClean="0"/>
              <a:t>- attempts to create an empty file. If the file already exists, its contents won't be disturbed, but the modification date will be updated to reflect the time at which the function executed.</a:t>
            </a:r>
          </a:p>
          <a:p>
            <a:r>
              <a:rPr lang="en-US" sz="2400" dirty="0" smtClean="0"/>
              <a:t>Example</a:t>
            </a:r>
            <a:r>
              <a:rPr lang="en-US" sz="2400" b="1" dirty="0" smtClean="0">
                <a:latin typeface="Courier New" pitchFamily="49" charset="0"/>
                <a:cs typeface="Courier New" pitchFamily="49" charset="0"/>
              </a:rPr>
              <a:t>:</a:t>
            </a:r>
            <a:r>
              <a:rPr lang="en-US" sz="2400" b="1" dirty="0" smtClean="0">
                <a:solidFill>
                  <a:srgbClr val="C00000"/>
                </a:solidFill>
                <a:latin typeface="Courier New" pitchFamily="49" charset="0"/>
                <a:cs typeface="Courier New" pitchFamily="49" charset="0"/>
              </a:rPr>
              <a:t> </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touch(“myfile.txt”);</a:t>
            </a:r>
          </a:p>
          <a:p>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unlink() </a:t>
            </a:r>
            <a:r>
              <a:rPr lang="en-US" sz="2400" dirty="0" smtClean="0"/>
              <a:t>– a function used to remove an existing file.</a:t>
            </a:r>
          </a:p>
          <a:p>
            <a:r>
              <a:rPr lang="en-US" sz="2400" dirty="0" smtClean="0"/>
              <a:t>Example</a:t>
            </a:r>
            <a:r>
              <a:rPr lang="en-US" sz="2400" dirty="0" smtClean="0">
                <a:effectLst>
                  <a:outerShdw blurRad="38100" dist="38100" dir="2700000" algn="tl">
                    <a:srgbClr val="000000">
                      <a:alpha val="43137"/>
                    </a:srgbClr>
                  </a:outerShdw>
                </a:effectLst>
              </a:rPr>
              <a:t>: </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unlink(“myfile.txt”);</a:t>
            </a:r>
            <a:endParaRPr lang="en-US" sz="2400" b="1" dirty="0">
              <a:solidFill>
                <a:srgbClr val="C00000"/>
              </a:solidFill>
              <a:effectLst>
                <a:outerShdw blurRad="38100" dist="38100" dir="2700000" algn="tl">
                  <a:srgbClr val="000000">
                    <a:alpha val="43137"/>
                  </a:srgbClr>
                </a:outerShdw>
              </a:effectLst>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757238"/>
          </a:xfrm>
        </p:spPr>
        <p:txBody>
          <a:bodyPr/>
          <a:lstStyle/>
          <a:p>
            <a:r>
              <a:rPr lang="en-US" sz="3600" dirty="0" smtClean="0">
                <a:solidFill>
                  <a:srgbClr val="054B25"/>
                </a:solidFill>
              </a:rPr>
              <a:t>Opening a File for Writing, Reading, or Appending</a:t>
            </a:r>
            <a:endParaRPr lang="en-US" sz="3600" dirty="0">
              <a:solidFill>
                <a:srgbClr val="054B25"/>
              </a:solidFill>
            </a:endParaRPr>
          </a:p>
        </p:txBody>
      </p:sp>
      <p:sp>
        <p:nvSpPr>
          <p:cNvPr id="3" name="Content Placeholder 2"/>
          <p:cNvSpPr>
            <a:spLocks noGrp="1"/>
          </p:cNvSpPr>
          <p:nvPr>
            <p:ph idx="1"/>
          </p:nvPr>
        </p:nvSpPr>
        <p:spPr/>
        <p:txBody>
          <a:bodyPr/>
          <a:lstStyle/>
          <a:p>
            <a:r>
              <a:rPr lang="en-US"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fopen</a:t>
            </a:r>
            <a:r>
              <a:rPr lang="en-US"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dirty="0" smtClean="0"/>
              <a:t>– is used to open a file for reading, writing or appending content</a:t>
            </a:r>
          </a:p>
          <a:p>
            <a:r>
              <a:rPr lang="en-US" dirty="0" smtClean="0"/>
              <a:t>Syntax: </a:t>
            </a:r>
            <a:r>
              <a:rPr lang="en-US"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fopen</a:t>
            </a:r>
            <a:r>
              <a:rPr lang="en-US"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(“file”, “mode”);</a:t>
            </a:r>
          </a:p>
          <a:p>
            <a:r>
              <a:rPr lang="en-US" dirty="0" smtClean="0"/>
              <a:t>Example: </a:t>
            </a:r>
          </a:p>
          <a:p>
            <a:pPr lvl="1"/>
            <a:r>
              <a:rPr lang="en-US"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fopen</a:t>
            </a:r>
            <a:r>
              <a:rPr lang="en-US"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(“test.txt”, “r”) </a:t>
            </a:r>
            <a:r>
              <a:rPr lang="en-US" dirty="0" smtClean="0"/>
              <a:t>– for reading</a:t>
            </a:r>
          </a:p>
          <a:p>
            <a:pPr lvl="1"/>
            <a:r>
              <a:rPr lang="en-US"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fopen</a:t>
            </a:r>
            <a:r>
              <a:rPr lang="en-US"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(“test.txt”, “w”) </a:t>
            </a:r>
            <a:r>
              <a:rPr lang="en-US" dirty="0" smtClean="0"/>
              <a:t>– for writing</a:t>
            </a:r>
          </a:p>
          <a:p>
            <a:pPr lvl="1"/>
            <a:r>
              <a:rPr lang="en-US"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fopen</a:t>
            </a:r>
            <a:r>
              <a:rPr lang="en-US"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(“test.txt”, “a”) </a:t>
            </a:r>
            <a:r>
              <a:rPr lang="en-US" dirty="0" smtClean="0"/>
              <a:t>– for appending</a:t>
            </a:r>
          </a:p>
          <a:p>
            <a:r>
              <a:rPr lang="en-US"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fclose</a:t>
            </a:r>
            <a:r>
              <a:rPr lang="en-US"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a:t>
            </a:r>
            <a:r>
              <a:rPr lang="en-US" dirty="0" smtClean="0"/>
              <a:t> – to close a file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ox(i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Reading Lines from a File</a:t>
            </a:r>
            <a:endParaRPr lang="en-US" dirty="0">
              <a:solidFill>
                <a:srgbClr val="054B25"/>
              </a:solidFill>
            </a:endParaRPr>
          </a:p>
        </p:txBody>
      </p:sp>
      <p:sp>
        <p:nvSpPr>
          <p:cNvPr id="3" name="Content Placeholder 2"/>
          <p:cNvSpPr>
            <a:spLocks noGrp="1"/>
          </p:cNvSpPr>
          <p:nvPr>
            <p:ph idx="1"/>
          </p:nvPr>
        </p:nvSpPr>
        <p:spPr>
          <a:xfrm>
            <a:off x="228600" y="1447801"/>
            <a:ext cx="8458200" cy="1219199"/>
          </a:xfrm>
        </p:spPr>
        <p:txBody>
          <a:bodyPr/>
          <a:lstStyle/>
          <a:p>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fgets</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800" dirty="0" smtClean="0"/>
              <a:t>– to read a line from a file </a:t>
            </a:r>
          </a:p>
          <a:p>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feof</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800" dirty="0" smtClean="0"/>
              <a:t>– to tell the last line of a file</a:t>
            </a:r>
            <a:endParaRPr lang="en-US" sz="2800" dirty="0"/>
          </a:p>
        </p:txBody>
      </p:sp>
      <p:sp>
        <p:nvSpPr>
          <p:cNvPr id="4" name="TextBox 3"/>
          <p:cNvSpPr txBox="1"/>
          <p:nvPr/>
        </p:nvSpPr>
        <p:spPr>
          <a:xfrm>
            <a:off x="152400" y="2590800"/>
            <a:ext cx="8839200" cy="1754326"/>
          </a:xfrm>
          <a:prstGeom prst="rect">
            <a:avLst/>
          </a:prstGeom>
          <a:solidFill>
            <a:schemeClr val="tx1"/>
          </a:solidFill>
        </p:spPr>
        <p:txBody>
          <a:bodyPr wrap="square" rtlCol="0">
            <a:spAutoFit/>
          </a:bodyPr>
          <a:lstStyle/>
          <a:p>
            <a:r>
              <a:rPr lang="en-US" dirty="0" smtClean="0">
                <a:solidFill>
                  <a:srgbClr val="00FF00"/>
                </a:solidFill>
                <a:latin typeface="Courier New" pitchFamily="49" charset="0"/>
                <a:cs typeface="Courier New" pitchFamily="49" charset="0"/>
              </a:rPr>
              <a:t>$filename = "test.txt";</a:t>
            </a:r>
          </a:p>
          <a:p>
            <a:r>
              <a:rPr lang="en-US" dirty="0" smtClean="0">
                <a:solidFill>
                  <a:srgbClr val="00FF00"/>
                </a:solidFill>
                <a:latin typeface="Courier New" pitchFamily="49" charset="0"/>
                <a:cs typeface="Courier New" pitchFamily="49" charset="0"/>
              </a:rPr>
              <a:t> $</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r>
              <a:rPr lang="en-US" dirty="0" err="1" smtClean="0">
                <a:solidFill>
                  <a:srgbClr val="00FF00"/>
                </a:solidFill>
                <a:latin typeface="Courier New" pitchFamily="49" charset="0"/>
                <a:cs typeface="Courier New" pitchFamily="49" charset="0"/>
              </a:rPr>
              <a:t>fopen</a:t>
            </a:r>
            <a:r>
              <a:rPr lang="en-US" dirty="0" smtClean="0">
                <a:solidFill>
                  <a:srgbClr val="00FF00"/>
                </a:solidFill>
                <a:latin typeface="Courier New" pitchFamily="49" charset="0"/>
                <a:cs typeface="Courier New" pitchFamily="49" charset="0"/>
              </a:rPr>
              <a:t>($filename, "r") or die("Couldn't open $filename");</a:t>
            </a:r>
          </a:p>
          <a:p>
            <a:r>
              <a:rPr lang="en-US" dirty="0" smtClean="0">
                <a:solidFill>
                  <a:srgbClr val="00FF00"/>
                </a:solidFill>
                <a:latin typeface="Courier New" pitchFamily="49" charset="0"/>
                <a:cs typeface="Courier New" pitchFamily="49" charset="0"/>
              </a:rPr>
              <a:t>    while (!</a:t>
            </a:r>
            <a:r>
              <a:rPr lang="en-US" dirty="0" err="1" smtClean="0">
                <a:solidFill>
                  <a:schemeClr val="bg1"/>
                </a:solidFill>
                <a:latin typeface="Courier New" pitchFamily="49" charset="0"/>
                <a:cs typeface="Courier New" pitchFamily="49" charset="0"/>
              </a:rPr>
              <a:t>feof</a:t>
            </a:r>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a:t>
            </a:r>
          </a:p>
          <a:p>
            <a:r>
              <a:rPr lang="en-US" dirty="0" smtClean="0">
                <a:solidFill>
                  <a:srgbClr val="00FF00"/>
                </a:solidFill>
                <a:latin typeface="Courier New" pitchFamily="49" charset="0"/>
                <a:cs typeface="Courier New" pitchFamily="49" charset="0"/>
              </a:rPr>
              <a:t>      $line = </a:t>
            </a:r>
            <a:r>
              <a:rPr lang="en-US" dirty="0" err="1" smtClean="0">
                <a:solidFill>
                  <a:schemeClr val="bg1"/>
                </a:solidFill>
                <a:latin typeface="Courier New" pitchFamily="49" charset="0"/>
                <a:cs typeface="Courier New" pitchFamily="49" charset="0"/>
              </a:rPr>
              <a:t>fgets</a:t>
            </a:r>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fp</a:t>
            </a:r>
            <a:r>
              <a:rPr lang="en-US" dirty="0" smtClean="0">
                <a:solidFill>
                  <a:schemeClr val="bg1"/>
                </a:solidFill>
                <a:latin typeface="Courier New" pitchFamily="49" charset="0"/>
                <a:cs typeface="Courier New" pitchFamily="49" charset="0"/>
              </a:rPr>
              <a:t>, 1024); </a:t>
            </a:r>
          </a:p>
          <a:p>
            <a:r>
              <a:rPr lang="en-US" dirty="0" smtClean="0">
                <a:solidFill>
                  <a:srgbClr val="00FF00"/>
                </a:solidFill>
                <a:latin typeface="Courier New" pitchFamily="49" charset="0"/>
                <a:cs typeface="Courier New" pitchFamily="49" charset="0"/>
              </a:rPr>
              <a:t>      echo "$line&lt;</a:t>
            </a:r>
            <a:r>
              <a:rPr lang="en-US" dirty="0" err="1" smtClean="0">
                <a:solidFill>
                  <a:srgbClr val="00FF00"/>
                </a:solidFill>
                <a:latin typeface="Courier New" pitchFamily="49" charset="0"/>
                <a:cs typeface="Courier New" pitchFamily="49" charset="0"/>
              </a:rPr>
              <a:t>br</a:t>
            </a:r>
            <a:r>
              <a:rPr lang="en-US" dirty="0" smtClean="0">
                <a:solidFill>
                  <a:srgbClr val="00FF00"/>
                </a:solidFill>
                <a:latin typeface="Courier New" pitchFamily="49" charset="0"/>
                <a:cs typeface="Courier New" pitchFamily="49" charset="0"/>
              </a:rPr>
              <a:t>&gt;"; </a:t>
            </a:r>
          </a:p>
          <a:p>
            <a:r>
              <a:rPr lang="en-US" dirty="0" smtClean="0">
                <a:solidFill>
                  <a:srgbClr val="00FF00"/>
                </a:solidFill>
                <a:latin typeface="Courier New" pitchFamily="49" charset="0"/>
                <a:cs typeface="Courier New" pitchFamily="49" charset="0"/>
              </a:rPr>
              <a:t>}</a:t>
            </a:r>
            <a:endParaRPr lang="en-U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Reading Lines from a File</a:t>
            </a:r>
            <a:endParaRPr lang="en-US" dirty="0">
              <a:solidFill>
                <a:srgbClr val="054B25"/>
              </a:solidFill>
            </a:endParaRPr>
          </a:p>
        </p:txBody>
      </p:sp>
      <p:sp>
        <p:nvSpPr>
          <p:cNvPr id="3" name="Content Placeholder 2"/>
          <p:cNvSpPr>
            <a:spLocks noGrp="1"/>
          </p:cNvSpPr>
          <p:nvPr>
            <p:ph idx="1"/>
          </p:nvPr>
        </p:nvSpPr>
        <p:spPr>
          <a:xfrm>
            <a:off x="228600" y="1447801"/>
            <a:ext cx="8686800" cy="1219200"/>
          </a:xfrm>
        </p:spPr>
        <p:txBody>
          <a:bodyPr/>
          <a:lstStyle/>
          <a:p>
            <a:pPr lvl="0">
              <a:defRPr/>
            </a:pPr>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fread</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800" dirty="0" smtClean="0"/>
              <a:t>– to read a specified set of character in a file </a:t>
            </a:r>
          </a:p>
          <a:p>
            <a:pPr lvl="0">
              <a:defRPr/>
            </a:pPr>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fgetc</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800" dirty="0" smtClean="0"/>
              <a:t>– to read a file per character</a:t>
            </a:r>
          </a:p>
          <a:p>
            <a:endParaRPr lang="en-US" sz="2800" dirty="0"/>
          </a:p>
        </p:txBody>
      </p:sp>
      <p:sp>
        <p:nvSpPr>
          <p:cNvPr id="4" name="TextBox 3"/>
          <p:cNvSpPr txBox="1"/>
          <p:nvPr/>
        </p:nvSpPr>
        <p:spPr>
          <a:xfrm>
            <a:off x="228600" y="2743200"/>
            <a:ext cx="8763000" cy="1477328"/>
          </a:xfrm>
          <a:prstGeom prst="rect">
            <a:avLst/>
          </a:prstGeom>
          <a:solidFill>
            <a:schemeClr val="tx1"/>
          </a:solidFill>
        </p:spPr>
        <p:txBody>
          <a:bodyPr wrap="square" rtlCol="0">
            <a:spAutoFit/>
          </a:bodyPr>
          <a:lstStyle/>
          <a:p>
            <a:r>
              <a:rPr lang="en-US" dirty="0" smtClean="0">
                <a:solidFill>
                  <a:srgbClr val="00FF00"/>
                </a:solidFill>
                <a:latin typeface="Courier New" pitchFamily="49" charset="0"/>
                <a:cs typeface="Courier New" pitchFamily="49" charset="0"/>
              </a:rPr>
              <a:t>$filename = "test.txt"; </a:t>
            </a:r>
          </a:p>
          <a:p>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r>
              <a:rPr lang="en-US" dirty="0" err="1" smtClean="0">
                <a:solidFill>
                  <a:srgbClr val="00FF00"/>
                </a:solidFill>
                <a:latin typeface="Courier New" pitchFamily="49" charset="0"/>
                <a:cs typeface="Courier New" pitchFamily="49" charset="0"/>
              </a:rPr>
              <a:t>fopen</a:t>
            </a:r>
            <a:r>
              <a:rPr lang="en-US" dirty="0" smtClean="0">
                <a:solidFill>
                  <a:srgbClr val="00FF00"/>
                </a:solidFill>
                <a:latin typeface="Courier New" pitchFamily="49" charset="0"/>
                <a:cs typeface="Courier New" pitchFamily="49" charset="0"/>
              </a:rPr>
              <a:t>($filename, "r") or die("Couldn't open $filename"); </a:t>
            </a:r>
          </a:p>
          <a:p>
            <a:r>
              <a:rPr lang="en-US" dirty="0" smtClean="0">
                <a:solidFill>
                  <a:srgbClr val="00FF00"/>
                </a:solidFill>
                <a:latin typeface="Courier New" pitchFamily="49" charset="0"/>
                <a:cs typeface="Courier New" pitchFamily="49" charset="0"/>
              </a:rPr>
              <a:t> while (!</a:t>
            </a:r>
            <a:r>
              <a:rPr lang="en-US" dirty="0" err="1" smtClean="0">
                <a:solidFill>
                  <a:srgbClr val="00FF00"/>
                </a:solidFill>
                <a:latin typeface="Courier New" pitchFamily="49" charset="0"/>
                <a:cs typeface="Courier New" pitchFamily="49" charset="0"/>
              </a:rPr>
              <a:t>feof</a:t>
            </a:r>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p>
          <a:p>
            <a:r>
              <a:rPr lang="en-US" dirty="0" smtClean="0">
                <a:solidFill>
                  <a:srgbClr val="00FF00"/>
                </a:solidFill>
                <a:latin typeface="Courier New" pitchFamily="49" charset="0"/>
                <a:cs typeface="Courier New" pitchFamily="49" charset="0"/>
              </a:rPr>
              <a:t>  $chunk = </a:t>
            </a:r>
            <a:r>
              <a:rPr lang="en-US" dirty="0" err="1" smtClean="0">
                <a:solidFill>
                  <a:schemeClr val="bg1"/>
                </a:solidFill>
                <a:latin typeface="Courier New" pitchFamily="49" charset="0"/>
                <a:cs typeface="Courier New" pitchFamily="49" charset="0"/>
              </a:rPr>
              <a:t>fread</a:t>
            </a:r>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fp</a:t>
            </a:r>
            <a:r>
              <a:rPr lang="en-US" dirty="0" smtClean="0">
                <a:solidFill>
                  <a:schemeClr val="bg1"/>
                </a:solidFill>
                <a:latin typeface="Courier New" pitchFamily="49" charset="0"/>
                <a:cs typeface="Courier New" pitchFamily="49" charset="0"/>
              </a:rPr>
              <a:t>, 8); </a:t>
            </a:r>
          </a:p>
          <a:p>
            <a:r>
              <a:rPr lang="en-US" dirty="0" smtClean="0">
                <a:solidFill>
                  <a:srgbClr val="00FF00"/>
                </a:solidFill>
                <a:latin typeface="Courier New" pitchFamily="49" charset="0"/>
                <a:cs typeface="Courier New" pitchFamily="49" charset="0"/>
              </a:rPr>
              <a:t>  echo "$chunk&lt;</a:t>
            </a:r>
            <a:r>
              <a:rPr lang="en-US" dirty="0" err="1" smtClean="0">
                <a:solidFill>
                  <a:srgbClr val="00FF00"/>
                </a:solidFill>
                <a:latin typeface="Courier New" pitchFamily="49" charset="0"/>
                <a:cs typeface="Courier New" pitchFamily="49" charset="0"/>
              </a:rPr>
              <a:t>br</a:t>
            </a:r>
            <a:r>
              <a:rPr lang="en-US" dirty="0" smtClean="0">
                <a:solidFill>
                  <a:srgbClr val="00FF00"/>
                </a:solidFill>
                <a:latin typeface="Courier New" pitchFamily="49" charset="0"/>
                <a:cs typeface="Courier New" pitchFamily="49" charset="0"/>
              </a:rPr>
              <a:t>&gt;"; }</a:t>
            </a:r>
          </a:p>
        </p:txBody>
      </p:sp>
      <p:sp>
        <p:nvSpPr>
          <p:cNvPr id="5" name="TextBox 4"/>
          <p:cNvSpPr txBox="1"/>
          <p:nvPr/>
        </p:nvSpPr>
        <p:spPr>
          <a:xfrm>
            <a:off x="228600" y="4267200"/>
            <a:ext cx="8763000" cy="1477328"/>
          </a:xfrm>
          <a:prstGeom prst="rect">
            <a:avLst/>
          </a:prstGeom>
          <a:solidFill>
            <a:schemeClr val="tx1"/>
          </a:solidFill>
        </p:spPr>
        <p:txBody>
          <a:bodyPr wrap="square" rtlCol="0">
            <a:spAutoFit/>
          </a:bodyPr>
          <a:lstStyle/>
          <a:p>
            <a:r>
              <a:rPr lang="en-US" dirty="0" smtClean="0">
                <a:solidFill>
                  <a:srgbClr val="00FF00"/>
                </a:solidFill>
                <a:latin typeface="Courier New" pitchFamily="49" charset="0"/>
                <a:cs typeface="Courier New" pitchFamily="49" charset="0"/>
              </a:rPr>
              <a:t>$filename = "test.txt"; </a:t>
            </a:r>
          </a:p>
          <a:p>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r>
              <a:rPr lang="en-US" dirty="0" err="1" smtClean="0">
                <a:solidFill>
                  <a:srgbClr val="00FF00"/>
                </a:solidFill>
                <a:latin typeface="Courier New" pitchFamily="49" charset="0"/>
                <a:cs typeface="Courier New" pitchFamily="49" charset="0"/>
              </a:rPr>
              <a:t>fopen</a:t>
            </a:r>
            <a:r>
              <a:rPr lang="en-US" dirty="0" smtClean="0">
                <a:solidFill>
                  <a:srgbClr val="00FF00"/>
                </a:solidFill>
                <a:latin typeface="Courier New" pitchFamily="49" charset="0"/>
                <a:cs typeface="Courier New" pitchFamily="49" charset="0"/>
              </a:rPr>
              <a:t>($filename, "r") or die("Couldn't open $filename"); </a:t>
            </a:r>
          </a:p>
          <a:p>
            <a:r>
              <a:rPr lang="en-US" dirty="0" smtClean="0">
                <a:solidFill>
                  <a:srgbClr val="00FF00"/>
                </a:solidFill>
                <a:latin typeface="Courier New" pitchFamily="49" charset="0"/>
                <a:cs typeface="Courier New" pitchFamily="49" charset="0"/>
              </a:rPr>
              <a:t> while (!</a:t>
            </a:r>
            <a:r>
              <a:rPr lang="en-US" dirty="0" err="1" smtClean="0">
                <a:solidFill>
                  <a:srgbClr val="00FF00"/>
                </a:solidFill>
                <a:latin typeface="Courier New" pitchFamily="49" charset="0"/>
                <a:cs typeface="Courier New" pitchFamily="49" charset="0"/>
              </a:rPr>
              <a:t>feof</a:t>
            </a:r>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p>
          <a:p>
            <a:r>
              <a:rPr lang="en-US" dirty="0" smtClean="0">
                <a:solidFill>
                  <a:srgbClr val="00FF00"/>
                </a:solidFill>
                <a:latin typeface="Courier New" pitchFamily="49" charset="0"/>
                <a:cs typeface="Courier New" pitchFamily="49" charset="0"/>
              </a:rPr>
              <a:t>  $char = </a:t>
            </a:r>
            <a:r>
              <a:rPr lang="en-US" dirty="0" err="1" smtClean="0">
                <a:solidFill>
                  <a:schemeClr val="bg1"/>
                </a:solidFill>
                <a:latin typeface="Courier New" pitchFamily="49" charset="0"/>
                <a:cs typeface="Courier New" pitchFamily="49" charset="0"/>
              </a:rPr>
              <a:t>fgetc</a:t>
            </a:r>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fp</a:t>
            </a:r>
            <a:r>
              <a:rPr lang="en-US" dirty="0" smtClean="0">
                <a:solidFill>
                  <a:schemeClr val="bg1"/>
                </a:solidFill>
                <a:latin typeface="Courier New" pitchFamily="49" charset="0"/>
                <a:cs typeface="Courier New" pitchFamily="49" charset="0"/>
              </a:rPr>
              <a:t>); </a:t>
            </a:r>
          </a:p>
          <a:p>
            <a:r>
              <a:rPr lang="en-US" dirty="0" smtClean="0">
                <a:solidFill>
                  <a:srgbClr val="00FF00"/>
                </a:solidFill>
                <a:latin typeface="Courier New" pitchFamily="49" charset="0"/>
                <a:cs typeface="Courier New" pitchFamily="49" charset="0"/>
              </a:rPr>
              <a:t>  echo "$char&lt;</a:t>
            </a:r>
            <a:r>
              <a:rPr lang="en-US" dirty="0" err="1" smtClean="0">
                <a:solidFill>
                  <a:srgbClr val="00FF00"/>
                </a:solidFill>
                <a:latin typeface="Courier New" pitchFamily="49" charset="0"/>
                <a:cs typeface="Courier New" pitchFamily="49" charset="0"/>
              </a:rPr>
              <a:t>br</a:t>
            </a:r>
            <a:r>
              <a:rPr lang="en-US" dirty="0" smtClean="0">
                <a:solidFill>
                  <a:srgbClr val="00FF00"/>
                </a:solidFill>
                <a:latin typeface="Courier New" pitchFamily="49" charset="0"/>
                <a:cs typeface="Courier New" pitchFamily="49" charset="0"/>
              </a:rPr>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757238"/>
          </a:xfrm>
        </p:spPr>
        <p:txBody>
          <a:bodyPr/>
          <a:lstStyle/>
          <a:p>
            <a:r>
              <a:rPr lang="en-US" dirty="0" smtClean="0">
                <a:solidFill>
                  <a:srgbClr val="054B25"/>
                </a:solidFill>
              </a:rPr>
              <a:t>Writing and Appending to a File</a:t>
            </a:r>
            <a:endParaRPr lang="en-US" dirty="0">
              <a:solidFill>
                <a:srgbClr val="054B25"/>
              </a:solidFill>
            </a:endParaRPr>
          </a:p>
        </p:txBody>
      </p:sp>
      <p:sp>
        <p:nvSpPr>
          <p:cNvPr id="3" name="Content Placeholder 2"/>
          <p:cNvSpPr>
            <a:spLocks noGrp="1"/>
          </p:cNvSpPr>
          <p:nvPr>
            <p:ph idx="1"/>
          </p:nvPr>
        </p:nvSpPr>
        <p:spPr>
          <a:xfrm>
            <a:off x="228600" y="1447801"/>
            <a:ext cx="8458200" cy="1981200"/>
          </a:xfrm>
        </p:spPr>
        <p:txBody>
          <a:bodyPr/>
          <a:lstStyle/>
          <a:p>
            <a:r>
              <a:rPr lang="en-US" sz="2800" dirty="0" smtClean="0"/>
              <a:t>The </a:t>
            </a:r>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fwrite</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a:t>
            </a:r>
            <a:r>
              <a:rPr lang="en-US" sz="2800" dirty="0" smtClean="0"/>
              <a:t> function accepts a file resource and a string, and then writes the string to the file</a:t>
            </a:r>
          </a:p>
          <a:p>
            <a:r>
              <a:rPr lang="en-US" sz="2800" dirty="0" smtClean="0"/>
              <a:t>The </a:t>
            </a:r>
            <a:r>
              <a:rPr lang="en-US" sz="28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fputs</a:t>
            </a:r>
            <a:r>
              <a:rPr lang="en-US" sz="28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a:t>
            </a:r>
            <a:r>
              <a:rPr lang="en-US" sz="2800" dirty="0" smtClean="0"/>
              <a:t> function works in exactly the same way.</a:t>
            </a:r>
            <a:endParaRPr lang="en-US" sz="2800" dirty="0"/>
          </a:p>
        </p:txBody>
      </p:sp>
      <p:sp>
        <p:nvSpPr>
          <p:cNvPr id="4" name="TextBox 3"/>
          <p:cNvSpPr txBox="1"/>
          <p:nvPr/>
        </p:nvSpPr>
        <p:spPr>
          <a:xfrm>
            <a:off x="152400" y="3412436"/>
            <a:ext cx="8839200" cy="2585323"/>
          </a:xfrm>
          <a:prstGeom prst="rect">
            <a:avLst/>
          </a:prstGeom>
          <a:solidFill>
            <a:schemeClr val="tx1"/>
          </a:solidFill>
        </p:spPr>
        <p:txBody>
          <a:bodyPr wrap="square" rtlCol="0">
            <a:spAutoFit/>
          </a:bodyPr>
          <a:lstStyle/>
          <a:p>
            <a:r>
              <a:rPr lang="en-US" dirty="0" smtClean="0">
                <a:solidFill>
                  <a:srgbClr val="00FF00"/>
                </a:solidFill>
                <a:latin typeface="Courier New" pitchFamily="49" charset="0"/>
                <a:cs typeface="Courier New" pitchFamily="49" charset="0"/>
              </a:rPr>
              <a:t>$filename = "test.txt";</a:t>
            </a:r>
          </a:p>
          <a:p>
            <a:r>
              <a:rPr lang="en-US" dirty="0" smtClean="0">
                <a:solidFill>
                  <a:srgbClr val="00FF00"/>
                </a:solidFill>
                <a:latin typeface="Courier New" pitchFamily="49" charset="0"/>
                <a:cs typeface="Courier New" pitchFamily="49" charset="0"/>
              </a:rPr>
              <a:t>echo "&lt;p&gt;Writing to $filename ... &lt;/p&gt;"; </a:t>
            </a:r>
          </a:p>
          <a:p>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r>
              <a:rPr lang="en-US" dirty="0" err="1" smtClean="0">
                <a:solidFill>
                  <a:srgbClr val="00FF00"/>
                </a:solidFill>
                <a:latin typeface="Courier New" pitchFamily="49" charset="0"/>
                <a:cs typeface="Courier New" pitchFamily="49" charset="0"/>
              </a:rPr>
              <a:t>fopen</a:t>
            </a:r>
            <a:r>
              <a:rPr lang="en-US" dirty="0" smtClean="0">
                <a:solidFill>
                  <a:srgbClr val="00FF00"/>
                </a:solidFill>
                <a:latin typeface="Courier New" pitchFamily="49" charset="0"/>
                <a:cs typeface="Courier New" pitchFamily="49" charset="0"/>
              </a:rPr>
              <a:t>($filename, "w") or die("Couldn't open $filename");</a:t>
            </a:r>
          </a:p>
          <a:p>
            <a:r>
              <a:rPr lang="en-US" dirty="0" smtClean="0">
                <a:solidFill>
                  <a:srgbClr val="00FF00"/>
                </a:solidFill>
                <a:latin typeface="Courier New" pitchFamily="49" charset="0"/>
                <a:cs typeface="Courier New" pitchFamily="49" charset="0"/>
              </a:rPr>
              <a:t> </a:t>
            </a:r>
            <a:r>
              <a:rPr lang="en-US" dirty="0" err="1" smtClean="0">
                <a:solidFill>
                  <a:schemeClr val="bg1"/>
                </a:solidFill>
                <a:latin typeface="Courier New" pitchFamily="49" charset="0"/>
                <a:cs typeface="Courier New" pitchFamily="49" charset="0"/>
              </a:rPr>
              <a:t>fwrite</a:t>
            </a:r>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fp</a:t>
            </a:r>
            <a:r>
              <a:rPr lang="en-US" dirty="0" smtClean="0">
                <a:solidFill>
                  <a:schemeClr val="bg1"/>
                </a:solidFill>
                <a:latin typeface="Courier New" pitchFamily="49" charset="0"/>
                <a:cs typeface="Courier New" pitchFamily="49" charset="0"/>
              </a:rPr>
              <a:t>, "Hello world\n"); </a:t>
            </a:r>
          </a:p>
          <a:p>
            <a:r>
              <a:rPr lang="en-US" dirty="0" err="1" smtClean="0">
                <a:solidFill>
                  <a:srgbClr val="00FF00"/>
                </a:solidFill>
                <a:latin typeface="Courier New" pitchFamily="49" charset="0"/>
                <a:cs typeface="Courier New" pitchFamily="49" charset="0"/>
              </a:rPr>
              <a:t>fclose</a:t>
            </a:r>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a:t>
            </a:r>
          </a:p>
          <a:p>
            <a:r>
              <a:rPr lang="en-US" dirty="0" smtClean="0">
                <a:solidFill>
                  <a:srgbClr val="00FF00"/>
                </a:solidFill>
                <a:latin typeface="Courier New" pitchFamily="49" charset="0"/>
                <a:cs typeface="Courier New" pitchFamily="49" charset="0"/>
              </a:rPr>
              <a:t>echo "&lt;p&gt;Appending to $filename ...&lt;/p&gt;"; </a:t>
            </a:r>
          </a:p>
          <a:p>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 </a:t>
            </a:r>
            <a:r>
              <a:rPr lang="en-US" dirty="0" err="1" smtClean="0">
                <a:solidFill>
                  <a:srgbClr val="00FF00"/>
                </a:solidFill>
                <a:latin typeface="Courier New" pitchFamily="49" charset="0"/>
                <a:cs typeface="Courier New" pitchFamily="49" charset="0"/>
              </a:rPr>
              <a:t>fopen</a:t>
            </a:r>
            <a:r>
              <a:rPr lang="en-US" dirty="0" smtClean="0">
                <a:solidFill>
                  <a:srgbClr val="00FF00"/>
                </a:solidFill>
                <a:latin typeface="Courier New" pitchFamily="49" charset="0"/>
                <a:cs typeface="Courier New" pitchFamily="49" charset="0"/>
              </a:rPr>
              <a:t>($filename, "a") or die("Couldn't open $filename"); </a:t>
            </a:r>
          </a:p>
          <a:p>
            <a:r>
              <a:rPr lang="en-US" dirty="0" smtClean="0">
                <a:solidFill>
                  <a:srgbClr val="00FF00"/>
                </a:solidFill>
                <a:latin typeface="Courier New" pitchFamily="49" charset="0"/>
                <a:cs typeface="Courier New" pitchFamily="49" charset="0"/>
              </a:rPr>
              <a:t> </a:t>
            </a:r>
            <a:r>
              <a:rPr lang="en-US" dirty="0" err="1" smtClean="0">
                <a:solidFill>
                  <a:schemeClr val="bg1"/>
                </a:solidFill>
                <a:latin typeface="Courier New" pitchFamily="49" charset="0"/>
                <a:cs typeface="Courier New" pitchFamily="49" charset="0"/>
              </a:rPr>
              <a:t>fputs</a:t>
            </a:r>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fp</a:t>
            </a:r>
            <a:r>
              <a:rPr lang="en-US" dirty="0" smtClean="0">
                <a:solidFill>
                  <a:schemeClr val="bg1"/>
                </a:solidFill>
                <a:latin typeface="Courier New" pitchFamily="49" charset="0"/>
                <a:cs typeface="Courier New" pitchFamily="49" charset="0"/>
              </a:rPr>
              <a:t>, "And another thing\n"); </a:t>
            </a:r>
          </a:p>
          <a:p>
            <a:r>
              <a:rPr lang="en-US" dirty="0" err="1" smtClean="0">
                <a:solidFill>
                  <a:srgbClr val="00FF00"/>
                </a:solidFill>
                <a:latin typeface="Courier New" pitchFamily="49" charset="0"/>
                <a:cs typeface="Courier New" pitchFamily="49" charset="0"/>
              </a:rPr>
              <a:t>fclose</a:t>
            </a:r>
            <a:r>
              <a:rPr lang="en-US" dirty="0" smtClean="0">
                <a:solidFill>
                  <a:srgbClr val="00FF00"/>
                </a:solidFill>
                <a:latin typeface="Courier New" pitchFamily="49" charset="0"/>
                <a:cs typeface="Courier New" pitchFamily="49" charset="0"/>
              </a:rPr>
              <a:t>($</a:t>
            </a:r>
            <a:r>
              <a:rPr lang="en-US" dirty="0" err="1" smtClean="0">
                <a:solidFill>
                  <a:srgbClr val="00FF00"/>
                </a:solidFill>
                <a:latin typeface="Courier New" pitchFamily="49" charset="0"/>
                <a:cs typeface="Courier New" pitchFamily="49" charset="0"/>
              </a:rPr>
              <a:t>fp</a:t>
            </a:r>
            <a:r>
              <a:rPr lang="en-US" dirty="0" smtClean="0">
                <a:solidFill>
                  <a:srgbClr val="00FF00"/>
                </a:solidFill>
                <a:latin typeface="Courier New" pitchFamily="49" charset="0"/>
                <a:cs typeface="Courier New" pitchFamily="49" charset="0"/>
              </a:rPr>
              <a:t>); </a:t>
            </a:r>
            <a:endParaRPr lang="en-U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Using Group Function</a:t>
            </a:r>
            <a:endParaRPr lang="en-US" dirty="0">
              <a:solidFill>
                <a:srgbClr val="054B25"/>
              </a:solidFill>
            </a:endParaRPr>
          </a:p>
        </p:txBody>
      </p:sp>
      <p:sp>
        <p:nvSpPr>
          <p:cNvPr id="4" name="TextBox 3"/>
          <p:cNvSpPr txBox="1"/>
          <p:nvPr/>
        </p:nvSpPr>
        <p:spPr>
          <a:xfrm>
            <a:off x="304800" y="1619071"/>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SUM(tuition)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mysql_fetch_array</a:t>
            </a:r>
            <a:r>
              <a:rPr lang="en-US" b="1" dirty="0" smtClean="0">
                <a:solidFill>
                  <a:srgbClr val="00FF00"/>
                </a:solidFill>
                <a:latin typeface="Courier New" pitchFamily="49" charset="0"/>
                <a:cs typeface="Courier New" pitchFamily="49" charset="0"/>
              </a:rPr>
              <a:t>($query)</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$fetch[0]</a:t>
            </a:r>
            <a:endParaRPr lang="en-US" b="1" dirty="0">
              <a:solidFill>
                <a:srgbClr val="00FF00"/>
              </a:solidFill>
              <a:latin typeface="Courier New" pitchFamily="49" charset="0"/>
              <a:cs typeface="Courier New" pitchFamily="49" charset="0"/>
            </a:endParaRPr>
          </a:p>
        </p:txBody>
      </p:sp>
      <p:pic>
        <p:nvPicPr>
          <p:cNvPr id="5" name="Picture 2"/>
          <p:cNvPicPr>
            <a:picLocks noChangeAspect="1" noChangeArrowheads="1"/>
          </p:cNvPicPr>
          <p:nvPr/>
        </p:nvPicPr>
        <p:blipFill>
          <a:blip r:embed="rId2" cstate="print"/>
          <a:srcRect l="8125" t="47000" r="50000" b="36000"/>
          <a:stretch>
            <a:fillRect/>
          </a:stretch>
        </p:blipFill>
        <p:spPr bwMode="auto">
          <a:xfrm>
            <a:off x="3810000" y="3810000"/>
            <a:ext cx="5105400" cy="1295400"/>
          </a:xfrm>
          <a:prstGeom prst="rect">
            <a:avLst/>
          </a:prstGeom>
          <a:noFill/>
          <a:ln w="9525">
            <a:noFill/>
            <a:miter lim="800000"/>
            <a:headEnd/>
            <a:tailEnd/>
          </a:ln>
          <a:effectLst/>
        </p:spPr>
      </p:pic>
      <p:grpSp>
        <p:nvGrpSpPr>
          <p:cNvPr id="9" name="Group 8"/>
          <p:cNvGrpSpPr/>
          <p:nvPr/>
        </p:nvGrpSpPr>
        <p:grpSpPr>
          <a:xfrm>
            <a:off x="2045602" y="2895601"/>
            <a:ext cx="1674946" cy="1472239"/>
            <a:chOff x="2045602" y="2895601"/>
            <a:chExt cx="1674946" cy="1472239"/>
          </a:xfrm>
        </p:grpSpPr>
        <p:cxnSp>
          <p:nvCxnSpPr>
            <p:cNvPr id="7" name="Straight Connector 6"/>
            <p:cNvCxnSpPr/>
            <p:nvPr/>
          </p:nvCxnSpPr>
          <p:spPr bwMode="auto">
            <a:xfrm rot="10800000">
              <a:off x="2045602" y="4365482"/>
              <a:ext cx="1674946" cy="2358"/>
            </a:xfrm>
            <a:prstGeom prst="line">
              <a:avLst/>
            </a:prstGeom>
            <a:noFill/>
            <a:ln w="57150" cap="flat" cmpd="sng" algn="ctr">
              <a:solidFill>
                <a:srgbClr val="FF0000"/>
              </a:solidFill>
              <a:prstDash val="solid"/>
              <a:round/>
              <a:headEnd type="none" w="med" len="med"/>
              <a:tailEnd type="none" w="med" len="med"/>
            </a:ln>
            <a:effectLst/>
          </p:spPr>
        </p:cxnSp>
        <p:cxnSp>
          <p:nvCxnSpPr>
            <p:cNvPr id="8" name="Straight Arrow Connector 7"/>
            <p:cNvCxnSpPr/>
            <p:nvPr/>
          </p:nvCxnSpPr>
          <p:spPr bwMode="auto">
            <a:xfrm rot="5400000" flipH="1" flipV="1">
              <a:off x="1323358" y="3629642"/>
              <a:ext cx="1470992" cy="2909"/>
            </a:xfrm>
            <a:prstGeom prst="straightConnector1">
              <a:avLst/>
            </a:prstGeom>
            <a:noFill/>
            <a:ln w="57150" cap="flat" cmpd="sng" algn="ctr">
              <a:solidFill>
                <a:srgbClr val="FF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Using Group Function</a:t>
            </a:r>
            <a:endParaRPr lang="en-US" dirty="0">
              <a:solidFill>
                <a:srgbClr val="054B25"/>
              </a:solidFill>
            </a:endParaRPr>
          </a:p>
        </p:txBody>
      </p:sp>
      <p:sp>
        <p:nvSpPr>
          <p:cNvPr id="4" name="TextBox 3"/>
          <p:cNvSpPr txBox="1"/>
          <p:nvPr/>
        </p:nvSpPr>
        <p:spPr>
          <a:xfrm>
            <a:off x="304800" y="1619071"/>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SUM(tuition)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mysql_result</a:t>
            </a:r>
            <a:r>
              <a:rPr lang="en-US" b="1" dirty="0" smtClean="0">
                <a:solidFill>
                  <a:srgbClr val="00FF00"/>
                </a:solidFill>
                <a:latin typeface="Courier New" pitchFamily="49" charset="0"/>
                <a:cs typeface="Courier New" pitchFamily="49" charset="0"/>
              </a:rPr>
              <a:t>($query,0);</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a:t>
            </a:r>
            <a:endParaRPr lang="en-US" b="1" dirty="0">
              <a:solidFill>
                <a:srgbClr val="00FF00"/>
              </a:solidFill>
              <a:latin typeface="Courier New" pitchFamily="49" charset="0"/>
              <a:cs typeface="Courier New" pitchFamily="49" charset="0"/>
            </a:endParaRPr>
          </a:p>
        </p:txBody>
      </p:sp>
      <p:pic>
        <p:nvPicPr>
          <p:cNvPr id="5" name="Picture 2"/>
          <p:cNvPicPr>
            <a:picLocks noChangeAspect="1" noChangeArrowheads="1"/>
          </p:cNvPicPr>
          <p:nvPr/>
        </p:nvPicPr>
        <p:blipFill>
          <a:blip r:embed="rId2" cstate="print"/>
          <a:srcRect l="8125" t="47000" r="50000" b="36000"/>
          <a:stretch>
            <a:fillRect/>
          </a:stretch>
        </p:blipFill>
        <p:spPr bwMode="auto">
          <a:xfrm>
            <a:off x="3545752" y="3742952"/>
            <a:ext cx="5369648" cy="1362448"/>
          </a:xfrm>
          <a:prstGeom prst="rect">
            <a:avLst/>
          </a:prstGeom>
          <a:noFill/>
          <a:ln w="9525">
            <a:noFill/>
            <a:miter lim="800000"/>
            <a:headEnd/>
            <a:tailEnd/>
          </a:ln>
          <a:effectLst/>
        </p:spPr>
      </p:pic>
      <p:cxnSp>
        <p:nvCxnSpPr>
          <p:cNvPr id="8" name="Straight Arrow Connector 7"/>
          <p:cNvCxnSpPr/>
          <p:nvPr/>
        </p:nvCxnSpPr>
        <p:spPr bwMode="auto">
          <a:xfrm rot="5400000" flipH="1" flipV="1">
            <a:off x="3390900" y="3162300"/>
            <a:ext cx="1905000" cy="1588"/>
          </a:xfrm>
          <a:prstGeom prst="straightConnector1">
            <a:avLst/>
          </a:prstGeom>
          <a:noFill/>
          <a:ln w="5715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54B25"/>
                </a:solidFill>
              </a:rPr>
              <a:t>mysql_result</a:t>
            </a:r>
            <a:r>
              <a:rPr lang="en-US" dirty="0" smtClean="0">
                <a:solidFill>
                  <a:srgbClr val="054B25"/>
                </a:solidFill>
              </a:rPr>
              <a:t>()</a:t>
            </a:r>
            <a:endParaRPr lang="en-US" dirty="0">
              <a:solidFill>
                <a:srgbClr val="054B25"/>
              </a:solidFill>
            </a:endParaRPr>
          </a:p>
        </p:txBody>
      </p:sp>
      <p:sp>
        <p:nvSpPr>
          <p:cNvPr id="3" name="Content Placeholder 2"/>
          <p:cNvSpPr>
            <a:spLocks noGrp="1"/>
          </p:cNvSpPr>
          <p:nvPr>
            <p:ph idx="1"/>
          </p:nvPr>
        </p:nvSpPr>
        <p:spPr>
          <a:xfrm>
            <a:off x="228600" y="1447801"/>
            <a:ext cx="8458200" cy="4495799"/>
          </a:xfrm>
        </p:spPr>
        <p:txBody>
          <a:bodyPr/>
          <a:lstStyle/>
          <a:p>
            <a:r>
              <a:rPr lang="en-US" sz="2400" b="1" dirty="0" err="1" smtClean="0">
                <a:latin typeface="Courier New" pitchFamily="49" charset="0"/>
                <a:cs typeface="Courier New" pitchFamily="49" charset="0"/>
              </a:rPr>
              <a:t>mysql_result</a:t>
            </a:r>
            <a:r>
              <a:rPr lang="en-US" sz="2400" b="1" dirty="0" smtClean="0">
                <a:latin typeface="Courier New" pitchFamily="49" charset="0"/>
                <a:cs typeface="Courier New" pitchFamily="49" charset="0"/>
              </a:rPr>
              <a:t>() </a:t>
            </a:r>
            <a:r>
              <a:rPr lang="en-US" sz="2400" dirty="0" smtClean="0"/>
              <a:t>retrieves the contents of one cell from a </a:t>
            </a:r>
            <a:r>
              <a:rPr lang="en-US" sz="2400" dirty="0" err="1" smtClean="0"/>
              <a:t>MySQL</a:t>
            </a:r>
            <a:r>
              <a:rPr lang="en-US" sz="2400" dirty="0" smtClean="0"/>
              <a:t> result set</a:t>
            </a:r>
          </a:p>
          <a:p>
            <a:r>
              <a:rPr lang="en-US" sz="2400" dirty="0" smtClean="0"/>
              <a:t>Syntax: </a:t>
            </a:r>
          </a:p>
          <a:p>
            <a:pPr>
              <a:buNone/>
            </a:pPr>
            <a:r>
              <a:rPr lang="en-US" sz="2400" b="1" dirty="0" smtClean="0">
                <a:latin typeface="Courier New" pitchFamily="49" charset="0"/>
                <a:cs typeface="Courier New" pitchFamily="49" charset="0"/>
              </a:rPr>
              <a:t>  </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mysql_result</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result_query</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row, field)</a:t>
            </a:r>
          </a:p>
          <a:p>
            <a:pPr>
              <a:buNone/>
            </a:pP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a:t>
            </a:r>
            <a:r>
              <a:rPr lang="en-US" sz="2400" b="1" dirty="0" err="1"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result_query</a:t>
            </a: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 </a:t>
            </a:r>
            <a:r>
              <a:rPr lang="en-US" sz="2400" dirty="0" smtClean="0"/>
              <a:t>The result resource that is being evaluated. This result comes from a call to </a:t>
            </a:r>
            <a:r>
              <a:rPr lang="en-US" sz="2400" dirty="0" err="1" smtClean="0"/>
              <a:t>mysql_query</a:t>
            </a:r>
            <a:r>
              <a:rPr lang="en-US" sz="2400" dirty="0" smtClean="0"/>
              <a:t>().</a:t>
            </a:r>
          </a:p>
          <a:p>
            <a:pPr>
              <a:buNone/>
            </a:pP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row - </a:t>
            </a:r>
            <a:r>
              <a:rPr lang="en-US" sz="2400" dirty="0" smtClean="0"/>
              <a:t>The row number from the result that's being retrieved. Row numbers start at </a:t>
            </a:r>
            <a:r>
              <a:rPr lang="en-US" sz="2400" i="1" dirty="0" smtClean="0"/>
              <a:t>0</a:t>
            </a:r>
            <a:r>
              <a:rPr lang="en-US" sz="2400" dirty="0" smtClean="0"/>
              <a:t>.</a:t>
            </a:r>
          </a:p>
          <a:p>
            <a:pPr>
              <a:buNone/>
            </a:pPr>
            <a:r>
              <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rPr>
              <a:t>  field - </a:t>
            </a:r>
            <a:r>
              <a:rPr lang="en-US" sz="2400" dirty="0" smtClean="0"/>
              <a:t>The name or offset of the field being retrieved.</a:t>
            </a:r>
            <a:endParaRPr lang="en-US" sz="2400" b="1" dirty="0" smtClean="0">
              <a:solidFill>
                <a:srgbClr val="C00000"/>
              </a:solidFill>
              <a:effectLst>
                <a:outerShdw blurRad="38100" dist="38100" dir="2700000" algn="tl">
                  <a:srgbClr val="000000">
                    <a:alpha val="43137"/>
                  </a:srgbClr>
                </a:outerShdw>
              </a:effectLst>
              <a:latin typeface="Courier New" pitchFamily="49" charset="0"/>
              <a:cs typeface="Courier New" pitchFamily="49" charset="0"/>
            </a:endParaRPr>
          </a:p>
          <a:p>
            <a:pPr>
              <a:buNone/>
            </a:pPr>
            <a:endParaRPr lang="en-US" sz="2400" dirty="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Example: </a:t>
            </a:r>
            <a:r>
              <a:rPr lang="en-US" dirty="0" err="1" smtClean="0">
                <a:solidFill>
                  <a:srgbClr val="054B25"/>
                </a:solidFill>
              </a:rPr>
              <a:t>mysql_result</a:t>
            </a:r>
            <a:r>
              <a:rPr lang="en-US" dirty="0" smtClean="0">
                <a:solidFill>
                  <a:srgbClr val="054B25"/>
                </a:solidFill>
              </a:rPr>
              <a:t>()</a:t>
            </a:r>
            <a:endParaRPr lang="en-US" dirty="0">
              <a:solidFill>
                <a:srgbClr val="054B25"/>
              </a:solidFill>
            </a:endParaRPr>
          </a:p>
        </p:txBody>
      </p:sp>
      <p:sp>
        <p:nvSpPr>
          <p:cNvPr id="4" name="TextBox 3"/>
          <p:cNvSpPr txBox="1"/>
          <p:nvPr/>
        </p:nvSpPr>
        <p:spPr>
          <a:xfrm>
            <a:off x="228600" y="137160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name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mysql_result</a:t>
            </a:r>
            <a:r>
              <a:rPr lang="en-US" b="1" dirty="0" smtClean="0">
                <a:solidFill>
                  <a:srgbClr val="00FF00"/>
                </a:solidFill>
                <a:latin typeface="Courier New" pitchFamily="49" charset="0"/>
                <a:cs typeface="Courier New" pitchFamily="49" charset="0"/>
              </a:rPr>
              <a:t>($query, 2) </a:t>
            </a:r>
            <a:r>
              <a:rPr lang="en-US" b="1" dirty="0" smtClean="0">
                <a:solidFill>
                  <a:schemeClr val="bg1"/>
                </a:solidFill>
                <a:latin typeface="Courier New" pitchFamily="49" charset="0"/>
                <a:cs typeface="Courier New" pitchFamily="49" charset="0"/>
              </a:rPr>
              <a:t>//gets the 3</a:t>
            </a:r>
            <a:r>
              <a:rPr lang="en-US" b="1" baseline="30000" dirty="0" smtClean="0">
                <a:solidFill>
                  <a:schemeClr val="bg1"/>
                </a:solidFill>
                <a:latin typeface="Courier New" pitchFamily="49" charset="0"/>
                <a:cs typeface="Courier New" pitchFamily="49" charset="0"/>
              </a:rPr>
              <a:t>rd</a:t>
            </a:r>
            <a:r>
              <a:rPr lang="en-US" b="1" dirty="0" smtClean="0">
                <a:solidFill>
                  <a:schemeClr val="bg1"/>
                </a:solidFill>
                <a:latin typeface="Courier New" pitchFamily="49" charset="0"/>
                <a:cs typeface="Courier New" pitchFamily="49" charset="0"/>
              </a:rPr>
              <a:t> row of name</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 </a:t>
            </a:r>
            <a:r>
              <a:rPr lang="en-US" b="1" dirty="0" smtClean="0">
                <a:solidFill>
                  <a:schemeClr val="bg1"/>
                </a:solidFill>
                <a:latin typeface="Courier New" pitchFamily="49" charset="0"/>
                <a:cs typeface="Courier New" pitchFamily="49" charset="0"/>
              </a:rPr>
              <a:t>// prints the 3</a:t>
            </a:r>
            <a:r>
              <a:rPr lang="en-US" b="1" baseline="30000" dirty="0" smtClean="0">
                <a:solidFill>
                  <a:schemeClr val="bg1"/>
                </a:solidFill>
                <a:latin typeface="Courier New" pitchFamily="49" charset="0"/>
                <a:cs typeface="Courier New" pitchFamily="49" charset="0"/>
              </a:rPr>
              <a:t>rd</a:t>
            </a:r>
            <a:r>
              <a:rPr lang="en-US" b="1" dirty="0" smtClean="0">
                <a:solidFill>
                  <a:schemeClr val="bg1"/>
                </a:solidFill>
                <a:latin typeface="Courier New" pitchFamily="49" charset="0"/>
                <a:cs typeface="Courier New" pitchFamily="49" charset="0"/>
              </a:rPr>
              <a:t> row of name</a:t>
            </a:r>
            <a:endParaRPr lang="en-US" b="1" dirty="0">
              <a:solidFill>
                <a:schemeClr val="bg1"/>
              </a:solidFill>
              <a:latin typeface="Courier New" pitchFamily="49" charset="0"/>
              <a:cs typeface="Courier New" pitchFamily="49" charset="0"/>
            </a:endParaRPr>
          </a:p>
        </p:txBody>
      </p:sp>
      <p:sp>
        <p:nvSpPr>
          <p:cNvPr id="5" name="TextBox 4"/>
          <p:cNvSpPr txBox="1"/>
          <p:nvPr/>
        </p:nvSpPr>
        <p:spPr>
          <a:xfrm>
            <a:off x="228600" y="2823031"/>
            <a:ext cx="8534400" cy="1477328"/>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CONCAT(name,’ ‘,gender) as Output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 WHERE id=‘200812345’”);</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mysql_result</a:t>
            </a:r>
            <a:r>
              <a:rPr lang="en-US" b="1" dirty="0" smtClean="0">
                <a:solidFill>
                  <a:srgbClr val="00FF00"/>
                </a:solidFill>
                <a:latin typeface="Courier New" pitchFamily="49" charset="0"/>
                <a:cs typeface="Courier New" pitchFamily="49" charset="0"/>
              </a:rPr>
              <a:t>($query, 0, “Output”) </a:t>
            </a:r>
            <a:endParaRPr lang="en-US" b="1" dirty="0" smtClean="0">
              <a:solidFill>
                <a:schemeClr val="bg1"/>
              </a:solidFill>
              <a:latin typeface="Courier New" pitchFamily="49" charset="0"/>
              <a:cs typeface="Courier New" pitchFamily="49" charset="0"/>
            </a:endParaRP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 </a:t>
            </a:r>
            <a:r>
              <a:rPr lang="en-US" b="1" dirty="0" smtClean="0">
                <a:solidFill>
                  <a:schemeClr val="bg1"/>
                </a:solidFill>
                <a:latin typeface="Courier New" pitchFamily="49" charset="0"/>
                <a:cs typeface="Courier New" pitchFamily="49" charset="0"/>
              </a:rPr>
              <a:t>// prints the name &amp; gender of the query</a:t>
            </a:r>
            <a:endParaRPr lang="en-US"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54B25"/>
                </a:solidFill>
              </a:rPr>
              <a:t>Using Group Functions</a:t>
            </a:r>
            <a:endParaRPr lang="en-US" dirty="0">
              <a:solidFill>
                <a:srgbClr val="054B25"/>
              </a:solidFill>
            </a:endParaRPr>
          </a:p>
        </p:txBody>
      </p:sp>
      <p:sp>
        <p:nvSpPr>
          <p:cNvPr id="3" name="Content Placeholder 2"/>
          <p:cNvSpPr>
            <a:spLocks noGrp="1"/>
          </p:cNvSpPr>
          <p:nvPr>
            <p:ph idx="1"/>
          </p:nvPr>
        </p:nvSpPr>
        <p:spPr>
          <a:xfrm>
            <a:off x="228600" y="1447801"/>
            <a:ext cx="8458200" cy="762000"/>
          </a:xfrm>
        </p:spPr>
        <p:txBody>
          <a:bodyPr/>
          <a:lstStyle/>
          <a:p>
            <a:r>
              <a:rPr lang="en-US" dirty="0" smtClean="0"/>
              <a:t>Example: MAX</a:t>
            </a:r>
            <a:endParaRPr lang="en-US" dirty="0"/>
          </a:p>
        </p:txBody>
      </p:sp>
      <p:sp>
        <p:nvSpPr>
          <p:cNvPr id="7" name="TextBox 6"/>
          <p:cNvSpPr txBox="1"/>
          <p:nvPr/>
        </p:nvSpPr>
        <p:spPr>
          <a:xfrm>
            <a:off x="304800" y="212217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MAX(tuition)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mysql_fetch_array</a:t>
            </a:r>
            <a:r>
              <a:rPr lang="en-US" b="1" dirty="0" smtClean="0">
                <a:solidFill>
                  <a:srgbClr val="00FF00"/>
                </a:solidFill>
                <a:latin typeface="Courier New" pitchFamily="49" charset="0"/>
                <a:cs typeface="Courier New" pitchFamily="49" charset="0"/>
              </a:rPr>
              <a:t>($query)</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$fetch[“MAX(tuition)”]</a:t>
            </a:r>
            <a:endParaRPr lang="en-US" b="1" dirty="0">
              <a:solidFill>
                <a:srgbClr val="00FF00"/>
              </a:solidFill>
              <a:latin typeface="Courier New" pitchFamily="49" charset="0"/>
              <a:cs typeface="Courier New" pitchFamily="49" charset="0"/>
            </a:endParaRPr>
          </a:p>
        </p:txBody>
      </p:sp>
      <p:sp>
        <p:nvSpPr>
          <p:cNvPr id="8" name="TextBox 7"/>
          <p:cNvSpPr txBox="1"/>
          <p:nvPr/>
        </p:nvSpPr>
        <p:spPr>
          <a:xfrm>
            <a:off x="304800" y="4777561"/>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MAX(tuition)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mysql_result</a:t>
            </a:r>
            <a:r>
              <a:rPr lang="en-US" b="1" dirty="0" smtClean="0">
                <a:solidFill>
                  <a:srgbClr val="00FF00"/>
                </a:solidFill>
                <a:latin typeface="Courier New" pitchFamily="49" charset="0"/>
                <a:cs typeface="Courier New" pitchFamily="49" charset="0"/>
              </a:rPr>
              <a:t>($query,0);</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a:t>
            </a:r>
            <a:endParaRPr lang="en-US" b="1" dirty="0">
              <a:solidFill>
                <a:srgbClr val="00FF00"/>
              </a:solidFill>
              <a:latin typeface="Courier New" pitchFamily="49" charset="0"/>
              <a:cs typeface="Courier New" pitchFamily="49" charset="0"/>
            </a:endParaRPr>
          </a:p>
        </p:txBody>
      </p:sp>
      <p:sp>
        <p:nvSpPr>
          <p:cNvPr id="9" name="TextBox 8"/>
          <p:cNvSpPr txBox="1"/>
          <p:nvPr/>
        </p:nvSpPr>
        <p:spPr>
          <a:xfrm>
            <a:off x="304800" y="344805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MAX(tuition)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mysql_fetch_array</a:t>
            </a:r>
            <a:r>
              <a:rPr lang="en-US" b="1" dirty="0" smtClean="0">
                <a:solidFill>
                  <a:srgbClr val="00FF00"/>
                </a:solidFill>
                <a:latin typeface="Courier New" pitchFamily="49" charset="0"/>
                <a:cs typeface="Courier New" pitchFamily="49" charset="0"/>
              </a:rPr>
              <a:t>($query)</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$fetch[0]</a:t>
            </a:r>
            <a:endParaRPr lang="en-US" b="1"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 Functions</a:t>
            </a:r>
            <a:endParaRPr lang="en-US" dirty="0"/>
          </a:p>
        </p:txBody>
      </p:sp>
      <p:sp>
        <p:nvSpPr>
          <p:cNvPr id="3" name="Content Placeholder 2"/>
          <p:cNvSpPr>
            <a:spLocks noGrp="1"/>
          </p:cNvSpPr>
          <p:nvPr>
            <p:ph idx="1"/>
          </p:nvPr>
        </p:nvSpPr>
        <p:spPr>
          <a:xfrm>
            <a:off x="228600" y="1447801"/>
            <a:ext cx="8458200" cy="762000"/>
          </a:xfrm>
        </p:spPr>
        <p:txBody>
          <a:bodyPr/>
          <a:lstStyle/>
          <a:p>
            <a:r>
              <a:rPr lang="en-US" dirty="0" smtClean="0"/>
              <a:t>Example: MIN</a:t>
            </a:r>
            <a:endParaRPr lang="en-US" dirty="0"/>
          </a:p>
        </p:txBody>
      </p:sp>
      <p:sp>
        <p:nvSpPr>
          <p:cNvPr id="7" name="TextBox 6"/>
          <p:cNvSpPr txBox="1"/>
          <p:nvPr/>
        </p:nvSpPr>
        <p:spPr>
          <a:xfrm>
            <a:off x="304800" y="212217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MIN(tuition)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mysql_fetch_array</a:t>
            </a:r>
            <a:r>
              <a:rPr lang="en-US" b="1" dirty="0" smtClean="0">
                <a:solidFill>
                  <a:srgbClr val="00FF00"/>
                </a:solidFill>
                <a:latin typeface="Courier New" pitchFamily="49" charset="0"/>
                <a:cs typeface="Courier New" pitchFamily="49" charset="0"/>
              </a:rPr>
              <a:t>($query)</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$fetch[“MIN(tuition)”]</a:t>
            </a:r>
            <a:endParaRPr lang="en-US" b="1" dirty="0">
              <a:solidFill>
                <a:srgbClr val="00FF00"/>
              </a:solidFill>
              <a:latin typeface="Courier New" pitchFamily="49" charset="0"/>
              <a:cs typeface="Courier New" pitchFamily="49" charset="0"/>
            </a:endParaRPr>
          </a:p>
        </p:txBody>
      </p:sp>
      <p:sp>
        <p:nvSpPr>
          <p:cNvPr id="8" name="TextBox 7"/>
          <p:cNvSpPr txBox="1"/>
          <p:nvPr/>
        </p:nvSpPr>
        <p:spPr>
          <a:xfrm>
            <a:off x="304800" y="4777561"/>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MIN(tuition)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mysql_result</a:t>
            </a:r>
            <a:r>
              <a:rPr lang="en-US" b="1" dirty="0" smtClean="0">
                <a:solidFill>
                  <a:srgbClr val="00FF00"/>
                </a:solidFill>
                <a:latin typeface="Courier New" pitchFamily="49" charset="0"/>
                <a:cs typeface="Courier New" pitchFamily="49" charset="0"/>
              </a:rPr>
              <a:t>($query,0);</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a:t>
            </a:r>
            <a:endParaRPr lang="en-US" b="1" dirty="0">
              <a:solidFill>
                <a:srgbClr val="00FF00"/>
              </a:solidFill>
              <a:latin typeface="Courier New" pitchFamily="49" charset="0"/>
              <a:cs typeface="Courier New" pitchFamily="49" charset="0"/>
            </a:endParaRPr>
          </a:p>
        </p:txBody>
      </p:sp>
      <p:sp>
        <p:nvSpPr>
          <p:cNvPr id="9" name="TextBox 8"/>
          <p:cNvSpPr txBox="1"/>
          <p:nvPr/>
        </p:nvSpPr>
        <p:spPr>
          <a:xfrm>
            <a:off x="304800" y="3448050"/>
            <a:ext cx="8534400" cy="1200329"/>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MIN(tuition)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a:t>
            </a:r>
          </a:p>
          <a:p>
            <a:r>
              <a:rPr lang="en-US" b="1" dirty="0" smtClean="0">
                <a:solidFill>
                  <a:srgbClr val="00FF00"/>
                </a:solidFill>
                <a:latin typeface="Courier New" pitchFamily="49" charset="0"/>
                <a:cs typeface="Courier New" pitchFamily="49" charset="0"/>
              </a:rPr>
              <a:t>$fetch = </a:t>
            </a:r>
            <a:r>
              <a:rPr lang="en-US" b="1" dirty="0" err="1" smtClean="0">
                <a:solidFill>
                  <a:srgbClr val="00FF00"/>
                </a:solidFill>
                <a:latin typeface="Courier New" pitchFamily="49" charset="0"/>
                <a:cs typeface="Courier New" pitchFamily="49" charset="0"/>
              </a:rPr>
              <a:t>mysql_fetch_array</a:t>
            </a:r>
            <a:r>
              <a:rPr lang="en-US" b="1" dirty="0" smtClean="0">
                <a:solidFill>
                  <a:srgbClr val="00FF00"/>
                </a:solidFill>
                <a:latin typeface="Courier New" pitchFamily="49" charset="0"/>
                <a:cs typeface="Courier New" pitchFamily="49" charset="0"/>
              </a:rPr>
              <a:t>($query)</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$fetch[0]</a:t>
            </a:r>
            <a:endParaRPr lang="en-US" b="1"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mysql_affected_rows</a:t>
            </a:r>
            <a:r>
              <a:rPr lang="en-US" dirty="0" smtClean="0"/>
              <a:t>()</a:t>
            </a:r>
            <a:endParaRPr lang="en-US" dirty="0"/>
          </a:p>
        </p:txBody>
      </p:sp>
      <p:sp>
        <p:nvSpPr>
          <p:cNvPr id="3" name="Content Placeholder 2"/>
          <p:cNvSpPr>
            <a:spLocks noGrp="1"/>
          </p:cNvSpPr>
          <p:nvPr>
            <p:ph idx="1"/>
          </p:nvPr>
        </p:nvSpPr>
        <p:spPr>
          <a:xfrm>
            <a:off x="228600" y="1447800"/>
            <a:ext cx="8458200" cy="2057399"/>
          </a:xfrm>
        </p:spPr>
        <p:txBody>
          <a:bodyPr/>
          <a:lstStyle/>
          <a:p>
            <a:r>
              <a:rPr lang="en-US" sz="2400" b="1" dirty="0" err="1" smtClean="0">
                <a:latin typeface="Courier New" pitchFamily="49" charset="0"/>
                <a:cs typeface="Courier New" pitchFamily="49" charset="0"/>
              </a:rPr>
              <a:t>mysql_affected_rows</a:t>
            </a:r>
            <a:r>
              <a:rPr lang="en-US" sz="2400" b="1" dirty="0" smtClean="0">
                <a:latin typeface="Courier New" pitchFamily="49" charset="0"/>
                <a:cs typeface="Courier New" pitchFamily="49" charset="0"/>
              </a:rPr>
              <a:t>() </a:t>
            </a:r>
            <a:r>
              <a:rPr lang="en-US" sz="2400" dirty="0" smtClean="0"/>
              <a:t>get the number of affected rows by the last  SELECT, INSERT, UPDATE, REPLACE or DELETE query.</a:t>
            </a:r>
          </a:p>
          <a:p>
            <a:r>
              <a:rPr lang="en-US" sz="2400" dirty="0" smtClean="0"/>
              <a:t>Syntax:   </a:t>
            </a:r>
            <a:r>
              <a:rPr lang="en-US" sz="2400" b="1" dirty="0" err="1" smtClean="0">
                <a:solidFill>
                  <a:srgbClr val="C00000"/>
                </a:solidFill>
                <a:latin typeface="Courier New" pitchFamily="49" charset="0"/>
                <a:cs typeface="Courier New" pitchFamily="49" charset="0"/>
              </a:rPr>
              <a:t>mysql_affected_rows</a:t>
            </a:r>
            <a:r>
              <a:rPr lang="en-US" sz="2400" b="1" dirty="0" smtClean="0">
                <a:solidFill>
                  <a:srgbClr val="C00000"/>
                </a:solidFill>
                <a:latin typeface="Courier New" pitchFamily="49" charset="0"/>
                <a:cs typeface="Courier New" pitchFamily="49" charset="0"/>
              </a:rPr>
              <a:t>()</a:t>
            </a:r>
          </a:p>
          <a:p>
            <a:r>
              <a:rPr lang="en-US" sz="2400" dirty="0" smtClean="0"/>
              <a:t>Example:</a:t>
            </a:r>
            <a:endParaRPr lang="en-US" sz="2400" dirty="0"/>
          </a:p>
        </p:txBody>
      </p:sp>
      <p:sp>
        <p:nvSpPr>
          <p:cNvPr id="4" name="TextBox 3"/>
          <p:cNvSpPr txBox="1"/>
          <p:nvPr/>
        </p:nvSpPr>
        <p:spPr>
          <a:xfrm>
            <a:off x="304800" y="3676471"/>
            <a:ext cx="8534400" cy="1477328"/>
          </a:xfrm>
          <a:prstGeom prst="rect">
            <a:avLst/>
          </a:prstGeom>
          <a:solidFill>
            <a:schemeClr val="tx1"/>
          </a:solidFill>
          <a:ln>
            <a:solidFill>
              <a:schemeClr val="tx1"/>
            </a:solidFill>
          </a:ln>
        </p:spPr>
        <p:txBody>
          <a:bodyPr wrap="square" rtlCol="0">
            <a:spAutoFit/>
          </a:bodyPr>
          <a:lstStyle/>
          <a:p>
            <a:r>
              <a:rPr lang="en-US" b="1" dirty="0" smtClean="0">
                <a:solidFill>
                  <a:srgbClr val="00FF00"/>
                </a:solidFill>
                <a:latin typeface="Courier New" pitchFamily="49" charset="0"/>
                <a:cs typeface="Courier New" pitchFamily="49" charset="0"/>
              </a:rPr>
              <a:t>$query = </a:t>
            </a:r>
            <a:r>
              <a:rPr lang="en-US" b="1" dirty="0" err="1" smtClean="0">
                <a:solidFill>
                  <a:srgbClr val="00FF00"/>
                </a:solidFill>
                <a:latin typeface="Courier New" pitchFamily="49" charset="0"/>
                <a:cs typeface="Courier New" pitchFamily="49" charset="0"/>
              </a:rPr>
              <a:t>mysql_query</a:t>
            </a:r>
            <a:r>
              <a:rPr lang="en-US" b="1" dirty="0" smtClean="0">
                <a:solidFill>
                  <a:srgbClr val="00FF00"/>
                </a:solidFill>
                <a:latin typeface="Courier New" pitchFamily="49" charset="0"/>
                <a:cs typeface="Courier New" pitchFamily="49" charset="0"/>
              </a:rPr>
              <a:t>(“SELECT id FROM </a:t>
            </a:r>
            <a:r>
              <a:rPr lang="en-US" b="1" dirty="0" err="1" smtClean="0">
                <a:solidFill>
                  <a:srgbClr val="00FF00"/>
                </a:solidFill>
                <a:latin typeface="Courier New" pitchFamily="49" charset="0"/>
                <a:cs typeface="Courier New" pitchFamily="49" charset="0"/>
              </a:rPr>
              <a:t>tblstudent</a:t>
            </a:r>
            <a:r>
              <a:rPr lang="en-US" b="1" dirty="0" smtClean="0">
                <a:solidFill>
                  <a:srgbClr val="00FF00"/>
                </a:solidFill>
                <a:latin typeface="Courier New" pitchFamily="49" charset="0"/>
                <a:cs typeface="Courier New" pitchFamily="49" charset="0"/>
              </a:rPr>
              <a:t> WHERE id LIKE ‘%2009%’”);</a:t>
            </a:r>
          </a:p>
          <a:p>
            <a:endParaRPr lang="en-US" b="1" dirty="0" smtClean="0">
              <a:solidFill>
                <a:srgbClr val="00FF00"/>
              </a:solidFill>
              <a:latin typeface="Courier New" pitchFamily="49" charset="0"/>
              <a:cs typeface="Courier New" pitchFamily="49" charset="0"/>
            </a:endParaRPr>
          </a:p>
          <a:p>
            <a:r>
              <a:rPr lang="en-US" b="1" dirty="0" smtClean="0">
                <a:solidFill>
                  <a:srgbClr val="00FF00"/>
                </a:solidFill>
                <a:latin typeface="Courier New" pitchFamily="49" charset="0"/>
                <a:cs typeface="Courier New" pitchFamily="49" charset="0"/>
              </a:rPr>
              <a:t>echo </a:t>
            </a:r>
            <a:r>
              <a:rPr lang="en-US" b="1" dirty="0" err="1" smtClean="0">
                <a:solidFill>
                  <a:srgbClr val="00FF00"/>
                </a:solidFill>
                <a:latin typeface="Courier New" pitchFamily="49" charset="0"/>
                <a:cs typeface="Courier New" pitchFamily="49" charset="0"/>
              </a:rPr>
              <a:t>mysql_affected_rows</a:t>
            </a:r>
            <a:r>
              <a:rPr lang="en-US" b="1" dirty="0" smtClean="0">
                <a:solidFill>
                  <a:srgbClr val="00FF00"/>
                </a:solidFill>
                <a:latin typeface="Courier New" pitchFamily="49" charset="0"/>
                <a:cs typeface="Courier New" pitchFamily="49" charset="0"/>
              </a:rPr>
              <a:t>(); </a:t>
            </a:r>
            <a:r>
              <a:rPr lang="en-US" b="1" dirty="0" smtClean="0">
                <a:solidFill>
                  <a:schemeClr val="bg1"/>
                </a:solidFill>
                <a:latin typeface="Courier New" pitchFamily="49" charset="0"/>
                <a:cs typeface="Courier New" pitchFamily="49" charset="0"/>
              </a:rPr>
              <a:t>// will return the number of rows </a:t>
            </a:r>
          </a:p>
          <a:p>
            <a:r>
              <a:rPr lang="en-US" b="1" dirty="0" smtClean="0">
                <a:solidFill>
                  <a:schemeClr val="bg1"/>
                </a:solidFill>
                <a:latin typeface="Courier New" pitchFamily="49" charset="0"/>
                <a:cs typeface="Courier New" pitchFamily="49" charset="0"/>
              </a:rPr>
              <a:t>                               matched from the query</a:t>
            </a:r>
            <a:endParaRPr lang="en-US"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ITE Template">
  <a:themeElements>
    <a:clrScheme name="omnit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2"/>
            </a:solidFill>
            <a:effectLst/>
            <a:latin typeface="Lucida Sans"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2"/>
            </a:solidFill>
            <a:effectLst/>
            <a:latin typeface="Lucida Sans" pitchFamily="34" charset="0"/>
          </a:defRPr>
        </a:defPPr>
      </a:lstStyle>
    </a:lnDef>
  </a:objectDefaults>
  <a:extraClrSchemeLst>
    <a:extraClrScheme>
      <a:clrScheme name="omnit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mnit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mnit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mnit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mnit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mnit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mnit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mnit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mnit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mnit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mnit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mnit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 Template</Template>
  <TotalTime>1852</TotalTime>
  <Words>1365</Words>
  <Application>Microsoft Office PowerPoint</Application>
  <PresentationFormat>On-screen Show (4:3)</PresentationFormat>
  <Paragraphs>202</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ITE Template</vt:lpstr>
      <vt:lpstr>Theme1</vt:lpstr>
      <vt:lpstr>Slide 1</vt:lpstr>
      <vt:lpstr>Using Group Functions</vt:lpstr>
      <vt:lpstr>Using Group Function</vt:lpstr>
      <vt:lpstr>Using Group Function</vt:lpstr>
      <vt:lpstr>mysql_result()</vt:lpstr>
      <vt:lpstr>Example: mysql_result()</vt:lpstr>
      <vt:lpstr>Using Group Functions</vt:lpstr>
      <vt:lpstr>Using Group Functions</vt:lpstr>
      <vt:lpstr>mysql_affected_rows()</vt:lpstr>
      <vt:lpstr>mysql_num_rows()</vt:lpstr>
      <vt:lpstr>More MySQL Functions</vt:lpstr>
      <vt:lpstr>Working with File Uploads</vt:lpstr>
      <vt:lpstr>$_FILES</vt:lpstr>
      <vt:lpstr>Create the upload form</vt:lpstr>
      <vt:lpstr>Sample Output</vt:lpstr>
      <vt:lpstr>Saving File Permanently</vt:lpstr>
      <vt:lpstr>Example</vt:lpstr>
      <vt:lpstr>Example</vt:lpstr>
      <vt:lpstr>Validating Files</vt:lpstr>
      <vt:lpstr>Example</vt:lpstr>
      <vt:lpstr>Creating and Deleting Files</vt:lpstr>
      <vt:lpstr>Opening a File for Writing, Reading, or Appending</vt:lpstr>
      <vt:lpstr>Reading Lines from a File</vt:lpstr>
      <vt:lpstr>Reading Lines from a File</vt:lpstr>
      <vt:lpstr>Writing and Appending to a File</vt:lpstr>
    </vt:vector>
  </TitlesOfParts>
  <Company>FEU - East Asia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with MySQL</dc:title>
  <dc:creator>csim_parttime</dc:creator>
  <cp:lastModifiedBy>RMDA</cp:lastModifiedBy>
  <cp:revision>132</cp:revision>
  <dcterms:created xsi:type="dcterms:W3CDTF">2009-08-11T01:12:19Z</dcterms:created>
  <dcterms:modified xsi:type="dcterms:W3CDTF">2014-05-09T02:25:41Z</dcterms:modified>
</cp:coreProperties>
</file>