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71" r:id="rId6"/>
    <p:sldId id="352" r:id="rId7"/>
    <p:sldId id="353" r:id="rId8"/>
    <p:sldId id="355" r:id="rId9"/>
    <p:sldId id="370" r:id="rId10"/>
    <p:sldId id="354" r:id="rId11"/>
    <p:sldId id="365" r:id="rId12"/>
    <p:sldId id="366" r:id="rId13"/>
    <p:sldId id="367" r:id="rId14"/>
    <p:sldId id="368" r:id="rId15"/>
    <p:sldId id="369" r:id="rId16"/>
    <p:sldId id="372" r:id="rId17"/>
    <p:sldId id="377" r:id="rId18"/>
    <p:sldId id="378" r:id="rId19"/>
    <p:sldId id="379" r:id="rId20"/>
    <p:sldId id="373" r:id="rId21"/>
    <p:sldId id="374" r:id="rId22"/>
    <p:sldId id="376" r:id="rId23"/>
    <p:sldId id="375" r:id="rId24"/>
    <p:sldId id="343"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95E97FE-EE1A-40BF-871F-0068FB06FB14}">
          <p14:sldIdLst>
            <p14:sldId id="350"/>
            <p14:sldId id="371"/>
            <p14:sldId id="352"/>
            <p14:sldId id="353"/>
            <p14:sldId id="355"/>
            <p14:sldId id="370"/>
            <p14:sldId id="354"/>
            <p14:sldId id="365"/>
            <p14:sldId id="366"/>
            <p14:sldId id="367"/>
            <p14:sldId id="368"/>
            <p14:sldId id="369"/>
            <p14:sldId id="372"/>
            <p14:sldId id="377"/>
            <p14:sldId id="378"/>
            <p14:sldId id="379"/>
            <p14:sldId id="373"/>
            <p14:sldId id="374"/>
            <p14:sldId id="376"/>
            <p14:sldId id="375"/>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varScale="1">
        <p:scale>
          <a:sx n="103" d="100"/>
          <a:sy n="103" d="100"/>
        </p:scale>
        <p:origin x="138" y="3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29/12/2021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19</a:t>
            </a:fld>
            <a:endParaRPr lang="fr-FR"/>
          </a:p>
        </p:txBody>
      </p:sp>
      <p:sp>
        <p:nvSpPr>
          <p:cNvPr id="5" name="Espace réservé de la date 4">
            <a:extLst>
              <a:ext uri="{FF2B5EF4-FFF2-40B4-BE49-F238E27FC236}">
                <a16:creationId xmlns:a16="http://schemas.microsoft.com/office/drawing/2014/main" id="{93E7556F-3948-4BC0-B360-DB3A17097DC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EF0BD16-2CE2-420F-B00F-AB20A81A6B6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1436282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20</a:t>
            </a:fld>
            <a:endParaRPr lang="fr-FR"/>
          </a:p>
        </p:txBody>
      </p:sp>
      <p:sp>
        <p:nvSpPr>
          <p:cNvPr id="5" name="Espace réservé de la date 4">
            <a:extLst>
              <a:ext uri="{FF2B5EF4-FFF2-40B4-BE49-F238E27FC236}">
                <a16:creationId xmlns:a16="http://schemas.microsoft.com/office/drawing/2014/main" id="{93E7556F-3948-4BC0-B360-DB3A17097DC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EF0BD16-2CE2-420F-B00F-AB20A81A6B6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351415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21</a:t>
            </a:fld>
            <a:endParaRPr lang="fr-FR"/>
          </a:p>
        </p:txBody>
      </p:sp>
      <p:sp>
        <p:nvSpPr>
          <p:cNvPr id="5" name="Espace réservé de la date 4">
            <a:extLst>
              <a:ext uri="{FF2B5EF4-FFF2-40B4-BE49-F238E27FC236}">
                <a16:creationId xmlns:a16="http://schemas.microsoft.com/office/drawing/2014/main" id="{40C49889-5607-483E-9E87-8BC25967583F}"/>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828E7B35-FAB6-41CC-A700-DB34FCDD279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9</a:t>
            </a:fld>
            <a:endParaRPr lang="fr-FR"/>
          </a:p>
        </p:txBody>
      </p:sp>
      <p:sp>
        <p:nvSpPr>
          <p:cNvPr id="5" name="Espace réservé de la date 4">
            <a:extLst>
              <a:ext uri="{FF2B5EF4-FFF2-40B4-BE49-F238E27FC236}">
                <a16:creationId xmlns:a16="http://schemas.microsoft.com/office/drawing/2014/main" id="{9E8936EB-5F1C-487C-9E02-B87FBA3F208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F5D268FF-6B09-4812-A5F7-2A37ED700476}"/>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356129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10</a:t>
            </a:fld>
            <a:endParaRPr lang="fr-FR"/>
          </a:p>
        </p:txBody>
      </p:sp>
      <p:sp>
        <p:nvSpPr>
          <p:cNvPr id="5" name="Espace réservé de la date 4">
            <a:extLst>
              <a:ext uri="{FF2B5EF4-FFF2-40B4-BE49-F238E27FC236}">
                <a16:creationId xmlns:a16="http://schemas.microsoft.com/office/drawing/2014/main" id="{16A33B57-ECF2-4110-86DE-2B852BE7DFD3}"/>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43AB4AFC-BFFB-4DE4-9978-E3B7AEBE3269}"/>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329762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11</a:t>
            </a:fld>
            <a:endParaRPr lang="fr-FR"/>
          </a:p>
        </p:txBody>
      </p:sp>
      <p:sp>
        <p:nvSpPr>
          <p:cNvPr id="5" name="Espace réservé de la date 4">
            <a:extLst>
              <a:ext uri="{FF2B5EF4-FFF2-40B4-BE49-F238E27FC236}">
                <a16:creationId xmlns:a16="http://schemas.microsoft.com/office/drawing/2014/main" id="{37FEEC5A-7EC4-4BB4-A169-471342D7AFA8}"/>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F20E8F0B-6261-4F64-A151-A00882DB5957}"/>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199556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12</a:t>
            </a:fld>
            <a:endParaRPr lang="fr-FR"/>
          </a:p>
        </p:txBody>
      </p:sp>
      <p:sp>
        <p:nvSpPr>
          <p:cNvPr id="5" name="Espace réservé de la date 4">
            <a:extLst>
              <a:ext uri="{FF2B5EF4-FFF2-40B4-BE49-F238E27FC236}">
                <a16:creationId xmlns:a16="http://schemas.microsoft.com/office/drawing/2014/main" id="{93E7556F-3948-4BC0-B360-DB3A17097DC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EF0BD16-2CE2-420F-B00F-AB20A81A6B6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71332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13</a:t>
            </a:fld>
            <a:endParaRPr lang="fr-FR"/>
          </a:p>
        </p:txBody>
      </p:sp>
      <p:sp>
        <p:nvSpPr>
          <p:cNvPr id="5" name="Espace réservé de la date 4">
            <a:extLst>
              <a:ext uri="{FF2B5EF4-FFF2-40B4-BE49-F238E27FC236}">
                <a16:creationId xmlns:a16="http://schemas.microsoft.com/office/drawing/2014/main" id="{93E7556F-3948-4BC0-B360-DB3A17097DC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EF0BD16-2CE2-420F-B00F-AB20A81A6B6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175238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14</a:t>
            </a:fld>
            <a:endParaRPr lang="fr-FR"/>
          </a:p>
        </p:txBody>
      </p:sp>
      <p:sp>
        <p:nvSpPr>
          <p:cNvPr id="5" name="Espace réservé de la date 4">
            <a:extLst>
              <a:ext uri="{FF2B5EF4-FFF2-40B4-BE49-F238E27FC236}">
                <a16:creationId xmlns:a16="http://schemas.microsoft.com/office/drawing/2014/main" id="{47B68C34-A62D-4449-8179-5B39ED9F50A8}"/>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5C6F761-ACA3-4C67-80C8-56C5434A04BB}"/>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183755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17</a:t>
            </a:fld>
            <a:endParaRPr lang="fr-FR"/>
          </a:p>
        </p:txBody>
      </p:sp>
      <p:sp>
        <p:nvSpPr>
          <p:cNvPr id="5" name="Espace réservé de la date 4">
            <a:extLst>
              <a:ext uri="{FF2B5EF4-FFF2-40B4-BE49-F238E27FC236}">
                <a16:creationId xmlns:a16="http://schemas.microsoft.com/office/drawing/2014/main" id="{93E7556F-3948-4BC0-B360-DB3A17097DC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EF0BD16-2CE2-420F-B00F-AB20A81A6B6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40924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18</a:t>
            </a:fld>
            <a:endParaRPr lang="fr-FR"/>
          </a:p>
        </p:txBody>
      </p:sp>
      <p:sp>
        <p:nvSpPr>
          <p:cNvPr id="5" name="Espace réservé de la date 4">
            <a:extLst>
              <a:ext uri="{FF2B5EF4-FFF2-40B4-BE49-F238E27FC236}">
                <a16:creationId xmlns:a16="http://schemas.microsoft.com/office/drawing/2014/main" id="{93E7556F-3948-4BC0-B360-DB3A17097DCD}"/>
              </a:ext>
            </a:extLst>
          </p:cNvPr>
          <p:cNvSpPr>
            <a:spLocks noGrp="1"/>
          </p:cNvSpPr>
          <p:nvPr>
            <p:ph type="dt" idx="1"/>
          </p:nvPr>
        </p:nvSpPr>
        <p:spPr/>
        <p:txBody>
          <a:bodyPr/>
          <a:lstStyle/>
          <a:p>
            <a:pPr rtl="0"/>
            <a:r>
              <a:rPr lang="fr-FR" noProof="0"/>
              <a:t>22/12/2021</a:t>
            </a:r>
            <a:endParaRPr lang="fr-FR" noProof="0" dirty="0"/>
          </a:p>
        </p:txBody>
      </p:sp>
      <p:sp>
        <p:nvSpPr>
          <p:cNvPr id="6" name="Espace réservé du pied de page 5">
            <a:extLst>
              <a:ext uri="{FF2B5EF4-FFF2-40B4-BE49-F238E27FC236}">
                <a16:creationId xmlns:a16="http://schemas.microsoft.com/office/drawing/2014/main" id="{EEF0BD16-2CE2-420F-B00F-AB20A81A6B6E}"/>
              </a:ext>
            </a:extLst>
          </p:cNvPr>
          <p:cNvSpPr>
            <a:spLocks noGrp="1"/>
          </p:cNvSpPr>
          <p:nvPr>
            <p:ph type="ftr" sz="quarter" idx="4"/>
          </p:nvPr>
        </p:nvSpPr>
        <p:spPr/>
        <p:txBody>
          <a:bodyPr/>
          <a:lstStyle/>
          <a:p>
            <a:pPr rtl="0"/>
            <a:r>
              <a:rPr lang="fr-FR" noProof="0"/>
              <a:t>test</a:t>
            </a:r>
          </a:p>
        </p:txBody>
      </p:sp>
    </p:spTree>
    <p:extLst>
      <p:ext uri="{BB962C8B-B14F-4D97-AF65-F5344CB8AC3E}">
        <p14:creationId xmlns:p14="http://schemas.microsoft.com/office/powerpoint/2010/main" val="195180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29 décembre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29 décembre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29 décembre 2021</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29 décembre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29 décembre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29 décembre 2021</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29 décembre 2021</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29 décembre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29 décembre 2021</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29 décembre 2021</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fr-FR" sz="4800" dirty="0">
                <a:latin typeface="Century Schoolbook" panose="02040604050505020304" pitchFamily="18" charset="0"/>
              </a:rPr>
              <a:t>Mise en place d’une stratégie DevOps</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sz="2000" b="1" dirty="0">
                <a:solidFill>
                  <a:schemeClr val="accent1">
                    <a:lumMod val="75000"/>
                  </a:schemeClr>
                </a:solidFill>
                <a:latin typeface="Century Schoolbook" panose="02040604050505020304" pitchFamily="18" charset="0"/>
              </a:rPr>
              <a:t>Dominique BRETON</a:t>
            </a:r>
          </a:p>
          <a:p>
            <a:pPr rtl="0"/>
            <a:r>
              <a:rPr lang="fr-FR" sz="2000" b="1" dirty="0">
                <a:solidFill>
                  <a:schemeClr val="accent1">
                    <a:lumMod val="75000"/>
                  </a:schemeClr>
                </a:solidFill>
                <a:latin typeface="Century Schoolbook" panose="02040604050505020304" pitchFamily="18" charset="0"/>
              </a:rPr>
              <a:t>Décembre 2021 </a:t>
            </a:r>
          </a:p>
          <a:p>
            <a:pPr rtl="0"/>
            <a:endParaRPr lang="fr-FR"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8329267" cy="610863"/>
          </a:xfrm>
        </p:spPr>
        <p:txBody>
          <a:bodyPr rtlCol="0">
            <a:normAutofit/>
          </a:bodyPr>
          <a:lstStyle/>
          <a:p>
            <a:pPr rtl="0"/>
            <a:r>
              <a:rPr lang="fr-FR" u="sng" dirty="0">
                <a:latin typeface="Century Schoolbook" panose="02040604050505020304" pitchFamily="18" charset="0"/>
              </a:rPr>
              <a:t>La livraison continue</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4"/>
          </p:nvPr>
        </p:nvSpPr>
        <p:spPr>
          <a:xfrm>
            <a:off x="10800000" y="6480000"/>
            <a:ext cx="1313180" cy="247651"/>
          </a:xfrm>
        </p:spPr>
        <p:txBody>
          <a:bodyPr rtlCol="0"/>
          <a:lstStyle/>
          <a:p>
            <a:pPr rtl="0"/>
            <a:fld id="{626AAB65-6E3A-46D8-98D0-871D0A61176C}"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2" name="Espace réservé du pied de page 1">
            <a:extLst>
              <a:ext uri="{FF2B5EF4-FFF2-40B4-BE49-F238E27FC236}">
                <a16:creationId xmlns:a16="http://schemas.microsoft.com/office/drawing/2014/main" id="{98BF77D3-0948-434B-AE8B-7C5C7F7664FC}"/>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10</a:t>
            </a:fld>
            <a:endParaRPr lang="fr-FR" dirty="0"/>
          </a:p>
        </p:txBody>
      </p:sp>
      <p:sp>
        <p:nvSpPr>
          <p:cNvPr id="8" name="ZoneTexte 7">
            <a:extLst>
              <a:ext uri="{FF2B5EF4-FFF2-40B4-BE49-F238E27FC236}">
                <a16:creationId xmlns:a16="http://schemas.microsoft.com/office/drawing/2014/main" id="{3C48384A-D3C9-4DE6-892A-821B998963BF}"/>
              </a:ext>
            </a:extLst>
          </p:cNvPr>
          <p:cNvSpPr txBox="1"/>
          <p:nvPr/>
        </p:nvSpPr>
        <p:spPr>
          <a:xfrm>
            <a:off x="971550" y="1726163"/>
            <a:ext cx="10794352" cy="4524315"/>
          </a:xfrm>
          <a:prstGeom prst="rect">
            <a:avLst/>
          </a:prstGeom>
          <a:noFill/>
        </p:spPr>
        <p:txBody>
          <a:bodyPr wrap="square" rtlCol="0">
            <a:spAutoFit/>
          </a:bodyPr>
          <a:lstStyle/>
          <a:p>
            <a:endParaRPr lang="fr-FR" sz="1800" b="1" i="0" u="none" strike="noStrike" baseline="0" dirty="0">
              <a:solidFill>
                <a:schemeClr val="accent1">
                  <a:lumMod val="75000"/>
                </a:schemeClr>
              </a:solidFill>
              <a:latin typeface="Century Schoolbook" panose="02040604050505020304" pitchFamily="18" charset="0"/>
            </a:endParaRPr>
          </a:p>
          <a:p>
            <a:r>
              <a:rPr lang="fr-FR" sz="1800" b="1" i="0" u="none" strike="noStrike" baseline="0" dirty="0">
                <a:solidFill>
                  <a:schemeClr val="accent1">
                    <a:lumMod val="75000"/>
                  </a:schemeClr>
                </a:solidFill>
                <a:latin typeface="Century Schoolbook" panose="02040604050505020304" pitchFamily="18" charset="0"/>
              </a:rPr>
              <a:t>La livraison continue </a:t>
            </a:r>
            <a:r>
              <a:rPr lang="fr-FR" sz="1800" b="1" i="0" u="none" strike="noStrike" baseline="0" dirty="0">
                <a:solidFill>
                  <a:srgbClr val="000000"/>
                </a:solidFill>
                <a:latin typeface="Century Schoolbook" panose="02040604050505020304" pitchFamily="18" charset="0"/>
              </a:rPr>
              <a:t>ou </a:t>
            </a:r>
            <a:r>
              <a:rPr lang="fr-FR" sz="1800" b="1" i="0" u="none" strike="noStrike" baseline="0" dirty="0" err="1">
                <a:solidFill>
                  <a:srgbClr val="000000"/>
                </a:solidFill>
                <a:latin typeface="Century Schoolbook" panose="02040604050505020304" pitchFamily="18" charset="0"/>
              </a:rPr>
              <a:t>Continuous</a:t>
            </a:r>
            <a:r>
              <a:rPr lang="fr-FR" sz="1800" b="1" i="0" u="none" strike="noStrike" baseline="0" dirty="0">
                <a:solidFill>
                  <a:srgbClr val="000000"/>
                </a:solidFill>
                <a:latin typeface="Century Schoolbook" panose="02040604050505020304" pitchFamily="18" charset="0"/>
              </a:rPr>
              <a:t> Delivery (CD) est un processus d’intégration et de production ayant pour but de compiler, tester et déployer une application à chaque étape de son cycle de vie (recette, </a:t>
            </a:r>
            <a:r>
              <a:rPr lang="fr-FR" sz="1800" b="1" i="0" u="none" strike="noStrike" baseline="0" dirty="0" err="1">
                <a:solidFill>
                  <a:srgbClr val="000000"/>
                </a:solidFill>
                <a:latin typeface="Century Schoolbook" panose="02040604050505020304" pitchFamily="18" charset="0"/>
              </a:rPr>
              <a:t>pré-production</a:t>
            </a:r>
            <a:r>
              <a:rPr lang="fr-FR" sz="1800" b="1" i="0" u="none" strike="noStrike" baseline="0" dirty="0">
                <a:solidFill>
                  <a:srgbClr val="000000"/>
                </a:solidFill>
                <a:latin typeface="Century Schoolbook" panose="02040604050505020304" pitchFamily="18" charset="0"/>
              </a:rPr>
              <a:t>, répétition, production). Cette étape est réalisée après validation des tests effectués en intégration. La phase de test correspond aux tests fonctionnels du livrable. Le passage d’un état à l’autre est automatisé, ainsi le livrable doit être constitué de tel sorte qu’il soit déployable en production dès la mise en recette. </a:t>
            </a:r>
          </a:p>
          <a:p>
            <a:endParaRPr lang="fr-FR" sz="1800" b="0" i="0" u="none" strike="noStrike" baseline="0" dirty="0">
              <a:solidFill>
                <a:srgbClr val="000000"/>
              </a:solidFill>
              <a:latin typeface="Century Schoolbook" panose="02040604050505020304" pitchFamily="18" charset="0"/>
            </a:endParaRPr>
          </a:p>
          <a:p>
            <a:r>
              <a:rPr lang="fr-FR" sz="1800" b="1" i="0" u="none" strike="noStrike" baseline="0" dirty="0">
                <a:solidFill>
                  <a:srgbClr val="000000"/>
                </a:solidFill>
                <a:latin typeface="Century Schoolbook" panose="02040604050505020304" pitchFamily="18" charset="0"/>
              </a:rPr>
              <a:t>La livraison continue se fait en 5 étapes : </a:t>
            </a:r>
            <a:endParaRPr lang="fr-FR" sz="1800" b="0" i="0" u="none" strike="noStrike" baseline="0" dirty="0">
              <a:solidFill>
                <a:srgbClr val="000000"/>
              </a:solidFill>
              <a:latin typeface="Century Schoolbook" panose="02040604050505020304" pitchFamily="18" charset="0"/>
            </a:endParaRPr>
          </a:p>
          <a:p>
            <a:pPr marL="285750" indent="-285750">
              <a:buFont typeface="Wingdings" panose="05000000000000000000" pitchFamily="2" charset="2"/>
              <a:buChar char="ü"/>
            </a:pPr>
            <a:r>
              <a:rPr lang="fr-FR" dirty="0">
                <a:solidFill>
                  <a:srgbClr val="000000"/>
                </a:solidFill>
                <a:latin typeface="Century Schoolbook" panose="02040604050505020304" pitchFamily="18" charset="0"/>
              </a:rPr>
              <a:t>La codification de l’infrastructure.</a:t>
            </a:r>
            <a:endParaRPr lang="fr-FR" sz="1800" i="0" u="none" strike="noStrike" baseline="0" dirty="0">
              <a:solidFill>
                <a:srgbClr val="000000"/>
              </a:solidFill>
              <a:latin typeface="Century Schoolbook" panose="02040604050505020304" pitchFamily="18" charset="0"/>
            </a:endParaRPr>
          </a:p>
          <a:p>
            <a:pPr marL="285750" indent="-285750">
              <a:buFont typeface="Wingdings" panose="05000000000000000000" pitchFamily="2" charset="2"/>
              <a:buChar char="ü"/>
            </a:pPr>
            <a:r>
              <a:rPr lang="fr-FR" sz="1800" i="0" u="none" strike="noStrike" baseline="0" dirty="0">
                <a:solidFill>
                  <a:srgbClr val="000000"/>
                </a:solidFill>
                <a:latin typeface="Century Schoolbook" panose="02040604050505020304" pitchFamily="18" charset="0"/>
              </a:rPr>
              <a:t>Le déploiement de l’application. </a:t>
            </a:r>
          </a:p>
          <a:p>
            <a:pPr marL="285750" indent="-285750">
              <a:buFont typeface="Wingdings" panose="05000000000000000000" pitchFamily="2" charset="2"/>
              <a:buChar char="ü"/>
            </a:pPr>
            <a:r>
              <a:rPr lang="fr-FR" sz="1800" i="0" u="none" strike="noStrike" baseline="0" dirty="0">
                <a:solidFill>
                  <a:srgbClr val="000000"/>
                </a:solidFill>
                <a:latin typeface="Century Schoolbook" panose="02040604050505020304" pitchFamily="18" charset="0"/>
              </a:rPr>
              <a:t>Le test de l’application en environnement de test. </a:t>
            </a:r>
          </a:p>
          <a:p>
            <a:pPr marL="285750" indent="-285750">
              <a:buFont typeface="Wingdings" panose="05000000000000000000" pitchFamily="2" charset="2"/>
              <a:buChar char="ü"/>
            </a:pPr>
            <a:r>
              <a:rPr lang="fr-FR" sz="1800" i="0" u="none" strike="noStrike" baseline="0" dirty="0">
                <a:solidFill>
                  <a:srgbClr val="000000"/>
                </a:solidFill>
                <a:latin typeface="Century Schoolbook" panose="02040604050505020304" pitchFamily="18" charset="0"/>
              </a:rPr>
              <a:t>La supervision de l’application.</a:t>
            </a:r>
          </a:p>
          <a:p>
            <a:pPr marL="285750" indent="-285750">
              <a:buFont typeface="Wingdings" panose="05000000000000000000" pitchFamily="2" charset="2"/>
              <a:buChar char="ü"/>
            </a:pPr>
            <a:r>
              <a:rPr lang="fr-FR" sz="1800" i="0" u="none" strike="noStrike" baseline="0" dirty="0">
                <a:solidFill>
                  <a:srgbClr val="000000"/>
                </a:solidFill>
                <a:latin typeface="Century Schoolbook" panose="02040604050505020304" pitchFamily="18" charset="0"/>
              </a:rPr>
              <a:t>La mise en place de notification d’alerte.</a:t>
            </a:r>
          </a:p>
          <a:p>
            <a:endParaRPr lang="fr-FR" b="1" dirty="0">
              <a:solidFill>
                <a:srgbClr val="000000"/>
              </a:solidFill>
              <a:latin typeface="Century Schoolbook" panose="02040604050505020304" pitchFamily="18" charset="0"/>
            </a:endParaRPr>
          </a:p>
        </p:txBody>
      </p:sp>
      <p:cxnSp>
        <p:nvCxnSpPr>
          <p:cNvPr id="7" name="Connecteur droit 6">
            <a:extLst>
              <a:ext uri="{FF2B5EF4-FFF2-40B4-BE49-F238E27FC236}">
                <a16:creationId xmlns:a16="http://schemas.microsoft.com/office/drawing/2014/main" id="{1DD89089-53ED-4C79-8281-E11B373D7477}"/>
              </a:ext>
              <a:ext uri="{C183D7F6-B498-43B3-948B-1728B52AA6E4}">
                <adec:decorative xmlns:adec="http://schemas.microsoft.com/office/drawing/2017/decorative" val="1"/>
              </a:ext>
            </a:extLst>
          </p:cNvPr>
          <p:cNvCxnSpPr>
            <a:cxnSpLocks/>
          </p:cNvCxnSpPr>
          <p:nvPr/>
        </p:nvCxnSpPr>
        <p:spPr>
          <a:xfrm>
            <a:off x="964023" y="19438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645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7992000" cy="610863"/>
          </a:xfrm>
        </p:spPr>
        <p:txBody>
          <a:bodyPr rtlCol="0">
            <a:normAutofit/>
          </a:bodyPr>
          <a:lstStyle/>
          <a:p>
            <a:pPr rtl="0"/>
            <a:r>
              <a:rPr lang="fr-FR" u="sng" dirty="0">
                <a:latin typeface="Century Schoolbook" panose="02040604050505020304" pitchFamily="18" charset="0"/>
              </a:rPr>
              <a:t>Le déploiement continue</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4"/>
          </p:nvPr>
        </p:nvSpPr>
        <p:spPr>
          <a:xfrm>
            <a:off x="10800000" y="6480000"/>
            <a:ext cx="1313180" cy="247651"/>
          </a:xfrm>
        </p:spPr>
        <p:txBody>
          <a:bodyPr rtlCol="0"/>
          <a:lstStyle/>
          <a:p>
            <a:pPr rtl="0"/>
            <a:fld id="{4DF502FC-6AEC-4EBC-B9CE-ABDFC80BA629}"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2" name="Espace réservé du pied de page 1">
            <a:extLst>
              <a:ext uri="{FF2B5EF4-FFF2-40B4-BE49-F238E27FC236}">
                <a16:creationId xmlns:a16="http://schemas.microsoft.com/office/drawing/2014/main" id="{AB6C099A-2173-48FD-913D-B4D6D99C0908}"/>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latin typeface="Century Schoolbook" panose="02040604050505020304" pitchFamily="18" charset="0"/>
              </a:rPr>
              <a:pPr rtl="0"/>
              <a:t>11</a:t>
            </a:fld>
            <a:endParaRPr lang="fr-FR" dirty="0">
              <a:latin typeface="Century Schoolbook" panose="02040604050505020304" pitchFamily="18" charset="0"/>
            </a:endParaRPr>
          </a:p>
        </p:txBody>
      </p:sp>
      <p:sp>
        <p:nvSpPr>
          <p:cNvPr id="8" name="ZoneTexte 7">
            <a:extLst>
              <a:ext uri="{FF2B5EF4-FFF2-40B4-BE49-F238E27FC236}">
                <a16:creationId xmlns:a16="http://schemas.microsoft.com/office/drawing/2014/main" id="{3C48384A-D3C9-4DE6-892A-821B998963BF}"/>
              </a:ext>
            </a:extLst>
          </p:cNvPr>
          <p:cNvSpPr txBox="1"/>
          <p:nvPr/>
        </p:nvSpPr>
        <p:spPr>
          <a:xfrm>
            <a:off x="971550" y="1807905"/>
            <a:ext cx="9835978" cy="2308324"/>
          </a:xfrm>
          <a:prstGeom prst="rect">
            <a:avLst/>
          </a:prstGeom>
          <a:noFill/>
        </p:spPr>
        <p:txBody>
          <a:bodyPr wrap="square" rtlCol="0">
            <a:spAutoFit/>
          </a:bodyPr>
          <a:lstStyle/>
          <a:p>
            <a:endParaRPr lang="fr-FR" sz="1800" b="1" i="0" u="none" strike="noStrike" baseline="0" dirty="0">
              <a:solidFill>
                <a:schemeClr val="accent1">
                  <a:lumMod val="75000"/>
                </a:schemeClr>
              </a:solidFill>
              <a:latin typeface="Century Schoolbook" panose="02040604050505020304" pitchFamily="18" charset="0"/>
            </a:endParaRPr>
          </a:p>
          <a:p>
            <a:r>
              <a:rPr lang="fr-FR" sz="1800" b="1" i="0" u="none" strike="noStrike" baseline="0" dirty="0">
                <a:solidFill>
                  <a:schemeClr val="accent1">
                    <a:lumMod val="75000"/>
                  </a:schemeClr>
                </a:solidFill>
                <a:latin typeface="Century Schoolbook" panose="02040604050505020304" pitchFamily="18" charset="0"/>
              </a:rPr>
              <a:t>Le déploiement continu </a:t>
            </a:r>
            <a:r>
              <a:rPr lang="fr-FR" sz="1800" b="1" i="0" u="none" strike="noStrike" baseline="0" dirty="0">
                <a:solidFill>
                  <a:srgbClr val="000000"/>
                </a:solidFill>
                <a:latin typeface="Century Schoolbook" panose="02040604050505020304" pitchFamily="18" charset="0"/>
              </a:rPr>
              <a:t>ou </a:t>
            </a:r>
            <a:r>
              <a:rPr lang="fr-FR" sz="1800" b="1" i="0" u="none" strike="noStrike" baseline="0" dirty="0" err="1">
                <a:solidFill>
                  <a:srgbClr val="000000"/>
                </a:solidFill>
                <a:latin typeface="Century Schoolbook" panose="02040604050505020304" pitchFamily="18" charset="0"/>
              </a:rPr>
              <a:t>Continuous</a:t>
            </a:r>
            <a:r>
              <a:rPr lang="fr-FR" sz="1800" b="1" i="0" u="none" strike="noStrike" baseline="0" dirty="0">
                <a:solidFill>
                  <a:srgbClr val="000000"/>
                </a:solidFill>
                <a:latin typeface="Century Schoolbook" panose="02040604050505020304" pitchFamily="18" charset="0"/>
              </a:rPr>
              <a:t> Deployment est un processus de production ayant pour but de compiler, tester et déployer une application en production. Le déploiement continu nécessite que les deux précédents processus aient été réalisés avec succès. Ainsi, il est possible de mesurer les éventuels impacts à l’aide d’outils de mesure de la performance et de supervision. </a:t>
            </a:r>
          </a:p>
          <a:p>
            <a:endParaRPr lang="fr-FR" b="1" dirty="0">
              <a:solidFill>
                <a:srgbClr val="000000"/>
              </a:solidFill>
              <a:latin typeface="Century Schoolbook" panose="02040604050505020304" pitchFamily="18" charset="0"/>
            </a:endParaRPr>
          </a:p>
          <a:p>
            <a:endParaRPr lang="fr-FR" b="1" dirty="0">
              <a:solidFill>
                <a:srgbClr val="000000"/>
              </a:solidFill>
              <a:latin typeface="Century Schoolbook" panose="02040604050505020304" pitchFamily="18" charset="0"/>
            </a:endParaRPr>
          </a:p>
        </p:txBody>
      </p:sp>
      <p:cxnSp>
        <p:nvCxnSpPr>
          <p:cNvPr id="7" name="Connecteur droit 6">
            <a:extLst>
              <a:ext uri="{FF2B5EF4-FFF2-40B4-BE49-F238E27FC236}">
                <a16:creationId xmlns:a16="http://schemas.microsoft.com/office/drawing/2014/main" id="{A8C56296-0169-4C89-B57E-92365749236A}"/>
              </a:ext>
              <a:ext uri="{C183D7F6-B498-43B3-948B-1728B52AA6E4}">
                <adec:decorative xmlns:adec="http://schemas.microsoft.com/office/drawing/2017/decorative" val="1"/>
              </a:ext>
            </a:extLst>
          </p:cNvPr>
          <p:cNvCxnSpPr>
            <a:cxnSpLocks/>
          </p:cNvCxnSpPr>
          <p:nvPr/>
        </p:nvCxnSpPr>
        <p:spPr>
          <a:xfrm>
            <a:off x="964023" y="19438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933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383626" cy="610863"/>
          </a:xfrm>
        </p:spPr>
        <p:txBody>
          <a:bodyPr rtlCol="0">
            <a:normAutofit/>
          </a:bodyPr>
          <a:lstStyle/>
          <a:p>
            <a:pPr rtl="0"/>
            <a:r>
              <a:rPr lang="fr-FR" b="1" u="sng" dirty="0">
                <a:latin typeface="Century Schoolbook" panose="02040604050505020304" pitchFamily="18" charset="0"/>
              </a:rPr>
              <a:t>Cycle de vie du DevOps</a:t>
            </a:r>
          </a:p>
        </p:txBody>
      </p:sp>
      <p:sp>
        <p:nvSpPr>
          <p:cNvPr id="4" name="Espace réservé de la date 3">
            <a:extLst>
              <a:ext uri="{FF2B5EF4-FFF2-40B4-BE49-F238E27FC236}">
                <a16:creationId xmlns:a16="http://schemas.microsoft.com/office/drawing/2014/main" id="{C151D416-C020-1946-91EA-2A8F166E018F}"/>
              </a:ext>
            </a:extLst>
          </p:cNvPr>
          <p:cNvSpPr>
            <a:spLocks noGrp="1"/>
          </p:cNvSpPr>
          <p:nvPr>
            <p:ph type="dt" sz="half" idx="14"/>
          </p:nvPr>
        </p:nvSpPr>
        <p:spPr>
          <a:xfrm>
            <a:off x="10800000" y="6480000"/>
            <a:ext cx="1313180" cy="247651"/>
          </a:xfrm>
        </p:spPr>
        <p:txBody>
          <a:bodyPr rtlCol="0"/>
          <a:lstStyle/>
          <a:p>
            <a:pPr rtl="0"/>
            <a:fld id="{3B72B957-F3DE-4AB0-8EB3-A82273FA243A}"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3" name="Espace réservé du pied de page 2">
            <a:extLst>
              <a:ext uri="{FF2B5EF4-FFF2-40B4-BE49-F238E27FC236}">
                <a16:creationId xmlns:a16="http://schemas.microsoft.com/office/drawing/2014/main" id="{E77206F9-6F85-4689-AD74-3988D6BA1B91}"/>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7CD59D5C-769B-454A-A6E2-A988BC5DEF34}"/>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12</a:t>
            </a:fld>
            <a:endParaRPr lang="fr-FR" dirty="0"/>
          </a:p>
        </p:txBody>
      </p:sp>
      <p:pic>
        <p:nvPicPr>
          <p:cNvPr id="10" name="Image 9">
            <a:extLst>
              <a:ext uri="{FF2B5EF4-FFF2-40B4-BE49-F238E27FC236}">
                <a16:creationId xmlns:a16="http://schemas.microsoft.com/office/drawing/2014/main" id="{AE2202A8-9E23-47C5-899F-D0517AE17816}"/>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2856000" y="2540217"/>
            <a:ext cx="6480000" cy="3240000"/>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383626" cy="610863"/>
          </a:xfrm>
        </p:spPr>
        <p:txBody>
          <a:bodyPr rtlCol="0">
            <a:normAutofit/>
          </a:bodyPr>
          <a:lstStyle/>
          <a:p>
            <a:pPr rtl="0"/>
            <a:r>
              <a:rPr lang="fr-FR" u="sng" dirty="0">
                <a:latin typeface="Century Schoolbook" panose="02040604050505020304" pitchFamily="18" charset="0"/>
              </a:rPr>
              <a:t>Organisation du projet</a:t>
            </a:r>
            <a:endParaRPr lang="fr-FR" b="1" u="sng" dirty="0">
              <a:latin typeface="Century Schoolbook" panose="02040604050505020304" pitchFamily="18" charset="0"/>
            </a:endParaRPr>
          </a:p>
        </p:txBody>
      </p:sp>
      <p:sp>
        <p:nvSpPr>
          <p:cNvPr id="4" name="Espace réservé de la date 3">
            <a:extLst>
              <a:ext uri="{FF2B5EF4-FFF2-40B4-BE49-F238E27FC236}">
                <a16:creationId xmlns:a16="http://schemas.microsoft.com/office/drawing/2014/main" id="{C151D416-C020-1946-91EA-2A8F166E018F}"/>
              </a:ext>
            </a:extLst>
          </p:cNvPr>
          <p:cNvSpPr>
            <a:spLocks noGrp="1"/>
          </p:cNvSpPr>
          <p:nvPr>
            <p:ph type="dt" sz="half" idx="14"/>
          </p:nvPr>
        </p:nvSpPr>
        <p:spPr>
          <a:xfrm>
            <a:off x="10800000" y="6480000"/>
            <a:ext cx="1313180" cy="247651"/>
          </a:xfrm>
        </p:spPr>
        <p:txBody>
          <a:bodyPr rtlCol="0"/>
          <a:lstStyle/>
          <a:p>
            <a:pPr rtl="0"/>
            <a:fld id="{3B72B957-F3DE-4AB0-8EB3-A82273FA243A}"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3" name="Espace réservé du pied de page 2">
            <a:extLst>
              <a:ext uri="{FF2B5EF4-FFF2-40B4-BE49-F238E27FC236}">
                <a16:creationId xmlns:a16="http://schemas.microsoft.com/office/drawing/2014/main" id="{E77206F9-6F85-4689-AD74-3988D6BA1B91}"/>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7CD59D5C-769B-454A-A6E2-A988BC5DEF34}"/>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13</a:t>
            </a:fld>
            <a:endParaRPr lang="fr-FR" dirty="0"/>
          </a:p>
        </p:txBody>
      </p:sp>
      <p:sp>
        <p:nvSpPr>
          <p:cNvPr id="8" name="ZoneTexte 7">
            <a:extLst>
              <a:ext uri="{FF2B5EF4-FFF2-40B4-BE49-F238E27FC236}">
                <a16:creationId xmlns:a16="http://schemas.microsoft.com/office/drawing/2014/main" id="{17AA6336-DE1D-40E4-BCF9-FF996823D0E1}"/>
              </a:ext>
            </a:extLst>
          </p:cNvPr>
          <p:cNvSpPr txBox="1"/>
          <p:nvPr/>
        </p:nvSpPr>
        <p:spPr>
          <a:xfrm>
            <a:off x="964023" y="1959475"/>
            <a:ext cx="11053806" cy="4388061"/>
          </a:xfrm>
          <a:prstGeom prst="rect">
            <a:avLst/>
          </a:prstGeom>
          <a:noFill/>
        </p:spPr>
        <p:txBody>
          <a:bodyPr wrap="square">
            <a:spAutoFit/>
          </a:bodyPr>
          <a:lstStyle/>
          <a:p>
            <a:pPr>
              <a:lnSpc>
                <a:spcPct val="118000"/>
              </a:lnSpc>
              <a:spcAft>
                <a:spcPts val="600"/>
              </a:spcAft>
              <a:tabLst>
                <a:tab pos="1828800" algn="l"/>
              </a:tabLst>
            </a:pPr>
            <a:r>
              <a:rPr lang="fr-FR" sz="2000" b="1" kern="1400" dirty="0">
                <a:solidFill>
                  <a:srgbClr val="000000"/>
                </a:solidFill>
                <a:effectLst/>
                <a:latin typeface="Century Schoolbook" panose="02040604050505020304" pitchFamily="18" charset="0"/>
                <a:ea typeface="Times New Roman" panose="02020603050405020304" pitchFamily="18" charset="0"/>
              </a:rPr>
              <a:t>L’organisation du projet se présente de la façon suivante :</a:t>
            </a:r>
          </a:p>
          <a:p>
            <a:pPr marL="285750" indent="-285750">
              <a:buFont typeface="Wingdings" panose="05000000000000000000" pitchFamily="2" charset="2"/>
              <a:buChar char="ü"/>
              <a:tabLst>
                <a:tab pos="1828800" algn="l"/>
              </a:tabLst>
            </a:pPr>
            <a:r>
              <a:rPr lang="fr-FR" sz="2000" kern="1400" dirty="0">
                <a:solidFill>
                  <a:srgbClr val="000000"/>
                </a:solidFill>
                <a:effectLst/>
                <a:latin typeface="Century Schoolbook" panose="02040604050505020304" pitchFamily="18" charset="0"/>
                <a:ea typeface="Times New Roman" panose="02020603050405020304" pitchFamily="18" charset="0"/>
              </a:rPr>
              <a:t>une équipe projet composée d’un chef de projet et de quatre ingénieurs,</a:t>
            </a:r>
          </a:p>
          <a:p>
            <a:pPr marL="285750" indent="-285750">
              <a:buFont typeface="Wingdings" panose="05000000000000000000" pitchFamily="2" charset="2"/>
              <a:buChar char="ü"/>
              <a:tabLst>
                <a:tab pos="1828800" algn="l"/>
              </a:tabLst>
            </a:pPr>
            <a:r>
              <a:rPr lang="fr-FR" sz="2000" kern="1400" dirty="0">
                <a:solidFill>
                  <a:srgbClr val="000000"/>
                </a:solidFill>
                <a:effectLst/>
                <a:latin typeface="Century Schoolbook" panose="02040604050505020304" pitchFamily="18" charset="0"/>
                <a:ea typeface="Times New Roman" panose="02020603050405020304" pitchFamily="18" charset="0"/>
              </a:rPr>
              <a:t>un comité de pilotage (</a:t>
            </a:r>
            <a:r>
              <a:rPr lang="fr-FR" sz="2000" b="1" u="sng" kern="1400" dirty="0">
                <a:solidFill>
                  <a:srgbClr val="000000"/>
                </a:solidFill>
                <a:effectLst/>
                <a:latin typeface="Century Schoolbook" panose="02040604050505020304" pitchFamily="18" charset="0"/>
                <a:ea typeface="Times New Roman" panose="02020603050405020304" pitchFamily="18" charset="0"/>
              </a:rPr>
              <a:t>COPIL</a:t>
            </a:r>
            <a:r>
              <a:rPr lang="fr-FR" sz="2000" kern="1400" dirty="0">
                <a:solidFill>
                  <a:srgbClr val="000000"/>
                </a:solidFill>
                <a:effectLst/>
                <a:latin typeface="Century Schoolbook" panose="02040604050505020304" pitchFamily="18" charset="0"/>
                <a:ea typeface="Times New Roman" panose="02020603050405020304" pitchFamily="18" charset="0"/>
              </a:rPr>
              <a:t>) composé du PDG, DG, DAF ainsi que l’équipe projet,</a:t>
            </a:r>
          </a:p>
          <a:p>
            <a:pPr marL="285750" indent="-285750">
              <a:buFont typeface="Wingdings" panose="05000000000000000000" pitchFamily="2" charset="2"/>
              <a:buChar char="ü"/>
              <a:tabLst>
                <a:tab pos="1828800" algn="l"/>
              </a:tabLst>
            </a:pPr>
            <a:r>
              <a:rPr lang="fr-FR" sz="2000" kern="1400" dirty="0">
                <a:solidFill>
                  <a:srgbClr val="000000"/>
                </a:solidFill>
                <a:effectLst/>
                <a:latin typeface="Century Schoolbook" panose="02040604050505020304" pitchFamily="18" charset="0"/>
                <a:ea typeface="Times New Roman" panose="02020603050405020304" pitchFamily="18" charset="0"/>
              </a:rPr>
              <a:t>un comité technique (</a:t>
            </a:r>
            <a:r>
              <a:rPr lang="fr-FR" sz="2000" b="1" u="sng" kern="1400" dirty="0">
                <a:solidFill>
                  <a:srgbClr val="000000"/>
                </a:solidFill>
                <a:effectLst/>
                <a:latin typeface="Century Schoolbook" panose="02040604050505020304" pitchFamily="18" charset="0"/>
                <a:ea typeface="Times New Roman" panose="02020603050405020304" pitchFamily="18" charset="0"/>
              </a:rPr>
              <a:t>COTECH</a:t>
            </a:r>
            <a:r>
              <a:rPr lang="fr-FR" sz="2000" kern="1400" dirty="0">
                <a:solidFill>
                  <a:srgbClr val="000000"/>
                </a:solidFill>
                <a:effectLst/>
                <a:latin typeface="Century Schoolbook" panose="02040604050505020304" pitchFamily="18" charset="0"/>
                <a:ea typeface="Times New Roman" panose="02020603050405020304" pitchFamily="18" charset="0"/>
              </a:rPr>
              <a:t>) composé du DAF, du DSI, du chef de projet.</a:t>
            </a:r>
          </a:p>
          <a:p>
            <a:pPr marL="285750" indent="-285750">
              <a:lnSpc>
                <a:spcPct val="118000"/>
              </a:lnSpc>
              <a:spcAft>
                <a:spcPts val="600"/>
              </a:spcAft>
              <a:buFont typeface="Wingdings" panose="05000000000000000000" pitchFamily="2" charset="2"/>
              <a:buChar char="ü"/>
              <a:tabLst>
                <a:tab pos="1828800" algn="l"/>
              </a:tabLst>
            </a:pPr>
            <a:endParaRPr lang="fr-FR" sz="2000" kern="1400" dirty="0">
              <a:solidFill>
                <a:srgbClr val="000000"/>
              </a:solidFill>
              <a:latin typeface="Century Schoolbook" panose="02040604050505020304" pitchFamily="18" charset="0"/>
              <a:ea typeface="Times New Roman" panose="02020603050405020304" pitchFamily="18" charset="0"/>
            </a:endParaRPr>
          </a:p>
          <a:p>
            <a:pPr marL="285750" indent="-285750" algn="just">
              <a:buFont typeface="Wingdings" panose="05000000000000000000" pitchFamily="2" charset="2"/>
              <a:buChar char="ü"/>
              <a:tabLst>
                <a:tab pos="1828800" algn="l"/>
              </a:tabLst>
            </a:pPr>
            <a:r>
              <a:rPr lang="fr-FR" sz="2000" b="1" kern="1400" dirty="0">
                <a:solidFill>
                  <a:srgbClr val="000000"/>
                </a:solidFill>
                <a:effectLst/>
                <a:latin typeface="Century Schoolbook" panose="02040604050505020304" pitchFamily="18" charset="0"/>
                <a:ea typeface="Times New Roman" panose="02020603050405020304" pitchFamily="18" charset="0"/>
              </a:rPr>
              <a:t>Les comités de pilotage </a:t>
            </a:r>
            <a:r>
              <a:rPr lang="fr-FR" sz="2000" kern="1400" dirty="0">
                <a:solidFill>
                  <a:srgbClr val="000000"/>
                </a:solidFill>
                <a:effectLst/>
                <a:latin typeface="Century Schoolbook" panose="02040604050505020304" pitchFamily="18" charset="0"/>
                <a:ea typeface="Times New Roman" panose="02020603050405020304" pitchFamily="18" charset="0"/>
              </a:rPr>
              <a:t>auront lieu tous les mardi:</a:t>
            </a:r>
          </a:p>
          <a:p>
            <a:pPr algn="just">
              <a:tabLst>
                <a:tab pos="1828800" algn="l"/>
              </a:tabLst>
            </a:pPr>
            <a:r>
              <a:rPr lang="fr-FR" sz="2000" kern="1400" dirty="0">
                <a:solidFill>
                  <a:srgbClr val="000000"/>
                </a:solidFill>
                <a:effectLst/>
                <a:latin typeface="Century Schoolbook" panose="02040604050505020304" pitchFamily="18" charset="0"/>
                <a:ea typeface="Times New Roman" panose="02020603050405020304" pitchFamily="18" charset="0"/>
              </a:rPr>
              <a:t>Lors des réunions, le </a:t>
            </a:r>
            <a:r>
              <a:rPr lang="fr-FR" sz="2000" b="1" u="sng" kern="1400" dirty="0">
                <a:solidFill>
                  <a:srgbClr val="000000"/>
                </a:solidFill>
                <a:effectLst/>
                <a:latin typeface="Century Schoolbook" panose="02040604050505020304" pitchFamily="18" charset="0"/>
                <a:ea typeface="Times New Roman" panose="02020603050405020304" pitchFamily="18" charset="0"/>
              </a:rPr>
              <a:t>COPIL</a:t>
            </a:r>
            <a:r>
              <a:rPr lang="fr-FR" sz="2000" kern="1400" dirty="0">
                <a:solidFill>
                  <a:srgbClr val="000000"/>
                </a:solidFill>
                <a:effectLst/>
                <a:latin typeface="Century Schoolbook" panose="02040604050505020304" pitchFamily="18" charset="0"/>
                <a:ea typeface="Times New Roman" panose="02020603050405020304" pitchFamily="18" charset="0"/>
              </a:rPr>
              <a:t> validera les décisions vérifiera l’avancement du projet.</a:t>
            </a:r>
          </a:p>
          <a:p>
            <a:pPr marL="285750" indent="-285750" algn="just">
              <a:lnSpc>
                <a:spcPct val="118000"/>
              </a:lnSpc>
              <a:spcAft>
                <a:spcPts val="600"/>
              </a:spcAft>
              <a:buFont typeface="Wingdings" panose="05000000000000000000" pitchFamily="2" charset="2"/>
              <a:buChar char="ü"/>
              <a:tabLst>
                <a:tab pos="1828800" algn="l"/>
              </a:tabLst>
            </a:pPr>
            <a:r>
              <a:rPr lang="fr-FR" sz="2000" b="1" kern="1400" dirty="0">
                <a:solidFill>
                  <a:srgbClr val="000000"/>
                </a:solidFill>
                <a:effectLst/>
                <a:latin typeface="Century Schoolbook" panose="02040604050505020304" pitchFamily="18" charset="0"/>
                <a:ea typeface="Times New Roman" panose="02020603050405020304" pitchFamily="18" charset="0"/>
              </a:rPr>
              <a:t>Les comités techniques </a:t>
            </a:r>
            <a:r>
              <a:rPr lang="fr-FR" sz="2000" kern="1400" dirty="0">
                <a:solidFill>
                  <a:srgbClr val="000000"/>
                </a:solidFill>
                <a:effectLst/>
                <a:latin typeface="Century Schoolbook" panose="02040604050505020304" pitchFamily="18" charset="0"/>
                <a:ea typeface="Times New Roman" panose="02020603050405020304" pitchFamily="18" charset="0"/>
              </a:rPr>
              <a:t>auront lieu tous les lundi. </a:t>
            </a:r>
          </a:p>
          <a:p>
            <a:pPr marL="285750" indent="-285750" algn="just">
              <a:lnSpc>
                <a:spcPct val="118000"/>
              </a:lnSpc>
              <a:spcAft>
                <a:spcPts val="600"/>
              </a:spcAft>
              <a:buFont typeface="Wingdings" panose="05000000000000000000" pitchFamily="2" charset="2"/>
              <a:buChar char="ü"/>
              <a:tabLst>
                <a:tab pos="1828800" algn="l"/>
              </a:tabLst>
            </a:pPr>
            <a:r>
              <a:rPr lang="fr-FR" sz="2000" kern="1400" dirty="0">
                <a:solidFill>
                  <a:srgbClr val="000000"/>
                </a:solidFill>
                <a:effectLst/>
                <a:latin typeface="Century Schoolbook" panose="02040604050505020304" pitchFamily="18" charset="0"/>
                <a:ea typeface="Times New Roman" panose="02020603050405020304" pitchFamily="18" charset="0"/>
              </a:rPr>
              <a:t>Concernant la </a:t>
            </a:r>
            <a:r>
              <a:rPr lang="fr-FR" sz="2000" b="1" kern="1400" dirty="0">
                <a:solidFill>
                  <a:srgbClr val="000000"/>
                </a:solidFill>
                <a:effectLst/>
                <a:latin typeface="Century Schoolbook" panose="02040604050505020304" pitchFamily="18" charset="0"/>
                <a:ea typeface="Times New Roman" panose="02020603050405020304" pitchFamily="18" charset="0"/>
              </a:rPr>
              <a:t>DSI</a:t>
            </a:r>
            <a:r>
              <a:rPr lang="fr-FR" sz="2000" kern="1400" dirty="0">
                <a:solidFill>
                  <a:srgbClr val="000000"/>
                </a:solidFill>
                <a:effectLst/>
                <a:latin typeface="Century Schoolbook" panose="02040604050505020304" pitchFamily="18" charset="0"/>
                <a:ea typeface="Times New Roman" panose="02020603050405020304" pitchFamily="18" charset="0"/>
              </a:rPr>
              <a:t>, une réunion vocale hebdomadaire aura lieu le jeudi et permettra de faire un point sur l’avancée du projet. </a:t>
            </a:r>
          </a:p>
          <a:p>
            <a:pPr algn="just">
              <a:lnSpc>
                <a:spcPct val="118000"/>
              </a:lnSpc>
              <a:spcAft>
                <a:spcPts val="600"/>
              </a:spcAft>
              <a:tabLst>
                <a:tab pos="1828800" algn="l"/>
              </a:tabLst>
            </a:pPr>
            <a:r>
              <a:rPr lang="fr-FR" sz="1800" kern="1400" dirty="0">
                <a:solidFill>
                  <a:srgbClr val="000000"/>
                </a:solidFill>
                <a:effectLst/>
                <a:latin typeface="Calibri" panose="020F0502020204030204" pitchFamily="34" charset="0"/>
                <a:ea typeface="Times New Roman" panose="02020603050405020304" pitchFamily="18" charset="0"/>
              </a:rPr>
              <a:t> </a:t>
            </a:r>
          </a:p>
          <a:p>
            <a:pPr marL="285750" indent="-285750">
              <a:lnSpc>
                <a:spcPct val="118000"/>
              </a:lnSpc>
              <a:spcAft>
                <a:spcPts val="600"/>
              </a:spcAft>
              <a:buFont typeface="Wingdings" panose="05000000000000000000" pitchFamily="2" charset="2"/>
              <a:buChar char="ü"/>
              <a:tabLst>
                <a:tab pos="1828800" algn="l"/>
              </a:tabLst>
            </a:pPr>
            <a:endParaRPr lang="fr-FR" sz="1400" kern="1400" dirty="0">
              <a:solidFill>
                <a:srgbClr val="000000"/>
              </a:solidFill>
              <a:effectLst/>
              <a:latin typeface="Century Schoolbook" panose="02040604050505020304" pitchFamily="18" charset="0"/>
              <a:ea typeface="Times New Roman" panose="02020603050405020304" pitchFamily="18" charset="0"/>
            </a:endParaRPr>
          </a:p>
        </p:txBody>
      </p:sp>
    </p:spTree>
    <p:extLst>
      <p:ext uri="{BB962C8B-B14F-4D97-AF65-F5344CB8AC3E}">
        <p14:creationId xmlns:p14="http://schemas.microsoft.com/office/powerpoint/2010/main" val="248895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964023" y="879063"/>
            <a:ext cx="6096653" cy="610863"/>
          </a:xfrm>
        </p:spPr>
        <p:txBody>
          <a:bodyPr rtlCol="0">
            <a:noAutofit/>
          </a:bodyPr>
          <a:lstStyle/>
          <a:p>
            <a:pPr rtl="0"/>
            <a:br>
              <a:rPr lang="fr-FR" u="sng" dirty="0">
                <a:latin typeface="Century Schoolbook" panose="02040604050505020304" pitchFamily="18" charset="0"/>
              </a:rPr>
            </a:br>
            <a:r>
              <a:rPr lang="fr-FR" u="sng" dirty="0">
                <a:latin typeface="Century Schoolbook" panose="02040604050505020304" pitchFamily="18" charset="0"/>
              </a:rPr>
              <a:t>Solution retenue</a:t>
            </a:r>
          </a:p>
        </p:txBody>
      </p:sp>
      <p:sp>
        <p:nvSpPr>
          <p:cNvPr id="24" name="Espace réservé du texte 23">
            <a:extLst>
              <a:ext uri="{FF2B5EF4-FFF2-40B4-BE49-F238E27FC236}">
                <a16:creationId xmlns:a16="http://schemas.microsoft.com/office/drawing/2014/main" id="{69539291-6F50-4621-A190-A8E32475E802}"/>
              </a:ext>
            </a:extLst>
          </p:cNvPr>
          <p:cNvSpPr>
            <a:spLocks noGrp="1"/>
          </p:cNvSpPr>
          <p:nvPr>
            <p:ph type="body" sz="quarter" idx="11"/>
          </p:nvPr>
        </p:nvSpPr>
        <p:spPr>
          <a:xfrm>
            <a:off x="952499" y="2289363"/>
            <a:ext cx="9237876" cy="2795232"/>
          </a:xfrm>
        </p:spPr>
        <p:txBody>
          <a:bodyPr/>
          <a:lstStyle/>
          <a:p>
            <a:r>
              <a:rPr lang="fr-FR" sz="1800" b="1" dirty="0">
                <a:latin typeface="Century Schoolbook" panose="02040604050505020304" pitchFamily="18" charset="0"/>
              </a:rPr>
              <a:t>La solution retenue est celle de l’IaaS sur AWS.</a:t>
            </a:r>
          </a:p>
          <a:p>
            <a:pPr marL="285750" indent="-285750">
              <a:buFont typeface="Wingdings" panose="05000000000000000000" pitchFamily="2" charset="2"/>
              <a:buChar char="ü"/>
            </a:pPr>
            <a:r>
              <a:rPr lang="fr-FR" sz="1800" i="0" u="none" strike="noStrike" baseline="0" dirty="0">
                <a:solidFill>
                  <a:srgbClr val="000000"/>
                </a:solidFill>
                <a:latin typeface="Century Schoolbook" panose="02040604050505020304" pitchFamily="18" charset="0"/>
              </a:rPr>
              <a:t>Techniquement, l’IaaS permettra de s’abstraire des couches basses telles que les serveurs, le réseau, les systèmes d’exploitation ou encore le stockage. Mais aussi de s’affranchir de l’administration technique des ressources et services. Cela permettra aussi d’automatiser les opérations et de le rendre plus flexible, de concevoir des infrastructures scalable à la volée afin de réduire les délais de livraison. </a:t>
            </a:r>
          </a:p>
          <a:p>
            <a:pPr marL="285750" indent="-285750">
              <a:buFont typeface="Wingdings" panose="05000000000000000000" pitchFamily="2" charset="2"/>
              <a:buChar char="ü"/>
            </a:pPr>
            <a:r>
              <a:rPr lang="fr-FR" sz="1800" i="0" u="none" strike="noStrike" baseline="0" dirty="0">
                <a:solidFill>
                  <a:srgbClr val="000000"/>
                </a:solidFill>
                <a:latin typeface="Century Schoolbook" panose="02040604050505020304" pitchFamily="18" charset="0"/>
              </a:rPr>
              <a:t>Économiquement, les coûts seront réduits grâce à la mutualisation des ressources et l’utilisation de matériels standards, et alignés sur la consommation réelle des ressources, ce qui créera de la valeur ajoutée. </a:t>
            </a:r>
            <a:endParaRPr lang="fr-FR" sz="1800" dirty="0"/>
          </a:p>
        </p:txBody>
      </p:sp>
      <p:sp>
        <p:nvSpPr>
          <p:cNvPr id="3" name="Espace réservé de la date 2">
            <a:extLst>
              <a:ext uri="{FF2B5EF4-FFF2-40B4-BE49-F238E27FC236}">
                <a16:creationId xmlns:a16="http://schemas.microsoft.com/office/drawing/2014/main" id="{B763BFF6-5AAE-4B74-81BE-25B296B0E1EB}"/>
              </a:ext>
            </a:extLst>
          </p:cNvPr>
          <p:cNvSpPr>
            <a:spLocks noGrp="1"/>
          </p:cNvSpPr>
          <p:nvPr>
            <p:ph type="dt" sz="half" idx="14"/>
          </p:nvPr>
        </p:nvSpPr>
        <p:spPr>
          <a:xfrm>
            <a:off x="10800000" y="6332220"/>
            <a:ext cx="1313180" cy="247651"/>
          </a:xfrm>
        </p:spPr>
        <p:txBody>
          <a:bodyPr/>
          <a:lstStyle/>
          <a:p>
            <a:pPr rtl="0"/>
            <a:fld id="{204B03C4-11AC-414F-8BB1-3B776643694E}"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4" name="Espace réservé du pied de page 3">
            <a:extLst>
              <a:ext uri="{FF2B5EF4-FFF2-40B4-BE49-F238E27FC236}">
                <a16:creationId xmlns:a16="http://schemas.microsoft.com/office/drawing/2014/main" id="{4FB50610-BD84-4734-B407-5CA40C4215B1}"/>
              </a:ext>
            </a:extLst>
          </p:cNvPr>
          <p:cNvSpPr>
            <a:spLocks noGrp="1"/>
          </p:cNvSpPr>
          <p:nvPr>
            <p:ph type="ftr" sz="quarter" idx="15"/>
          </p:nvPr>
        </p:nvSpPr>
        <p:spPr>
          <a:xfrm>
            <a:off x="5400000" y="633222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5" name="Espace réservé du numéro de diapositive 4">
            <a:extLst>
              <a:ext uri="{FF2B5EF4-FFF2-40B4-BE49-F238E27FC236}">
                <a16:creationId xmlns:a16="http://schemas.microsoft.com/office/drawing/2014/main" id="{3CE3BA37-9E60-4EC9-9DC2-9B124E20E132}"/>
              </a:ext>
            </a:extLst>
          </p:cNvPr>
          <p:cNvSpPr>
            <a:spLocks noGrp="1"/>
          </p:cNvSpPr>
          <p:nvPr>
            <p:ph type="sldNum" sz="quarter" idx="16"/>
          </p:nvPr>
        </p:nvSpPr>
        <p:spPr/>
        <p:txBody>
          <a:bodyPr/>
          <a:lstStyle/>
          <a:p>
            <a:pPr rtl="0"/>
            <a:fld id="{294A09A9-5501-47C1-A89A-A340965A2BE2}" type="slidenum">
              <a:rPr lang="fr-FR" noProof="0" smtClean="0">
                <a:latin typeface="Century Schoolbook" panose="02040604050505020304" pitchFamily="18" charset="0"/>
              </a:rPr>
              <a:pPr rtl="0"/>
              <a:t>14</a:t>
            </a:fld>
            <a:endParaRPr lang="fr-FR" noProof="0" dirty="0">
              <a:latin typeface="Century Schoolbook" panose="02040604050505020304" pitchFamily="18" charset="0"/>
            </a:endParaRPr>
          </a:p>
        </p:txBody>
      </p:sp>
    </p:spTree>
    <p:extLst>
      <p:ext uri="{BB962C8B-B14F-4D97-AF65-F5344CB8AC3E}">
        <p14:creationId xmlns:p14="http://schemas.microsoft.com/office/powerpoint/2010/main" val="420603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F352E24-A6DF-440C-95CC-4CA5587BBDF3}"/>
              </a:ext>
            </a:extLst>
          </p:cNvPr>
          <p:cNvSpPr>
            <a:spLocks noGrp="1"/>
          </p:cNvSpPr>
          <p:nvPr>
            <p:ph type="title"/>
          </p:nvPr>
        </p:nvSpPr>
        <p:spPr/>
        <p:txBody>
          <a:bodyPr/>
          <a:lstStyle/>
          <a:p>
            <a:r>
              <a:rPr lang="fr-FR" u="sng" dirty="0">
                <a:latin typeface="Century Schoolbook" panose="02040604050505020304" pitchFamily="18" charset="0"/>
              </a:rPr>
              <a:t>Planification</a:t>
            </a:r>
          </a:p>
        </p:txBody>
      </p:sp>
      <p:sp>
        <p:nvSpPr>
          <p:cNvPr id="5" name="Espace réservé de la date 4">
            <a:extLst>
              <a:ext uri="{FF2B5EF4-FFF2-40B4-BE49-F238E27FC236}">
                <a16:creationId xmlns:a16="http://schemas.microsoft.com/office/drawing/2014/main" id="{831195DA-1273-4EB9-8925-EB759C9928DA}"/>
              </a:ext>
            </a:extLst>
          </p:cNvPr>
          <p:cNvSpPr>
            <a:spLocks noGrp="1"/>
          </p:cNvSpPr>
          <p:nvPr>
            <p:ph type="dt" sz="half" idx="14"/>
          </p:nvPr>
        </p:nvSpPr>
        <p:spPr>
          <a:xfrm>
            <a:off x="10800000" y="6480000"/>
            <a:ext cx="1313180" cy="247651"/>
          </a:xfrm>
        </p:spPr>
        <p:txBody>
          <a:bodyPr/>
          <a:lstStyle/>
          <a:p>
            <a:pPr rtl="0"/>
            <a:fld id="{131C2904-DF94-4D90-AA4D-36FC60DC9FFF}"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6" name="Espace réservé du pied de page 5">
            <a:extLst>
              <a:ext uri="{FF2B5EF4-FFF2-40B4-BE49-F238E27FC236}">
                <a16:creationId xmlns:a16="http://schemas.microsoft.com/office/drawing/2014/main" id="{7102C7E8-1555-454E-9A7C-64369F4AC86C}"/>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7" name="Espace réservé du numéro de diapositive 6">
            <a:extLst>
              <a:ext uri="{FF2B5EF4-FFF2-40B4-BE49-F238E27FC236}">
                <a16:creationId xmlns:a16="http://schemas.microsoft.com/office/drawing/2014/main" id="{57DFF2DB-34B8-4C21-AB9D-BF7765DA8180}"/>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pPr rtl="0"/>
              <a:t>15</a:t>
            </a:fld>
            <a:endParaRPr lang="fr-FR" noProof="0" dirty="0"/>
          </a:p>
        </p:txBody>
      </p:sp>
      <p:pic>
        <p:nvPicPr>
          <p:cNvPr id="9" name="Image 8">
            <a:extLst>
              <a:ext uri="{FF2B5EF4-FFF2-40B4-BE49-F238E27FC236}">
                <a16:creationId xmlns:a16="http://schemas.microsoft.com/office/drawing/2014/main" id="{7D474054-4AAB-4118-B773-B146C3A12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369" y="2239347"/>
            <a:ext cx="8628925" cy="3739590"/>
          </a:xfrm>
          <a:prstGeom prst="rect">
            <a:avLst/>
          </a:prstGeom>
        </p:spPr>
      </p:pic>
    </p:spTree>
    <p:extLst>
      <p:ext uri="{BB962C8B-B14F-4D97-AF65-F5344CB8AC3E}">
        <p14:creationId xmlns:p14="http://schemas.microsoft.com/office/powerpoint/2010/main" val="233062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F352E24-A6DF-440C-95CC-4CA5587BBDF3}"/>
              </a:ext>
            </a:extLst>
          </p:cNvPr>
          <p:cNvSpPr>
            <a:spLocks noGrp="1"/>
          </p:cNvSpPr>
          <p:nvPr>
            <p:ph type="title"/>
          </p:nvPr>
        </p:nvSpPr>
        <p:spPr/>
        <p:txBody>
          <a:bodyPr/>
          <a:lstStyle/>
          <a:p>
            <a:r>
              <a:rPr lang="fr-FR" u="sng" dirty="0">
                <a:latin typeface="Century Schoolbook" panose="02040604050505020304" pitchFamily="18" charset="0"/>
              </a:rPr>
              <a:t>Coût</a:t>
            </a:r>
          </a:p>
        </p:txBody>
      </p:sp>
      <p:sp>
        <p:nvSpPr>
          <p:cNvPr id="5" name="Espace réservé de la date 4">
            <a:extLst>
              <a:ext uri="{FF2B5EF4-FFF2-40B4-BE49-F238E27FC236}">
                <a16:creationId xmlns:a16="http://schemas.microsoft.com/office/drawing/2014/main" id="{831195DA-1273-4EB9-8925-EB759C9928DA}"/>
              </a:ext>
            </a:extLst>
          </p:cNvPr>
          <p:cNvSpPr>
            <a:spLocks noGrp="1"/>
          </p:cNvSpPr>
          <p:nvPr>
            <p:ph type="dt" sz="half" idx="14"/>
          </p:nvPr>
        </p:nvSpPr>
        <p:spPr>
          <a:xfrm>
            <a:off x="10800000" y="6480000"/>
            <a:ext cx="1313180" cy="247651"/>
          </a:xfrm>
        </p:spPr>
        <p:txBody>
          <a:bodyPr/>
          <a:lstStyle/>
          <a:p>
            <a:pPr rtl="0"/>
            <a:fld id="{131C2904-DF94-4D90-AA4D-36FC60DC9FFF}"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6" name="Espace réservé du pied de page 5">
            <a:extLst>
              <a:ext uri="{FF2B5EF4-FFF2-40B4-BE49-F238E27FC236}">
                <a16:creationId xmlns:a16="http://schemas.microsoft.com/office/drawing/2014/main" id="{7102C7E8-1555-454E-9A7C-64369F4AC86C}"/>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7" name="Espace réservé du numéro de diapositive 6">
            <a:extLst>
              <a:ext uri="{FF2B5EF4-FFF2-40B4-BE49-F238E27FC236}">
                <a16:creationId xmlns:a16="http://schemas.microsoft.com/office/drawing/2014/main" id="{57DFF2DB-34B8-4C21-AB9D-BF7765DA8180}"/>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pPr rtl="0"/>
              <a:t>16</a:t>
            </a:fld>
            <a:endParaRPr lang="fr-FR" noProof="0" dirty="0"/>
          </a:p>
        </p:txBody>
      </p:sp>
      <p:pic>
        <p:nvPicPr>
          <p:cNvPr id="14" name="Image 13">
            <a:extLst>
              <a:ext uri="{FF2B5EF4-FFF2-40B4-BE49-F238E27FC236}">
                <a16:creationId xmlns:a16="http://schemas.microsoft.com/office/drawing/2014/main" id="{58AAB19A-C7A8-4B6F-975A-6426AD012194}"/>
              </a:ext>
            </a:extLst>
          </p:cNvPr>
          <p:cNvPicPr>
            <a:picLocks noChangeAspect="1"/>
          </p:cNvPicPr>
          <p:nvPr/>
        </p:nvPicPr>
        <p:blipFill>
          <a:blip r:embed="rId2"/>
          <a:stretch>
            <a:fillRect/>
          </a:stretch>
        </p:blipFill>
        <p:spPr>
          <a:xfrm>
            <a:off x="2354415" y="2085962"/>
            <a:ext cx="7588500" cy="4517863"/>
          </a:xfrm>
          <a:prstGeom prst="rect">
            <a:avLst/>
          </a:prstGeom>
        </p:spPr>
      </p:pic>
    </p:spTree>
    <p:extLst>
      <p:ext uri="{BB962C8B-B14F-4D97-AF65-F5344CB8AC3E}">
        <p14:creationId xmlns:p14="http://schemas.microsoft.com/office/powerpoint/2010/main" val="190971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383626" cy="610863"/>
          </a:xfrm>
        </p:spPr>
        <p:txBody>
          <a:bodyPr rtlCol="0">
            <a:normAutofit/>
          </a:bodyPr>
          <a:lstStyle/>
          <a:p>
            <a:pPr rtl="0"/>
            <a:r>
              <a:rPr lang="fr-FR" b="1" u="sng" dirty="0">
                <a:latin typeface="Century Schoolbook" panose="02040604050505020304" pitchFamily="18" charset="0"/>
              </a:rPr>
              <a:t>Les indicateurs</a:t>
            </a:r>
          </a:p>
        </p:txBody>
      </p:sp>
      <p:sp>
        <p:nvSpPr>
          <p:cNvPr id="4" name="Espace réservé de la date 3">
            <a:extLst>
              <a:ext uri="{FF2B5EF4-FFF2-40B4-BE49-F238E27FC236}">
                <a16:creationId xmlns:a16="http://schemas.microsoft.com/office/drawing/2014/main" id="{C151D416-C020-1946-91EA-2A8F166E018F}"/>
              </a:ext>
            </a:extLst>
          </p:cNvPr>
          <p:cNvSpPr>
            <a:spLocks noGrp="1"/>
          </p:cNvSpPr>
          <p:nvPr>
            <p:ph type="dt" sz="half" idx="14"/>
          </p:nvPr>
        </p:nvSpPr>
        <p:spPr>
          <a:xfrm>
            <a:off x="10800000" y="6480000"/>
            <a:ext cx="1313180" cy="247651"/>
          </a:xfrm>
        </p:spPr>
        <p:txBody>
          <a:bodyPr rtlCol="0"/>
          <a:lstStyle/>
          <a:p>
            <a:pPr rtl="0"/>
            <a:fld id="{3B72B957-F3DE-4AB0-8EB3-A82273FA243A}"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3" name="Espace réservé du pied de page 2">
            <a:extLst>
              <a:ext uri="{FF2B5EF4-FFF2-40B4-BE49-F238E27FC236}">
                <a16:creationId xmlns:a16="http://schemas.microsoft.com/office/drawing/2014/main" id="{E77206F9-6F85-4689-AD74-3988D6BA1B91}"/>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7CD59D5C-769B-454A-A6E2-A988BC5DEF34}"/>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17</a:t>
            </a:fld>
            <a:endParaRPr lang="fr-FR" dirty="0"/>
          </a:p>
        </p:txBody>
      </p:sp>
      <p:sp>
        <p:nvSpPr>
          <p:cNvPr id="8" name="ZoneTexte 7">
            <a:extLst>
              <a:ext uri="{FF2B5EF4-FFF2-40B4-BE49-F238E27FC236}">
                <a16:creationId xmlns:a16="http://schemas.microsoft.com/office/drawing/2014/main" id="{17AA6336-DE1D-40E4-BCF9-FF996823D0E1}"/>
              </a:ext>
            </a:extLst>
          </p:cNvPr>
          <p:cNvSpPr txBox="1"/>
          <p:nvPr/>
        </p:nvSpPr>
        <p:spPr>
          <a:xfrm>
            <a:off x="964023" y="1959475"/>
            <a:ext cx="11053806" cy="3214085"/>
          </a:xfrm>
          <a:prstGeom prst="rect">
            <a:avLst/>
          </a:prstGeom>
          <a:noFill/>
        </p:spPr>
        <p:txBody>
          <a:bodyPr wrap="square">
            <a:spAutoFit/>
          </a:bodyPr>
          <a:lstStyle/>
          <a:p>
            <a:pPr algn="just">
              <a:lnSpc>
                <a:spcPct val="118000"/>
              </a:lnSpc>
              <a:spcAft>
                <a:spcPts val="600"/>
              </a:spcAft>
              <a:tabLst>
                <a:tab pos="1828800" algn="l"/>
              </a:tabLst>
            </a:pPr>
            <a:endParaRPr lang="fr-FR" sz="1800" kern="1400" dirty="0">
              <a:solidFill>
                <a:srgbClr val="000000"/>
              </a:solidFill>
              <a:effectLst/>
              <a:latin typeface="Century Schoolbook" panose="02040604050505020304" pitchFamily="18" charset="0"/>
              <a:ea typeface="Times New Roman" panose="02020603050405020304" pitchFamily="18" charset="0"/>
            </a:endParaRPr>
          </a:p>
          <a:p>
            <a:pPr algn="just">
              <a:lnSpc>
                <a:spcPct val="118000"/>
              </a:lnSpc>
              <a:spcAft>
                <a:spcPts val="600"/>
              </a:spcAft>
              <a:tabLst>
                <a:tab pos="1828800" algn="l"/>
              </a:tabLst>
            </a:pPr>
            <a:endParaRPr lang="fr-FR" kern="1400" dirty="0">
              <a:solidFill>
                <a:srgbClr val="000000"/>
              </a:solidFill>
              <a:latin typeface="Century Schoolbook" panose="02040604050505020304" pitchFamily="18" charset="0"/>
              <a:ea typeface="Times New Roman" panose="02020603050405020304" pitchFamily="18" charset="0"/>
            </a:endParaRPr>
          </a:p>
          <a:p>
            <a:pPr algn="just">
              <a:lnSpc>
                <a:spcPct val="118000"/>
              </a:lnSpc>
              <a:spcAft>
                <a:spcPts val="600"/>
              </a:spcAft>
              <a:tabLst>
                <a:tab pos="1828800" algn="l"/>
              </a:tabLst>
            </a:pPr>
            <a:r>
              <a:rPr lang="fr-FR" sz="1800" kern="1400" dirty="0">
                <a:solidFill>
                  <a:srgbClr val="000000"/>
                </a:solidFill>
                <a:effectLst/>
                <a:latin typeface="Century Schoolbook" panose="02040604050505020304" pitchFamily="18" charset="0"/>
                <a:ea typeface="Times New Roman" panose="02020603050405020304" pitchFamily="18" charset="0"/>
              </a:rPr>
              <a:t>Les indicateurs doivent respecter les critères </a:t>
            </a:r>
            <a:r>
              <a:rPr lang="fr-FR" sz="1800" b="1" u="sng" kern="1400" dirty="0">
                <a:solidFill>
                  <a:schemeClr val="accent1">
                    <a:lumMod val="75000"/>
                  </a:schemeClr>
                </a:solidFill>
                <a:effectLst/>
                <a:latin typeface="Century Schoolbook" panose="02040604050505020304" pitchFamily="18" charset="0"/>
                <a:ea typeface="Times New Roman" panose="02020603050405020304" pitchFamily="18" charset="0"/>
              </a:rPr>
              <a:t>SMART</a:t>
            </a:r>
            <a:r>
              <a:rPr lang="fr-FR" sz="1800" kern="1400" dirty="0">
                <a:solidFill>
                  <a:srgbClr val="000000"/>
                </a:solidFill>
                <a:effectLst/>
                <a:latin typeface="Century Schoolbook" panose="02040604050505020304" pitchFamily="18" charset="0"/>
                <a:ea typeface="Times New Roman" panose="02020603050405020304" pitchFamily="18" charset="0"/>
              </a:rPr>
              <a:t>:</a:t>
            </a:r>
          </a:p>
          <a:p>
            <a:pPr marL="285750" indent="-285750" algn="just">
              <a:lnSpc>
                <a:spcPct val="118000"/>
              </a:lnSpc>
              <a:spcAft>
                <a:spcPts val="600"/>
              </a:spcAft>
              <a:buFont typeface="Wingdings" panose="05000000000000000000" pitchFamily="2" charset="2"/>
              <a:buChar char="ü"/>
              <a:tabLst>
                <a:tab pos="1828800" algn="l"/>
              </a:tabLst>
            </a:pPr>
            <a:r>
              <a:rPr lang="fr-FR" sz="1800" kern="1400" dirty="0">
                <a:solidFill>
                  <a:srgbClr val="000000"/>
                </a:solidFill>
                <a:effectLst/>
                <a:latin typeface="Century Schoolbook" panose="02040604050505020304" pitchFamily="18" charset="0"/>
                <a:ea typeface="Times New Roman" panose="02020603050405020304" pitchFamily="18" charset="0"/>
              </a:rPr>
              <a:t>Spécifiques,</a:t>
            </a:r>
          </a:p>
          <a:p>
            <a:pPr marL="285750" indent="-285750" algn="just">
              <a:lnSpc>
                <a:spcPct val="118000"/>
              </a:lnSpc>
              <a:spcAft>
                <a:spcPts val="600"/>
              </a:spcAft>
              <a:buFont typeface="Wingdings" panose="05000000000000000000" pitchFamily="2" charset="2"/>
              <a:buChar char="ü"/>
              <a:tabLst>
                <a:tab pos="1828800" algn="l"/>
              </a:tabLst>
            </a:pPr>
            <a:r>
              <a:rPr lang="fr-FR" sz="1800" kern="1400" dirty="0">
                <a:solidFill>
                  <a:srgbClr val="000000"/>
                </a:solidFill>
                <a:effectLst/>
                <a:latin typeface="Century Schoolbook" panose="02040604050505020304" pitchFamily="18" charset="0"/>
                <a:ea typeface="Times New Roman" panose="02020603050405020304" pitchFamily="18" charset="0"/>
              </a:rPr>
              <a:t>Mesurables,</a:t>
            </a:r>
          </a:p>
          <a:p>
            <a:pPr marL="285750" indent="-285750" algn="just">
              <a:lnSpc>
                <a:spcPct val="118000"/>
              </a:lnSpc>
              <a:spcAft>
                <a:spcPts val="600"/>
              </a:spcAft>
              <a:buFont typeface="Wingdings" panose="05000000000000000000" pitchFamily="2" charset="2"/>
              <a:buChar char="ü"/>
              <a:tabLst>
                <a:tab pos="1828800" algn="l"/>
              </a:tabLst>
            </a:pPr>
            <a:r>
              <a:rPr lang="fr-FR" sz="1800" kern="1400" dirty="0">
                <a:solidFill>
                  <a:srgbClr val="000000"/>
                </a:solidFill>
                <a:effectLst/>
                <a:latin typeface="Century Schoolbook" panose="02040604050505020304" pitchFamily="18" charset="0"/>
                <a:ea typeface="Times New Roman" panose="02020603050405020304" pitchFamily="18" charset="0"/>
              </a:rPr>
              <a:t>Acceptables,</a:t>
            </a:r>
          </a:p>
          <a:p>
            <a:pPr marL="285750" indent="-285750" algn="just">
              <a:lnSpc>
                <a:spcPct val="118000"/>
              </a:lnSpc>
              <a:spcAft>
                <a:spcPts val="600"/>
              </a:spcAft>
              <a:buFont typeface="Wingdings" panose="05000000000000000000" pitchFamily="2" charset="2"/>
              <a:buChar char="ü"/>
              <a:tabLst>
                <a:tab pos="1828800" algn="l"/>
              </a:tabLst>
            </a:pPr>
            <a:r>
              <a:rPr lang="fr-FR" sz="1800" kern="1400" dirty="0">
                <a:solidFill>
                  <a:srgbClr val="000000"/>
                </a:solidFill>
                <a:effectLst/>
                <a:latin typeface="Century Schoolbook" panose="02040604050505020304" pitchFamily="18" charset="0"/>
                <a:ea typeface="Times New Roman" panose="02020603050405020304" pitchFamily="18" charset="0"/>
              </a:rPr>
              <a:t>Réalistes,</a:t>
            </a:r>
          </a:p>
          <a:p>
            <a:pPr marL="285750" indent="-285750" algn="just">
              <a:lnSpc>
                <a:spcPct val="118000"/>
              </a:lnSpc>
              <a:spcAft>
                <a:spcPts val="600"/>
              </a:spcAft>
              <a:buFont typeface="Wingdings" panose="05000000000000000000" pitchFamily="2" charset="2"/>
              <a:buChar char="ü"/>
              <a:tabLst>
                <a:tab pos="1828800" algn="l"/>
              </a:tabLst>
            </a:pPr>
            <a:r>
              <a:rPr lang="fr-FR" sz="1800" kern="1400" dirty="0">
                <a:solidFill>
                  <a:srgbClr val="000000"/>
                </a:solidFill>
                <a:effectLst/>
                <a:latin typeface="Century Schoolbook" panose="02040604050505020304" pitchFamily="18" charset="0"/>
                <a:ea typeface="Times New Roman" panose="02020603050405020304" pitchFamily="18" charset="0"/>
              </a:rPr>
              <a:t>Temporellement définis.</a:t>
            </a:r>
            <a:endParaRPr lang="fr-FR" sz="1400" kern="1400" dirty="0">
              <a:solidFill>
                <a:srgbClr val="000000"/>
              </a:solidFill>
              <a:effectLst/>
              <a:latin typeface="Century Schoolbook" panose="02040604050505020304" pitchFamily="18" charset="0"/>
              <a:ea typeface="Times New Roman" panose="02020603050405020304" pitchFamily="18" charset="0"/>
            </a:endParaRPr>
          </a:p>
        </p:txBody>
      </p:sp>
    </p:spTree>
    <p:extLst>
      <p:ext uri="{BB962C8B-B14F-4D97-AF65-F5344CB8AC3E}">
        <p14:creationId xmlns:p14="http://schemas.microsoft.com/office/powerpoint/2010/main" val="75364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383626" cy="610863"/>
          </a:xfrm>
        </p:spPr>
        <p:txBody>
          <a:bodyPr rtlCol="0">
            <a:normAutofit/>
          </a:bodyPr>
          <a:lstStyle/>
          <a:p>
            <a:r>
              <a:rPr lang="fr-FR" b="1" u="sng" dirty="0">
                <a:latin typeface="Century Schoolbook" panose="02040604050505020304" pitchFamily="18" charset="0"/>
              </a:rPr>
              <a:t>Les indicateurs de délais</a:t>
            </a:r>
          </a:p>
        </p:txBody>
      </p:sp>
      <p:sp>
        <p:nvSpPr>
          <p:cNvPr id="4" name="Espace réservé de la date 3">
            <a:extLst>
              <a:ext uri="{FF2B5EF4-FFF2-40B4-BE49-F238E27FC236}">
                <a16:creationId xmlns:a16="http://schemas.microsoft.com/office/drawing/2014/main" id="{C151D416-C020-1946-91EA-2A8F166E018F}"/>
              </a:ext>
            </a:extLst>
          </p:cNvPr>
          <p:cNvSpPr>
            <a:spLocks noGrp="1"/>
          </p:cNvSpPr>
          <p:nvPr>
            <p:ph type="dt" sz="half" idx="14"/>
          </p:nvPr>
        </p:nvSpPr>
        <p:spPr>
          <a:xfrm>
            <a:off x="10800000" y="6480000"/>
            <a:ext cx="1313180" cy="247651"/>
          </a:xfrm>
        </p:spPr>
        <p:txBody>
          <a:bodyPr rtlCol="0"/>
          <a:lstStyle/>
          <a:p>
            <a:pPr rtl="0"/>
            <a:fld id="{3B72B957-F3DE-4AB0-8EB3-A82273FA243A}"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3" name="Espace réservé du pied de page 2">
            <a:extLst>
              <a:ext uri="{FF2B5EF4-FFF2-40B4-BE49-F238E27FC236}">
                <a16:creationId xmlns:a16="http://schemas.microsoft.com/office/drawing/2014/main" id="{E77206F9-6F85-4689-AD74-3988D6BA1B91}"/>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7CD59D5C-769B-454A-A6E2-A988BC5DEF34}"/>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18</a:t>
            </a:fld>
            <a:endParaRPr lang="fr-FR" dirty="0"/>
          </a:p>
        </p:txBody>
      </p:sp>
      <p:sp>
        <p:nvSpPr>
          <p:cNvPr id="8" name="ZoneTexte 7">
            <a:extLst>
              <a:ext uri="{FF2B5EF4-FFF2-40B4-BE49-F238E27FC236}">
                <a16:creationId xmlns:a16="http://schemas.microsoft.com/office/drawing/2014/main" id="{17AA6336-DE1D-40E4-BCF9-FF996823D0E1}"/>
              </a:ext>
            </a:extLst>
          </p:cNvPr>
          <p:cNvSpPr txBox="1"/>
          <p:nvPr/>
        </p:nvSpPr>
        <p:spPr>
          <a:xfrm>
            <a:off x="964023" y="1940813"/>
            <a:ext cx="11053806" cy="4436471"/>
          </a:xfrm>
          <a:prstGeom prst="rect">
            <a:avLst/>
          </a:prstGeom>
          <a:noFill/>
        </p:spPr>
        <p:txBody>
          <a:bodyPr wrap="square">
            <a:spAutoFit/>
          </a:bodyPr>
          <a:lstStyle/>
          <a:p>
            <a:pPr>
              <a:lnSpc>
                <a:spcPct val="118000"/>
              </a:lnSpc>
              <a:spcAft>
                <a:spcPts val="600"/>
              </a:spcAft>
              <a:tabLst>
                <a:tab pos="1828800" algn="l"/>
              </a:tabLst>
            </a:pPr>
            <a:endPar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endParaRP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Taux de retard </a:t>
            </a:r>
            <a:r>
              <a:rPr lang="fr-FR" sz="2000" kern="1400" dirty="0">
                <a:solidFill>
                  <a:srgbClr val="000000"/>
                </a:solidFill>
                <a:effectLst/>
                <a:latin typeface="Century Schoolbook" panose="02040604050505020304" pitchFamily="18" charset="0"/>
                <a:ea typeface="Times New Roman" panose="02020603050405020304" pitchFamily="18" charset="0"/>
              </a:rPr>
              <a:t>: donne le pourcentage de retard par rapport au planning initialement prévu. (tâches non réalisées / tâches prévues) x 100),</a:t>
            </a: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Durée d’une tâche </a:t>
            </a:r>
            <a:r>
              <a:rPr lang="fr-FR" sz="2000" kern="1400" dirty="0">
                <a:solidFill>
                  <a:srgbClr val="000000"/>
                </a:solidFill>
                <a:effectLst/>
                <a:latin typeface="Century Schoolbook" panose="02040604050505020304" pitchFamily="18" charset="0"/>
                <a:ea typeface="Times New Roman" panose="02020603050405020304" pitchFamily="18" charset="0"/>
              </a:rPr>
              <a:t>: mesure le temps nécessaire à la réalisation d’une tâche, notamment les tâches récurrentes,</a:t>
            </a: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Écart de durée </a:t>
            </a:r>
            <a:r>
              <a:rPr lang="fr-FR" sz="2000" kern="1400" dirty="0">
                <a:solidFill>
                  <a:srgbClr val="000000"/>
                </a:solidFill>
                <a:effectLst/>
                <a:latin typeface="Century Schoolbook" panose="02040604050505020304" pitchFamily="18" charset="0"/>
                <a:ea typeface="Times New Roman" panose="02020603050405020304" pitchFamily="18" charset="0"/>
              </a:rPr>
              <a:t>: mesure si une tâche ou un jalon est plus long à réaliser que ce qui avait été initialement prévu. (durée réelle – durée initiale) / durée initiale),</a:t>
            </a: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Écart de délai </a:t>
            </a:r>
            <a:r>
              <a:rPr lang="fr-FR" sz="2000" kern="1400" dirty="0">
                <a:solidFill>
                  <a:srgbClr val="000000"/>
                </a:solidFill>
                <a:effectLst/>
                <a:latin typeface="Century Schoolbook" panose="02040604050505020304" pitchFamily="18" charset="0"/>
                <a:ea typeface="Times New Roman" panose="02020603050405020304" pitchFamily="18" charset="0"/>
              </a:rPr>
              <a:t>: mesure si vous êtes en avance, dans les temps ou en retard sur le planning prévu au démarrage du projet. (temps initialement prévu – temps actuellement utilisé). Un résultat négatif indique qu’il vous reste encore du temps pour continuer le projet.</a:t>
            </a:r>
          </a:p>
        </p:txBody>
      </p:sp>
    </p:spTree>
    <p:extLst>
      <p:ext uri="{BB962C8B-B14F-4D97-AF65-F5344CB8AC3E}">
        <p14:creationId xmlns:p14="http://schemas.microsoft.com/office/powerpoint/2010/main" val="39786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964022" y="612000"/>
            <a:ext cx="10895185" cy="1044000"/>
          </a:xfrm>
        </p:spPr>
        <p:txBody>
          <a:bodyPr rtlCol="0">
            <a:noAutofit/>
          </a:bodyPr>
          <a:lstStyle/>
          <a:p>
            <a:r>
              <a:rPr lang="fr-FR" u="sng" dirty="0">
                <a:latin typeface="Century Schoolbook" panose="02040604050505020304" pitchFamily="18" charset="0"/>
              </a:rPr>
              <a:t>Les </a:t>
            </a:r>
            <a:r>
              <a:rPr lang="fr-FR" b="1" u="sng" dirty="0">
                <a:latin typeface="Century Schoolbook" panose="02040604050505020304" pitchFamily="18" charset="0"/>
              </a:rPr>
              <a:t>indicateurs d’efficacité</a:t>
            </a:r>
            <a:br>
              <a:rPr lang="fr-FR" b="1" u="sng" dirty="0">
                <a:latin typeface="Century Schoolbook" panose="02040604050505020304" pitchFamily="18" charset="0"/>
              </a:rPr>
            </a:br>
            <a:r>
              <a:rPr lang="fr-FR" b="1" u="sng" dirty="0">
                <a:latin typeface="Century Schoolbook" panose="02040604050505020304" pitchFamily="18" charset="0"/>
              </a:rPr>
              <a:t>et d’avancement du projet</a:t>
            </a:r>
          </a:p>
        </p:txBody>
      </p:sp>
      <p:sp>
        <p:nvSpPr>
          <p:cNvPr id="4" name="Espace réservé de la date 3">
            <a:extLst>
              <a:ext uri="{FF2B5EF4-FFF2-40B4-BE49-F238E27FC236}">
                <a16:creationId xmlns:a16="http://schemas.microsoft.com/office/drawing/2014/main" id="{C151D416-C020-1946-91EA-2A8F166E018F}"/>
              </a:ext>
            </a:extLst>
          </p:cNvPr>
          <p:cNvSpPr>
            <a:spLocks noGrp="1"/>
          </p:cNvSpPr>
          <p:nvPr>
            <p:ph type="dt" sz="half" idx="14"/>
          </p:nvPr>
        </p:nvSpPr>
        <p:spPr>
          <a:xfrm>
            <a:off x="10800000" y="6480000"/>
            <a:ext cx="1313180" cy="247651"/>
          </a:xfrm>
        </p:spPr>
        <p:txBody>
          <a:bodyPr rtlCol="0"/>
          <a:lstStyle/>
          <a:p>
            <a:pPr rtl="0"/>
            <a:fld id="{3B72B957-F3DE-4AB0-8EB3-A82273FA243A}"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3" name="Espace réservé du pied de page 2">
            <a:extLst>
              <a:ext uri="{FF2B5EF4-FFF2-40B4-BE49-F238E27FC236}">
                <a16:creationId xmlns:a16="http://schemas.microsoft.com/office/drawing/2014/main" id="{E77206F9-6F85-4689-AD74-3988D6BA1B91}"/>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7CD59D5C-769B-454A-A6E2-A988BC5DEF34}"/>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19</a:t>
            </a:fld>
            <a:endParaRPr lang="fr-FR" dirty="0"/>
          </a:p>
        </p:txBody>
      </p:sp>
      <p:sp>
        <p:nvSpPr>
          <p:cNvPr id="8" name="ZoneTexte 7">
            <a:extLst>
              <a:ext uri="{FF2B5EF4-FFF2-40B4-BE49-F238E27FC236}">
                <a16:creationId xmlns:a16="http://schemas.microsoft.com/office/drawing/2014/main" id="{17AA6336-DE1D-40E4-BCF9-FF996823D0E1}"/>
              </a:ext>
            </a:extLst>
          </p:cNvPr>
          <p:cNvSpPr txBox="1"/>
          <p:nvPr/>
        </p:nvSpPr>
        <p:spPr>
          <a:xfrm>
            <a:off x="964023" y="1940813"/>
            <a:ext cx="11053806" cy="2829877"/>
          </a:xfrm>
          <a:prstGeom prst="rect">
            <a:avLst/>
          </a:prstGeom>
          <a:noFill/>
        </p:spPr>
        <p:txBody>
          <a:bodyPr wrap="square">
            <a:spAutoFit/>
          </a:bodyPr>
          <a:lstStyle/>
          <a:p>
            <a:pPr marL="342900" indent="-342900">
              <a:lnSpc>
                <a:spcPct val="118000"/>
              </a:lnSpc>
              <a:spcAft>
                <a:spcPts val="600"/>
              </a:spcAft>
              <a:buFont typeface="Wingdings" panose="05000000000000000000" pitchFamily="2" charset="2"/>
              <a:buChar char="ü"/>
              <a:tabLst>
                <a:tab pos="1828800" algn="l"/>
              </a:tabLst>
            </a:pPr>
            <a:endPar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endParaRP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Taux d’avancement </a:t>
            </a:r>
            <a:r>
              <a:rPr lang="fr-FR" sz="2000" kern="1400" dirty="0">
                <a:solidFill>
                  <a:schemeClr val="bg1"/>
                </a:solidFill>
                <a:effectLst/>
                <a:latin typeface="Century Schoolbook" panose="02040604050505020304" pitchFamily="18" charset="0"/>
                <a:ea typeface="Times New Roman" panose="02020603050405020304" pitchFamily="18" charset="0"/>
              </a:rPr>
              <a:t>: permet de savoir quelle est la progression du projet. (tâches accomplies / tâches prévues) x 100),</a:t>
            </a: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Nombre de tâches ou de jalons réalisés </a:t>
            </a:r>
            <a:r>
              <a:rPr lang="fr-FR" sz="2000" kern="1400" dirty="0">
                <a:solidFill>
                  <a:schemeClr val="bg1"/>
                </a:solidFill>
                <a:effectLst/>
                <a:latin typeface="Century Schoolbook" panose="02040604050505020304" pitchFamily="18" charset="0"/>
                <a:ea typeface="Times New Roman" panose="02020603050405020304" pitchFamily="18" charset="0"/>
              </a:rPr>
              <a:t>: il s’agit d’un autre bon indicateur de l’avancement du projet,</a:t>
            </a:r>
          </a:p>
          <a:p>
            <a:pPr marL="342900" indent="-342900">
              <a:lnSpc>
                <a:spcPct val="118000"/>
              </a:lnSpc>
              <a:spcAft>
                <a:spcPts val="600"/>
              </a:spcAft>
              <a:buFont typeface="Wingdings" panose="05000000000000000000" pitchFamily="2" charset="2"/>
              <a:buChar char="ü"/>
              <a:tabLst>
                <a:tab pos="1828800" algn="l"/>
              </a:tabLst>
            </a:pPr>
            <a:r>
              <a:rPr lang="fr-FR" sz="2000" b="1" u="sng" kern="1400" dirty="0">
                <a:solidFill>
                  <a:schemeClr val="accent1">
                    <a:lumMod val="75000"/>
                  </a:schemeClr>
                </a:solidFill>
                <a:effectLst/>
                <a:latin typeface="Century Schoolbook" panose="02040604050505020304" pitchFamily="18" charset="0"/>
                <a:ea typeface="Times New Roman" panose="02020603050405020304" pitchFamily="18" charset="0"/>
              </a:rPr>
              <a:t>Temps passé sur le projet </a:t>
            </a:r>
            <a:r>
              <a:rPr lang="fr-FR" sz="2000" kern="1400" dirty="0">
                <a:solidFill>
                  <a:schemeClr val="bg1"/>
                </a:solidFill>
                <a:effectLst/>
                <a:latin typeface="Century Schoolbook" panose="02040604050505020304" pitchFamily="18" charset="0"/>
                <a:ea typeface="Times New Roman" panose="02020603050405020304" pitchFamily="18" charset="0"/>
              </a:rPr>
              <a:t>: compare les heures de travail déjà effectuées par rapport aux heures initialement planifiées pour connaitre l’efficacité de l’équipe.</a:t>
            </a:r>
          </a:p>
        </p:txBody>
      </p:sp>
    </p:spTree>
    <p:extLst>
      <p:ext uri="{BB962C8B-B14F-4D97-AF65-F5344CB8AC3E}">
        <p14:creationId xmlns:p14="http://schemas.microsoft.com/office/powerpoint/2010/main" val="213140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62C56363-91EC-453C-AD88-041D2CC95F9E}"/>
              </a:ext>
            </a:extLst>
          </p:cNvPr>
          <p:cNvSpPr>
            <a:spLocks noGrp="1"/>
          </p:cNvSpPr>
          <p:nvPr>
            <p:ph type="title"/>
          </p:nvPr>
        </p:nvSpPr>
        <p:spPr/>
        <p:txBody>
          <a:bodyPr/>
          <a:lstStyle/>
          <a:p>
            <a:r>
              <a:rPr lang="fr-FR" u="sng" dirty="0">
                <a:latin typeface="Century Schoolbook" panose="02040604050505020304" pitchFamily="18" charset="0"/>
              </a:rPr>
              <a:t>Participants</a:t>
            </a:r>
          </a:p>
        </p:txBody>
      </p:sp>
      <p:sp>
        <p:nvSpPr>
          <p:cNvPr id="9" name="Espace réservé du texte 8">
            <a:extLst>
              <a:ext uri="{FF2B5EF4-FFF2-40B4-BE49-F238E27FC236}">
                <a16:creationId xmlns:a16="http://schemas.microsoft.com/office/drawing/2014/main" id="{A55EE75A-EA5A-4948-9EE6-49153CE79234}"/>
              </a:ext>
            </a:extLst>
          </p:cNvPr>
          <p:cNvSpPr>
            <a:spLocks noGrp="1"/>
          </p:cNvSpPr>
          <p:nvPr>
            <p:ph type="body" sz="quarter" idx="12"/>
          </p:nvPr>
        </p:nvSpPr>
        <p:spPr>
          <a:xfrm>
            <a:off x="954000" y="5220000"/>
            <a:ext cx="2628000" cy="360000"/>
          </a:xfrm>
        </p:spPr>
        <p:txBody>
          <a:bodyPr/>
          <a:lstStyle/>
          <a:p>
            <a:pPr>
              <a:lnSpc>
                <a:spcPct val="100000"/>
              </a:lnSpc>
              <a:spcBef>
                <a:spcPts val="0"/>
              </a:spcBef>
            </a:pPr>
            <a:r>
              <a:rPr lang="fr-FR" sz="1800" dirty="0">
                <a:latin typeface="Century Schoolbook" panose="02040604050505020304" pitchFamily="18" charset="0"/>
              </a:rPr>
              <a:t>Ingénieur</a:t>
            </a:r>
          </a:p>
          <a:p>
            <a:pPr>
              <a:lnSpc>
                <a:spcPct val="100000"/>
              </a:lnSpc>
              <a:spcBef>
                <a:spcPts val="0"/>
              </a:spcBef>
            </a:pPr>
            <a:r>
              <a:rPr lang="fr-FR" sz="1800" dirty="0">
                <a:latin typeface="Century Schoolbook" panose="02040604050505020304" pitchFamily="18" charset="0"/>
              </a:rPr>
              <a:t>Infrastructure</a:t>
            </a:r>
          </a:p>
        </p:txBody>
      </p:sp>
      <p:sp>
        <p:nvSpPr>
          <p:cNvPr id="8" name="Espace réservé du texte 7">
            <a:extLst>
              <a:ext uri="{FF2B5EF4-FFF2-40B4-BE49-F238E27FC236}">
                <a16:creationId xmlns:a16="http://schemas.microsoft.com/office/drawing/2014/main" id="{AB81D268-514F-44F7-944D-175FA7968186}"/>
              </a:ext>
            </a:extLst>
          </p:cNvPr>
          <p:cNvSpPr>
            <a:spLocks noGrp="1"/>
          </p:cNvSpPr>
          <p:nvPr>
            <p:ph type="body" sz="quarter" idx="11"/>
          </p:nvPr>
        </p:nvSpPr>
        <p:spPr>
          <a:xfrm>
            <a:off x="972000" y="4986744"/>
            <a:ext cx="1440000" cy="216000"/>
          </a:xfrm>
        </p:spPr>
        <p:txBody>
          <a:bodyPr/>
          <a:lstStyle/>
          <a:p>
            <a:r>
              <a:rPr lang="fr-FR" b="1" dirty="0">
                <a:latin typeface="Century Schoolbook" panose="02040604050505020304" pitchFamily="18" charset="0"/>
              </a:rPr>
              <a:t>Maria</a:t>
            </a:r>
          </a:p>
        </p:txBody>
      </p:sp>
      <p:sp>
        <p:nvSpPr>
          <p:cNvPr id="10" name="Espace réservé du texte 9">
            <a:extLst>
              <a:ext uri="{FF2B5EF4-FFF2-40B4-BE49-F238E27FC236}">
                <a16:creationId xmlns:a16="http://schemas.microsoft.com/office/drawing/2014/main" id="{21DBC0FC-EB4C-4930-AE35-AD6021E4A676}"/>
              </a:ext>
            </a:extLst>
          </p:cNvPr>
          <p:cNvSpPr>
            <a:spLocks noGrp="1"/>
          </p:cNvSpPr>
          <p:nvPr>
            <p:ph type="body" sz="quarter" idx="13"/>
          </p:nvPr>
        </p:nvSpPr>
        <p:spPr>
          <a:xfrm>
            <a:off x="3780000" y="5220000"/>
            <a:ext cx="1440000" cy="216000"/>
          </a:xfrm>
        </p:spPr>
        <p:txBody>
          <a:bodyPr/>
          <a:lstStyle/>
          <a:p>
            <a:r>
              <a:rPr lang="fr-FR" sz="1800" dirty="0">
                <a:latin typeface="Century Schoolbook" panose="02040604050505020304" pitchFamily="18" charset="0"/>
              </a:rPr>
              <a:t>Superviseur</a:t>
            </a:r>
          </a:p>
        </p:txBody>
      </p:sp>
      <p:sp>
        <p:nvSpPr>
          <p:cNvPr id="11" name="Espace réservé du texte 10">
            <a:extLst>
              <a:ext uri="{FF2B5EF4-FFF2-40B4-BE49-F238E27FC236}">
                <a16:creationId xmlns:a16="http://schemas.microsoft.com/office/drawing/2014/main" id="{4BA83AF1-0214-4B11-82B9-70BF76133319}"/>
              </a:ext>
            </a:extLst>
          </p:cNvPr>
          <p:cNvSpPr>
            <a:spLocks noGrp="1"/>
          </p:cNvSpPr>
          <p:nvPr>
            <p:ph type="body" sz="quarter" idx="15"/>
          </p:nvPr>
        </p:nvSpPr>
        <p:spPr>
          <a:xfrm>
            <a:off x="3780000" y="4986744"/>
            <a:ext cx="1440000" cy="216000"/>
          </a:xfrm>
        </p:spPr>
        <p:txBody>
          <a:bodyPr/>
          <a:lstStyle/>
          <a:p>
            <a:r>
              <a:rPr lang="fr-FR" b="1" dirty="0">
                <a:latin typeface="Century Schoolbook" panose="02040604050505020304" pitchFamily="18" charset="0"/>
              </a:rPr>
              <a:t>David</a:t>
            </a:r>
          </a:p>
        </p:txBody>
      </p:sp>
      <p:sp>
        <p:nvSpPr>
          <p:cNvPr id="12" name="Espace réservé du texte 11">
            <a:extLst>
              <a:ext uri="{FF2B5EF4-FFF2-40B4-BE49-F238E27FC236}">
                <a16:creationId xmlns:a16="http://schemas.microsoft.com/office/drawing/2014/main" id="{2C629B68-C7A9-4643-B6CF-60F341E0C9AA}"/>
              </a:ext>
            </a:extLst>
          </p:cNvPr>
          <p:cNvSpPr>
            <a:spLocks noGrp="1"/>
          </p:cNvSpPr>
          <p:nvPr>
            <p:ph type="body" sz="quarter" idx="16"/>
          </p:nvPr>
        </p:nvSpPr>
        <p:spPr>
          <a:xfrm>
            <a:off x="6367054" y="5220000"/>
            <a:ext cx="1548000" cy="216000"/>
          </a:xfrm>
        </p:spPr>
        <p:txBody>
          <a:bodyPr/>
          <a:lstStyle/>
          <a:p>
            <a:r>
              <a:rPr lang="fr-FR" sz="1800" dirty="0">
                <a:latin typeface="Century Schoolbook" panose="02040604050505020304" pitchFamily="18" charset="0"/>
              </a:rPr>
              <a:t>Développeuse</a:t>
            </a:r>
          </a:p>
        </p:txBody>
      </p:sp>
      <p:sp>
        <p:nvSpPr>
          <p:cNvPr id="19" name="Espace réservé du texte 18">
            <a:extLst>
              <a:ext uri="{FF2B5EF4-FFF2-40B4-BE49-F238E27FC236}">
                <a16:creationId xmlns:a16="http://schemas.microsoft.com/office/drawing/2014/main" id="{8C0EF82F-9927-42B7-9A4D-D082B05FFAAB}"/>
              </a:ext>
            </a:extLst>
          </p:cNvPr>
          <p:cNvSpPr>
            <a:spLocks noGrp="1"/>
          </p:cNvSpPr>
          <p:nvPr>
            <p:ph type="body" sz="quarter" idx="31"/>
          </p:nvPr>
        </p:nvSpPr>
        <p:spPr>
          <a:xfrm>
            <a:off x="6367054" y="4986744"/>
            <a:ext cx="1440000" cy="216000"/>
          </a:xfrm>
        </p:spPr>
        <p:txBody>
          <a:bodyPr/>
          <a:lstStyle/>
          <a:p>
            <a:r>
              <a:rPr lang="fr-FR" b="1" dirty="0">
                <a:latin typeface="Century Schoolbook" panose="02040604050505020304" pitchFamily="18" charset="0"/>
              </a:rPr>
              <a:t>Audrey</a:t>
            </a:r>
          </a:p>
        </p:txBody>
      </p:sp>
      <p:sp>
        <p:nvSpPr>
          <p:cNvPr id="14" name="Espace réservé du texte 13">
            <a:extLst>
              <a:ext uri="{FF2B5EF4-FFF2-40B4-BE49-F238E27FC236}">
                <a16:creationId xmlns:a16="http://schemas.microsoft.com/office/drawing/2014/main" id="{C73B1B4E-4798-4AD9-B01B-2FE0997AD964}"/>
              </a:ext>
            </a:extLst>
          </p:cNvPr>
          <p:cNvSpPr>
            <a:spLocks noGrp="1"/>
          </p:cNvSpPr>
          <p:nvPr>
            <p:ph type="body" sz="quarter" idx="19"/>
          </p:nvPr>
        </p:nvSpPr>
        <p:spPr>
          <a:xfrm>
            <a:off x="9110254" y="5220000"/>
            <a:ext cx="1620000" cy="216000"/>
          </a:xfrm>
        </p:spPr>
        <p:txBody>
          <a:bodyPr/>
          <a:lstStyle/>
          <a:p>
            <a:r>
              <a:rPr lang="fr-FR" sz="1800" dirty="0">
                <a:latin typeface="Century Schoolbook" panose="02040604050505020304" pitchFamily="18" charset="0"/>
              </a:rPr>
              <a:t>Ingénieur QA</a:t>
            </a:r>
          </a:p>
        </p:txBody>
      </p:sp>
      <p:sp>
        <p:nvSpPr>
          <p:cNvPr id="15" name="Espace réservé du texte 14">
            <a:extLst>
              <a:ext uri="{FF2B5EF4-FFF2-40B4-BE49-F238E27FC236}">
                <a16:creationId xmlns:a16="http://schemas.microsoft.com/office/drawing/2014/main" id="{F626112F-F85C-4629-80FD-45E2119DB2F4}"/>
              </a:ext>
            </a:extLst>
          </p:cNvPr>
          <p:cNvSpPr>
            <a:spLocks noGrp="1"/>
          </p:cNvSpPr>
          <p:nvPr>
            <p:ph type="body" sz="quarter" idx="21"/>
          </p:nvPr>
        </p:nvSpPr>
        <p:spPr>
          <a:xfrm>
            <a:off x="9110254" y="4986744"/>
            <a:ext cx="1440000" cy="216000"/>
          </a:xfrm>
        </p:spPr>
        <p:txBody>
          <a:bodyPr/>
          <a:lstStyle/>
          <a:p>
            <a:r>
              <a:rPr lang="fr-FR" b="1" dirty="0">
                <a:latin typeface="Century Schoolbook" panose="02040604050505020304" pitchFamily="18" charset="0"/>
              </a:rPr>
              <a:t>Albert</a:t>
            </a:r>
          </a:p>
        </p:txBody>
      </p:sp>
      <p:sp>
        <p:nvSpPr>
          <p:cNvPr id="4" name="Espace réservé de la date 3">
            <a:extLst>
              <a:ext uri="{FF2B5EF4-FFF2-40B4-BE49-F238E27FC236}">
                <a16:creationId xmlns:a16="http://schemas.microsoft.com/office/drawing/2014/main" id="{E8AD40E4-2D71-4BF8-8EDF-F46AA2C131B9}"/>
              </a:ext>
            </a:extLst>
          </p:cNvPr>
          <p:cNvSpPr>
            <a:spLocks noGrp="1"/>
          </p:cNvSpPr>
          <p:nvPr>
            <p:ph type="dt" sz="half" idx="32"/>
          </p:nvPr>
        </p:nvSpPr>
        <p:spPr>
          <a:xfrm>
            <a:off x="10800000" y="6480000"/>
            <a:ext cx="1313180" cy="247651"/>
          </a:xfrm>
        </p:spPr>
        <p:txBody>
          <a:bodyPr/>
          <a:lstStyle/>
          <a:p>
            <a:pPr rtl="0"/>
            <a:fld id="{AC0E917F-BC7D-4422-A08E-161501F5AE6B}"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5" name="Espace réservé du pied de page 4">
            <a:extLst>
              <a:ext uri="{FF2B5EF4-FFF2-40B4-BE49-F238E27FC236}">
                <a16:creationId xmlns:a16="http://schemas.microsoft.com/office/drawing/2014/main" id="{9A2234AC-542D-4809-BE7E-F510AF4B6308}"/>
              </a:ext>
            </a:extLst>
          </p:cNvPr>
          <p:cNvSpPr>
            <a:spLocks noGrp="1"/>
          </p:cNvSpPr>
          <p:nvPr>
            <p:ph type="ftr" sz="quarter" idx="33"/>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80129C98-2598-4DC1-ABC1-46A982A3BFEB}"/>
              </a:ext>
            </a:extLst>
          </p:cNvPr>
          <p:cNvSpPr>
            <a:spLocks noGrp="1"/>
          </p:cNvSpPr>
          <p:nvPr>
            <p:ph type="sldNum" sz="quarter" idx="34"/>
          </p:nvPr>
        </p:nvSpPr>
        <p:spPr>
          <a:xfrm>
            <a:off x="971550" y="6480000"/>
            <a:ext cx="523240" cy="247651"/>
          </a:xfrm>
        </p:spPr>
        <p:txBody>
          <a:bodyPr/>
          <a:lstStyle/>
          <a:p>
            <a:pPr rtl="0"/>
            <a:fld id="{294A09A9-5501-47C1-A89A-A340965A2BE2}" type="slidenum">
              <a:rPr lang="fr-FR" noProof="0" smtClean="0"/>
              <a:pPr rtl="0"/>
              <a:t>2</a:t>
            </a:fld>
            <a:endParaRPr lang="fr-FR" noProof="0" dirty="0">
              <a:latin typeface="+mn-lt"/>
            </a:endParaRPr>
          </a:p>
        </p:txBody>
      </p:sp>
      <p:pic>
        <p:nvPicPr>
          <p:cNvPr id="22" name="Image 21">
            <a:extLst>
              <a:ext uri="{FF2B5EF4-FFF2-40B4-BE49-F238E27FC236}">
                <a16:creationId xmlns:a16="http://schemas.microsoft.com/office/drawing/2014/main" id="{C4950CE6-4C2F-4B23-BC4E-AA9654EABAC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900000" y="1871255"/>
            <a:ext cx="1008000" cy="1008000"/>
          </a:xfrm>
          <a:prstGeom prst="rect">
            <a:avLst/>
          </a:prstGeom>
        </p:spPr>
      </p:pic>
      <p:pic>
        <p:nvPicPr>
          <p:cNvPr id="23" name="Image 22">
            <a:extLst>
              <a:ext uri="{FF2B5EF4-FFF2-40B4-BE49-F238E27FC236}">
                <a16:creationId xmlns:a16="http://schemas.microsoft.com/office/drawing/2014/main" id="{38E67AF7-0B49-4D46-8069-D8702A5E8CCE}"/>
              </a:ext>
            </a:extLst>
          </p:cNvPr>
          <p:cNvPicPr preferRelativeResize="0">
            <a:picLocks/>
          </p:cNvPicPr>
          <p:nvPr/>
        </p:nvPicPr>
        <p:blipFill>
          <a:blip r:embed="rId3"/>
          <a:stretch>
            <a:fillRect/>
          </a:stretch>
        </p:blipFill>
        <p:spPr>
          <a:xfrm>
            <a:off x="3780000" y="1872000"/>
            <a:ext cx="1008000" cy="1008000"/>
          </a:xfrm>
          <a:prstGeom prst="rect">
            <a:avLst/>
          </a:prstGeom>
        </p:spPr>
      </p:pic>
      <p:sp>
        <p:nvSpPr>
          <p:cNvPr id="24" name="Espace réservé du texte 10">
            <a:extLst>
              <a:ext uri="{FF2B5EF4-FFF2-40B4-BE49-F238E27FC236}">
                <a16:creationId xmlns:a16="http://schemas.microsoft.com/office/drawing/2014/main" id="{DE5A5B96-46FF-45C7-9781-B19610F3BC31}"/>
              </a:ext>
            </a:extLst>
          </p:cNvPr>
          <p:cNvSpPr txBox="1">
            <a:spLocks/>
          </p:cNvSpPr>
          <p:nvPr/>
        </p:nvSpPr>
        <p:spPr>
          <a:xfrm>
            <a:off x="3780000" y="2988000"/>
            <a:ext cx="1440000" cy="216000"/>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latin typeface="Century Schoolbook" panose="02040604050505020304" pitchFamily="18" charset="0"/>
              </a:rPr>
              <a:t>Dominique</a:t>
            </a:r>
          </a:p>
        </p:txBody>
      </p:sp>
      <p:sp>
        <p:nvSpPr>
          <p:cNvPr id="25" name="Espace réservé du texte 10">
            <a:extLst>
              <a:ext uri="{FF2B5EF4-FFF2-40B4-BE49-F238E27FC236}">
                <a16:creationId xmlns:a16="http://schemas.microsoft.com/office/drawing/2014/main" id="{2A72CFDF-612A-407C-A1A7-B61B9E585D14}"/>
              </a:ext>
            </a:extLst>
          </p:cNvPr>
          <p:cNvSpPr txBox="1">
            <a:spLocks/>
          </p:cNvSpPr>
          <p:nvPr/>
        </p:nvSpPr>
        <p:spPr>
          <a:xfrm>
            <a:off x="952500" y="2987999"/>
            <a:ext cx="1440000" cy="216000"/>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latin typeface="Century Schoolbook" panose="02040604050505020304" pitchFamily="18" charset="0"/>
              </a:rPr>
              <a:t>Jean</a:t>
            </a:r>
          </a:p>
        </p:txBody>
      </p:sp>
      <p:sp>
        <p:nvSpPr>
          <p:cNvPr id="26" name="Espace réservé du texte 10">
            <a:extLst>
              <a:ext uri="{FF2B5EF4-FFF2-40B4-BE49-F238E27FC236}">
                <a16:creationId xmlns:a16="http://schemas.microsoft.com/office/drawing/2014/main" id="{B03EA35B-3949-48DD-B227-9EAED8315E00}"/>
              </a:ext>
            </a:extLst>
          </p:cNvPr>
          <p:cNvSpPr txBox="1">
            <a:spLocks/>
          </p:cNvSpPr>
          <p:nvPr/>
        </p:nvSpPr>
        <p:spPr>
          <a:xfrm>
            <a:off x="954000" y="3239999"/>
            <a:ext cx="1440000" cy="216000"/>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Century Schoolbook" panose="02040604050505020304" pitchFamily="18" charset="0"/>
              </a:rPr>
              <a:t>DSI</a:t>
            </a:r>
          </a:p>
        </p:txBody>
      </p:sp>
      <p:sp>
        <p:nvSpPr>
          <p:cNvPr id="27" name="Espace réservé du texte 10">
            <a:extLst>
              <a:ext uri="{FF2B5EF4-FFF2-40B4-BE49-F238E27FC236}">
                <a16:creationId xmlns:a16="http://schemas.microsoft.com/office/drawing/2014/main" id="{F8C3FAF8-F7CE-4FF3-9BF6-9101E33DF1AC}"/>
              </a:ext>
            </a:extLst>
          </p:cNvPr>
          <p:cNvSpPr txBox="1">
            <a:spLocks/>
          </p:cNvSpPr>
          <p:nvPr/>
        </p:nvSpPr>
        <p:spPr>
          <a:xfrm>
            <a:off x="3780000" y="3240000"/>
            <a:ext cx="2128157" cy="205837"/>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Century Schoolbook" panose="02040604050505020304" pitchFamily="18" charset="0"/>
              </a:rPr>
              <a:t>Chef de Projet</a:t>
            </a:r>
          </a:p>
        </p:txBody>
      </p:sp>
      <p:pic>
        <p:nvPicPr>
          <p:cNvPr id="28" name="Image 27">
            <a:extLst>
              <a:ext uri="{FF2B5EF4-FFF2-40B4-BE49-F238E27FC236}">
                <a16:creationId xmlns:a16="http://schemas.microsoft.com/office/drawing/2014/main" id="{242D462C-3FD7-45F5-9864-C51AE7FD23EB}"/>
              </a:ext>
            </a:extLst>
          </p:cNvPr>
          <p:cNvPicPr preferRelativeResize="0">
            <a:picLocks/>
          </p:cNvPicPr>
          <p:nvPr/>
        </p:nvPicPr>
        <p:blipFill>
          <a:blip r:embed="rId4"/>
          <a:stretch>
            <a:fillRect/>
          </a:stretch>
        </p:blipFill>
        <p:spPr>
          <a:xfrm>
            <a:off x="6286951" y="3888000"/>
            <a:ext cx="1008000" cy="1008000"/>
          </a:xfrm>
          <a:prstGeom prst="rect">
            <a:avLst/>
          </a:prstGeom>
        </p:spPr>
      </p:pic>
      <p:pic>
        <p:nvPicPr>
          <p:cNvPr id="29" name="Image 28">
            <a:extLst>
              <a:ext uri="{FF2B5EF4-FFF2-40B4-BE49-F238E27FC236}">
                <a16:creationId xmlns:a16="http://schemas.microsoft.com/office/drawing/2014/main" id="{878DAACA-7BEA-4A6E-BDB5-FEB575A82453}"/>
              </a:ext>
            </a:extLst>
          </p:cNvPr>
          <p:cNvPicPr preferRelativeResize="0">
            <a:picLocks/>
          </p:cNvPicPr>
          <p:nvPr/>
        </p:nvPicPr>
        <p:blipFill>
          <a:blip r:embed="rId5"/>
          <a:stretch>
            <a:fillRect/>
          </a:stretch>
        </p:blipFill>
        <p:spPr>
          <a:xfrm>
            <a:off x="900000" y="3888000"/>
            <a:ext cx="1008000" cy="1008000"/>
          </a:xfrm>
          <a:prstGeom prst="rect">
            <a:avLst/>
          </a:prstGeom>
        </p:spPr>
      </p:pic>
      <p:pic>
        <p:nvPicPr>
          <p:cNvPr id="30" name="Image 29">
            <a:extLst>
              <a:ext uri="{FF2B5EF4-FFF2-40B4-BE49-F238E27FC236}">
                <a16:creationId xmlns:a16="http://schemas.microsoft.com/office/drawing/2014/main" id="{BB1BDC35-C277-4C59-8D7A-A4CC80FA19B6}"/>
              </a:ext>
            </a:extLst>
          </p:cNvPr>
          <p:cNvPicPr preferRelativeResize="0">
            <a:picLocks/>
          </p:cNvPicPr>
          <p:nvPr/>
        </p:nvPicPr>
        <p:blipFill>
          <a:blip r:embed="rId6"/>
          <a:stretch>
            <a:fillRect/>
          </a:stretch>
        </p:blipFill>
        <p:spPr>
          <a:xfrm>
            <a:off x="3659380" y="3888000"/>
            <a:ext cx="1008000" cy="1008000"/>
          </a:xfrm>
          <a:prstGeom prst="rect">
            <a:avLst/>
          </a:prstGeom>
        </p:spPr>
      </p:pic>
      <p:pic>
        <p:nvPicPr>
          <p:cNvPr id="31" name="Image 30">
            <a:extLst>
              <a:ext uri="{FF2B5EF4-FFF2-40B4-BE49-F238E27FC236}">
                <a16:creationId xmlns:a16="http://schemas.microsoft.com/office/drawing/2014/main" id="{B61B9FC6-55FF-4C93-8361-4A99E45BDE25}"/>
              </a:ext>
            </a:extLst>
          </p:cNvPr>
          <p:cNvPicPr>
            <a:picLocks noChangeAspect="1"/>
          </p:cNvPicPr>
          <p:nvPr/>
        </p:nvPicPr>
        <p:blipFill>
          <a:blip r:embed="rId7"/>
          <a:stretch>
            <a:fillRect/>
          </a:stretch>
        </p:blipFill>
        <p:spPr>
          <a:xfrm>
            <a:off x="9110254" y="3701056"/>
            <a:ext cx="857143" cy="1190476"/>
          </a:xfrm>
          <a:prstGeom prst="rect">
            <a:avLst/>
          </a:prstGeom>
        </p:spPr>
      </p:pic>
    </p:spTree>
    <p:extLst>
      <p:ext uri="{BB962C8B-B14F-4D97-AF65-F5344CB8AC3E}">
        <p14:creationId xmlns:p14="http://schemas.microsoft.com/office/powerpoint/2010/main" val="403044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9383626" cy="610863"/>
          </a:xfrm>
        </p:spPr>
        <p:txBody>
          <a:bodyPr rtlCol="0">
            <a:normAutofit/>
          </a:bodyPr>
          <a:lstStyle/>
          <a:p>
            <a:r>
              <a:rPr lang="fr-FR" b="1" u="sng" dirty="0">
                <a:latin typeface="Century Schoolbook" panose="02040604050505020304" pitchFamily="18" charset="0"/>
              </a:rPr>
              <a:t>Les indicateurs de qualité</a:t>
            </a:r>
          </a:p>
        </p:txBody>
      </p:sp>
      <p:sp>
        <p:nvSpPr>
          <p:cNvPr id="4" name="Espace réservé de la date 3">
            <a:extLst>
              <a:ext uri="{FF2B5EF4-FFF2-40B4-BE49-F238E27FC236}">
                <a16:creationId xmlns:a16="http://schemas.microsoft.com/office/drawing/2014/main" id="{C151D416-C020-1946-91EA-2A8F166E018F}"/>
              </a:ext>
            </a:extLst>
          </p:cNvPr>
          <p:cNvSpPr>
            <a:spLocks noGrp="1"/>
          </p:cNvSpPr>
          <p:nvPr>
            <p:ph type="dt" sz="half" idx="14"/>
          </p:nvPr>
        </p:nvSpPr>
        <p:spPr>
          <a:xfrm>
            <a:off x="10800000" y="6480000"/>
            <a:ext cx="1313180" cy="247651"/>
          </a:xfrm>
        </p:spPr>
        <p:txBody>
          <a:bodyPr rtlCol="0"/>
          <a:lstStyle/>
          <a:p>
            <a:pPr rtl="0"/>
            <a:fld id="{3B72B957-F3DE-4AB0-8EB3-A82273FA243A}"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3" name="Espace réservé du pied de page 2">
            <a:extLst>
              <a:ext uri="{FF2B5EF4-FFF2-40B4-BE49-F238E27FC236}">
                <a16:creationId xmlns:a16="http://schemas.microsoft.com/office/drawing/2014/main" id="{E77206F9-6F85-4689-AD74-3988D6BA1B91}"/>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7CD59D5C-769B-454A-A6E2-A988BC5DEF34}"/>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pPr rtl="0"/>
              <a:t>20</a:t>
            </a:fld>
            <a:endParaRPr lang="fr-FR" dirty="0"/>
          </a:p>
        </p:txBody>
      </p:sp>
      <p:sp>
        <p:nvSpPr>
          <p:cNvPr id="9" name="ZoneTexte 8">
            <a:extLst>
              <a:ext uri="{FF2B5EF4-FFF2-40B4-BE49-F238E27FC236}">
                <a16:creationId xmlns:a16="http://schemas.microsoft.com/office/drawing/2014/main" id="{49C32EDB-27BD-4872-989B-CE7CD7333313}"/>
              </a:ext>
            </a:extLst>
          </p:cNvPr>
          <p:cNvSpPr txBox="1"/>
          <p:nvPr/>
        </p:nvSpPr>
        <p:spPr>
          <a:xfrm>
            <a:off x="971550" y="1997839"/>
            <a:ext cx="10822344" cy="2862322"/>
          </a:xfrm>
          <a:prstGeom prst="rect">
            <a:avLst/>
          </a:prstGeom>
          <a:noFill/>
        </p:spPr>
        <p:txBody>
          <a:bodyPr wrap="square">
            <a:spAutoFit/>
          </a:bodyPr>
          <a:lstStyle/>
          <a:p>
            <a:pPr marL="342900" indent="-342900">
              <a:buFont typeface="Wingdings" panose="05000000000000000000" pitchFamily="2" charset="2"/>
              <a:buChar char="ü"/>
            </a:pPr>
            <a:endParaRPr lang="fr-FR" sz="2000" b="1" u="sng" dirty="0">
              <a:solidFill>
                <a:schemeClr val="accent1">
                  <a:lumMod val="75000"/>
                </a:schemeClr>
              </a:solidFill>
              <a:latin typeface="Century Schoolbook" panose="02040604050505020304" pitchFamily="18" charset="0"/>
            </a:endParaRPr>
          </a:p>
          <a:p>
            <a:pPr marL="342900" indent="-342900">
              <a:buFont typeface="Wingdings" panose="05000000000000000000" pitchFamily="2" charset="2"/>
              <a:buChar char="ü"/>
            </a:pPr>
            <a:r>
              <a:rPr lang="fr-FR" sz="2000" b="1" u="sng" dirty="0">
                <a:solidFill>
                  <a:schemeClr val="accent1">
                    <a:lumMod val="75000"/>
                  </a:schemeClr>
                </a:solidFill>
                <a:latin typeface="Century Schoolbook" panose="02040604050505020304" pitchFamily="18" charset="0"/>
              </a:rPr>
              <a:t>La satisfaction du client </a:t>
            </a:r>
            <a:r>
              <a:rPr lang="fr-FR" sz="2000" dirty="0">
                <a:solidFill>
                  <a:schemeClr val="bg1"/>
                </a:solidFill>
                <a:latin typeface="Century Schoolbook" panose="02040604050505020304" pitchFamily="18" charset="0"/>
              </a:rPr>
              <a:t>: un excellent indicateur de qualité qui peut se mesurer grâce à un questionnaire de satisfaction ainsi que par la fidélité du client ou du consommateur.</a:t>
            </a:r>
          </a:p>
          <a:p>
            <a:pPr marL="342900" indent="-342900">
              <a:buFont typeface="Wingdings" panose="05000000000000000000" pitchFamily="2" charset="2"/>
              <a:buChar char="ü"/>
            </a:pPr>
            <a:r>
              <a:rPr lang="fr-FR" sz="2000" b="1" u="sng" dirty="0">
                <a:solidFill>
                  <a:schemeClr val="accent1">
                    <a:lumMod val="75000"/>
                  </a:schemeClr>
                </a:solidFill>
                <a:latin typeface="Century Schoolbook" panose="02040604050505020304" pitchFamily="18" charset="0"/>
              </a:rPr>
              <a:t>Nombre d’erreurs </a:t>
            </a:r>
            <a:r>
              <a:rPr lang="fr-FR" sz="2000" dirty="0">
                <a:solidFill>
                  <a:schemeClr val="bg1"/>
                </a:solidFill>
                <a:latin typeface="Century Schoolbook" panose="02040604050505020304" pitchFamily="18" charset="0"/>
              </a:rPr>
              <a:t>: indique le nombre de fois où vous avez dû refaire une tâche ou retravailler sur un élément. Les erreurs ont un impact sur le budget et le calendrier du projet.</a:t>
            </a:r>
          </a:p>
          <a:p>
            <a:pPr marL="342900" indent="-342900">
              <a:buFont typeface="Wingdings" panose="05000000000000000000" pitchFamily="2" charset="2"/>
              <a:buChar char="ü"/>
            </a:pPr>
            <a:r>
              <a:rPr lang="fr-FR" sz="2000" b="1" u="sng" dirty="0">
                <a:solidFill>
                  <a:schemeClr val="accent1">
                    <a:lumMod val="75000"/>
                  </a:schemeClr>
                </a:solidFill>
                <a:latin typeface="Century Schoolbook" panose="02040604050505020304" pitchFamily="18" charset="0"/>
              </a:rPr>
              <a:t>Les plaintes du client </a:t>
            </a:r>
            <a:r>
              <a:rPr lang="fr-FR" sz="2000" dirty="0">
                <a:solidFill>
                  <a:schemeClr val="bg1"/>
                </a:solidFill>
                <a:latin typeface="Century Schoolbook" panose="02040604050505020304" pitchFamily="18" charset="0"/>
              </a:rPr>
              <a:t>: tout comme la satisfaction du client, il s’agit d’un bon indicateur de la qualité du projet et du travail fourni.</a:t>
            </a:r>
          </a:p>
        </p:txBody>
      </p:sp>
    </p:spTree>
    <p:extLst>
      <p:ext uri="{BB962C8B-B14F-4D97-AF65-F5344CB8AC3E}">
        <p14:creationId xmlns:p14="http://schemas.microsoft.com/office/powerpoint/2010/main" val="379295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fr-FR" u="sng" dirty="0">
                <a:latin typeface="Century Schoolbook" panose="02040604050505020304" pitchFamily="18" charset="0"/>
              </a:rPr>
              <a:t>Conclusion</a:t>
            </a:r>
          </a:p>
        </p:txBody>
      </p:sp>
      <p:sp>
        <p:nvSpPr>
          <p:cNvPr id="28" name="ZoneTexte 27">
            <a:extLst>
              <a:ext uri="{FF2B5EF4-FFF2-40B4-BE49-F238E27FC236}">
                <a16:creationId xmlns:a16="http://schemas.microsoft.com/office/drawing/2014/main" id="{039568F7-86DB-4446-8CCB-732127D5639E}"/>
              </a:ext>
            </a:extLst>
          </p:cNvPr>
          <p:cNvSpPr txBox="1"/>
          <p:nvPr/>
        </p:nvSpPr>
        <p:spPr>
          <a:xfrm>
            <a:off x="878171" y="2108718"/>
            <a:ext cx="11120995" cy="3416320"/>
          </a:xfrm>
          <a:prstGeom prst="rect">
            <a:avLst/>
          </a:prstGeom>
          <a:noFill/>
        </p:spPr>
        <p:txBody>
          <a:bodyPr wrap="square" rtlCol="0">
            <a:spAutoFit/>
          </a:bodyPr>
          <a:lstStyle/>
          <a:p>
            <a:pPr algn="l"/>
            <a:r>
              <a:rPr lang="fr-FR" sz="1800" b="1" i="0" u="none" strike="noStrike" baseline="0" dirty="0">
                <a:solidFill>
                  <a:schemeClr val="bg1"/>
                </a:solidFill>
                <a:latin typeface="Century Schoolbook" panose="02040604050505020304" pitchFamily="18" charset="0"/>
              </a:rPr>
              <a:t>La méthodologie DevOps regroupe l’ensemble des équipes, des processus et des produits nécessaires à une livraison continue de valeur aux utilisateurs finaux. </a:t>
            </a:r>
            <a:r>
              <a:rPr lang="fr-FR" b="1" dirty="0">
                <a:solidFill>
                  <a:schemeClr val="bg1"/>
                </a:solidFill>
                <a:latin typeface="Century Schoolbook" panose="02040604050505020304" pitchFamily="18" charset="0"/>
              </a:rPr>
              <a:t>La mise en place de cette méthodologie demande une réflexion approfondie et une modification de la manière de travailler. Enfin DevOps offre de nombreux avantages :</a:t>
            </a: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Amélioration de la qualité du code, des produits et des services (réduction des anomalies, taux de réussite des changements plus important, augmentation de la couverture des tests)</a:t>
            </a: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Efficacité accrue, optimisation du temps consacré aux activités qui créent de la valeur ajoutée</a:t>
            </a:r>
            <a:endParaRPr lang="fr-FR" dirty="0">
              <a:solidFill>
                <a:srgbClr val="0B0C22"/>
              </a:solidFill>
              <a:latin typeface="Century Schoolbook" panose="02040604050505020304" pitchFamily="18" charset="0"/>
            </a:endParaRP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Amélioration du time to </a:t>
            </a:r>
            <a:r>
              <a:rPr lang="fr-FR" sz="1800" b="0" i="0" u="none" strike="noStrike" baseline="0" dirty="0" err="1">
                <a:solidFill>
                  <a:srgbClr val="0B0C22"/>
                </a:solidFill>
                <a:latin typeface="Century Schoolbook" panose="02040604050505020304" pitchFamily="18" charset="0"/>
              </a:rPr>
              <a:t>market</a:t>
            </a:r>
            <a:endParaRPr lang="fr-FR" sz="1800" b="0" i="0" u="none" strike="noStrike" baseline="0" dirty="0">
              <a:solidFill>
                <a:srgbClr val="0B0C22"/>
              </a:solidFill>
              <a:latin typeface="Century Schoolbook" panose="02040604050505020304" pitchFamily="18" charset="0"/>
            </a:endParaRP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Meilleur alignement entre l’informatique et les métiers</a:t>
            </a:r>
            <a:endParaRPr lang="fr-FR" dirty="0">
              <a:solidFill>
                <a:srgbClr val="0B0C22"/>
              </a:solidFill>
              <a:latin typeface="Century Schoolbook" panose="02040604050505020304" pitchFamily="18" charset="0"/>
            </a:endParaRP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Des versions de plus petite taille fournies très rapidement et très fréquemment</a:t>
            </a: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Amélioration de la satisfaction du personnel</a:t>
            </a:r>
            <a:endParaRPr lang="fr-FR" dirty="0">
              <a:solidFill>
                <a:srgbClr val="0B0C22"/>
              </a:solidFill>
              <a:latin typeface="Century Schoolbook" panose="02040604050505020304" pitchFamily="18" charset="0"/>
            </a:endParaRPr>
          </a:p>
          <a:p>
            <a:pPr marL="285750" indent="-285750" algn="l">
              <a:buFont typeface="Wingdings" panose="05000000000000000000" pitchFamily="2" charset="2"/>
              <a:buChar char="ü"/>
            </a:pPr>
            <a:r>
              <a:rPr lang="fr-FR" sz="1800" b="0" i="0" u="none" strike="noStrike" baseline="0" dirty="0">
                <a:solidFill>
                  <a:srgbClr val="0B0C22"/>
                </a:solidFill>
                <a:latin typeface="Century Schoolbook" panose="02040604050505020304" pitchFamily="18" charset="0"/>
              </a:rPr>
              <a:t>Réduction des coûts à long terme</a:t>
            </a:r>
            <a:endParaRPr lang="fr-FR" dirty="0">
              <a:solidFill>
                <a:schemeClr val="bg1"/>
              </a:solidFill>
              <a:latin typeface="Century Schoolbook" panose="02040604050505020304" pitchFamily="18" charset="0"/>
            </a:endParaRPr>
          </a:p>
        </p:txBody>
      </p:sp>
      <p:sp>
        <p:nvSpPr>
          <p:cNvPr id="29" name="Espace réservé du numéro de diapositive 28">
            <a:extLst>
              <a:ext uri="{FF2B5EF4-FFF2-40B4-BE49-F238E27FC236}">
                <a16:creationId xmlns:a16="http://schemas.microsoft.com/office/drawing/2014/main" id="{B57ABC14-C881-4D26-8684-0CA7FE10AC7A}"/>
              </a:ext>
            </a:extLst>
          </p:cNvPr>
          <p:cNvSpPr>
            <a:spLocks noGrp="1"/>
          </p:cNvSpPr>
          <p:nvPr>
            <p:ph type="sldNum" sz="quarter" idx="23"/>
          </p:nvPr>
        </p:nvSpPr>
        <p:spPr/>
        <p:txBody>
          <a:bodyPr/>
          <a:lstStyle/>
          <a:p>
            <a:pPr rtl="0"/>
            <a:fld id="{294A09A9-5501-47C1-A89A-A340965A2BE2}" type="slidenum">
              <a:rPr lang="fr-FR" noProof="0" smtClean="0"/>
              <a:pPr rtl="0"/>
              <a:t>21</a:t>
            </a:fld>
            <a:endParaRPr lang="fr-FR" noProof="0" dirty="0"/>
          </a:p>
        </p:txBody>
      </p:sp>
      <p:sp>
        <p:nvSpPr>
          <p:cNvPr id="31" name="Espace réservé de la date 30">
            <a:extLst>
              <a:ext uri="{FF2B5EF4-FFF2-40B4-BE49-F238E27FC236}">
                <a16:creationId xmlns:a16="http://schemas.microsoft.com/office/drawing/2014/main" id="{A9C5DDC7-4275-487D-831A-8204B9B20FC9}"/>
              </a:ext>
            </a:extLst>
          </p:cNvPr>
          <p:cNvSpPr>
            <a:spLocks noGrp="1"/>
          </p:cNvSpPr>
          <p:nvPr>
            <p:ph type="dt" sz="half" idx="21"/>
          </p:nvPr>
        </p:nvSpPr>
        <p:spPr>
          <a:xfrm>
            <a:off x="10800000" y="6332220"/>
            <a:ext cx="1313180" cy="247651"/>
          </a:xfrm>
        </p:spPr>
        <p:txBody>
          <a:bodyPr/>
          <a:lstStyle/>
          <a:p>
            <a:pPr rtl="0"/>
            <a:fld id="{7C55D6EA-7055-47E2-AB91-EFF4114C20FC}" type="datetime4">
              <a:rPr lang="fr-FR" noProof="0" smtClean="0">
                <a:latin typeface="+mn-lt"/>
              </a:rPr>
              <a:t>30 décembre 2021</a:t>
            </a:fld>
            <a:endParaRPr lang="fr-FR" noProof="0" dirty="0">
              <a:latin typeface="+mn-lt"/>
            </a:endParaRPr>
          </a:p>
        </p:txBody>
      </p:sp>
      <p:sp>
        <p:nvSpPr>
          <p:cNvPr id="32" name="Espace réservé du pied de page 31">
            <a:extLst>
              <a:ext uri="{FF2B5EF4-FFF2-40B4-BE49-F238E27FC236}">
                <a16:creationId xmlns:a16="http://schemas.microsoft.com/office/drawing/2014/main" id="{EB96C14F-BDA1-4190-9CBA-E260081BAC26}"/>
              </a:ext>
            </a:extLst>
          </p:cNvPr>
          <p:cNvSpPr>
            <a:spLocks noGrp="1"/>
          </p:cNvSpPr>
          <p:nvPr>
            <p:ph type="ftr" sz="quarter" idx="22"/>
          </p:nvPr>
        </p:nvSpPr>
        <p:spPr>
          <a:xfrm>
            <a:off x="5400000" y="6332220"/>
            <a:ext cx="1497330" cy="247651"/>
          </a:xfrm>
        </p:spPr>
        <p:txBody>
          <a:bodyPr/>
          <a:lstStyle/>
          <a:p>
            <a:pPr rtl="0"/>
            <a:r>
              <a:rPr lang="fr-FR" noProof="0" dirty="0"/>
              <a:t>Dominique BRETON</a:t>
            </a:r>
            <a:endParaRPr lang="fr-FR" b="0" noProof="0" dirty="0"/>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5F733BB-2926-4A85-BEDE-CFF65AD42C77}"/>
              </a:ext>
            </a:extLst>
          </p:cNvPr>
          <p:cNvSpPr>
            <a:spLocks noGrp="1"/>
          </p:cNvSpPr>
          <p:nvPr>
            <p:ph type="title"/>
          </p:nvPr>
        </p:nvSpPr>
        <p:spPr/>
        <p:txBody>
          <a:bodyPr/>
          <a:lstStyle/>
          <a:p>
            <a:r>
              <a:rPr lang="fr-FR" u="sng" dirty="0">
                <a:latin typeface="Century Schoolbook" panose="02040604050505020304" pitchFamily="18" charset="0"/>
              </a:rPr>
              <a:t>Sommaire</a:t>
            </a:r>
          </a:p>
        </p:txBody>
      </p:sp>
      <p:sp>
        <p:nvSpPr>
          <p:cNvPr id="9" name="Espace réservé du texte 8">
            <a:extLst>
              <a:ext uri="{FF2B5EF4-FFF2-40B4-BE49-F238E27FC236}">
                <a16:creationId xmlns:a16="http://schemas.microsoft.com/office/drawing/2014/main" id="{008F62A3-5EA5-4121-82D7-22BF070F3E7F}"/>
              </a:ext>
            </a:extLst>
          </p:cNvPr>
          <p:cNvSpPr>
            <a:spLocks noGrp="1"/>
          </p:cNvSpPr>
          <p:nvPr>
            <p:ph type="body" sz="quarter" idx="13"/>
          </p:nvPr>
        </p:nvSpPr>
        <p:spPr>
          <a:xfrm>
            <a:off x="952500" y="2628000"/>
            <a:ext cx="2133600" cy="369332"/>
          </a:xfrm>
        </p:spPr>
        <p:txBody>
          <a:bodyPr>
            <a:noAutofit/>
          </a:bodyPr>
          <a:lstStyle/>
          <a:p>
            <a:r>
              <a:rPr lang="fr-FR" dirty="0">
                <a:latin typeface="Century Schoolbook" panose="02040604050505020304" pitchFamily="18" charset="0"/>
              </a:rPr>
              <a:t>Présentation de l’entreprise et contexte actuel.</a:t>
            </a:r>
          </a:p>
        </p:txBody>
      </p:sp>
      <p:sp>
        <p:nvSpPr>
          <p:cNvPr id="10" name="Espace réservé du texte 9">
            <a:extLst>
              <a:ext uri="{FF2B5EF4-FFF2-40B4-BE49-F238E27FC236}">
                <a16:creationId xmlns:a16="http://schemas.microsoft.com/office/drawing/2014/main" id="{56E52CFA-9171-4EB3-A6AE-BDA0A6F832F5}"/>
              </a:ext>
            </a:extLst>
          </p:cNvPr>
          <p:cNvSpPr>
            <a:spLocks noGrp="1"/>
          </p:cNvSpPr>
          <p:nvPr>
            <p:ph type="body" sz="quarter" idx="14"/>
          </p:nvPr>
        </p:nvSpPr>
        <p:spPr>
          <a:xfrm>
            <a:off x="952500" y="2016000"/>
            <a:ext cx="2133600" cy="205837"/>
          </a:xfrm>
        </p:spPr>
        <p:txBody>
          <a:bodyPr>
            <a:noAutofit/>
          </a:bodyPr>
          <a:lstStyle/>
          <a:p>
            <a:r>
              <a:rPr lang="fr-FR" b="1" u="sng" dirty="0">
                <a:solidFill>
                  <a:schemeClr val="accent1">
                    <a:lumMod val="75000"/>
                  </a:schemeClr>
                </a:solidFill>
                <a:latin typeface="Century Schoolbook" panose="02040604050505020304" pitchFamily="18" charset="0"/>
              </a:rPr>
              <a:t>Présentation et contexte.</a:t>
            </a:r>
          </a:p>
        </p:txBody>
      </p:sp>
      <p:sp>
        <p:nvSpPr>
          <p:cNvPr id="11" name="Espace réservé du texte 10">
            <a:extLst>
              <a:ext uri="{FF2B5EF4-FFF2-40B4-BE49-F238E27FC236}">
                <a16:creationId xmlns:a16="http://schemas.microsoft.com/office/drawing/2014/main" id="{8528C1E4-39B8-4A13-9B7C-A6CDB143D313}"/>
              </a:ext>
            </a:extLst>
          </p:cNvPr>
          <p:cNvSpPr>
            <a:spLocks noGrp="1"/>
          </p:cNvSpPr>
          <p:nvPr>
            <p:ph type="body" sz="quarter" idx="15"/>
          </p:nvPr>
        </p:nvSpPr>
        <p:spPr>
          <a:xfrm>
            <a:off x="3663041" y="2628000"/>
            <a:ext cx="2128157" cy="369332"/>
          </a:xfrm>
        </p:spPr>
        <p:txBody>
          <a:bodyPr>
            <a:noAutofit/>
          </a:bodyPr>
          <a:lstStyle/>
          <a:p>
            <a:r>
              <a:rPr lang="fr-FR" dirty="0">
                <a:latin typeface="Century Schoolbook" panose="02040604050505020304" pitchFamily="18" charset="0"/>
              </a:rPr>
              <a:t>Quels sont les problématiques actuels et les objectifs de ce projet?</a:t>
            </a:r>
          </a:p>
        </p:txBody>
      </p:sp>
      <p:sp>
        <p:nvSpPr>
          <p:cNvPr id="12" name="Espace réservé du texte 11">
            <a:extLst>
              <a:ext uri="{FF2B5EF4-FFF2-40B4-BE49-F238E27FC236}">
                <a16:creationId xmlns:a16="http://schemas.microsoft.com/office/drawing/2014/main" id="{C797F583-1007-4B67-8D40-33A7B8F39EEB}"/>
              </a:ext>
            </a:extLst>
          </p:cNvPr>
          <p:cNvSpPr>
            <a:spLocks noGrp="1"/>
          </p:cNvSpPr>
          <p:nvPr>
            <p:ph type="body" sz="quarter" idx="16"/>
          </p:nvPr>
        </p:nvSpPr>
        <p:spPr>
          <a:xfrm>
            <a:off x="3663042" y="2016000"/>
            <a:ext cx="2128157" cy="205837"/>
          </a:xfrm>
        </p:spPr>
        <p:txBody>
          <a:bodyPr/>
          <a:lstStyle/>
          <a:p>
            <a:r>
              <a:rPr lang="fr-FR" b="1" u="sng" dirty="0">
                <a:solidFill>
                  <a:schemeClr val="accent1">
                    <a:lumMod val="75000"/>
                  </a:schemeClr>
                </a:solidFill>
                <a:latin typeface="Century Schoolbook" panose="02040604050505020304" pitchFamily="18" charset="0"/>
              </a:rPr>
              <a:t>Problématiques et objectifs.</a:t>
            </a:r>
          </a:p>
        </p:txBody>
      </p:sp>
      <p:sp>
        <p:nvSpPr>
          <p:cNvPr id="13" name="Espace réservé du texte 12">
            <a:extLst>
              <a:ext uri="{FF2B5EF4-FFF2-40B4-BE49-F238E27FC236}">
                <a16:creationId xmlns:a16="http://schemas.microsoft.com/office/drawing/2014/main" id="{653D3867-64F3-42DF-8D98-575B3E3175A7}"/>
              </a:ext>
            </a:extLst>
          </p:cNvPr>
          <p:cNvSpPr>
            <a:spLocks noGrp="1"/>
          </p:cNvSpPr>
          <p:nvPr>
            <p:ph type="body" sz="quarter" idx="19"/>
          </p:nvPr>
        </p:nvSpPr>
        <p:spPr>
          <a:xfrm>
            <a:off x="954000" y="4644000"/>
            <a:ext cx="2133600" cy="369332"/>
          </a:xfrm>
        </p:spPr>
        <p:txBody>
          <a:bodyPr/>
          <a:lstStyle/>
          <a:p>
            <a:r>
              <a:rPr lang="fr-FR" dirty="0">
                <a:latin typeface="Century Schoolbook" panose="02040604050505020304" pitchFamily="18" charset="0"/>
              </a:rPr>
              <a:t>Présentation du DevOps et de ses processus.</a:t>
            </a:r>
          </a:p>
        </p:txBody>
      </p:sp>
      <p:sp>
        <p:nvSpPr>
          <p:cNvPr id="14" name="Espace réservé du texte 13">
            <a:extLst>
              <a:ext uri="{FF2B5EF4-FFF2-40B4-BE49-F238E27FC236}">
                <a16:creationId xmlns:a16="http://schemas.microsoft.com/office/drawing/2014/main" id="{B9555910-5871-4036-80DC-BA94EDCD4644}"/>
              </a:ext>
            </a:extLst>
          </p:cNvPr>
          <p:cNvSpPr>
            <a:spLocks noGrp="1"/>
          </p:cNvSpPr>
          <p:nvPr>
            <p:ph type="body" sz="quarter" idx="20"/>
          </p:nvPr>
        </p:nvSpPr>
        <p:spPr>
          <a:xfrm>
            <a:off x="954000" y="4320000"/>
            <a:ext cx="2133600" cy="205837"/>
          </a:xfrm>
        </p:spPr>
        <p:txBody>
          <a:bodyPr/>
          <a:lstStyle/>
          <a:p>
            <a:r>
              <a:rPr lang="fr-FR" b="1" u="sng" dirty="0">
                <a:solidFill>
                  <a:schemeClr val="accent1">
                    <a:lumMod val="75000"/>
                  </a:schemeClr>
                </a:solidFill>
                <a:latin typeface="Century Schoolbook" panose="02040604050505020304" pitchFamily="18" charset="0"/>
              </a:rPr>
              <a:t>Le DevOps.</a:t>
            </a:r>
          </a:p>
        </p:txBody>
      </p:sp>
      <p:sp>
        <p:nvSpPr>
          <p:cNvPr id="19" name="Espace réservé du texte 18">
            <a:extLst>
              <a:ext uri="{FF2B5EF4-FFF2-40B4-BE49-F238E27FC236}">
                <a16:creationId xmlns:a16="http://schemas.microsoft.com/office/drawing/2014/main" id="{EE7B1049-23A6-4E76-9020-1E6D87FB3411}"/>
              </a:ext>
            </a:extLst>
          </p:cNvPr>
          <p:cNvSpPr>
            <a:spLocks noGrp="1"/>
          </p:cNvSpPr>
          <p:nvPr>
            <p:ph type="body" sz="quarter" idx="21"/>
          </p:nvPr>
        </p:nvSpPr>
        <p:spPr>
          <a:xfrm>
            <a:off x="3663042" y="4644000"/>
            <a:ext cx="2128157" cy="369332"/>
          </a:xfrm>
        </p:spPr>
        <p:txBody>
          <a:bodyPr/>
          <a:lstStyle/>
          <a:p>
            <a:endParaRPr lang="fr-FR" dirty="0"/>
          </a:p>
        </p:txBody>
      </p:sp>
      <p:sp>
        <p:nvSpPr>
          <p:cNvPr id="20" name="Espace réservé du texte 19">
            <a:extLst>
              <a:ext uri="{FF2B5EF4-FFF2-40B4-BE49-F238E27FC236}">
                <a16:creationId xmlns:a16="http://schemas.microsoft.com/office/drawing/2014/main" id="{9C9CFB0A-F339-4650-B836-10D96E1115F0}"/>
              </a:ext>
            </a:extLst>
          </p:cNvPr>
          <p:cNvSpPr>
            <a:spLocks noGrp="1"/>
          </p:cNvSpPr>
          <p:nvPr>
            <p:ph type="body" sz="quarter" idx="22"/>
          </p:nvPr>
        </p:nvSpPr>
        <p:spPr>
          <a:xfrm>
            <a:off x="3663041" y="4320000"/>
            <a:ext cx="2412000" cy="205837"/>
          </a:xfrm>
        </p:spPr>
        <p:txBody>
          <a:bodyPr/>
          <a:lstStyle/>
          <a:p>
            <a:r>
              <a:rPr lang="fr-FR" b="1" u="sng" dirty="0">
                <a:solidFill>
                  <a:schemeClr val="accent1">
                    <a:lumMod val="75000"/>
                  </a:schemeClr>
                </a:solidFill>
                <a:latin typeface="Century Schoolbook" panose="02040604050505020304" pitchFamily="18" charset="0"/>
              </a:rPr>
              <a:t>Solution retenue.</a:t>
            </a:r>
          </a:p>
        </p:txBody>
      </p:sp>
      <p:sp>
        <p:nvSpPr>
          <p:cNvPr id="21" name="Espace réservé du texte 20">
            <a:extLst>
              <a:ext uri="{FF2B5EF4-FFF2-40B4-BE49-F238E27FC236}">
                <a16:creationId xmlns:a16="http://schemas.microsoft.com/office/drawing/2014/main" id="{1CF35ECA-5D5E-4BB5-95FB-0B8B1902C2C5}"/>
              </a:ext>
            </a:extLst>
          </p:cNvPr>
          <p:cNvSpPr>
            <a:spLocks noGrp="1"/>
          </p:cNvSpPr>
          <p:nvPr>
            <p:ph type="body" sz="quarter" idx="23"/>
          </p:nvPr>
        </p:nvSpPr>
        <p:spPr>
          <a:xfrm>
            <a:off x="6367054" y="4644000"/>
            <a:ext cx="2129245" cy="369332"/>
          </a:xfrm>
        </p:spPr>
        <p:txBody>
          <a:bodyPr/>
          <a:lstStyle/>
          <a:p>
            <a:endParaRPr lang="fr-FR" dirty="0"/>
          </a:p>
        </p:txBody>
      </p:sp>
      <p:sp>
        <p:nvSpPr>
          <p:cNvPr id="22" name="Espace réservé du texte 21">
            <a:extLst>
              <a:ext uri="{FF2B5EF4-FFF2-40B4-BE49-F238E27FC236}">
                <a16:creationId xmlns:a16="http://schemas.microsoft.com/office/drawing/2014/main" id="{FE0AB5F5-7713-42E0-80DE-B850EDBB57EC}"/>
              </a:ext>
            </a:extLst>
          </p:cNvPr>
          <p:cNvSpPr>
            <a:spLocks noGrp="1"/>
          </p:cNvSpPr>
          <p:nvPr>
            <p:ph type="body" sz="quarter" idx="24"/>
          </p:nvPr>
        </p:nvSpPr>
        <p:spPr>
          <a:xfrm>
            <a:off x="6367054" y="4320000"/>
            <a:ext cx="2129245" cy="205837"/>
          </a:xfrm>
        </p:spPr>
        <p:txBody>
          <a:bodyPr/>
          <a:lstStyle/>
          <a:p>
            <a:r>
              <a:rPr lang="fr-FR" b="1" u="sng" dirty="0">
                <a:solidFill>
                  <a:schemeClr val="accent1">
                    <a:lumMod val="75000"/>
                  </a:schemeClr>
                </a:solidFill>
                <a:latin typeface="Century Schoolbook" panose="02040604050505020304" pitchFamily="18" charset="0"/>
              </a:rPr>
              <a:t>Planification et indicateurs.</a:t>
            </a:r>
          </a:p>
        </p:txBody>
      </p:sp>
      <p:sp>
        <p:nvSpPr>
          <p:cNvPr id="5" name="Espace réservé de la date 4">
            <a:extLst>
              <a:ext uri="{FF2B5EF4-FFF2-40B4-BE49-F238E27FC236}">
                <a16:creationId xmlns:a16="http://schemas.microsoft.com/office/drawing/2014/main" id="{88883A32-DD9F-471E-9314-141EB82FEDFD}"/>
              </a:ext>
            </a:extLst>
          </p:cNvPr>
          <p:cNvSpPr>
            <a:spLocks noGrp="1"/>
          </p:cNvSpPr>
          <p:nvPr>
            <p:ph type="dt" sz="half" idx="25"/>
          </p:nvPr>
        </p:nvSpPr>
        <p:spPr>
          <a:xfrm>
            <a:off x="10800000" y="6480000"/>
            <a:ext cx="1313180" cy="247651"/>
          </a:xfrm>
        </p:spPr>
        <p:txBody>
          <a:bodyPr/>
          <a:lstStyle/>
          <a:p>
            <a:pPr rtl="0"/>
            <a:fld id="{131C2904-DF94-4D90-AA4D-36FC60DC9FFF}" type="datetime4">
              <a:rPr lang="fr-FR" noProof="0" smtClean="0">
                <a:latin typeface="Century Schoolbook" panose="02040604050505020304" pitchFamily="18" charset="0"/>
              </a:rPr>
              <a:t>29 décembre 2021</a:t>
            </a:fld>
            <a:endParaRPr lang="fr-FR" noProof="0" dirty="0">
              <a:latin typeface="Century Schoolbook" panose="02040604050505020304" pitchFamily="18" charset="0"/>
            </a:endParaRPr>
          </a:p>
        </p:txBody>
      </p:sp>
      <p:sp>
        <p:nvSpPr>
          <p:cNvPr id="6" name="Espace réservé du pied de page 5">
            <a:extLst>
              <a:ext uri="{FF2B5EF4-FFF2-40B4-BE49-F238E27FC236}">
                <a16:creationId xmlns:a16="http://schemas.microsoft.com/office/drawing/2014/main" id="{19FB8111-6200-47C4-A1F8-580A0C310299}"/>
              </a:ext>
            </a:extLst>
          </p:cNvPr>
          <p:cNvSpPr>
            <a:spLocks noGrp="1"/>
          </p:cNvSpPr>
          <p:nvPr>
            <p:ph type="ftr" sz="quarter" idx="26"/>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7" name="Espace réservé du numéro de diapositive 6">
            <a:extLst>
              <a:ext uri="{FF2B5EF4-FFF2-40B4-BE49-F238E27FC236}">
                <a16:creationId xmlns:a16="http://schemas.microsoft.com/office/drawing/2014/main" id="{C5310CED-77A4-409F-97CA-5D47D511D1AA}"/>
              </a:ext>
            </a:extLst>
          </p:cNvPr>
          <p:cNvSpPr>
            <a:spLocks noGrp="1"/>
          </p:cNvSpPr>
          <p:nvPr>
            <p:ph type="sldNum" sz="quarter" idx="27"/>
          </p:nvPr>
        </p:nvSpPr>
        <p:spPr>
          <a:xfrm>
            <a:off x="971550" y="6480000"/>
            <a:ext cx="523240" cy="247651"/>
          </a:xfrm>
        </p:spPr>
        <p:txBody>
          <a:bodyPr/>
          <a:lstStyle/>
          <a:p>
            <a:pPr rtl="0"/>
            <a:fld id="{294A09A9-5501-47C1-A89A-A340965A2BE2}" type="slidenum">
              <a:rPr lang="fr-FR" noProof="0" smtClean="0"/>
              <a:pPr rtl="0"/>
              <a:t>3</a:t>
            </a:fld>
            <a:endParaRPr lang="fr-FR" noProof="0" dirty="0"/>
          </a:p>
        </p:txBody>
      </p:sp>
      <p:cxnSp>
        <p:nvCxnSpPr>
          <p:cNvPr id="25" name="Connecteur droit 24">
            <a:extLst>
              <a:ext uri="{FF2B5EF4-FFF2-40B4-BE49-F238E27FC236}">
                <a16:creationId xmlns:a16="http://schemas.microsoft.com/office/drawing/2014/main" id="{9023DD32-4484-497C-9383-5720B7250C60}"/>
              </a:ext>
            </a:extLst>
          </p:cNvPr>
          <p:cNvCxnSpPr>
            <a:cxnSpLocks/>
          </p:cNvCxnSpPr>
          <p:nvPr/>
        </p:nvCxnSpPr>
        <p:spPr>
          <a:xfrm>
            <a:off x="9108000" y="4258800"/>
            <a:ext cx="2129245" cy="0"/>
          </a:xfrm>
          <a:prstGeom prst="line">
            <a:avLst/>
          </a:prstGeom>
          <a:ln w="10160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FE6089D5-FA0D-4112-A307-29E168F5EDB6}"/>
              </a:ext>
            </a:extLst>
          </p:cNvPr>
          <p:cNvSpPr txBox="1"/>
          <p:nvPr/>
        </p:nvSpPr>
        <p:spPr>
          <a:xfrm>
            <a:off x="9036000" y="4284000"/>
            <a:ext cx="2131200" cy="369332"/>
          </a:xfrm>
          <a:prstGeom prst="rect">
            <a:avLst/>
          </a:prstGeom>
          <a:noFill/>
        </p:spPr>
        <p:txBody>
          <a:bodyPr wrap="square" rtlCol="0">
            <a:spAutoFit/>
          </a:bodyPr>
          <a:lstStyle/>
          <a:p>
            <a:r>
              <a:rPr lang="fr-FR" b="1" u="sng" dirty="0">
                <a:solidFill>
                  <a:schemeClr val="accent1">
                    <a:lumMod val="75000"/>
                  </a:schemeClr>
                </a:solidFill>
                <a:latin typeface="Century Schoolbook" panose="02040604050505020304" pitchFamily="18" charset="0"/>
              </a:rPr>
              <a:t>Conclusion</a:t>
            </a:r>
          </a:p>
        </p:txBody>
      </p:sp>
    </p:spTree>
    <p:extLst>
      <p:ext uri="{BB962C8B-B14F-4D97-AF65-F5344CB8AC3E}">
        <p14:creationId xmlns:p14="http://schemas.microsoft.com/office/powerpoint/2010/main" val="267389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3AE552D2-09E8-4DF0-A487-337F0002CFA2}"/>
              </a:ext>
            </a:extLst>
          </p:cNvPr>
          <p:cNvSpPr>
            <a:spLocks noGrp="1"/>
          </p:cNvSpPr>
          <p:nvPr>
            <p:ph type="title"/>
          </p:nvPr>
        </p:nvSpPr>
        <p:spPr>
          <a:xfrm>
            <a:off x="964022" y="879063"/>
            <a:ext cx="9360000" cy="610863"/>
          </a:xfrm>
        </p:spPr>
        <p:txBody>
          <a:bodyPr>
            <a:normAutofit/>
          </a:bodyPr>
          <a:lstStyle/>
          <a:p>
            <a:r>
              <a:rPr lang="fr-FR" u="sng" dirty="0">
                <a:latin typeface="Century Schoolbook" panose="02040604050505020304" pitchFamily="18" charset="0"/>
              </a:rPr>
              <a:t>Présentation</a:t>
            </a:r>
          </a:p>
        </p:txBody>
      </p:sp>
      <p:sp>
        <p:nvSpPr>
          <p:cNvPr id="18" name="Espace réservé du texte 17">
            <a:extLst>
              <a:ext uri="{FF2B5EF4-FFF2-40B4-BE49-F238E27FC236}">
                <a16:creationId xmlns:a16="http://schemas.microsoft.com/office/drawing/2014/main" id="{342ACBB3-6939-4B80-BA5B-29DB73DD1719}"/>
              </a:ext>
            </a:extLst>
          </p:cNvPr>
          <p:cNvSpPr>
            <a:spLocks noGrp="1"/>
          </p:cNvSpPr>
          <p:nvPr>
            <p:ph type="body" sz="quarter" idx="11"/>
          </p:nvPr>
        </p:nvSpPr>
        <p:spPr>
          <a:xfrm>
            <a:off x="952499" y="2289363"/>
            <a:ext cx="10841395" cy="2795232"/>
          </a:xfrm>
        </p:spPr>
        <p:txBody>
          <a:bodyPr/>
          <a:lstStyle/>
          <a:p>
            <a:pPr marL="285750" indent="-285750">
              <a:buFont typeface="Wingdings" panose="05000000000000000000" pitchFamily="2" charset="2"/>
              <a:buChar char="ü"/>
            </a:pPr>
            <a:r>
              <a:rPr lang="fr-FR" sz="2000" dirty="0">
                <a:effectLst/>
                <a:latin typeface="Century Schoolbook" panose="02040604050505020304" pitchFamily="18" charset="0"/>
                <a:ea typeface="Times New Roman" panose="02020603050405020304" pitchFamily="18" charset="0"/>
              </a:rPr>
              <a:t>Leading Solutions a été créé en 2015,</a:t>
            </a:r>
          </a:p>
          <a:p>
            <a:pPr marL="285750" indent="-285750">
              <a:buFont typeface="Wingdings" panose="05000000000000000000" pitchFamily="2" charset="2"/>
              <a:buChar char="ü"/>
            </a:pPr>
            <a:r>
              <a:rPr lang="fr-FR" sz="2000" dirty="0">
                <a:latin typeface="Century Schoolbook" panose="02040604050505020304" pitchFamily="18" charset="0"/>
                <a:ea typeface="Times New Roman" panose="02020603050405020304" pitchFamily="18" charset="0"/>
              </a:rPr>
              <a:t>S</a:t>
            </a:r>
            <a:r>
              <a:rPr lang="fr-FR" sz="2000" dirty="0">
                <a:effectLst/>
                <a:latin typeface="Century Schoolbook" panose="02040604050505020304" pitchFamily="18" charset="0"/>
                <a:ea typeface="Times New Roman" panose="02020603050405020304" pitchFamily="18" charset="0"/>
              </a:rPr>
              <a:t>pécialisé dans l’édition de logiciel </a:t>
            </a:r>
            <a:r>
              <a:rPr lang="fr-FR" sz="2000" dirty="0">
                <a:latin typeface="Century Schoolbook" panose="02040604050505020304" pitchFamily="18" charset="0"/>
                <a:ea typeface="Times New Roman" panose="02020603050405020304" pitchFamily="18" charset="0"/>
              </a:rPr>
              <a:t>SaaS </a:t>
            </a:r>
            <a:r>
              <a:rPr lang="fr-FR" sz="2000" dirty="0">
                <a:effectLst/>
                <a:latin typeface="Century Schoolbook" panose="02040604050505020304" pitchFamily="18" charset="0"/>
                <a:ea typeface="Times New Roman" panose="02020603050405020304" pitchFamily="18" charset="0"/>
              </a:rPr>
              <a:t>à destination des entreprises et des collectivités,</a:t>
            </a:r>
          </a:p>
          <a:p>
            <a:pPr marL="285750" indent="-285750">
              <a:buFont typeface="Wingdings" panose="05000000000000000000" pitchFamily="2" charset="2"/>
              <a:buChar char="ü"/>
            </a:pPr>
            <a:r>
              <a:rPr lang="fr-FR" sz="2000" dirty="0">
                <a:effectLst/>
                <a:latin typeface="Century Schoolbook" panose="02040604050505020304" pitchFamily="18" charset="0"/>
                <a:ea typeface="Times New Roman" panose="02020603050405020304" pitchFamily="18" charset="0"/>
              </a:rPr>
              <a:t>Leading Solutions </a:t>
            </a:r>
            <a:r>
              <a:rPr lang="fr-FR" sz="2000" dirty="0">
                <a:latin typeface="Century Schoolbook" panose="02040604050505020304" pitchFamily="18" charset="0"/>
              </a:rPr>
              <a:t>souhaiterait s’orienter vers une démarche DevOps afin de gagner en agilité</a:t>
            </a:r>
            <a:r>
              <a:rPr lang="fr-FR" sz="2000" dirty="0">
                <a:effectLst/>
                <a:latin typeface="Century Schoolbook" panose="02040604050505020304" pitchFamily="18" charset="0"/>
                <a:ea typeface="Times New Roman" panose="02020603050405020304" pitchFamily="18" charset="0"/>
              </a:rPr>
              <a:t>,</a:t>
            </a:r>
          </a:p>
          <a:p>
            <a:pPr marL="285750" indent="-285750">
              <a:buFont typeface="Wingdings" panose="05000000000000000000" pitchFamily="2" charset="2"/>
              <a:buChar char="ü"/>
            </a:pPr>
            <a:r>
              <a:rPr lang="fr-FR" sz="2000" dirty="0">
                <a:effectLst/>
                <a:latin typeface="Century Schoolbook" panose="02040604050505020304" pitchFamily="18" charset="0"/>
                <a:ea typeface="Times New Roman" panose="02020603050405020304" pitchFamily="18" charset="0"/>
              </a:rPr>
              <a:t>La direction du groupe a décidé de lancer en 2022 le projet pilote </a:t>
            </a:r>
            <a:r>
              <a:rPr lang="fr-FR" sz="2000" b="1" u="sng" dirty="0">
                <a:effectLst/>
                <a:latin typeface="Century Schoolbook" panose="02040604050505020304" pitchFamily="18" charset="0"/>
                <a:ea typeface="Times New Roman" panose="02020603050405020304" pitchFamily="18" charset="0"/>
              </a:rPr>
              <a:t>DevOps</a:t>
            </a:r>
            <a:r>
              <a:rPr lang="fr-FR" sz="2000" dirty="0">
                <a:effectLst/>
                <a:latin typeface="Century Schoolbook" panose="02040604050505020304" pitchFamily="18" charset="0"/>
                <a:ea typeface="Times New Roman" panose="02020603050405020304" pitchFamily="18" charset="0"/>
              </a:rPr>
              <a:t>,</a:t>
            </a:r>
            <a:endParaRPr lang="fr-FR" sz="2000" u="sng" dirty="0">
              <a:effectLst/>
              <a:latin typeface="Century Schoolbook" panose="02040604050505020304" pitchFamily="18" charset="0"/>
              <a:ea typeface="Times New Roman" panose="02020603050405020304" pitchFamily="18" charset="0"/>
            </a:endParaRPr>
          </a:p>
          <a:p>
            <a:pPr marL="285750" indent="-285750">
              <a:buFont typeface="Wingdings" panose="05000000000000000000" pitchFamily="2" charset="2"/>
              <a:buChar char="ü"/>
            </a:pPr>
            <a:r>
              <a:rPr lang="fr-FR" sz="2000" dirty="0">
                <a:effectLst/>
                <a:latin typeface="Century Schoolbook" panose="02040604050505020304" pitchFamily="18" charset="0"/>
                <a:ea typeface="Times New Roman" panose="02020603050405020304" pitchFamily="18" charset="0"/>
              </a:rPr>
              <a:t>Ce nouveau projet lui permettrait d’augmenter son CA et de gagner des parts de marché sur ses concurrents.</a:t>
            </a:r>
          </a:p>
          <a:p>
            <a:pPr algn="l"/>
            <a:endParaRPr lang="fr-FR" sz="2000" dirty="0">
              <a:effectLst/>
              <a:latin typeface="Century Schoolbook" panose="02040604050505020304" pitchFamily="18" charset="0"/>
              <a:ea typeface="Times New Roman" panose="02020603050405020304" pitchFamily="18" charset="0"/>
            </a:endParaRPr>
          </a:p>
          <a:p>
            <a:r>
              <a:rPr lang="fr-FR" sz="1400" dirty="0">
                <a:effectLst/>
                <a:latin typeface="Century Schoolbook" panose="02040604050505020304" pitchFamily="18" charset="0"/>
                <a:ea typeface="Times New Roman" panose="02020603050405020304" pitchFamily="18" charset="0"/>
              </a:rPr>
              <a:t> </a:t>
            </a:r>
          </a:p>
          <a:p>
            <a:endParaRPr lang="fr-FR" dirty="0"/>
          </a:p>
        </p:txBody>
      </p:sp>
      <p:sp>
        <p:nvSpPr>
          <p:cNvPr id="13" name="Espace réservé de la date 12">
            <a:extLst>
              <a:ext uri="{FF2B5EF4-FFF2-40B4-BE49-F238E27FC236}">
                <a16:creationId xmlns:a16="http://schemas.microsoft.com/office/drawing/2014/main" id="{FF23ED8F-7AFF-4C04-B3B4-0B15BAE11DA6}"/>
              </a:ext>
            </a:extLst>
          </p:cNvPr>
          <p:cNvSpPr>
            <a:spLocks noGrp="1"/>
          </p:cNvSpPr>
          <p:nvPr>
            <p:ph type="dt" sz="half" idx="14"/>
          </p:nvPr>
        </p:nvSpPr>
        <p:spPr>
          <a:xfrm>
            <a:off x="10800000" y="6480000"/>
            <a:ext cx="1313180" cy="247651"/>
          </a:xfrm>
        </p:spPr>
        <p:txBody>
          <a:bodyPr/>
          <a:lstStyle/>
          <a:p>
            <a:pPr rtl="0"/>
            <a:fld id="{69C78329-F967-4CEA-A59F-5F7BBAF0BBEE}" type="datetime4">
              <a:rPr lang="fr-FR" noProof="0" smtClean="0">
                <a:latin typeface="Century Schoolbook" panose="02040604050505020304" pitchFamily="18" charset="0"/>
              </a:rPr>
              <a:t>29 décembre 2021</a:t>
            </a:fld>
            <a:endParaRPr lang="fr-FR" noProof="0" dirty="0">
              <a:latin typeface="Century Schoolbook" panose="02040604050505020304" pitchFamily="18" charset="0"/>
            </a:endParaRPr>
          </a:p>
        </p:txBody>
      </p:sp>
      <p:sp>
        <p:nvSpPr>
          <p:cNvPr id="14" name="Espace réservé du pied de page 13">
            <a:extLst>
              <a:ext uri="{FF2B5EF4-FFF2-40B4-BE49-F238E27FC236}">
                <a16:creationId xmlns:a16="http://schemas.microsoft.com/office/drawing/2014/main" id="{8D65CFA2-BC5C-4D3D-BE89-3D36E46134D3}"/>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15" name="Espace réservé du numéro de diapositive 14">
            <a:extLst>
              <a:ext uri="{FF2B5EF4-FFF2-40B4-BE49-F238E27FC236}">
                <a16:creationId xmlns:a16="http://schemas.microsoft.com/office/drawing/2014/main" id="{CE3C6523-3814-42F2-86BB-9CDF3658FE22}"/>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latin typeface="Century Schoolbook" panose="02040604050505020304" pitchFamily="18" charset="0"/>
              </a:rPr>
              <a:pPr rtl="0"/>
              <a:t>4</a:t>
            </a:fld>
            <a:endParaRPr lang="fr-FR" noProof="0" dirty="0">
              <a:latin typeface="Century Schoolbook" panose="02040604050505020304" pitchFamily="18" charset="0"/>
            </a:endParaRPr>
          </a:p>
        </p:txBody>
      </p:sp>
    </p:spTree>
    <p:extLst>
      <p:ext uri="{BB962C8B-B14F-4D97-AF65-F5344CB8AC3E}">
        <p14:creationId xmlns:p14="http://schemas.microsoft.com/office/powerpoint/2010/main" val="416929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3AE552D2-09E8-4DF0-A487-337F0002CFA2}"/>
              </a:ext>
            </a:extLst>
          </p:cNvPr>
          <p:cNvSpPr>
            <a:spLocks noGrp="1"/>
          </p:cNvSpPr>
          <p:nvPr>
            <p:ph type="title"/>
          </p:nvPr>
        </p:nvSpPr>
        <p:spPr>
          <a:xfrm>
            <a:off x="964022" y="879063"/>
            <a:ext cx="9360000" cy="610863"/>
          </a:xfrm>
        </p:spPr>
        <p:txBody>
          <a:bodyPr>
            <a:normAutofit/>
          </a:bodyPr>
          <a:lstStyle/>
          <a:p>
            <a:r>
              <a:rPr lang="fr-FR" u="sng" dirty="0">
                <a:latin typeface="Century Schoolbook" panose="02040604050505020304" pitchFamily="18" charset="0"/>
              </a:rPr>
              <a:t>Contexte</a:t>
            </a:r>
          </a:p>
        </p:txBody>
      </p:sp>
      <p:sp>
        <p:nvSpPr>
          <p:cNvPr id="18" name="Espace réservé du texte 17">
            <a:extLst>
              <a:ext uri="{FF2B5EF4-FFF2-40B4-BE49-F238E27FC236}">
                <a16:creationId xmlns:a16="http://schemas.microsoft.com/office/drawing/2014/main" id="{342ACBB3-6939-4B80-BA5B-29DB73DD1719}"/>
              </a:ext>
            </a:extLst>
          </p:cNvPr>
          <p:cNvSpPr>
            <a:spLocks noGrp="1"/>
          </p:cNvSpPr>
          <p:nvPr>
            <p:ph type="body" sz="quarter" idx="11"/>
          </p:nvPr>
        </p:nvSpPr>
        <p:spPr>
          <a:xfrm>
            <a:off x="952499" y="2289363"/>
            <a:ext cx="10841395" cy="2795232"/>
          </a:xfrm>
        </p:spPr>
        <p:txBody>
          <a:bodyPr/>
          <a:lstStyle/>
          <a:p>
            <a:pPr marL="171450" indent="-171450" algn="l">
              <a:buFont typeface="Wingdings" panose="05000000000000000000" pitchFamily="2" charset="2"/>
              <a:buChar char="ü"/>
            </a:pPr>
            <a:r>
              <a:rPr lang="fr-FR" sz="2000" b="0" i="0" u="none" strike="noStrike" baseline="0" dirty="0">
                <a:latin typeface="Century Schoolbook" panose="02040604050505020304" pitchFamily="18" charset="0"/>
              </a:rPr>
              <a:t> Gestion à l’aide de méthodes classiques, phases bien définies.</a:t>
            </a:r>
          </a:p>
          <a:p>
            <a:pPr marL="171450" indent="-171450" algn="l">
              <a:buFont typeface="Wingdings" panose="05000000000000000000" pitchFamily="2" charset="2"/>
              <a:buChar char="ü"/>
            </a:pPr>
            <a:r>
              <a:rPr lang="fr-FR" sz="2000" dirty="0">
                <a:latin typeface="Century Schoolbook" panose="02040604050505020304" pitchFamily="18" charset="0"/>
              </a:rPr>
              <a:t> M</a:t>
            </a:r>
            <a:r>
              <a:rPr lang="fr-FR" sz="2000" b="0" i="0" u="none" strike="noStrike" baseline="0" dirty="0">
                <a:latin typeface="Century Schoolbook" panose="02040604050505020304" pitchFamily="18" charset="0"/>
              </a:rPr>
              <a:t>éthodes strictes et </a:t>
            </a:r>
            <a:r>
              <a:rPr lang="fr-FR" sz="2000" dirty="0">
                <a:latin typeface="Century Schoolbook" panose="02040604050505020304" pitchFamily="18" charset="0"/>
              </a:rPr>
              <a:t>qui </a:t>
            </a:r>
            <a:r>
              <a:rPr lang="fr-FR" sz="2000" b="0" i="0" u="none" strike="noStrike" baseline="0" dirty="0">
                <a:latin typeface="Century Schoolbook" panose="02040604050505020304" pitchFamily="18" charset="0"/>
              </a:rPr>
              <a:t>ne tolèrent pas la flexibilité face aux changements.</a:t>
            </a:r>
          </a:p>
          <a:p>
            <a:pPr marL="285750" indent="-285750" algn="l">
              <a:buFont typeface="Wingdings" panose="05000000000000000000" pitchFamily="2" charset="2"/>
              <a:buChar char="ü"/>
            </a:pPr>
            <a:r>
              <a:rPr lang="fr-FR" sz="2000" b="0" i="0" u="none" strike="noStrike" baseline="0" dirty="0">
                <a:latin typeface="Century Schoolbook" panose="02040604050505020304" pitchFamily="18" charset="0"/>
              </a:rPr>
              <a:t>Risques et anomalies détectés tardivement car compilation se fait de nuit et il faut attendre la fin du développement pour procéder aux tests.</a:t>
            </a:r>
          </a:p>
          <a:p>
            <a:pPr marL="285750" indent="-285750" algn="l">
              <a:buFont typeface="Wingdings" panose="05000000000000000000" pitchFamily="2" charset="2"/>
              <a:buChar char="ü"/>
            </a:pPr>
            <a:r>
              <a:rPr lang="fr-FR" sz="2000" b="0" i="0" u="none" strike="noStrike" baseline="0" dirty="0">
                <a:latin typeface="Century Schoolbook" panose="02040604050505020304" pitchFamily="18" charset="0"/>
              </a:rPr>
              <a:t>Retour en arrière difficile en cas d’anomalie, coûteux en terme de temps et d’argent.</a:t>
            </a:r>
          </a:p>
          <a:p>
            <a:pPr marL="285750" indent="-285750" algn="l">
              <a:buFont typeface="Wingdings" panose="05000000000000000000" pitchFamily="2" charset="2"/>
              <a:buChar char="ü"/>
            </a:pPr>
            <a:r>
              <a:rPr lang="fr-FR" sz="2000" dirty="0">
                <a:latin typeface="Century Schoolbook" panose="02040604050505020304" pitchFamily="18" charset="0"/>
              </a:rPr>
              <a:t>Impact sur les ressources physiques de l’infrastructure de </a:t>
            </a:r>
            <a:r>
              <a:rPr lang="fr-FR" sz="2000" b="0" i="0" u="none" strike="noStrike" baseline="0" dirty="0">
                <a:latin typeface="Century Schoolbook" panose="02040604050505020304" pitchFamily="18" charset="0"/>
              </a:rPr>
              <a:t>l’entreprise.</a:t>
            </a:r>
          </a:p>
          <a:p>
            <a:pPr marL="285750" indent="-285750" algn="l">
              <a:buFont typeface="Wingdings" panose="05000000000000000000" pitchFamily="2" charset="2"/>
              <a:buChar char="ü"/>
            </a:pPr>
            <a:r>
              <a:rPr lang="fr-FR" sz="2000" dirty="0">
                <a:effectLst/>
                <a:latin typeface="Century Schoolbook" panose="02040604050505020304" pitchFamily="18" charset="0"/>
                <a:ea typeface="Times New Roman" panose="02020603050405020304" pitchFamily="18" charset="0"/>
              </a:rPr>
              <a:t>Pas </a:t>
            </a:r>
            <a:r>
              <a:rPr lang="fr-FR" sz="2000" dirty="0">
                <a:latin typeface="Century Schoolbook" panose="02040604050505020304" pitchFamily="18" charset="0"/>
                <a:ea typeface="Times New Roman" panose="02020603050405020304" pitchFamily="18" charset="0"/>
              </a:rPr>
              <a:t>de solution de déploiement automatisé.</a:t>
            </a:r>
            <a:endParaRPr lang="fr-FR" sz="2000" dirty="0">
              <a:effectLst/>
              <a:latin typeface="Century Schoolbook" panose="02040604050505020304" pitchFamily="18" charset="0"/>
              <a:ea typeface="Times New Roman" panose="02020603050405020304" pitchFamily="18" charset="0"/>
            </a:endParaRPr>
          </a:p>
          <a:p>
            <a:r>
              <a:rPr lang="fr-FR" sz="1400" dirty="0">
                <a:effectLst/>
                <a:latin typeface="Century Schoolbook" panose="02040604050505020304" pitchFamily="18" charset="0"/>
                <a:ea typeface="Times New Roman" panose="02020603050405020304" pitchFamily="18" charset="0"/>
              </a:rPr>
              <a:t> </a:t>
            </a:r>
          </a:p>
          <a:p>
            <a:endParaRPr lang="fr-FR" dirty="0"/>
          </a:p>
        </p:txBody>
      </p:sp>
      <p:sp>
        <p:nvSpPr>
          <p:cNvPr id="13" name="Espace réservé de la date 12">
            <a:extLst>
              <a:ext uri="{FF2B5EF4-FFF2-40B4-BE49-F238E27FC236}">
                <a16:creationId xmlns:a16="http://schemas.microsoft.com/office/drawing/2014/main" id="{FF23ED8F-7AFF-4C04-B3B4-0B15BAE11DA6}"/>
              </a:ext>
            </a:extLst>
          </p:cNvPr>
          <p:cNvSpPr>
            <a:spLocks noGrp="1"/>
          </p:cNvSpPr>
          <p:nvPr>
            <p:ph type="dt" sz="half" idx="14"/>
          </p:nvPr>
        </p:nvSpPr>
        <p:spPr>
          <a:xfrm>
            <a:off x="10800000" y="6480000"/>
            <a:ext cx="1313180" cy="247651"/>
          </a:xfrm>
        </p:spPr>
        <p:txBody>
          <a:bodyPr/>
          <a:lstStyle/>
          <a:p>
            <a:pPr rtl="0"/>
            <a:fld id="{69C78329-F967-4CEA-A59F-5F7BBAF0BBEE}"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14" name="Espace réservé du pied de page 13">
            <a:extLst>
              <a:ext uri="{FF2B5EF4-FFF2-40B4-BE49-F238E27FC236}">
                <a16:creationId xmlns:a16="http://schemas.microsoft.com/office/drawing/2014/main" id="{8D65CFA2-BC5C-4D3D-BE89-3D36E46134D3}"/>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15" name="Espace réservé du numéro de diapositive 14">
            <a:extLst>
              <a:ext uri="{FF2B5EF4-FFF2-40B4-BE49-F238E27FC236}">
                <a16:creationId xmlns:a16="http://schemas.microsoft.com/office/drawing/2014/main" id="{CE3C6523-3814-42F2-86BB-9CDF3658FE22}"/>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pPr rtl="0"/>
              <a:t>5</a:t>
            </a:fld>
            <a:endParaRPr lang="fr-FR" noProof="0" dirty="0"/>
          </a:p>
        </p:txBody>
      </p:sp>
    </p:spTree>
    <p:extLst>
      <p:ext uri="{BB962C8B-B14F-4D97-AF65-F5344CB8AC3E}">
        <p14:creationId xmlns:p14="http://schemas.microsoft.com/office/powerpoint/2010/main" val="88052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3AE552D2-09E8-4DF0-A487-337F0002CFA2}"/>
              </a:ext>
            </a:extLst>
          </p:cNvPr>
          <p:cNvSpPr>
            <a:spLocks noGrp="1"/>
          </p:cNvSpPr>
          <p:nvPr>
            <p:ph type="title"/>
          </p:nvPr>
        </p:nvSpPr>
        <p:spPr>
          <a:xfrm>
            <a:off x="964022" y="879063"/>
            <a:ext cx="9540000" cy="610863"/>
          </a:xfrm>
        </p:spPr>
        <p:txBody>
          <a:bodyPr>
            <a:normAutofit/>
          </a:bodyPr>
          <a:lstStyle/>
          <a:p>
            <a:r>
              <a:rPr lang="fr-FR" u="sng" dirty="0">
                <a:latin typeface="Century Schoolbook" panose="02040604050505020304" pitchFamily="18" charset="0"/>
              </a:rPr>
              <a:t>Problématiques</a:t>
            </a:r>
          </a:p>
        </p:txBody>
      </p:sp>
      <p:sp>
        <p:nvSpPr>
          <p:cNvPr id="18" name="Espace réservé du texte 17">
            <a:extLst>
              <a:ext uri="{FF2B5EF4-FFF2-40B4-BE49-F238E27FC236}">
                <a16:creationId xmlns:a16="http://schemas.microsoft.com/office/drawing/2014/main" id="{342ACBB3-6939-4B80-BA5B-29DB73DD1719}"/>
              </a:ext>
            </a:extLst>
          </p:cNvPr>
          <p:cNvSpPr>
            <a:spLocks noGrp="1"/>
          </p:cNvSpPr>
          <p:nvPr>
            <p:ph type="body" sz="quarter" idx="11"/>
          </p:nvPr>
        </p:nvSpPr>
        <p:spPr>
          <a:xfrm>
            <a:off x="952499" y="2016000"/>
            <a:ext cx="10748089" cy="4464000"/>
          </a:xfrm>
        </p:spPr>
        <p:txBody>
          <a:bodyPr/>
          <a:lstStyle/>
          <a:p>
            <a:pPr algn="l">
              <a:spcBef>
                <a:spcPts val="0"/>
              </a:spcBef>
            </a:pPr>
            <a:endParaRPr lang="fr-FR" sz="2000" b="0" i="0" u="none" strike="noStrike" baseline="0" dirty="0">
              <a:solidFill>
                <a:schemeClr val="accent1">
                  <a:lumMod val="75000"/>
                </a:schemeClr>
              </a:solidFill>
              <a:latin typeface="Century Schoolbook" panose="02040604050505020304" pitchFamily="18" charset="0"/>
            </a:endParaRPr>
          </a:p>
          <a:p>
            <a:pPr marL="342900" indent="-342900" algn="l">
              <a:buFont typeface="Wingdings" panose="05000000000000000000" pitchFamily="2" charset="2"/>
              <a:buChar char="ü"/>
            </a:pPr>
            <a:r>
              <a:rPr lang="fr-FR" sz="2000" b="0" i="0" u="none" strike="noStrike" baseline="0" dirty="0">
                <a:latin typeface="Century Schoolbook" panose="02040604050505020304" pitchFamily="18" charset="0"/>
              </a:rPr>
              <a:t>Comment réduire le temps de mise sur le marché.</a:t>
            </a:r>
          </a:p>
          <a:p>
            <a:pPr marL="342900" indent="-342900" algn="l">
              <a:buFont typeface="Wingdings" panose="05000000000000000000" pitchFamily="2" charset="2"/>
              <a:buChar char="ü"/>
            </a:pPr>
            <a:r>
              <a:rPr lang="fr-FR" sz="2000" b="0" i="0" u="none" strike="noStrike" baseline="0" dirty="0">
                <a:latin typeface="Century Schoolbook" panose="02040604050505020304" pitchFamily="18" charset="0"/>
              </a:rPr>
              <a:t>Comment repérer les erreurs très tôt dans le processus de développement.</a:t>
            </a:r>
          </a:p>
          <a:p>
            <a:pPr marL="342900" indent="-342900" algn="l">
              <a:buFont typeface="Wingdings" panose="05000000000000000000" pitchFamily="2" charset="2"/>
              <a:buChar char="ü"/>
            </a:pPr>
            <a:r>
              <a:rPr lang="fr-FR" sz="2000" b="0" i="0" u="none" strike="noStrike" baseline="0" dirty="0">
                <a:latin typeface="Century Schoolbook" panose="02040604050505020304" pitchFamily="18" charset="0"/>
              </a:rPr>
              <a:t>Comment mettre en place un processus de rétroaction qui permet d’avoir les retours d’expériences des utilisateurs afin de corriger et améliorer constamment le logiciel.</a:t>
            </a:r>
          </a:p>
          <a:p>
            <a:pPr algn="l">
              <a:spcBef>
                <a:spcPts val="0"/>
              </a:spcBef>
            </a:pPr>
            <a:endParaRPr lang="fr-FR" sz="1800" b="1" u="sng" dirty="0">
              <a:solidFill>
                <a:schemeClr val="accent1">
                  <a:lumMod val="75000"/>
                </a:schemeClr>
              </a:solidFill>
              <a:latin typeface="Century Schoolbook" panose="02040604050505020304" pitchFamily="18" charset="0"/>
            </a:endParaRPr>
          </a:p>
        </p:txBody>
      </p:sp>
      <p:sp>
        <p:nvSpPr>
          <p:cNvPr id="13" name="Espace réservé de la date 12">
            <a:extLst>
              <a:ext uri="{FF2B5EF4-FFF2-40B4-BE49-F238E27FC236}">
                <a16:creationId xmlns:a16="http://schemas.microsoft.com/office/drawing/2014/main" id="{FF23ED8F-7AFF-4C04-B3B4-0B15BAE11DA6}"/>
              </a:ext>
            </a:extLst>
          </p:cNvPr>
          <p:cNvSpPr>
            <a:spLocks noGrp="1"/>
          </p:cNvSpPr>
          <p:nvPr>
            <p:ph type="dt" sz="half" idx="14"/>
          </p:nvPr>
        </p:nvSpPr>
        <p:spPr>
          <a:xfrm>
            <a:off x="10800000" y="6480000"/>
            <a:ext cx="1313180" cy="247651"/>
          </a:xfrm>
        </p:spPr>
        <p:txBody>
          <a:bodyPr/>
          <a:lstStyle/>
          <a:p>
            <a:pPr rtl="0"/>
            <a:fld id="{69C78329-F967-4CEA-A59F-5F7BBAF0BBEE}"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14" name="Espace réservé du pied de page 13">
            <a:extLst>
              <a:ext uri="{FF2B5EF4-FFF2-40B4-BE49-F238E27FC236}">
                <a16:creationId xmlns:a16="http://schemas.microsoft.com/office/drawing/2014/main" id="{8D65CFA2-BC5C-4D3D-BE89-3D36E46134D3}"/>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15" name="Espace réservé du numéro de diapositive 14">
            <a:extLst>
              <a:ext uri="{FF2B5EF4-FFF2-40B4-BE49-F238E27FC236}">
                <a16:creationId xmlns:a16="http://schemas.microsoft.com/office/drawing/2014/main" id="{CE3C6523-3814-42F2-86BB-9CDF3658FE22}"/>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pPr rtl="0"/>
              <a:t>6</a:t>
            </a:fld>
            <a:endParaRPr lang="fr-FR" noProof="0" dirty="0"/>
          </a:p>
        </p:txBody>
      </p:sp>
    </p:spTree>
    <p:extLst>
      <p:ext uri="{BB962C8B-B14F-4D97-AF65-F5344CB8AC3E}">
        <p14:creationId xmlns:p14="http://schemas.microsoft.com/office/powerpoint/2010/main" val="272319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3AE552D2-09E8-4DF0-A487-337F0002CFA2}"/>
              </a:ext>
            </a:extLst>
          </p:cNvPr>
          <p:cNvSpPr>
            <a:spLocks noGrp="1"/>
          </p:cNvSpPr>
          <p:nvPr>
            <p:ph type="title"/>
          </p:nvPr>
        </p:nvSpPr>
        <p:spPr>
          <a:xfrm>
            <a:off x="964022" y="879063"/>
            <a:ext cx="9540000" cy="610863"/>
          </a:xfrm>
        </p:spPr>
        <p:txBody>
          <a:bodyPr>
            <a:normAutofit/>
          </a:bodyPr>
          <a:lstStyle/>
          <a:p>
            <a:r>
              <a:rPr lang="fr-FR" u="sng" dirty="0">
                <a:latin typeface="Century Schoolbook" panose="02040604050505020304" pitchFamily="18" charset="0"/>
              </a:rPr>
              <a:t>Objectifs</a:t>
            </a:r>
          </a:p>
        </p:txBody>
      </p:sp>
      <p:sp>
        <p:nvSpPr>
          <p:cNvPr id="18" name="Espace réservé du texte 17">
            <a:extLst>
              <a:ext uri="{FF2B5EF4-FFF2-40B4-BE49-F238E27FC236}">
                <a16:creationId xmlns:a16="http://schemas.microsoft.com/office/drawing/2014/main" id="{342ACBB3-6939-4B80-BA5B-29DB73DD1719}"/>
              </a:ext>
            </a:extLst>
          </p:cNvPr>
          <p:cNvSpPr>
            <a:spLocks noGrp="1"/>
          </p:cNvSpPr>
          <p:nvPr>
            <p:ph type="body" sz="quarter" idx="11"/>
          </p:nvPr>
        </p:nvSpPr>
        <p:spPr>
          <a:xfrm>
            <a:off x="952499" y="2016000"/>
            <a:ext cx="10748089" cy="4464000"/>
          </a:xfrm>
        </p:spPr>
        <p:txBody>
          <a:bodyPr/>
          <a:lstStyle/>
          <a:p>
            <a:pPr marL="285750" indent="-285750" algn="l">
              <a:buFont typeface="Wingdings" panose="05000000000000000000" pitchFamily="2" charset="2"/>
              <a:buChar char="ü"/>
            </a:pPr>
            <a:r>
              <a:rPr lang="fr-FR" sz="2000" i="0" u="none" strike="noStrike" baseline="0" dirty="0">
                <a:latin typeface="Century Schoolbook" panose="02040604050505020304" pitchFamily="18" charset="0"/>
              </a:rPr>
              <a:t>La réduction du temps de mise sur le marché, </a:t>
            </a:r>
            <a:r>
              <a:rPr lang="fr-FR" sz="2000" b="0" i="0" u="none" strike="noStrike" baseline="0" dirty="0">
                <a:latin typeface="Century Schoolbook" panose="02040604050505020304" pitchFamily="18" charset="0"/>
              </a:rPr>
              <a:t>le but est de réduire le temps de production de nos logiciels afin de les mettre rapidement sur le marché sinon le risque serait de perdre en compétitivité.</a:t>
            </a:r>
          </a:p>
          <a:p>
            <a:pPr marL="285750" indent="-285750" algn="l">
              <a:buFont typeface="Wingdings" panose="05000000000000000000" pitchFamily="2" charset="2"/>
              <a:buChar char="ü"/>
            </a:pPr>
            <a:r>
              <a:rPr lang="fr-FR" sz="2000" i="0" u="none" strike="noStrike" baseline="0" dirty="0">
                <a:latin typeface="Century Schoolbook" panose="02040604050505020304" pitchFamily="18" charset="0"/>
              </a:rPr>
              <a:t>La flexibilité face aux changements, si </a:t>
            </a:r>
            <a:r>
              <a:rPr lang="fr-FR" sz="2000" b="0" i="0" u="none" strike="noStrike" baseline="0" dirty="0">
                <a:latin typeface="Century Schoolbook" panose="02040604050505020304" pitchFamily="18" charset="0"/>
              </a:rPr>
              <a:t>le déploiement du logiciel se passe mal pour différentes raisons, l’infrastructure doit nous permettre de revenir à une version antérieure.</a:t>
            </a:r>
          </a:p>
          <a:p>
            <a:pPr marL="285750" indent="-285750" algn="l">
              <a:buFont typeface="Wingdings" panose="05000000000000000000" pitchFamily="2" charset="2"/>
              <a:buChar char="ü"/>
            </a:pPr>
            <a:r>
              <a:rPr lang="fr-FR" sz="2000" i="0" u="none" strike="noStrike" baseline="0" dirty="0">
                <a:latin typeface="Century Schoolbook" panose="02040604050505020304" pitchFamily="18" charset="0"/>
              </a:rPr>
              <a:t>La diminution des risques, </a:t>
            </a:r>
            <a:r>
              <a:rPr lang="fr-FR" sz="2000" b="0" i="0" u="none" strike="noStrike" baseline="0" dirty="0">
                <a:latin typeface="Century Schoolbook" panose="02040604050505020304" pitchFamily="18" charset="0"/>
              </a:rPr>
              <a:t>si on déploient des changements mineurs, alors le risque est bien calculé et maitrisé par rapport à un déploiement massif de plusieurs changements.</a:t>
            </a:r>
          </a:p>
          <a:p>
            <a:pPr marL="285750" indent="-285750" algn="l">
              <a:buFont typeface="Wingdings" panose="05000000000000000000" pitchFamily="2" charset="2"/>
              <a:buChar char="ü"/>
            </a:pPr>
            <a:r>
              <a:rPr lang="fr-FR" sz="2000" i="0" u="none" strike="noStrike" baseline="0" dirty="0">
                <a:latin typeface="Century Schoolbook" panose="02040604050505020304" pitchFamily="18" charset="0"/>
              </a:rPr>
              <a:t>La diminution du stress, </a:t>
            </a:r>
            <a:r>
              <a:rPr lang="fr-FR" sz="2000" b="0" i="0" u="none" strike="noStrike" baseline="0" dirty="0">
                <a:latin typeface="Century Schoolbook" panose="02040604050505020304" pitchFamily="18" charset="0"/>
              </a:rPr>
              <a:t>il n’est plus nécessaire d’intervenir manuellement pour effectuer le déploiement, car il y aura une procédure automatisée pour le faire.</a:t>
            </a:r>
            <a:endParaRPr lang="fr-FR" sz="2000" dirty="0">
              <a:solidFill>
                <a:schemeClr val="accent1">
                  <a:lumMod val="75000"/>
                </a:schemeClr>
              </a:solidFill>
              <a:latin typeface="Century Schoolbook" panose="02040604050505020304" pitchFamily="18" charset="0"/>
            </a:endParaRPr>
          </a:p>
        </p:txBody>
      </p:sp>
      <p:sp>
        <p:nvSpPr>
          <p:cNvPr id="13" name="Espace réservé de la date 12">
            <a:extLst>
              <a:ext uri="{FF2B5EF4-FFF2-40B4-BE49-F238E27FC236}">
                <a16:creationId xmlns:a16="http://schemas.microsoft.com/office/drawing/2014/main" id="{FF23ED8F-7AFF-4C04-B3B4-0B15BAE11DA6}"/>
              </a:ext>
            </a:extLst>
          </p:cNvPr>
          <p:cNvSpPr>
            <a:spLocks noGrp="1"/>
          </p:cNvSpPr>
          <p:nvPr>
            <p:ph type="dt" sz="half" idx="14"/>
          </p:nvPr>
        </p:nvSpPr>
        <p:spPr>
          <a:xfrm>
            <a:off x="10800000" y="6480000"/>
            <a:ext cx="1313180" cy="247651"/>
          </a:xfrm>
        </p:spPr>
        <p:txBody>
          <a:bodyPr/>
          <a:lstStyle/>
          <a:p>
            <a:pPr rtl="0"/>
            <a:fld id="{69C78329-F967-4CEA-A59F-5F7BBAF0BBEE}" type="datetime4">
              <a:rPr lang="fr-FR" noProof="0" smtClean="0">
                <a:latin typeface="Century Schoolbook" panose="02040604050505020304" pitchFamily="18" charset="0"/>
              </a:rPr>
              <a:t>29 décembre 2021</a:t>
            </a:fld>
            <a:endParaRPr lang="fr-FR" noProof="0" dirty="0">
              <a:latin typeface="Century Schoolbook" panose="02040604050505020304" pitchFamily="18" charset="0"/>
            </a:endParaRPr>
          </a:p>
        </p:txBody>
      </p:sp>
      <p:sp>
        <p:nvSpPr>
          <p:cNvPr id="14" name="Espace réservé du pied de page 13">
            <a:extLst>
              <a:ext uri="{FF2B5EF4-FFF2-40B4-BE49-F238E27FC236}">
                <a16:creationId xmlns:a16="http://schemas.microsoft.com/office/drawing/2014/main" id="{8D65CFA2-BC5C-4D3D-BE89-3D36E46134D3}"/>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15" name="Espace réservé du numéro de diapositive 14">
            <a:extLst>
              <a:ext uri="{FF2B5EF4-FFF2-40B4-BE49-F238E27FC236}">
                <a16:creationId xmlns:a16="http://schemas.microsoft.com/office/drawing/2014/main" id="{CE3C6523-3814-42F2-86BB-9CDF3658FE22}"/>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latin typeface="Century Schoolbook" panose="02040604050505020304" pitchFamily="18" charset="0"/>
              </a:rPr>
              <a:pPr rtl="0"/>
              <a:t>7</a:t>
            </a:fld>
            <a:endParaRPr lang="fr-FR" noProof="0" dirty="0">
              <a:latin typeface="Century Schoolbook" panose="02040604050505020304" pitchFamily="18" charset="0"/>
            </a:endParaRPr>
          </a:p>
        </p:txBody>
      </p:sp>
    </p:spTree>
    <p:extLst>
      <p:ext uri="{BB962C8B-B14F-4D97-AF65-F5344CB8AC3E}">
        <p14:creationId xmlns:p14="http://schemas.microsoft.com/office/powerpoint/2010/main" val="370059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A76EA09-CDB4-4B92-9DAF-5EE0D33D9B9B}"/>
              </a:ext>
            </a:extLst>
          </p:cNvPr>
          <p:cNvSpPr>
            <a:spLocks noGrp="1"/>
          </p:cNvSpPr>
          <p:nvPr>
            <p:ph type="title"/>
          </p:nvPr>
        </p:nvSpPr>
        <p:spPr>
          <a:xfrm>
            <a:off x="964023" y="864000"/>
            <a:ext cx="4941477" cy="610863"/>
          </a:xfrm>
        </p:spPr>
        <p:txBody>
          <a:bodyPr>
            <a:normAutofit/>
          </a:bodyPr>
          <a:lstStyle/>
          <a:p>
            <a:r>
              <a:rPr lang="fr-FR" u="sng" dirty="0">
                <a:latin typeface="Century Schoolbook" panose="02040604050505020304" pitchFamily="18" charset="0"/>
              </a:rPr>
              <a:t>Le DevOps</a:t>
            </a:r>
          </a:p>
        </p:txBody>
      </p:sp>
      <p:sp>
        <p:nvSpPr>
          <p:cNvPr id="4" name="Espace réservé du texte 3">
            <a:extLst>
              <a:ext uri="{FF2B5EF4-FFF2-40B4-BE49-F238E27FC236}">
                <a16:creationId xmlns:a16="http://schemas.microsoft.com/office/drawing/2014/main" id="{A64F49DD-66C1-4133-B724-A9BE0F255BC0}"/>
              </a:ext>
            </a:extLst>
          </p:cNvPr>
          <p:cNvSpPr>
            <a:spLocks noGrp="1"/>
          </p:cNvSpPr>
          <p:nvPr>
            <p:ph type="body" sz="quarter" idx="11"/>
          </p:nvPr>
        </p:nvSpPr>
        <p:spPr>
          <a:xfrm>
            <a:off x="964023" y="2037435"/>
            <a:ext cx="9925708" cy="3704638"/>
          </a:xfrm>
        </p:spPr>
        <p:txBody>
          <a:bodyPr/>
          <a:lstStyle/>
          <a:p>
            <a:r>
              <a:rPr lang="fr-FR" sz="1800" b="1" i="0" u="none" strike="noStrike" baseline="0" dirty="0">
                <a:solidFill>
                  <a:schemeClr val="accent1">
                    <a:lumMod val="75000"/>
                  </a:schemeClr>
                </a:solidFill>
                <a:latin typeface="Century Schoolbook" panose="02040604050505020304" pitchFamily="18" charset="0"/>
              </a:rPr>
              <a:t>DevOps</a:t>
            </a:r>
            <a:r>
              <a:rPr lang="fr-FR" sz="1800" b="1" i="0" u="none" strike="noStrike" baseline="0" dirty="0">
                <a:solidFill>
                  <a:srgbClr val="000000"/>
                </a:solidFill>
                <a:latin typeface="Century Schoolbook" panose="02040604050505020304" pitchFamily="18" charset="0"/>
              </a:rPr>
              <a:t>, contraction de “Développement” et “Opérations” est un mouvement, une philosophie ou encore un ensemble de pratiques, inventé en 2009 par Patrick </a:t>
            </a:r>
            <a:r>
              <a:rPr lang="fr-FR" sz="1800" b="1" i="0" u="none" strike="noStrike" baseline="0" dirty="0" err="1">
                <a:solidFill>
                  <a:srgbClr val="000000"/>
                </a:solidFill>
                <a:latin typeface="Century Schoolbook" panose="02040604050505020304" pitchFamily="18" charset="0"/>
              </a:rPr>
              <a:t>Debois</a:t>
            </a:r>
            <a:r>
              <a:rPr lang="fr-FR" sz="1800" b="1" i="0" u="none" strike="noStrike" baseline="0" dirty="0">
                <a:solidFill>
                  <a:srgbClr val="000000"/>
                </a:solidFill>
                <a:latin typeface="Century Schoolbook" panose="02040604050505020304" pitchFamily="18" charset="0"/>
              </a:rPr>
              <a:t> et visant à l’alignement de l’ensemble des équipes du SI à commencer par les “devs”, chargés de faire évoluer l’application, d’ajouter de nouvelles fonctionnalités ou encore corriger des bugs, et les “</a:t>
            </a:r>
            <a:r>
              <a:rPr lang="fr-FR" sz="1800" b="1" i="0" u="none" strike="noStrike" baseline="0" dirty="0" err="1">
                <a:solidFill>
                  <a:srgbClr val="000000"/>
                </a:solidFill>
                <a:latin typeface="Century Schoolbook" panose="02040604050505020304" pitchFamily="18" charset="0"/>
              </a:rPr>
              <a:t>ops</a:t>
            </a:r>
            <a:r>
              <a:rPr lang="fr-FR" sz="1800" b="1" i="0" u="none" strike="noStrike" baseline="0" dirty="0">
                <a:solidFill>
                  <a:srgbClr val="000000"/>
                </a:solidFill>
                <a:latin typeface="Century Schoolbook" panose="02040604050505020304" pitchFamily="18" charset="0"/>
              </a:rPr>
              <a:t>” chargés de maintenir l’application en conditions opérationnelles et de garantir sa stabilité et sa qualité. </a:t>
            </a:r>
            <a:endParaRPr lang="fr-FR" sz="1800" b="1" dirty="0">
              <a:solidFill>
                <a:srgbClr val="000000"/>
              </a:solidFill>
              <a:latin typeface="Century Schoolbook" panose="02040604050505020304" pitchFamily="18" charset="0"/>
            </a:endParaRPr>
          </a:p>
          <a:p>
            <a:pPr marL="285750" indent="-285750">
              <a:buFont typeface="Wingdings" panose="05000000000000000000" pitchFamily="2" charset="2"/>
              <a:buChar char="v"/>
            </a:pPr>
            <a:endParaRPr lang="fr-FR" dirty="0"/>
          </a:p>
        </p:txBody>
      </p:sp>
      <p:sp>
        <p:nvSpPr>
          <p:cNvPr id="5" name="Espace réservé de la date 4">
            <a:extLst>
              <a:ext uri="{FF2B5EF4-FFF2-40B4-BE49-F238E27FC236}">
                <a16:creationId xmlns:a16="http://schemas.microsoft.com/office/drawing/2014/main" id="{A99B3A5E-5304-4031-9829-ACB7A8EDD495}"/>
              </a:ext>
            </a:extLst>
          </p:cNvPr>
          <p:cNvSpPr>
            <a:spLocks noGrp="1"/>
          </p:cNvSpPr>
          <p:nvPr>
            <p:ph type="dt" sz="half" idx="14"/>
          </p:nvPr>
        </p:nvSpPr>
        <p:spPr>
          <a:xfrm>
            <a:off x="10800000" y="6480000"/>
            <a:ext cx="1313180" cy="247651"/>
          </a:xfrm>
        </p:spPr>
        <p:txBody>
          <a:bodyPr/>
          <a:lstStyle/>
          <a:p>
            <a:pPr rtl="0"/>
            <a:fld id="{4819C045-5F09-4A16-B650-BA0AC2A3D51B}" type="datetime4">
              <a:rPr lang="fr-FR" noProof="0" smtClean="0">
                <a:latin typeface="Century Schoolbook" panose="02040604050505020304" pitchFamily="18" charset="0"/>
              </a:rPr>
              <a:t>30 décembre 2021</a:t>
            </a:fld>
            <a:endParaRPr lang="fr-FR" noProof="0" dirty="0">
              <a:latin typeface="Century Schoolbook" panose="02040604050505020304" pitchFamily="18" charset="0"/>
            </a:endParaRPr>
          </a:p>
        </p:txBody>
      </p:sp>
      <p:sp>
        <p:nvSpPr>
          <p:cNvPr id="7" name="Espace réservé du numéro de diapositive 6">
            <a:extLst>
              <a:ext uri="{FF2B5EF4-FFF2-40B4-BE49-F238E27FC236}">
                <a16:creationId xmlns:a16="http://schemas.microsoft.com/office/drawing/2014/main" id="{00A4D0ED-C727-41B8-9BBE-C59AE439416F}"/>
              </a:ext>
            </a:extLst>
          </p:cNvPr>
          <p:cNvSpPr>
            <a:spLocks noGrp="1"/>
          </p:cNvSpPr>
          <p:nvPr>
            <p:ph type="sldNum" sz="quarter" idx="16"/>
          </p:nvPr>
        </p:nvSpPr>
        <p:spPr>
          <a:xfrm>
            <a:off x="971550" y="6480000"/>
            <a:ext cx="523240" cy="247651"/>
          </a:xfrm>
        </p:spPr>
        <p:txBody>
          <a:bodyPr/>
          <a:lstStyle/>
          <a:p>
            <a:pPr rtl="0"/>
            <a:fld id="{294A09A9-5501-47C1-A89A-A340965A2BE2}" type="slidenum">
              <a:rPr lang="fr-FR" noProof="0" smtClean="0"/>
              <a:pPr rtl="0"/>
              <a:t>8</a:t>
            </a:fld>
            <a:endParaRPr lang="fr-FR" noProof="0" dirty="0"/>
          </a:p>
        </p:txBody>
      </p:sp>
      <p:sp>
        <p:nvSpPr>
          <p:cNvPr id="8" name="Organigramme : Connecteur 7">
            <a:extLst>
              <a:ext uri="{FF2B5EF4-FFF2-40B4-BE49-F238E27FC236}">
                <a16:creationId xmlns:a16="http://schemas.microsoft.com/office/drawing/2014/main" id="{8D436910-F5C0-4345-B039-83FA288AE158}"/>
              </a:ext>
            </a:extLst>
          </p:cNvPr>
          <p:cNvSpPr/>
          <p:nvPr/>
        </p:nvSpPr>
        <p:spPr>
          <a:xfrm>
            <a:off x="1909665" y="4450700"/>
            <a:ext cx="1080000" cy="1080000"/>
          </a:xfrm>
          <a:prstGeom prst="flowChartConnector">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latin typeface="Century Schoolbook" panose="02040604050505020304" pitchFamily="18" charset="0"/>
              </a:rPr>
              <a:t>Devs</a:t>
            </a:r>
          </a:p>
        </p:txBody>
      </p:sp>
      <p:sp>
        <p:nvSpPr>
          <p:cNvPr id="9" name="Signe Plus 8">
            <a:extLst>
              <a:ext uri="{FF2B5EF4-FFF2-40B4-BE49-F238E27FC236}">
                <a16:creationId xmlns:a16="http://schemas.microsoft.com/office/drawing/2014/main" id="{22A10BD9-06DA-4168-B4FC-93C3EAE6FFAA}"/>
              </a:ext>
            </a:extLst>
          </p:cNvPr>
          <p:cNvSpPr/>
          <p:nvPr/>
        </p:nvSpPr>
        <p:spPr>
          <a:xfrm>
            <a:off x="3172409" y="4450701"/>
            <a:ext cx="914400" cy="1035698"/>
          </a:xfrm>
          <a:prstGeom prst="mathPlus">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Organigramme : Connecteur 9">
            <a:extLst>
              <a:ext uri="{FF2B5EF4-FFF2-40B4-BE49-F238E27FC236}">
                <a16:creationId xmlns:a16="http://schemas.microsoft.com/office/drawing/2014/main" id="{A061B1B9-1E69-41F9-A4CA-A24F3F23DCBA}"/>
              </a:ext>
            </a:extLst>
          </p:cNvPr>
          <p:cNvSpPr/>
          <p:nvPr/>
        </p:nvSpPr>
        <p:spPr>
          <a:xfrm>
            <a:off x="4310744" y="4450701"/>
            <a:ext cx="1080000" cy="1080000"/>
          </a:xfrm>
          <a:prstGeom prst="flowChartConnecto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latin typeface="Century Schoolbook" panose="02040604050505020304" pitchFamily="18" charset="0"/>
              </a:rPr>
              <a:t>Ops</a:t>
            </a:r>
          </a:p>
        </p:txBody>
      </p:sp>
      <p:sp>
        <p:nvSpPr>
          <p:cNvPr id="11" name="Signe Plus 10">
            <a:extLst>
              <a:ext uri="{FF2B5EF4-FFF2-40B4-BE49-F238E27FC236}">
                <a16:creationId xmlns:a16="http://schemas.microsoft.com/office/drawing/2014/main" id="{DEE3DEC4-E769-4D2D-A857-CBD639E232EF}"/>
              </a:ext>
            </a:extLst>
          </p:cNvPr>
          <p:cNvSpPr/>
          <p:nvPr/>
        </p:nvSpPr>
        <p:spPr>
          <a:xfrm>
            <a:off x="5607702" y="4450701"/>
            <a:ext cx="914400" cy="1035698"/>
          </a:xfrm>
          <a:prstGeom prst="mathPlus">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Connecteur 11">
            <a:extLst>
              <a:ext uri="{FF2B5EF4-FFF2-40B4-BE49-F238E27FC236}">
                <a16:creationId xmlns:a16="http://schemas.microsoft.com/office/drawing/2014/main" id="{AC17BF06-0ED0-439B-819E-6FAE30A9BCC9}"/>
              </a:ext>
            </a:extLst>
          </p:cNvPr>
          <p:cNvSpPr/>
          <p:nvPr/>
        </p:nvSpPr>
        <p:spPr>
          <a:xfrm>
            <a:off x="6746038" y="4449741"/>
            <a:ext cx="1080000" cy="1080000"/>
          </a:xfrm>
          <a:prstGeom prst="flowChartConnector">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chemeClr val="bg1"/>
                </a:solidFill>
                <a:latin typeface="Century Schoolbook" panose="02040604050505020304" pitchFamily="18" charset="0"/>
              </a:rPr>
              <a:t>Autres</a:t>
            </a:r>
          </a:p>
        </p:txBody>
      </p:sp>
      <p:sp>
        <p:nvSpPr>
          <p:cNvPr id="14" name="Est égal à 13">
            <a:extLst>
              <a:ext uri="{FF2B5EF4-FFF2-40B4-BE49-F238E27FC236}">
                <a16:creationId xmlns:a16="http://schemas.microsoft.com/office/drawing/2014/main" id="{DCF0DB69-FF91-4CDA-B5D2-8CD3BD73103C}"/>
              </a:ext>
            </a:extLst>
          </p:cNvPr>
          <p:cNvSpPr/>
          <p:nvPr/>
        </p:nvSpPr>
        <p:spPr>
          <a:xfrm>
            <a:off x="8166629" y="4823926"/>
            <a:ext cx="575383" cy="312575"/>
          </a:xfrm>
          <a:prstGeom prst="mathEqual">
            <a:avLst>
              <a:gd name="adj1" fmla="val 23520"/>
              <a:gd name="adj2" fmla="val 52960"/>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chemeClr val="tx1"/>
              </a:solidFill>
            </a:endParaRPr>
          </a:p>
        </p:txBody>
      </p:sp>
      <p:sp>
        <p:nvSpPr>
          <p:cNvPr id="15" name="Organigramme : Connecteur 14">
            <a:extLst>
              <a:ext uri="{FF2B5EF4-FFF2-40B4-BE49-F238E27FC236}">
                <a16:creationId xmlns:a16="http://schemas.microsoft.com/office/drawing/2014/main" id="{672B63E8-3AED-43DB-B08F-F5906DAF2F47}"/>
              </a:ext>
            </a:extLst>
          </p:cNvPr>
          <p:cNvSpPr/>
          <p:nvPr/>
        </p:nvSpPr>
        <p:spPr>
          <a:xfrm>
            <a:off x="8972173" y="4449741"/>
            <a:ext cx="1080000" cy="1080000"/>
          </a:xfrm>
          <a:prstGeom prst="flowChartConnector">
            <a:avLst/>
          </a:prstGeom>
          <a:gradFill>
            <a:gsLst>
              <a:gs pos="45000">
                <a:schemeClr val="tx2"/>
              </a:gs>
              <a:gs pos="0">
                <a:schemeClr val="accent1">
                  <a:lumMod val="75000"/>
                </a:schemeClr>
              </a:gs>
              <a:gs pos="99000">
                <a:schemeClr val="accent2">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bg1"/>
                </a:solidFill>
                <a:latin typeface="Century Schoolbook" panose="02040604050505020304" pitchFamily="18" charset="0"/>
              </a:rPr>
              <a:t>DevOps</a:t>
            </a:r>
          </a:p>
        </p:txBody>
      </p:sp>
      <p:sp>
        <p:nvSpPr>
          <p:cNvPr id="2" name="Espace réservé du pied de page 1">
            <a:extLst>
              <a:ext uri="{FF2B5EF4-FFF2-40B4-BE49-F238E27FC236}">
                <a16:creationId xmlns:a16="http://schemas.microsoft.com/office/drawing/2014/main" id="{19178473-637B-4620-BC6E-2743F7130866}"/>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Tree>
    <p:extLst>
      <p:ext uri="{BB962C8B-B14F-4D97-AF65-F5344CB8AC3E}">
        <p14:creationId xmlns:p14="http://schemas.microsoft.com/office/powerpoint/2010/main" val="82991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758475" cy="610863"/>
          </a:xfrm>
        </p:spPr>
        <p:txBody>
          <a:bodyPr rtlCol="0">
            <a:normAutofit/>
          </a:bodyPr>
          <a:lstStyle/>
          <a:p>
            <a:pPr rtl="0"/>
            <a:r>
              <a:rPr lang="fr-FR" u="sng" dirty="0">
                <a:latin typeface="Century Schoolbook" panose="02040604050505020304" pitchFamily="18" charset="0"/>
              </a:rPr>
              <a:t>L’intégration continue</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4"/>
          </p:nvPr>
        </p:nvSpPr>
        <p:spPr>
          <a:xfrm>
            <a:off x="10800000" y="6480000"/>
            <a:ext cx="1313180" cy="247651"/>
          </a:xfrm>
        </p:spPr>
        <p:txBody>
          <a:bodyPr rtlCol="0"/>
          <a:lstStyle/>
          <a:p>
            <a:pPr rtl="0"/>
            <a:fld id="{A7AEBAA8-5DF3-4BA6-90CE-89E45ADD2987}" type="datetime4">
              <a:rPr lang="fr-FR" smtClean="0">
                <a:latin typeface="Century Schoolbook" panose="02040604050505020304" pitchFamily="18" charset="0"/>
              </a:rPr>
              <a:t>30 décembre 2021</a:t>
            </a:fld>
            <a:endParaRPr lang="fr-FR" dirty="0">
              <a:latin typeface="Century Schoolbook" panose="02040604050505020304" pitchFamily="18" charset="0"/>
            </a:endParaRPr>
          </a:p>
        </p:txBody>
      </p:sp>
      <p:sp>
        <p:nvSpPr>
          <p:cNvPr id="2" name="Espace réservé du pied de page 1">
            <a:extLst>
              <a:ext uri="{FF2B5EF4-FFF2-40B4-BE49-F238E27FC236}">
                <a16:creationId xmlns:a16="http://schemas.microsoft.com/office/drawing/2014/main" id="{2207E372-5A57-4C7A-9FDB-9EDAAAE9C70B}"/>
              </a:ext>
            </a:extLst>
          </p:cNvPr>
          <p:cNvSpPr>
            <a:spLocks noGrp="1"/>
          </p:cNvSpPr>
          <p:nvPr>
            <p:ph type="ftr" sz="quarter" idx="15"/>
          </p:nvPr>
        </p:nvSpPr>
        <p:spPr>
          <a:xfrm>
            <a:off x="5400000" y="6480000"/>
            <a:ext cx="1497330" cy="247651"/>
          </a:xfrm>
        </p:spPr>
        <p:txBody>
          <a:bodyPr/>
          <a:lstStyle/>
          <a:p>
            <a:pPr rtl="0"/>
            <a:r>
              <a:rPr lang="fr-FR" noProof="0" dirty="0">
                <a:latin typeface="Century Schoolbook" panose="02040604050505020304" pitchFamily="18" charset="0"/>
              </a:rPr>
              <a:t>Dominique BRETON</a:t>
            </a:r>
            <a:endParaRPr lang="fr-FR" b="0" noProof="0" dirty="0">
              <a:latin typeface="Century Schoolbook" panose="02040604050505020304" pitchFamily="18" charset="0"/>
            </a:endParaRP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480000"/>
            <a:ext cx="523240" cy="247651"/>
          </a:xfrm>
        </p:spPr>
        <p:txBody>
          <a:bodyPr rtlCol="0"/>
          <a:lstStyle/>
          <a:p>
            <a:pPr rtl="0"/>
            <a:fld id="{294A09A9-5501-47C1-A89A-A340965A2BE2}" type="slidenum">
              <a:rPr lang="fr-FR" smtClean="0">
                <a:latin typeface="Century Schoolbook" panose="02040604050505020304" pitchFamily="18" charset="0"/>
              </a:rPr>
              <a:pPr rtl="0"/>
              <a:t>9</a:t>
            </a:fld>
            <a:endParaRPr lang="fr-FR" dirty="0">
              <a:latin typeface="Century Schoolbook" panose="02040604050505020304" pitchFamily="18" charset="0"/>
            </a:endParaRPr>
          </a:p>
        </p:txBody>
      </p:sp>
      <p:sp>
        <p:nvSpPr>
          <p:cNvPr id="8" name="ZoneTexte 7">
            <a:extLst>
              <a:ext uri="{FF2B5EF4-FFF2-40B4-BE49-F238E27FC236}">
                <a16:creationId xmlns:a16="http://schemas.microsoft.com/office/drawing/2014/main" id="{3C48384A-D3C9-4DE6-892A-821B998963BF}"/>
              </a:ext>
            </a:extLst>
          </p:cNvPr>
          <p:cNvSpPr txBox="1"/>
          <p:nvPr/>
        </p:nvSpPr>
        <p:spPr>
          <a:xfrm>
            <a:off x="852054" y="1688544"/>
            <a:ext cx="10848533" cy="4185761"/>
          </a:xfrm>
          <a:prstGeom prst="rect">
            <a:avLst/>
          </a:prstGeom>
          <a:noFill/>
        </p:spPr>
        <p:txBody>
          <a:bodyPr wrap="square" rtlCol="0">
            <a:spAutoFit/>
          </a:bodyPr>
          <a:lstStyle/>
          <a:p>
            <a:endParaRPr lang="fr-FR" b="1" dirty="0">
              <a:solidFill>
                <a:schemeClr val="accent1">
                  <a:lumMod val="75000"/>
                </a:schemeClr>
              </a:solidFill>
              <a:latin typeface="Century Schoolbook" panose="02040604050505020304" pitchFamily="18" charset="0"/>
            </a:endParaRPr>
          </a:p>
          <a:p>
            <a:r>
              <a:rPr lang="fr-FR" b="1" i="0" u="none" strike="noStrike" baseline="0" dirty="0">
                <a:solidFill>
                  <a:schemeClr val="accent1">
                    <a:lumMod val="75000"/>
                  </a:schemeClr>
                </a:solidFill>
                <a:latin typeface="Century Schoolbook" panose="02040604050505020304" pitchFamily="18" charset="0"/>
              </a:rPr>
              <a:t>L’intégration continue </a:t>
            </a:r>
            <a:r>
              <a:rPr lang="fr-FR" b="1" i="0" u="none" strike="noStrike" baseline="0" dirty="0">
                <a:solidFill>
                  <a:srgbClr val="000000"/>
                </a:solidFill>
                <a:latin typeface="Century Schoolbook" panose="02040604050505020304" pitchFamily="18" charset="0"/>
              </a:rPr>
              <a:t>ou </a:t>
            </a:r>
            <a:r>
              <a:rPr lang="fr-FR" b="1" i="0" u="none" strike="noStrike" baseline="0" dirty="0" err="1">
                <a:solidFill>
                  <a:srgbClr val="000000"/>
                </a:solidFill>
                <a:latin typeface="Century Schoolbook" panose="02040604050505020304" pitchFamily="18" charset="0"/>
              </a:rPr>
              <a:t>Continuous</a:t>
            </a:r>
            <a:r>
              <a:rPr lang="fr-FR" b="1" i="0" u="none" strike="noStrike" baseline="0" dirty="0">
                <a:solidFill>
                  <a:srgbClr val="000000"/>
                </a:solidFill>
                <a:latin typeface="Century Schoolbook" panose="02040604050505020304" pitchFamily="18" charset="0"/>
              </a:rPr>
              <a:t> Delivery (CI) est un processus orienté études consistant à compiler, tester, et déployer sur un environnement d’intégration. Le but est de tester aussi souvent et autant que possible les non-régressions du livrable afin de détecter les bugs le plus tôt possible. La plupart du travail est réalisée par des outils de test. Le déploiement sur la plateforme d’intégration devient simple et peut être réalisé sans faire intervenir les « </a:t>
            </a:r>
            <a:r>
              <a:rPr lang="fr-FR" b="1" i="0" u="none" strike="noStrike" baseline="0" dirty="0" err="1">
                <a:solidFill>
                  <a:srgbClr val="000000"/>
                </a:solidFill>
                <a:latin typeface="Century Schoolbook" panose="02040604050505020304" pitchFamily="18" charset="0"/>
              </a:rPr>
              <a:t>ops</a:t>
            </a:r>
            <a:r>
              <a:rPr lang="fr-FR" b="1" i="0" u="none" strike="noStrike" baseline="0" dirty="0">
                <a:solidFill>
                  <a:srgbClr val="000000"/>
                </a:solidFill>
                <a:latin typeface="Century Schoolbook" panose="02040604050505020304" pitchFamily="18" charset="0"/>
              </a:rPr>
              <a:t> ».</a:t>
            </a:r>
          </a:p>
          <a:p>
            <a:endParaRPr lang="fr-FR" sz="1400" b="1" i="0" u="none" strike="noStrike" baseline="0" dirty="0">
              <a:solidFill>
                <a:srgbClr val="000000"/>
              </a:solidFill>
              <a:latin typeface="Century Schoolbook" panose="02040604050505020304" pitchFamily="18" charset="0"/>
            </a:endParaRPr>
          </a:p>
          <a:p>
            <a:r>
              <a:rPr lang="fr-FR" b="1" i="0" u="none" strike="noStrike" baseline="0" dirty="0">
                <a:solidFill>
                  <a:srgbClr val="000000"/>
                </a:solidFill>
                <a:latin typeface="Century Schoolbook" panose="02040604050505020304" pitchFamily="18" charset="0"/>
              </a:rPr>
              <a:t>L'intégration continue se fait en 5 étapes : </a:t>
            </a:r>
            <a:endParaRPr lang="fr-FR" b="0" i="0" u="none" strike="noStrike" baseline="0" dirty="0">
              <a:solidFill>
                <a:srgbClr val="000000"/>
              </a:solidFill>
              <a:latin typeface="Century Schoolbook" panose="02040604050505020304" pitchFamily="18" charset="0"/>
            </a:endParaRPr>
          </a:p>
          <a:p>
            <a:pPr marL="285750" indent="-285750">
              <a:buFont typeface="Wingdings" panose="05000000000000000000" pitchFamily="2" charset="2"/>
              <a:buChar char="ü"/>
            </a:pPr>
            <a:r>
              <a:rPr lang="fr-FR" i="0" u="none" strike="noStrike" baseline="0" dirty="0">
                <a:solidFill>
                  <a:srgbClr val="000000"/>
                </a:solidFill>
                <a:latin typeface="Century Schoolbook" panose="02040604050505020304" pitchFamily="18" charset="0"/>
              </a:rPr>
              <a:t>Planifier le développement. </a:t>
            </a:r>
          </a:p>
          <a:p>
            <a:pPr marL="285750" indent="-285750">
              <a:buFont typeface="Wingdings" panose="05000000000000000000" pitchFamily="2" charset="2"/>
              <a:buChar char="ü"/>
            </a:pPr>
            <a:r>
              <a:rPr lang="fr-FR" i="0" u="none" strike="noStrike" baseline="0" dirty="0">
                <a:solidFill>
                  <a:srgbClr val="000000"/>
                </a:solidFill>
                <a:latin typeface="Century Schoolbook" panose="02040604050505020304" pitchFamily="18" charset="0"/>
              </a:rPr>
              <a:t>Compiler et intégrer le code. </a:t>
            </a:r>
          </a:p>
          <a:p>
            <a:pPr marL="285750" indent="-285750">
              <a:buFont typeface="Wingdings" panose="05000000000000000000" pitchFamily="2" charset="2"/>
              <a:buChar char="ü"/>
            </a:pPr>
            <a:r>
              <a:rPr lang="fr-FR" i="0" u="none" strike="noStrike" baseline="0" dirty="0">
                <a:solidFill>
                  <a:srgbClr val="000000"/>
                </a:solidFill>
                <a:latin typeface="Century Schoolbook" panose="02040604050505020304" pitchFamily="18" charset="0"/>
              </a:rPr>
              <a:t>Tester le code. </a:t>
            </a:r>
          </a:p>
          <a:p>
            <a:pPr marL="285750" indent="-285750">
              <a:buFont typeface="Wingdings" panose="05000000000000000000" pitchFamily="2" charset="2"/>
              <a:buChar char="ü"/>
            </a:pPr>
            <a:r>
              <a:rPr lang="fr-FR" i="0" u="none" strike="noStrike" baseline="0" dirty="0">
                <a:solidFill>
                  <a:srgbClr val="000000"/>
                </a:solidFill>
                <a:latin typeface="Century Schoolbook" panose="02040604050505020304" pitchFamily="18" charset="0"/>
              </a:rPr>
              <a:t>Mesurer la qualité du code. </a:t>
            </a:r>
          </a:p>
          <a:p>
            <a:pPr marL="285750" indent="-285750">
              <a:buFont typeface="Wingdings" panose="05000000000000000000" pitchFamily="2" charset="2"/>
              <a:buChar char="ü"/>
            </a:pPr>
            <a:r>
              <a:rPr lang="fr-FR" i="0" u="none" strike="noStrike" baseline="0" dirty="0">
                <a:solidFill>
                  <a:srgbClr val="000000"/>
                </a:solidFill>
                <a:latin typeface="Century Schoolbook" panose="02040604050505020304" pitchFamily="18" charset="0"/>
              </a:rPr>
              <a:t>Gérer les livrables l’application.</a:t>
            </a:r>
            <a:r>
              <a:rPr lang="fr-FR" sz="1800" b="1" i="0" u="none" strike="noStrike" baseline="0" dirty="0">
                <a:solidFill>
                  <a:srgbClr val="000000"/>
                </a:solidFill>
                <a:latin typeface="Century Schoolbook" panose="02040604050505020304" pitchFamily="18" charset="0"/>
              </a:rPr>
              <a:t> </a:t>
            </a:r>
            <a:endParaRPr lang="fr-FR" sz="1800" b="0" i="0" u="none" strike="noStrike" baseline="0" dirty="0">
              <a:solidFill>
                <a:srgbClr val="000000"/>
              </a:solidFill>
              <a:latin typeface="Century Schoolbook" panose="02040604050505020304" pitchFamily="18" charset="0"/>
            </a:endParaRPr>
          </a:p>
          <a:p>
            <a:endParaRPr lang="fr-FR" b="1" dirty="0">
              <a:solidFill>
                <a:srgbClr val="000000"/>
              </a:solidFill>
              <a:latin typeface="Century Schoolbook" panose="02040604050505020304" pitchFamily="18" charset="0"/>
            </a:endParaRPr>
          </a:p>
        </p:txBody>
      </p:sp>
      <p:cxnSp>
        <p:nvCxnSpPr>
          <p:cNvPr id="10" name="Connecteur droit 9">
            <a:extLst>
              <a:ext uri="{FF2B5EF4-FFF2-40B4-BE49-F238E27FC236}">
                <a16:creationId xmlns:a16="http://schemas.microsoft.com/office/drawing/2014/main" id="{B0EF4ABD-4C69-4776-A6E7-1654480521E3}"/>
              </a:ext>
              <a:ext uri="{C183D7F6-B498-43B3-948B-1728B52AA6E4}">
                <adec:decorative xmlns:adec="http://schemas.microsoft.com/office/drawing/2017/decorative" val="1"/>
              </a:ext>
            </a:extLst>
          </p:cNvPr>
          <p:cNvCxnSpPr>
            <a:cxnSpLocks/>
          </p:cNvCxnSpPr>
          <p:nvPr/>
        </p:nvCxnSpPr>
        <p:spPr>
          <a:xfrm>
            <a:off x="964023" y="19438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pic>
        <p:nvPicPr>
          <p:cNvPr id="13" name="Image 12">
            <a:extLst>
              <a:ext uri="{FF2B5EF4-FFF2-40B4-BE49-F238E27FC236}">
                <a16:creationId xmlns:a16="http://schemas.microsoft.com/office/drawing/2014/main" id="{5DAD92F3-5356-4470-8A75-F8CDF8DD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947" y="5547399"/>
            <a:ext cx="4772105" cy="892284"/>
          </a:xfrm>
          <a:prstGeom prst="rect">
            <a:avLst/>
          </a:prstGeom>
        </p:spPr>
      </p:pic>
    </p:spTree>
    <p:extLst>
      <p:ext uri="{BB962C8B-B14F-4D97-AF65-F5344CB8AC3E}">
        <p14:creationId xmlns:p14="http://schemas.microsoft.com/office/powerpoint/2010/main" val="2521537536"/>
      </p:ext>
    </p:extLst>
  </p:cSld>
  <p:clrMapOvr>
    <a:masterClrMapping/>
  </p:clrMapOvr>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Présentation annuelle – Géométrique</Template>
  <TotalTime>1536</TotalTime>
  <Words>1635</Words>
  <Application>Microsoft Office PowerPoint</Application>
  <PresentationFormat>Grand écran</PresentationFormat>
  <Paragraphs>228</Paragraphs>
  <Slides>21</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Century Schoolbook</vt:lpstr>
      <vt:lpstr>Franklin Gothic Book</vt:lpstr>
      <vt:lpstr>Franklin Gothic Demi</vt:lpstr>
      <vt:lpstr>Wingdings</vt:lpstr>
      <vt:lpstr>Thème1</vt:lpstr>
      <vt:lpstr>Mise en place d’une stratégie DevOps</vt:lpstr>
      <vt:lpstr>Participants</vt:lpstr>
      <vt:lpstr>Sommaire</vt:lpstr>
      <vt:lpstr>Présentation</vt:lpstr>
      <vt:lpstr>Contexte</vt:lpstr>
      <vt:lpstr>Problématiques</vt:lpstr>
      <vt:lpstr>Objectifs</vt:lpstr>
      <vt:lpstr>Le DevOps</vt:lpstr>
      <vt:lpstr>L’intégration continue</vt:lpstr>
      <vt:lpstr>La livraison continue</vt:lpstr>
      <vt:lpstr>Le déploiement continue</vt:lpstr>
      <vt:lpstr>Cycle de vie du DevOps</vt:lpstr>
      <vt:lpstr>Organisation du projet</vt:lpstr>
      <vt:lpstr> Solution retenue</vt:lpstr>
      <vt:lpstr>Planification</vt:lpstr>
      <vt:lpstr>Coût</vt:lpstr>
      <vt:lpstr>Les indicateurs</vt:lpstr>
      <vt:lpstr>Les indicateurs de délais</vt:lpstr>
      <vt:lpstr>Les indicateurs d’efficacité et d’avancement du projet</vt:lpstr>
      <vt:lpstr>Les indicateurs de qualité</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place d’une stratégie DevOps</dc:title>
  <dc:creator>Domdomdeo</dc:creator>
  <cp:lastModifiedBy>Domdomdeo</cp:lastModifiedBy>
  <cp:revision>4</cp:revision>
  <dcterms:created xsi:type="dcterms:W3CDTF">2021-12-29T22:18:20Z</dcterms:created>
  <dcterms:modified xsi:type="dcterms:W3CDTF">2021-12-30T23:55:16Z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