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5" r:id="rId13"/>
    <p:sldId id="281" r:id="rId14"/>
    <p:sldId id="286" r:id="rId15"/>
    <p:sldId id="282" r:id="rId16"/>
    <p:sldId id="283" r:id="rId17"/>
    <p:sldId id="284" r:id="rId18"/>
    <p:sldId id="287" r:id="rId19"/>
    <p:sldId id="272" r:id="rId20"/>
    <p:sldId id="27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8C515-758C-4109-AF58-9F333DB92E56}">
  <a:tblStyle styleId="{FE48C515-758C-4109-AF58-9F333DB92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7" autoAdjust="0"/>
  </p:normalViewPr>
  <p:slideViewPr>
    <p:cSldViewPr snapToGrid="0">
      <p:cViewPr varScale="1">
        <p:scale>
          <a:sx n="92" d="100"/>
          <a:sy n="92" d="100"/>
        </p:scale>
        <p:origin x="11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session </a:t>
            </a:r>
            <a:r>
              <a:rPr lang="en-US" dirty="0"/>
              <a:t>will cover: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Infer/create schema (when to do each?)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Order/sort data (same pattern)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Column class and associated methods to create new columns, change column names/types and much more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Filter/where (same pattern)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Conditional statements using when/otherwise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61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Infer/create schema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Order/sort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Column Class and associated methods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Filter/where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Conditional statements using when/otherwise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48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session </a:t>
            </a:r>
            <a:r>
              <a:rPr lang="en-US" dirty="0"/>
              <a:t>will cover: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When nulls occur.. Missing or unexpected value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What can you do with nulls … drop/fill/abort </a:t>
            </a:r>
          </a:p>
        </p:txBody>
      </p:sp>
    </p:spTree>
    <p:extLst>
      <p:ext uri="{BB962C8B-B14F-4D97-AF65-F5344CB8AC3E}">
        <p14:creationId xmlns:p14="http://schemas.microsoft.com/office/powerpoint/2010/main" val="244716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good practice rules: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nulls to represent missing or empty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explicit is always better than being implicit with nulls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aware that specifying that a column does not have a null type is not enforced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you do with null values?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32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session </a:t>
            </a:r>
            <a:r>
              <a:rPr lang="en-US" dirty="0"/>
              <a:t>will cover: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Join expressions and types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Broadcasting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Appending (location matters) </a:t>
            </a:r>
          </a:p>
        </p:txBody>
      </p:sp>
    </p:spTree>
    <p:extLst>
      <p:ext uri="{BB962C8B-B14F-4D97-AF65-F5344CB8AC3E}">
        <p14:creationId xmlns:p14="http://schemas.microsoft.com/office/powerpoint/2010/main" val="327280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good practice rules: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nulls to represent missing or empty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explicit is always better than being implicit with nulls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aware that specifying that a column does not have a null type is not enforced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you do with null values?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17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key functionality of spark is that it operates in distributed memory. This allows multiple passes of over data.. Needed for machine learning and analysis.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theory one. We are using python as it is commonly used and well developed. There are other languages, such as </a:t>
            </a:r>
            <a:r>
              <a:rPr lang="en-GB" dirty="0" err="1"/>
              <a:t>scala</a:t>
            </a:r>
            <a:r>
              <a:rPr lang="en-GB" dirty="0"/>
              <a:t>, R, SQL. Under the surface they should all do the same thing as they have to be translated to spark jobs.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session we are going to be covering: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 err="1"/>
              <a:t>Sparksession</a:t>
            </a:r>
            <a:r>
              <a:rPr lang="en-GB" dirty="0"/>
              <a:t> what is it? Driver process. The executors take orders from the driver.. Return process status. Under the surface it is all translated to </a:t>
            </a:r>
            <a:r>
              <a:rPr lang="en-GB" dirty="0" err="1"/>
              <a:t>scala</a:t>
            </a:r>
            <a:r>
              <a:rPr lang="en-GB" dirty="0"/>
              <a:t>.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 err="1"/>
              <a:t>Pyspark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as opposed to R/Python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Immutability – to change a </a:t>
            </a:r>
            <a:r>
              <a:rPr lang="en-GB" dirty="0" err="1"/>
              <a:t>dataframe</a:t>
            </a:r>
            <a:r>
              <a:rPr lang="en-GB" dirty="0"/>
              <a:t> we need to inform spark how to transform it.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Lazy – spark puts together logical plans until an action occurs.. Doesn’t do the work.. Just figures out a path to do the work. Predicate push down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Transformations – lists of things to do.. Optimised but not actioned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Actions.. Three types. Show, collect &amp; output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Multiple language equivalence.. We can show this with the physical plan (explain)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session we are going to be covering: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Reading in files (reminder)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Lazy (reminder)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Again transformations and actions .. How does this relate laziness? … remember spark is just setting up a plan.. How can we get to the plan? 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Cache()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19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8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enough spark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Robert Breton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81687"/>
            <a:ext cx="4045200" cy="263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solidFill>
                  <a:schemeClr val="dk2"/>
                </a:solidFill>
              </a:rPr>
              <a:t>Session three:</a:t>
            </a:r>
            <a:br>
              <a:rPr lang="en" sz="2400" b="0" dirty="0">
                <a:solidFill>
                  <a:schemeClr val="dk2"/>
                </a:solidFill>
              </a:rPr>
            </a:br>
            <a:br>
              <a:rPr lang="en" sz="2400" b="0" dirty="0">
                <a:solidFill>
                  <a:schemeClr val="dk2"/>
                </a:solidFill>
              </a:rPr>
            </a:br>
            <a:r>
              <a:rPr lang="en-US" sz="2400" b="0" dirty="0">
                <a:solidFill>
                  <a:schemeClr val="dk2"/>
                </a:solidFill>
              </a:rPr>
              <a:t>The aim of this notebook is to introduce more advanced </a:t>
            </a:r>
            <a:r>
              <a:rPr lang="en-US" sz="2400" b="0" dirty="0" err="1">
                <a:solidFill>
                  <a:schemeClr val="dk2"/>
                </a:solidFill>
              </a:rPr>
              <a:t>dataframe</a:t>
            </a:r>
            <a:r>
              <a:rPr lang="en-US" sz="2400" b="0" dirty="0">
                <a:solidFill>
                  <a:schemeClr val="dk2"/>
                </a:solidFill>
              </a:rPr>
              <a:t> manipulation. It will give you an indication of how to identify patterns of solution.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EB7F5-4D7C-4E08-8AD5-399AA737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58" y="1547447"/>
            <a:ext cx="4250738" cy="25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Session t</a:t>
            </a:r>
            <a:r>
              <a:rPr kumimoji="0" lang="en-GB" sz="3000" b="1" i="0" u="none" strike="noStrike" kern="0" cap="none" spc="0" normalizeH="0" baseline="0" noProof="0" dirty="0" err="1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hree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1. Infer/create schema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2. Order/sort data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3. Column Class and associated methods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4. Filter/where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5. Conditional statements using when/otherwise )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719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FE0-D882-409A-9397-BC3A7601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question 1 (15 mins)  </a:t>
            </a:r>
          </a:p>
        </p:txBody>
      </p:sp>
    </p:spTree>
    <p:extLst>
      <p:ext uri="{BB962C8B-B14F-4D97-AF65-F5344CB8AC3E}">
        <p14:creationId xmlns:p14="http://schemas.microsoft.com/office/powerpoint/2010/main" val="98996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81687"/>
            <a:ext cx="4045200" cy="263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solidFill>
                  <a:schemeClr val="dk2"/>
                </a:solidFill>
              </a:rPr>
              <a:t>Session four:</a:t>
            </a:r>
            <a:br>
              <a:rPr lang="en" sz="2400" b="0" dirty="0">
                <a:solidFill>
                  <a:schemeClr val="dk2"/>
                </a:solidFill>
              </a:rPr>
            </a:br>
            <a:br>
              <a:rPr lang="en" sz="2400" b="0" dirty="0">
                <a:solidFill>
                  <a:schemeClr val="dk2"/>
                </a:solidFill>
              </a:rPr>
            </a:br>
            <a:r>
              <a:rPr lang="en-US" sz="2400" b="0" dirty="0">
                <a:solidFill>
                  <a:schemeClr val="dk2"/>
                </a:solidFill>
              </a:rPr>
              <a:t>The aim of this notebook is to cover nulls. What they are, when they are used and what we can do with them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4A12C-8F4C-40AC-B523-B2478A4A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09" y="2004492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4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FE0-D882-409A-9397-BC3A7601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question 2 (15 mins)  </a:t>
            </a:r>
          </a:p>
        </p:txBody>
      </p:sp>
    </p:spTree>
    <p:extLst>
      <p:ext uri="{BB962C8B-B14F-4D97-AF65-F5344CB8AC3E}">
        <p14:creationId xmlns:p14="http://schemas.microsoft.com/office/powerpoint/2010/main" val="252810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Session </a:t>
            </a:r>
            <a:r>
              <a:rPr lang="en" sz="3000" b="1" dirty="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four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Why are there nulls on read?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What can we do about them?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Imposing a schema with unexpected values 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Removing unwanted characters using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regex_replace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Counting/showing nulls 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Dropping /filling and replacing nulls (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na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methods)</a:t>
            </a:r>
          </a:p>
          <a:p>
            <a:pPr marL="228600" lvl="0" indent="-228600">
              <a:buSzPts val="1100"/>
              <a:buAutoNum type="arabicPeriod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228600" lvl="0" indent="-228600">
              <a:buSzPts val="1100"/>
              <a:buAutoNum type="arabicPeriod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228600" lvl="0" indent="-228600">
              <a:buSzPts val="1100"/>
              <a:buAutoNum type="arabicPeriod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4032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81687"/>
            <a:ext cx="4045200" cy="263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solidFill>
                  <a:schemeClr val="dk2"/>
                </a:solidFill>
              </a:rPr>
              <a:t>Session f</a:t>
            </a:r>
            <a:r>
              <a:rPr lang="en-GB" sz="2400" dirty="0" err="1">
                <a:solidFill>
                  <a:schemeClr val="dk2"/>
                </a:solidFill>
              </a:rPr>
              <a:t>ive</a:t>
            </a:r>
            <a:r>
              <a:rPr lang="en" sz="2400" dirty="0">
                <a:solidFill>
                  <a:schemeClr val="dk2"/>
                </a:solidFill>
              </a:rPr>
              <a:t>:</a:t>
            </a:r>
            <a:br>
              <a:rPr lang="en" sz="2400" b="0" dirty="0">
                <a:solidFill>
                  <a:schemeClr val="dk2"/>
                </a:solidFill>
              </a:rPr>
            </a:br>
            <a:br>
              <a:rPr lang="en" sz="2400" b="0" dirty="0">
                <a:solidFill>
                  <a:schemeClr val="dk2"/>
                </a:solidFill>
              </a:rPr>
            </a:br>
            <a:r>
              <a:rPr lang="en-US" sz="2400" b="0" dirty="0">
                <a:solidFill>
                  <a:schemeClr val="dk2"/>
                </a:solidFill>
              </a:rPr>
              <a:t>The aim of this notebook is to cover joining, broadcasting and appending 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2050" name="Picture 2" descr="Image result for join">
            <a:extLst>
              <a:ext uri="{FF2B5EF4-FFF2-40B4-BE49-F238E27FC236}">
                <a16:creationId xmlns:a16="http://schemas.microsoft.com/office/drawing/2014/main" id="{513D82A3-85BD-4BEB-8CD0-143FDE61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45" y="1181687"/>
            <a:ext cx="3877492" cy="30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0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Session f</a:t>
            </a:r>
            <a:r>
              <a:rPr kumimoji="0" lang="en-GB" sz="3000" b="1" i="0" u="none" strike="noStrike" kern="0" cap="none" spc="0" normalizeH="0" baseline="0" noProof="0" dirty="0" err="1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ive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Joining expression 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Joining type 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Shuffle join/broadcast join</a:t>
            </a:r>
          </a:p>
          <a:p>
            <a:pPr marL="228600" lvl="0" indent="-228600">
              <a:buSzPts val="1100"/>
              <a:buAutoNum type="arabicPeriod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Appending (location matters) </a:t>
            </a:r>
          </a:p>
          <a:p>
            <a:pPr marL="228600" lvl="0" indent="-228600">
              <a:buSzPts val="1100"/>
              <a:buAutoNum type="arabicPeriod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228600" lvl="0" indent="-228600">
              <a:buSzPts val="1100"/>
              <a:buAutoNum type="arabicPeriod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228600" lvl="0" indent="-228600">
              <a:buSzPts val="1100"/>
              <a:buAutoNum type="arabicPeriod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4998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FE0-D882-409A-9397-BC3A7601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question 3 (15 mins)  </a:t>
            </a:r>
          </a:p>
        </p:txBody>
      </p:sp>
    </p:spTree>
    <p:extLst>
      <p:ext uri="{BB962C8B-B14F-4D97-AF65-F5344CB8AC3E}">
        <p14:creationId xmlns:p14="http://schemas.microsoft.com/office/powerpoint/2010/main" val="264675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Closing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/>
              <a:t>The use the python API:</a:t>
            </a:r>
          </a:p>
          <a:p>
            <a:pPr marL="0" lvl="0" indent="0">
              <a:buNone/>
            </a:pPr>
            <a:endParaRPr lang="en-GB" sz="1600" dirty="0"/>
          </a:p>
          <a:p>
            <a:pPr marL="0" lvl="0" indent="0">
              <a:buNone/>
            </a:pPr>
            <a:r>
              <a:rPr lang="en-GB" sz="1600" dirty="0"/>
              <a:t>1. basic </a:t>
            </a:r>
            <a:r>
              <a:rPr lang="en-GB" sz="1600" dirty="0" err="1"/>
              <a:t>dataframe</a:t>
            </a:r>
            <a:r>
              <a:rPr lang="en-GB" sz="1600" dirty="0"/>
              <a:t> manipulation</a:t>
            </a:r>
          </a:p>
          <a:p>
            <a:pPr marL="0" lvl="0" indent="0">
              <a:buNone/>
            </a:pPr>
            <a:r>
              <a:rPr lang="en-GB" sz="1600" dirty="0"/>
              <a:t>2. logical plan </a:t>
            </a:r>
          </a:p>
          <a:p>
            <a:pPr marL="0" lvl="0" indent="0">
              <a:buNone/>
            </a:pPr>
            <a:r>
              <a:rPr lang="en-GB" sz="1600" dirty="0"/>
              <a:t>3. create new columns/filters/conditionals </a:t>
            </a:r>
          </a:p>
          <a:p>
            <a:pPr marL="0" lvl="0" indent="0">
              <a:buNone/>
            </a:pPr>
            <a:r>
              <a:rPr lang="en-GB" sz="1600" dirty="0"/>
              <a:t>4. equivalence of different languages </a:t>
            </a:r>
          </a:p>
          <a:p>
            <a:pPr marL="0" lvl="0" indent="0">
              <a:buNone/>
            </a:pPr>
            <a:r>
              <a:rPr lang="en-GB" sz="1600" dirty="0"/>
              <a:t>5. nulls </a:t>
            </a:r>
          </a:p>
          <a:p>
            <a:pPr marL="0" lvl="0" indent="0">
              <a:buNone/>
            </a:pPr>
            <a:r>
              <a:rPr lang="en-GB" sz="1600" dirty="0"/>
              <a:t>6. joining </a:t>
            </a:r>
          </a:p>
          <a:p>
            <a:pPr marL="0" lvl="0" indent="0">
              <a:buNone/>
            </a:pP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latin typeface="Raleway"/>
                <a:ea typeface="Raleway"/>
                <a:cs typeface="Raleway"/>
                <a:sym typeface="Raleway"/>
              </a:rPr>
              <a:t>Intuition </a:t>
            </a:r>
          </a:p>
          <a:p>
            <a:pPr marL="0" lvl="0" indent="0"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Ov</a:t>
            </a:r>
            <a:r>
              <a:rPr lang="en-GB" sz="3600" dirty="0" err="1">
                <a:solidFill>
                  <a:schemeClr val="dk1"/>
                </a:solidFill>
              </a:rPr>
              <a:t>erview</a:t>
            </a:r>
            <a:r>
              <a:rPr lang="en-GB" sz="3600" dirty="0">
                <a:solidFill>
                  <a:schemeClr val="dk1"/>
                </a:solidFill>
              </a:rPr>
              <a:t> </a:t>
            </a:r>
            <a:endParaRPr sz="2400" dirty="0"/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The aim of short course is provide you with the basics. 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The basics comprise of two key elements: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1. The use the python API 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2. Intuitive understanding of what spark is doing under the surface (and why it is important)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223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was a pilot… the training team is being formed at the moment: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GB"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GB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Was this the right level?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GB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you want to see more of?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GB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of?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endParaRPr lang="en-GB"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GB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will help us build a more formal training course </a:t>
            </a:r>
            <a:endParaRPr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use spark?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……….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languages do </a:t>
            </a:r>
            <a:br>
              <a:rPr lang="en" dirty="0"/>
            </a:br>
            <a:r>
              <a:rPr lang="en" dirty="0"/>
              <a:t>you need to know to </a:t>
            </a:r>
            <a:r>
              <a:rPr lang="en" dirty="0">
                <a:solidFill>
                  <a:schemeClr val="accent5"/>
                </a:solidFill>
              </a:rPr>
              <a:t>communicate with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spark?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Just one!</a:t>
            </a:r>
            <a:r>
              <a:rPr lang="en" dirty="0"/>
              <a:t> P</a:t>
            </a:r>
            <a:r>
              <a:rPr lang="en-GB" dirty="0" err="1"/>
              <a:t>ython</a:t>
            </a:r>
            <a:r>
              <a:rPr lang="en-GB" dirty="0"/>
              <a:t>…</a:t>
            </a:r>
            <a:r>
              <a:rPr lang="en-GB" dirty="0" err="1"/>
              <a:t>pyspark</a:t>
            </a:r>
            <a:r>
              <a:rPr lang="en-GB" dirty="0"/>
              <a:t> 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0" dirty="0"/>
              <a:t>(With a little help from SQL)</a:t>
            </a:r>
            <a:endParaRPr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Session one:</a:t>
            </a:r>
            <a:br>
              <a:rPr lang="en" sz="2400" b="0" dirty="0">
                <a:solidFill>
                  <a:schemeClr val="dk2"/>
                </a:solidFill>
              </a:rPr>
            </a:br>
            <a:br>
              <a:rPr lang="en" sz="2400" b="0" dirty="0">
                <a:solidFill>
                  <a:schemeClr val="dk2"/>
                </a:solidFill>
              </a:rPr>
            </a:br>
            <a:r>
              <a:rPr lang="en-GB" sz="2400" b="0" dirty="0">
                <a:solidFill>
                  <a:schemeClr val="dk2"/>
                </a:solidFill>
              </a:rPr>
              <a:t>Lets introduce a </a:t>
            </a:r>
            <a:r>
              <a:rPr lang="en-GB" sz="2400" dirty="0">
                <a:solidFill>
                  <a:schemeClr val="dk2"/>
                </a:solidFill>
              </a:rPr>
              <a:t>few key methods</a:t>
            </a:r>
            <a:r>
              <a:rPr lang="en-GB" sz="2400" b="0" dirty="0">
                <a:solidFill>
                  <a:schemeClr val="dk2"/>
                </a:solidFill>
              </a:rPr>
              <a:t> and </a:t>
            </a:r>
            <a:r>
              <a:rPr lang="en-GB" sz="2400" dirty="0">
                <a:solidFill>
                  <a:schemeClr val="dk2"/>
                </a:solidFill>
              </a:rPr>
              <a:t>step a bit beyond</a:t>
            </a:r>
            <a:r>
              <a:rPr lang="en-GB" sz="2400" b="0" dirty="0">
                <a:solidFill>
                  <a:schemeClr val="dk2"/>
                </a:solidFill>
              </a:rPr>
              <a:t> just working the API. 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C329B-173B-45DF-89BC-38D4ADAE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20" y="1617783"/>
            <a:ext cx="3774343" cy="2909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Session one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Sparksession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(object)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Pyspark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dataframe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(as opposed to python 	or R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dataframe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3. Immutable objects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4. Lazy execution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5. Transformations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6. Actions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7. Equivalence of multiple languages 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8. Physical plan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81686"/>
            <a:ext cx="4045200" cy="3094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Session two:</a:t>
            </a:r>
            <a:br>
              <a:rPr lang="en" sz="2400" b="0" dirty="0">
                <a:solidFill>
                  <a:schemeClr val="dk2"/>
                </a:solidFill>
              </a:rPr>
            </a:br>
            <a:br>
              <a:rPr lang="en" sz="2400" b="0" dirty="0">
                <a:solidFill>
                  <a:schemeClr val="dk2"/>
                </a:solidFill>
              </a:rPr>
            </a:br>
            <a:r>
              <a:rPr lang="en-GB" sz="2400" b="0" dirty="0">
                <a:solidFill>
                  <a:schemeClr val="dk2"/>
                </a:solidFill>
              </a:rPr>
              <a:t>Will revise a few concepts from the first session. It will also introduce </a:t>
            </a:r>
            <a:r>
              <a:rPr lang="en-GB" sz="2400" b="0" dirty="0" err="1">
                <a:solidFill>
                  <a:schemeClr val="dk2"/>
                </a:solidFill>
              </a:rPr>
              <a:t>api</a:t>
            </a:r>
            <a:r>
              <a:rPr lang="en-GB" sz="2400" b="0" dirty="0">
                <a:solidFill>
                  <a:schemeClr val="dk2"/>
                </a:solidFill>
              </a:rPr>
              <a:t> documentation and multiple methods doing the same thing!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1026" name="Picture 2" descr="Image result for spark distinct">
            <a:extLst>
              <a:ext uri="{FF2B5EF4-FFF2-40B4-BE49-F238E27FC236}">
                <a16:creationId xmlns:a16="http://schemas.microsoft.com/office/drawing/2014/main" id="{5D6C4B7B-9AB8-48AE-82AE-4E130B15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71" y="723021"/>
            <a:ext cx="3695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Session </a:t>
            </a:r>
            <a:r>
              <a:rPr lang="en" sz="3000" b="1" dirty="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two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1. File reading and the creation of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dataframes</a:t>
            </a: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2. Lazy (reminder)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3. Transformations / actions (reminder)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4. Cache()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5. Distinct vs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dropduplicates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(this is an interesting pattern)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6. Location of the official documentation (how to use it)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786672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821</Words>
  <Application>Microsoft Office PowerPoint</Application>
  <PresentationFormat>On-screen Show (16:9)</PresentationFormat>
  <Paragraphs>132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Raleway</vt:lpstr>
      <vt:lpstr>Arial</vt:lpstr>
      <vt:lpstr>Swiss</vt:lpstr>
      <vt:lpstr>Just enough spark</vt:lpstr>
      <vt:lpstr>Overview </vt:lpstr>
      <vt:lpstr>PowerPoint Presentation</vt:lpstr>
      <vt:lpstr>How many languages do  you need to know to communicate with  spark?</vt:lpstr>
      <vt:lpstr>Just one! Python…pyspark  (With a little help from SQL)</vt:lpstr>
      <vt:lpstr>Session one:  Lets introduce a few key methods and step a bit beyond just working the API. </vt:lpstr>
      <vt:lpstr>PowerPoint Presentation</vt:lpstr>
      <vt:lpstr>Session two:  Will revise a few concepts from the first session. It will also introduce api documentation and multiple methods doing the same thing!</vt:lpstr>
      <vt:lpstr>PowerPoint Presentation</vt:lpstr>
      <vt:lpstr>Session three:  The aim of this notebook is to introduce more advanced dataframe manipulation. It will give you an indication of how to identify patterns of solution.</vt:lpstr>
      <vt:lpstr>PowerPoint Presentation</vt:lpstr>
      <vt:lpstr>Do question 1 (15 mins)  </vt:lpstr>
      <vt:lpstr>Session four:  The aim of this notebook is to cover nulls. What they are, when they are used and what we can do with them</vt:lpstr>
      <vt:lpstr>Do question 2 (15 mins)  </vt:lpstr>
      <vt:lpstr>PowerPoint Presentation</vt:lpstr>
      <vt:lpstr>Session five:  The aim of this notebook is to cover joining, broadcasting and appending </vt:lpstr>
      <vt:lpstr>PowerPoint Presentation</vt:lpstr>
      <vt:lpstr>Do question 3 (15 mins)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enough spark</dc:title>
  <dc:creator>Breton, Robert</dc:creator>
  <cp:lastModifiedBy>Breton, Robert</cp:lastModifiedBy>
  <cp:revision>20</cp:revision>
  <dcterms:modified xsi:type="dcterms:W3CDTF">2018-06-25T16:51:38Z</dcterms:modified>
</cp:coreProperties>
</file>