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25"/>
  </p:notesMasterIdLst>
  <p:sldIdLst>
    <p:sldId id="800" r:id="rId3"/>
    <p:sldId id="798" r:id="rId4"/>
    <p:sldId id="801" r:id="rId5"/>
    <p:sldId id="783" r:id="rId6"/>
    <p:sldId id="807" r:id="rId7"/>
    <p:sldId id="811" r:id="rId8"/>
    <p:sldId id="802" r:id="rId9"/>
    <p:sldId id="812" r:id="rId10"/>
    <p:sldId id="808" r:id="rId11"/>
    <p:sldId id="804" r:id="rId12"/>
    <p:sldId id="805" r:id="rId13"/>
    <p:sldId id="813" r:id="rId14"/>
    <p:sldId id="803" r:id="rId15"/>
    <p:sldId id="790" r:id="rId16"/>
    <p:sldId id="789" r:id="rId17"/>
    <p:sldId id="438" r:id="rId18"/>
    <p:sldId id="809" r:id="rId19"/>
    <p:sldId id="795" r:id="rId20"/>
    <p:sldId id="791" r:id="rId21"/>
    <p:sldId id="814" r:id="rId22"/>
    <p:sldId id="797" r:id="rId23"/>
    <p:sldId id="81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9"/>
    <p:restoredTop sz="83384"/>
  </p:normalViewPr>
  <p:slideViewPr>
    <p:cSldViewPr>
      <p:cViewPr varScale="1">
        <p:scale>
          <a:sx n="94" d="100"/>
          <a:sy n="94" d="100"/>
        </p:scale>
        <p:origin x="1528"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ED5D87-5D91-45FC-96F9-176C2E908E7D}" type="datetimeFigureOut">
              <a:rPr lang="en-US" smtClean="0"/>
              <a:t>2/19/19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1D1C90-9448-408C-BE47-EAE8E98FE0A6}" type="slidenum">
              <a:rPr lang="en-US" smtClean="0"/>
              <a:t>‹#›</a:t>
            </a:fld>
            <a:endParaRPr lang="en-US"/>
          </a:p>
        </p:txBody>
      </p:sp>
    </p:spTree>
    <p:extLst>
      <p:ext uri="{BB962C8B-B14F-4D97-AF65-F5344CB8AC3E}">
        <p14:creationId xmlns:p14="http://schemas.microsoft.com/office/powerpoint/2010/main" val="207361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M&amp;J ask what do you think about the model when they talk about it.  Hold our judgements. </a:t>
            </a:r>
          </a:p>
        </p:txBody>
      </p:sp>
      <p:sp>
        <p:nvSpPr>
          <p:cNvPr id="4" name="Slide Number Placeholder 3"/>
          <p:cNvSpPr>
            <a:spLocks noGrp="1"/>
          </p:cNvSpPr>
          <p:nvPr>
            <p:ph type="sldNum" sz="quarter" idx="5"/>
          </p:nvPr>
        </p:nvSpPr>
        <p:spPr/>
        <p:txBody>
          <a:bodyPr/>
          <a:lstStyle/>
          <a:p>
            <a:fld id="{811D1C90-9448-408C-BE47-EAE8E98FE0A6}" type="slidenum">
              <a:rPr lang="en-US" smtClean="0"/>
              <a:t>3</a:t>
            </a:fld>
            <a:endParaRPr lang="en-US"/>
          </a:p>
        </p:txBody>
      </p:sp>
    </p:spTree>
    <p:extLst>
      <p:ext uri="{BB962C8B-B14F-4D97-AF65-F5344CB8AC3E}">
        <p14:creationId xmlns:p14="http://schemas.microsoft.com/office/powerpoint/2010/main" val="154608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Lynn – the term variables may be intimidating to the elementary teachers. According to Hans, many of the teachers do not have any sense of what STEM is.</a:t>
            </a:r>
          </a:p>
          <a:p>
            <a:r>
              <a:rPr lang="en-US" dirty="0"/>
              <a:t>Things that are changing in a situation; Things that are important – perhaps use a graphing story to offer a concrete way to think about variables.</a:t>
            </a:r>
          </a:p>
        </p:txBody>
      </p:sp>
      <p:sp>
        <p:nvSpPr>
          <p:cNvPr id="4" name="Slide Number Placeholder 3"/>
          <p:cNvSpPr>
            <a:spLocks noGrp="1"/>
          </p:cNvSpPr>
          <p:nvPr>
            <p:ph type="sldNum" sz="quarter" idx="5"/>
          </p:nvPr>
        </p:nvSpPr>
        <p:spPr/>
        <p:txBody>
          <a:bodyPr/>
          <a:lstStyle/>
          <a:p>
            <a:fld id="{811D1C90-9448-408C-BE47-EAE8E98FE0A6}" type="slidenum">
              <a:rPr lang="en-US" smtClean="0"/>
              <a:t>4</a:t>
            </a:fld>
            <a:endParaRPr lang="en-US"/>
          </a:p>
        </p:txBody>
      </p:sp>
    </p:spTree>
    <p:extLst>
      <p:ext uri="{BB962C8B-B14F-4D97-AF65-F5344CB8AC3E}">
        <p14:creationId xmlns:p14="http://schemas.microsoft.com/office/powerpoint/2010/main" val="371622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Brainstorm, model, and investigate in small ways.  Draw what you think is going on…</a:t>
            </a:r>
          </a:p>
        </p:txBody>
      </p:sp>
      <p:sp>
        <p:nvSpPr>
          <p:cNvPr id="4" name="Slide Number Placeholder 3"/>
          <p:cNvSpPr>
            <a:spLocks noGrp="1"/>
          </p:cNvSpPr>
          <p:nvPr>
            <p:ph type="sldNum" sz="quarter" idx="5"/>
          </p:nvPr>
        </p:nvSpPr>
        <p:spPr/>
        <p:txBody>
          <a:bodyPr/>
          <a:lstStyle/>
          <a:p>
            <a:fld id="{811D1C90-9448-408C-BE47-EAE8E98FE0A6}" type="slidenum">
              <a:rPr lang="en-US" smtClean="0"/>
              <a:t>6</a:t>
            </a:fld>
            <a:endParaRPr lang="en-US"/>
          </a:p>
        </p:txBody>
      </p:sp>
    </p:spTree>
    <p:extLst>
      <p:ext uri="{BB962C8B-B14F-4D97-AF65-F5344CB8AC3E}">
        <p14:creationId xmlns:p14="http://schemas.microsoft.com/office/powerpoint/2010/main" val="302852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1D1C90-9448-408C-BE47-EAE8E98FE0A6}" type="slidenum">
              <a:rPr lang="en-US" smtClean="0"/>
              <a:t>13</a:t>
            </a:fld>
            <a:endParaRPr lang="en-US"/>
          </a:p>
        </p:txBody>
      </p:sp>
    </p:spTree>
    <p:extLst>
      <p:ext uri="{BB962C8B-B14F-4D97-AF65-F5344CB8AC3E}">
        <p14:creationId xmlns:p14="http://schemas.microsoft.com/office/powerpoint/2010/main" val="205683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Stays in the air as long as possible, but is not too expensive to make  </a:t>
            </a:r>
          </a:p>
          <a:p>
            <a:endParaRPr lang="en-US" dirty="0"/>
          </a:p>
        </p:txBody>
      </p:sp>
      <p:sp>
        <p:nvSpPr>
          <p:cNvPr id="4" name="Slide Number Placeholder 3"/>
          <p:cNvSpPr>
            <a:spLocks noGrp="1"/>
          </p:cNvSpPr>
          <p:nvPr>
            <p:ph type="sldNum" sz="quarter" idx="5"/>
          </p:nvPr>
        </p:nvSpPr>
        <p:spPr/>
        <p:txBody>
          <a:bodyPr/>
          <a:lstStyle/>
          <a:p>
            <a:fld id="{0A08497B-88AC-422C-BD0F-296E90BF9F2B}" type="slidenum">
              <a:rPr lang="en-US" smtClean="0"/>
              <a:pPr/>
              <a:t>15</a:t>
            </a:fld>
            <a:endParaRPr lang="en-US"/>
          </a:p>
        </p:txBody>
      </p:sp>
    </p:spTree>
    <p:extLst>
      <p:ext uri="{BB962C8B-B14F-4D97-AF65-F5344CB8AC3E}">
        <p14:creationId xmlns:p14="http://schemas.microsoft.com/office/powerpoint/2010/main" val="1129881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1D1C90-9448-408C-BE47-EAE8E98FE0A6}" type="slidenum">
              <a:rPr lang="en-US" smtClean="0"/>
              <a:t>18</a:t>
            </a:fld>
            <a:endParaRPr lang="en-US"/>
          </a:p>
        </p:txBody>
      </p:sp>
    </p:spTree>
    <p:extLst>
      <p:ext uri="{BB962C8B-B14F-4D97-AF65-F5344CB8AC3E}">
        <p14:creationId xmlns:p14="http://schemas.microsoft.com/office/powerpoint/2010/main" val="172541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Lynn – would change this given the audience…</a:t>
            </a:r>
          </a:p>
        </p:txBody>
      </p:sp>
      <p:sp>
        <p:nvSpPr>
          <p:cNvPr id="4" name="Slide Number Placeholder 3"/>
          <p:cNvSpPr>
            <a:spLocks noGrp="1"/>
          </p:cNvSpPr>
          <p:nvPr>
            <p:ph type="sldNum" sz="quarter" idx="5"/>
          </p:nvPr>
        </p:nvSpPr>
        <p:spPr/>
        <p:txBody>
          <a:bodyPr/>
          <a:lstStyle/>
          <a:p>
            <a:fld id="{811D1C90-9448-408C-BE47-EAE8E98FE0A6}" type="slidenum">
              <a:rPr lang="en-US" smtClean="0"/>
              <a:t>19</a:t>
            </a:fld>
            <a:endParaRPr lang="en-US"/>
          </a:p>
        </p:txBody>
      </p:sp>
    </p:spTree>
    <p:extLst>
      <p:ext uri="{BB962C8B-B14F-4D97-AF65-F5344CB8AC3E}">
        <p14:creationId xmlns:p14="http://schemas.microsoft.com/office/powerpoint/2010/main" val="409563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1D1C90-9448-408C-BE47-EAE8E98FE0A6}" type="slidenum">
              <a:rPr lang="en-US" smtClean="0"/>
              <a:t>20</a:t>
            </a:fld>
            <a:endParaRPr lang="en-US"/>
          </a:p>
        </p:txBody>
      </p:sp>
    </p:spTree>
    <p:extLst>
      <p:ext uri="{BB962C8B-B14F-4D97-AF65-F5344CB8AC3E}">
        <p14:creationId xmlns:p14="http://schemas.microsoft.com/office/powerpoint/2010/main" val="125047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1D1C90-9448-408C-BE47-EAE8E98FE0A6}" type="slidenum">
              <a:rPr lang="en-US" smtClean="0"/>
              <a:t>21</a:t>
            </a:fld>
            <a:endParaRPr lang="en-US"/>
          </a:p>
        </p:txBody>
      </p:sp>
    </p:spTree>
    <p:extLst>
      <p:ext uri="{BB962C8B-B14F-4D97-AF65-F5344CB8AC3E}">
        <p14:creationId xmlns:p14="http://schemas.microsoft.com/office/powerpoint/2010/main" val="3337387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a:xfrm>
            <a:off x="4302329" y="4021295"/>
            <a:ext cx="576292" cy="576105"/>
          </a:xfrm>
          <a:prstGeom prst="rect">
            <a:avLst/>
          </a:prstGeom>
          <a:solidFill>
            <a:srgbClr val="FD6D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3" name="Title 1"/>
          <p:cNvSpPr>
            <a:spLocks noGrp="1"/>
          </p:cNvSpPr>
          <p:nvPr>
            <p:ph type="title"/>
          </p:nvPr>
        </p:nvSpPr>
        <p:spPr>
          <a:xfrm>
            <a:off x="457200" y="1449892"/>
            <a:ext cx="8229600" cy="1143000"/>
          </a:xfrm>
        </p:spPr>
        <p:txBody>
          <a:bodyPr/>
          <a:lstStyle>
            <a:lvl1pPr algn="ctr">
              <a:defRPr>
                <a:solidFill>
                  <a:srgbClr val="3B3C3E"/>
                </a:solidFill>
              </a:defRPr>
            </a:lvl1pPr>
          </a:lstStyle>
          <a:p>
            <a:r>
              <a:rPr lang="en-US" dirty="0"/>
              <a:t>Click to edit Master title style</a:t>
            </a:r>
          </a:p>
        </p:txBody>
      </p:sp>
      <p:sp>
        <p:nvSpPr>
          <p:cNvPr id="5" name="Subtitle 2"/>
          <p:cNvSpPr>
            <a:spLocks noGrp="1"/>
          </p:cNvSpPr>
          <p:nvPr>
            <p:ph type="subTitle" idx="1"/>
          </p:nvPr>
        </p:nvSpPr>
        <p:spPr>
          <a:xfrm>
            <a:off x="1371600" y="2694275"/>
            <a:ext cx="6400800" cy="1223675"/>
          </a:xfrm>
        </p:spPr>
        <p:txBody>
          <a:bodyPr/>
          <a:lstStyle>
            <a:lvl1pPr marL="0" indent="0" algn="ctr">
              <a:buNone/>
              <a:defRPr>
                <a:solidFill>
                  <a:srgbClr val="3B3C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6330206"/>
            <a:ext cx="9144000" cy="527794"/>
          </a:xfrm>
          <a:prstGeom prst="rect">
            <a:avLst/>
          </a:prstGeom>
          <a:solidFill>
            <a:srgbClr val="FD6D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2" name="Picture 1" descr="UT_logo_BOBI.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09457" y="4098605"/>
            <a:ext cx="1968144" cy="1443305"/>
          </a:xfrm>
          <a:prstGeom prst="rect">
            <a:avLst/>
          </a:prstGeom>
        </p:spPr>
      </p:pic>
    </p:spTree>
    <p:extLst>
      <p:ext uri="{BB962C8B-B14F-4D97-AF65-F5344CB8AC3E}">
        <p14:creationId xmlns:p14="http://schemas.microsoft.com/office/powerpoint/2010/main" val="12137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5BA7003-00DC-104B-92AD-B7A90026C1F9}" type="datetimeFigureOut">
              <a:rPr lang="en-US" smtClean="0">
                <a:solidFill>
                  <a:prstClr val="white"/>
                </a:solidFill>
              </a:rPr>
              <a:pPr/>
              <a:t>2/19/19</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051C7006-7120-F341-A188-F97DDD91308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4935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ange Section Header">
    <p:bg>
      <p:bgPr>
        <a:solidFill>
          <a:srgbClr val="FD6D08"/>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BA7003-00DC-104B-92AD-B7A90026C1F9}" type="datetimeFigureOut">
              <a:rPr lang="en-US" smtClean="0">
                <a:solidFill>
                  <a:prstClr val="white"/>
                </a:solidFill>
              </a:rPr>
              <a:pPr/>
              <a:t>2/19/19</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051C7006-7120-F341-A188-F97DDD913081}" type="slidenum">
              <a:rPr lang="en-US" smtClean="0">
                <a:solidFill>
                  <a:prstClr val="white"/>
                </a:solidFill>
              </a:rPr>
              <a:pPr/>
              <a:t>‹#›</a:t>
            </a:fld>
            <a:endParaRPr lang="en-US" dirty="0">
              <a:solidFill>
                <a:prstClr val="white"/>
              </a:solidFill>
            </a:endParaRPr>
          </a:p>
        </p:txBody>
      </p:sp>
      <p:sp>
        <p:nvSpPr>
          <p:cNvPr id="6" name="Title 1"/>
          <p:cNvSpPr>
            <a:spLocks noGrp="1"/>
          </p:cNvSpPr>
          <p:nvPr>
            <p:ph type="title"/>
          </p:nvPr>
        </p:nvSpPr>
        <p:spPr>
          <a:xfrm>
            <a:off x="722313" y="4406900"/>
            <a:ext cx="7772400" cy="1362075"/>
          </a:xfrm>
        </p:spPr>
        <p:txBody>
          <a:bodyPr anchor="t">
            <a:normAutofit/>
          </a:bodyPr>
          <a:lstStyle>
            <a:lvl1pPr algn="l">
              <a:defRPr sz="2800" b="1" cap="all">
                <a:solidFill>
                  <a:schemeClr val="bg1"/>
                </a:solidFill>
              </a:defRPr>
            </a:lvl1pPr>
          </a:lstStyle>
          <a:p>
            <a:r>
              <a:rPr lang="en-US" dirty="0"/>
              <a:t>Click to edit Master title style</a:t>
            </a:r>
          </a:p>
        </p:txBody>
      </p:sp>
      <p:sp>
        <p:nvSpPr>
          <p:cNvPr id="7"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0537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BA7003-00DC-104B-92AD-B7A90026C1F9}" type="datetimeFigureOut">
              <a:rPr lang="en-US" smtClean="0">
                <a:solidFill>
                  <a:prstClr val="white"/>
                </a:solidFill>
              </a:rPr>
              <a:pPr/>
              <a:t>2/19/19</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051C7006-7120-F341-A188-F97DDD91308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1083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BA7003-00DC-104B-92AD-B7A90026C1F9}" type="datetimeFigureOut">
              <a:rPr lang="en-US" smtClean="0">
                <a:solidFill>
                  <a:prstClr val="white"/>
                </a:solidFill>
              </a:rPr>
              <a:pPr/>
              <a:t>2/19/19</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
        <p:nvSpPr>
          <p:cNvPr id="9" name="Slide Number Placeholder 8"/>
          <p:cNvSpPr>
            <a:spLocks noGrp="1"/>
          </p:cNvSpPr>
          <p:nvPr>
            <p:ph type="sldNum" sz="quarter" idx="12"/>
          </p:nvPr>
        </p:nvSpPr>
        <p:spPr/>
        <p:txBody>
          <a:bodyPr/>
          <a:lstStyle/>
          <a:p>
            <a:fld id="{051C7006-7120-F341-A188-F97DDD91308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32852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A7003-00DC-104B-92AD-B7A90026C1F9}" type="datetimeFigureOut">
              <a:rPr lang="en-US" smtClean="0">
                <a:solidFill>
                  <a:prstClr val="white"/>
                </a:solidFill>
              </a:rPr>
              <a:pPr/>
              <a:t>2/19/19</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051C7006-7120-F341-A188-F97DDD91308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3902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ig Orange">
    <p:bg>
      <p:bgPr>
        <a:solidFill>
          <a:srgbClr val="FD6D0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449892"/>
            <a:ext cx="8229600" cy="1143000"/>
          </a:xfrm>
        </p:spPr>
        <p:txBody>
          <a:bodyPr/>
          <a:lstStyle>
            <a:lvl1pPr algn="ctr">
              <a:defRPr>
                <a:solidFill>
                  <a:schemeClr val="bg1"/>
                </a:solidFill>
              </a:defRPr>
            </a:lvl1pPr>
          </a:lstStyle>
          <a:p>
            <a:r>
              <a:rPr lang="en-US" dirty="0"/>
              <a:t>Click to edit Master title style</a:t>
            </a:r>
          </a:p>
        </p:txBody>
      </p:sp>
      <p:sp>
        <p:nvSpPr>
          <p:cNvPr id="4" name="Subtitle 2"/>
          <p:cNvSpPr>
            <a:spLocks noGrp="1"/>
          </p:cNvSpPr>
          <p:nvPr>
            <p:ph type="subTitle" idx="1"/>
          </p:nvPr>
        </p:nvSpPr>
        <p:spPr>
          <a:xfrm>
            <a:off x="1371600" y="2694275"/>
            <a:ext cx="6400800" cy="1223675"/>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3" name="Picture 2"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78811" y="4021295"/>
            <a:ext cx="1986380" cy="1530966"/>
          </a:xfrm>
          <a:prstGeom prst="rect">
            <a:avLst/>
          </a:prstGeom>
        </p:spPr>
      </p:pic>
    </p:spTree>
    <p:extLst>
      <p:ext uri="{BB962C8B-B14F-4D97-AF65-F5344CB8AC3E}">
        <p14:creationId xmlns:p14="http://schemas.microsoft.com/office/powerpoint/2010/main" val="396227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ig Logo">
    <p:spTree>
      <p:nvGrpSpPr>
        <p:cNvPr id="1" name=""/>
        <p:cNvGrpSpPr/>
        <p:nvPr/>
      </p:nvGrpSpPr>
      <p:grpSpPr>
        <a:xfrm>
          <a:off x="0" y="0"/>
          <a:ext cx="0" cy="0"/>
          <a:chOff x="0" y="0"/>
          <a:chExt cx="0" cy="0"/>
        </a:xfrm>
      </p:grpSpPr>
      <p:sp>
        <p:nvSpPr>
          <p:cNvPr id="6" name="Rectangle 5"/>
          <p:cNvSpPr/>
          <p:nvPr userDrawn="1"/>
        </p:nvSpPr>
        <p:spPr>
          <a:xfrm>
            <a:off x="0" y="4661212"/>
            <a:ext cx="9144000" cy="2196788"/>
          </a:xfrm>
          <a:prstGeom prst="rect">
            <a:avLst/>
          </a:prstGeom>
          <a:solidFill>
            <a:srgbClr val="FD6D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7" name="Subtitle 2"/>
          <p:cNvSpPr>
            <a:spLocks noGrp="1"/>
          </p:cNvSpPr>
          <p:nvPr>
            <p:ph type="subTitle" idx="1"/>
          </p:nvPr>
        </p:nvSpPr>
        <p:spPr>
          <a:xfrm>
            <a:off x="1371600" y="215736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
          <p:cNvSpPr>
            <a:spLocks noGrp="1"/>
          </p:cNvSpPr>
          <p:nvPr>
            <p:ph type="ctrTitle"/>
          </p:nvPr>
        </p:nvSpPr>
        <p:spPr>
          <a:xfrm>
            <a:off x="685800" y="396710"/>
            <a:ext cx="7772400" cy="1470025"/>
          </a:xfrm>
        </p:spPr>
        <p:txBody>
          <a:bodyPr/>
          <a:lstStyle>
            <a:lvl1pPr algn="ctr">
              <a:defRPr/>
            </a:lvl1pPr>
          </a:lstStyle>
          <a:p>
            <a:r>
              <a:rPr lang="en-US" dirty="0"/>
              <a:t>Click to edit Master title style</a:t>
            </a:r>
          </a:p>
        </p:txBody>
      </p:sp>
      <p:pic>
        <p:nvPicPr>
          <p:cNvPr id="8" name="Picture 7"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78811" y="4997455"/>
            <a:ext cx="1986380" cy="1530966"/>
          </a:xfrm>
          <a:prstGeom prst="rect">
            <a:avLst/>
          </a:prstGeom>
        </p:spPr>
      </p:pic>
    </p:spTree>
    <p:extLst>
      <p:ext uri="{BB962C8B-B14F-4D97-AF65-F5344CB8AC3E}">
        <p14:creationId xmlns:p14="http://schemas.microsoft.com/office/powerpoint/2010/main" val="85700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Minimal Identit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25850"/>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08162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6330206"/>
            <a:ext cx="9144000" cy="527794"/>
          </a:xfrm>
          <a:prstGeom prst="rect">
            <a:avLst/>
          </a:prstGeom>
          <a:solidFill>
            <a:srgbClr val="FD6D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8" name="Picture 7" descr="new PT 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80488" y="6409332"/>
            <a:ext cx="1676040" cy="383350"/>
          </a:xfrm>
          <a:prstGeom prst="rect">
            <a:avLst/>
          </a:prstGeom>
        </p:spPr>
      </p:pic>
    </p:spTree>
    <p:extLst>
      <p:ext uri="{BB962C8B-B14F-4D97-AF65-F5344CB8AC3E}">
        <p14:creationId xmlns:p14="http://schemas.microsoft.com/office/powerpoint/2010/main" val="347782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Your Custom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4950346"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Rectangle 3"/>
          <p:cNvSpPr/>
          <p:nvPr userDrawn="1"/>
        </p:nvSpPr>
        <p:spPr>
          <a:xfrm>
            <a:off x="4950346" y="0"/>
            <a:ext cx="4193654" cy="6858000"/>
          </a:xfrm>
          <a:prstGeom prst="rect">
            <a:avLst/>
          </a:prstGeom>
          <a:solidFill>
            <a:srgbClr val="FD6D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5" name="Title 1"/>
          <p:cNvSpPr>
            <a:spLocks noGrp="1"/>
          </p:cNvSpPr>
          <p:nvPr>
            <p:ph type="title"/>
          </p:nvPr>
        </p:nvSpPr>
        <p:spPr>
          <a:xfrm>
            <a:off x="4950346" y="274637"/>
            <a:ext cx="4193654" cy="3546463"/>
          </a:xfrm>
        </p:spPr>
        <p:txBody>
          <a:bodyPr>
            <a:normAutofit/>
          </a:bodyPr>
          <a:lstStyle>
            <a:lvl1pPr algn="ctr">
              <a:defRPr sz="4000">
                <a:solidFill>
                  <a:schemeClr val="bg1"/>
                </a:solidFill>
              </a:defRPr>
            </a:lvl1pPr>
          </a:lstStyle>
          <a:p>
            <a:r>
              <a:rPr lang="en-US" dirty="0"/>
              <a:t>Click to edit Master title style</a:t>
            </a:r>
          </a:p>
        </p:txBody>
      </p:sp>
      <p:pic>
        <p:nvPicPr>
          <p:cNvPr id="7" name="Picture 6"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51676" y="4313727"/>
            <a:ext cx="2418916" cy="1864335"/>
          </a:xfrm>
          <a:prstGeom prst="rect">
            <a:avLst/>
          </a:prstGeom>
        </p:spPr>
      </p:pic>
    </p:spTree>
    <p:extLst>
      <p:ext uri="{BB962C8B-B14F-4D97-AF65-F5344CB8AC3E}">
        <p14:creationId xmlns:p14="http://schemas.microsoft.com/office/powerpoint/2010/main" val="301096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hoto 1">
    <p:spTree>
      <p:nvGrpSpPr>
        <p:cNvPr id="1" name=""/>
        <p:cNvGrpSpPr/>
        <p:nvPr/>
      </p:nvGrpSpPr>
      <p:grpSpPr>
        <a:xfrm>
          <a:off x="0" y="0"/>
          <a:ext cx="0" cy="0"/>
          <a:chOff x="0" y="0"/>
          <a:chExt cx="0" cy="0"/>
        </a:xfrm>
      </p:grpSpPr>
      <p:pic>
        <p:nvPicPr>
          <p:cNvPr id="9" name="Picture 8" descr="AyresJosh.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18487" y="0"/>
            <a:ext cx="10370676" cy="6868412"/>
          </a:xfrm>
          <a:prstGeom prst="rect">
            <a:avLst/>
          </a:prstGeom>
        </p:spPr>
      </p:pic>
      <p:sp>
        <p:nvSpPr>
          <p:cNvPr id="6" name="Rectangle 5"/>
          <p:cNvSpPr/>
          <p:nvPr userDrawn="1"/>
        </p:nvSpPr>
        <p:spPr>
          <a:xfrm>
            <a:off x="4564442" y="0"/>
            <a:ext cx="4193654" cy="6858000"/>
          </a:xfrm>
          <a:prstGeom prst="rect">
            <a:avLst/>
          </a:prstGeom>
          <a:solidFill>
            <a:srgbClr val="FD6D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p:nvPr>
        </p:nvSpPr>
        <p:spPr>
          <a:xfrm>
            <a:off x="4564442" y="274637"/>
            <a:ext cx="4193654" cy="3546463"/>
          </a:xfrm>
        </p:spPr>
        <p:txBody>
          <a:bodyPr>
            <a:normAutofit/>
          </a:bodyPr>
          <a:lstStyle>
            <a:lvl1pPr algn="ctr">
              <a:defRPr sz="4000">
                <a:solidFill>
                  <a:schemeClr val="bg1"/>
                </a:solidFill>
              </a:defRPr>
            </a:lvl1pPr>
          </a:lstStyle>
          <a:p>
            <a:r>
              <a:rPr lang="en-US" dirty="0"/>
              <a:t>Click to edit Master title style</a:t>
            </a:r>
          </a:p>
        </p:txBody>
      </p:sp>
      <p:pic>
        <p:nvPicPr>
          <p:cNvPr id="7" name="Picture 6" descr="UT_logo_BOBI-KNOCKOU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27933" y="4313727"/>
            <a:ext cx="2434496" cy="1876344"/>
          </a:xfrm>
          <a:prstGeom prst="rect">
            <a:avLst/>
          </a:prstGeom>
        </p:spPr>
      </p:pic>
    </p:spTree>
    <p:extLst>
      <p:ext uri="{BB962C8B-B14F-4D97-AF65-F5344CB8AC3E}">
        <p14:creationId xmlns:p14="http://schemas.microsoft.com/office/powerpoint/2010/main" val="140093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hoto 2">
    <p:spTree>
      <p:nvGrpSpPr>
        <p:cNvPr id="1" name=""/>
        <p:cNvGrpSpPr/>
        <p:nvPr/>
      </p:nvGrpSpPr>
      <p:grpSpPr>
        <a:xfrm>
          <a:off x="0" y="0"/>
          <a:ext cx="0" cy="0"/>
          <a:chOff x="0" y="0"/>
          <a:chExt cx="0" cy="0"/>
        </a:xfrm>
      </p:grpSpPr>
      <p:pic>
        <p:nvPicPr>
          <p:cNvPr id="7" name="Picture 6" descr="flag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879375"/>
          </a:xfrm>
          <a:prstGeom prst="rect">
            <a:avLst/>
          </a:prstGeom>
        </p:spPr>
      </p:pic>
      <p:sp>
        <p:nvSpPr>
          <p:cNvPr id="4" name="Rectangle 3"/>
          <p:cNvSpPr/>
          <p:nvPr userDrawn="1"/>
        </p:nvSpPr>
        <p:spPr>
          <a:xfrm>
            <a:off x="4564442" y="0"/>
            <a:ext cx="4193654" cy="6858000"/>
          </a:xfrm>
          <a:prstGeom prst="rect">
            <a:avLst/>
          </a:prstGeom>
          <a:solidFill>
            <a:srgbClr val="FD6D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 Placeholder 8"/>
          <p:cNvSpPr>
            <a:spLocks noGrp="1"/>
          </p:cNvSpPr>
          <p:nvPr>
            <p:ph type="body" sz="quarter" idx="10"/>
          </p:nvPr>
        </p:nvSpPr>
        <p:spPr>
          <a:xfrm>
            <a:off x="4564442" y="649288"/>
            <a:ext cx="4193654" cy="3160712"/>
          </a:xfrm>
        </p:spPr>
        <p:txBody>
          <a:bodyPr anchor="ctr">
            <a:normAutofit/>
          </a:bodyPr>
          <a:lstStyle>
            <a:lvl1pPr>
              <a:defRPr sz="4000" b="0">
                <a:solidFill>
                  <a:schemeClr val="bg1"/>
                </a:solidFill>
              </a:defRPr>
            </a:lvl1pPr>
          </a:lstStyle>
          <a:p>
            <a:pPr lvl="0"/>
            <a:r>
              <a:rPr lang="en-US" dirty="0"/>
              <a:t>Click to edit Master text styles</a:t>
            </a:r>
          </a:p>
        </p:txBody>
      </p:sp>
      <p:pic>
        <p:nvPicPr>
          <p:cNvPr id="8" name="Picture 7" descr="UT_logo_BOBI-KNOCKOU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69811" y="4326695"/>
            <a:ext cx="2382916" cy="1836589"/>
          </a:xfrm>
          <a:prstGeom prst="rect">
            <a:avLst/>
          </a:prstGeom>
        </p:spPr>
      </p:pic>
    </p:spTree>
    <p:extLst>
      <p:ext uri="{BB962C8B-B14F-4D97-AF65-F5344CB8AC3E}">
        <p14:creationId xmlns:p14="http://schemas.microsoft.com/office/powerpoint/2010/main" val="115866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B3C3E"/>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3B3C3E"/>
                </a:solidFill>
              </a:defRPr>
            </a:lvl1pPr>
            <a:lvl2pPr>
              <a:defRPr>
                <a:solidFill>
                  <a:srgbClr val="3B3C3E"/>
                </a:solidFill>
              </a:defRPr>
            </a:lvl2pPr>
            <a:lvl3pPr>
              <a:defRPr>
                <a:solidFill>
                  <a:srgbClr val="3B3C3E"/>
                </a:solidFill>
              </a:defRPr>
            </a:lvl3pPr>
            <a:lvl4pPr>
              <a:defRPr>
                <a:solidFill>
                  <a:srgbClr val="3B3C3E"/>
                </a:solidFill>
              </a:defRPr>
            </a:lvl4pPr>
            <a:lvl5pPr>
              <a:defRPr>
                <a:solidFill>
                  <a:srgbClr val="3B3C3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1397863" cy="365125"/>
          </a:xfrm>
        </p:spPr>
        <p:txBody>
          <a:bodyPr/>
          <a:lstStyle>
            <a:lvl1pPr>
              <a:defRPr sz="1000">
                <a:solidFill>
                  <a:schemeClr val="bg1"/>
                </a:solidFill>
                <a:latin typeface="Arial"/>
                <a:cs typeface="Arial"/>
              </a:defRPr>
            </a:lvl1pPr>
          </a:lstStyle>
          <a:p>
            <a:fld id="{F5BA7003-00DC-104B-92AD-B7A90026C1F9}" type="datetimeFigureOut">
              <a:rPr lang="en-US" smtClean="0">
                <a:solidFill>
                  <a:prstClr val="white"/>
                </a:solidFill>
              </a:rPr>
              <a:pPr/>
              <a:t>2/19/19</a:t>
            </a:fld>
            <a:endParaRPr lang="en-US" dirty="0">
              <a:solidFill>
                <a:prstClr val="white"/>
              </a:solidFill>
            </a:endParaRPr>
          </a:p>
        </p:txBody>
      </p:sp>
      <p:sp>
        <p:nvSpPr>
          <p:cNvPr id="5" name="Footer Placeholder 4"/>
          <p:cNvSpPr>
            <a:spLocks noGrp="1"/>
          </p:cNvSpPr>
          <p:nvPr>
            <p:ph type="ftr" sz="quarter" idx="11"/>
          </p:nvPr>
        </p:nvSpPr>
        <p:spPr>
          <a:xfrm>
            <a:off x="1855063" y="6356350"/>
            <a:ext cx="2895600" cy="365125"/>
          </a:xfrm>
        </p:spPr>
        <p:txBody>
          <a:bodyPr/>
          <a:lstStyle>
            <a:lvl1pPr>
              <a:defRPr sz="1000">
                <a:solidFill>
                  <a:schemeClr val="bg1"/>
                </a:solidFill>
                <a:latin typeface="Arial"/>
                <a:cs typeface="Arial"/>
              </a:defRPr>
            </a:lvl1pPr>
          </a:lstStyle>
          <a:p>
            <a:endParaRPr lang="en-US" dirty="0">
              <a:solidFill>
                <a:prstClr val="white"/>
              </a:solidFill>
            </a:endParaRPr>
          </a:p>
        </p:txBody>
      </p:sp>
      <p:sp>
        <p:nvSpPr>
          <p:cNvPr id="6" name="Slide Number Placeholder 5"/>
          <p:cNvSpPr>
            <a:spLocks noGrp="1"/>
          </p:cNvSpPr>
          <p:nvPr>
            <p:ph type="sldNum" sz="quarter" idx="12"/>
          </p:nvPr>
        </p:nvSpPr>
        <p:spPr>
          <a:xfrm>
            <a:off x="4750663" y="6356350"/>
            <a:ext cx="2133600" cy="365125"/>
          </a:xfrm>
        </p:spPr>
        <p:txBody>
          <a:bodyPr/>
          <a:lstStyle>
            <a:lvl1pPr>
              <a:defRPr sz="1000">
                <a:solidFill>
                  <a:schemeClr val="bg1"/>
                </a:solidFill>
                <a:latin typeface="Arial"/>
                <a:cs typeface="Arial"/>
              </a:defRPr>
            </a:lvl1pPr>
          </a:lstStyle>
          <a:p>
            <a:fld id="{051C7006-7120-F341-A188-F97DDD913081}"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1749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or Text Block">
    <p:bg>
      <p:bgPr>
        <a:solidFill>
          <a:srgbClr val="FD6D0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29555"/>
            <a:ext cx="8229600" cy="1143000"/>
          </a:xfrm>
        </p:spPr>
        <p:txBody>
          <a:bodyPr>
            <a:normAutofit/>
          </a:bodyPr>
          <a:lstStyle>
            <a:lvl1pPr algn="ctr">
              <a:defRPr sz="3600" b="0">
                <a:solidFill>
                  <a:schemeClr val="bg1"/>
                </a:solidFill>
                <a:latin typeface="Georgia"/>
                <a:cs typeface="Georgia"/>
              </a:defRPr>
            </a:lvl1pPr>
          </a:lstStyle>
          <a:p>
            <a:r>
              <a:rPr lang="en-US" dirty="0"/>
              <a:t>“Click to edit Master title style”</a:t>
            </a:r>
          </a:p>
        </p:txBody>
      </p:sp>
      <p:sp>
        <p:nvSpPr>
          <p:cNvPr id="3" name="Date Placeholder 2"/>
          <p:cNvSpPr>
            <a:spLocks noGrp="1"/>
          </p:cNvSpPr>
          <p:nvPr>
            <p:ph type="dt" sz="half" idx="10"/>
          </p:nvPr>
        </p:nvSpPr>
        <p:spPr/>
        <p:txBody>
          <a:bodyPr/>
          <a:lstStyle/>
          <a:p>
            <a:fld id="{F5BA7003-00DC-104B-92AD-B7A90026C1F9}" type="datetimeFigureOut">
              <a:rPr lang="en-US" smtClean="0">
                <a:solidFill>
                  <a:prstClr val="white"/>
                </a:solidFill>
              </a:rPr>
              <a:pPr/>
              <a:t>2/19/19</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051C7006-7120-F341-A188-F97DDD913081}"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6650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subtitle style</a:t>
            </a:r>
          </a:p>
        </p:txBody>
      </p:sp>
    </p:spTree>
    <p:extLst>
      <p:ext uri="{BB962C8B-B14F-4D97-AF65-F5344CB8AC3E}">
        <p14:creationId xmlns:p14="http://schemas.microsoft.com/office/powerpoint/2010/main" val="2130460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0" indent="0" algn="ctr" defTabSz="457200" rtl="0" eaLnBrk="1" latinLnBrk="0" hangingPunct="1">
        <a:spcBef>
          <a:spcPct val="20000"/>
        </a:spcBef>
        <a:buFont typeface="Arial"/>
        <a:buNone/>
        <a:defRPr sz="3200" kern="1200">
          <a:solidFill>
            <a:srgbClr val="77797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30206"/>
            <a:ext cx="9144000" cy="527794"/>
          </a:xfrm>
          <a:prstGeom prst="rect">
            <a:avLst/>
          </a:prstGeom>
          <a:solidFill>
            <a:srgbClr val="FD6D0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pPr defTabSz="457200"/>
            <a:fld id="{F5BA7003-00DC-104B-92AD-B7A90026C1F9}" type="datetimeFigureOut">
              <a:rPr lang="en-US" smtClean="0">
                <a:solidFill>
                  <a:prstClr val="white"/>
                </a:solidFill>
              </a:rPr>
              <a:pPr defTabSz="457200"/>
              <a:t>2/19/19</a:t>
            </a:fld>
            <a:endParaRPr lang="en-US" dirty="0">
              <a:solidFill>
                <a:prstClr val="white"/>
              </a:solidFill>
            </a:endParaRPr>
          </a:p>
        </p:txBody>
      </p:sp>
      <p:sp>
        <p:nvSpPr>
          <p:cNvPr id="5"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pPr defTabSz="457200"/>
            <a:endParaRPr lang="en-US" dirty="0">
              <a:solidFill>
                <a:prstClr val="white"/>
              </a:solidFill>
            </a:endParaRPr>
          </a:p>
        </p:txBody>
      </p:sp>
      <p:sp>
        <p:nvSpPr>
          <p:cNvPr id="6"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pPr defTabSz="457200"/>
            <a:fld id="{051C7006-7120-F341-A188-F97DDD913081}" type="slidenum">
              <a:rPr lang="en-US" smtClean="0">
                <a:solidFill>
                  <a:prstClr val="white"/>
                </a:solidFill>
              </a:rPr>
              <a:pPr defTabSz="457200"/>
              <a:t>‹#›</a:t>
            </a:fld>
            <a:endParaRPr lang="en-US" dirty="0">
              <a:solidFill>
                <a:prstClr val="white"/>
              </a:solidFill>
            </a:endParaRPr>
          </a:p>
        </p:txBody>
      </p:sp>
      <p:pic>
        <p:nvPicPr>
          <p:cNvPr id="11" name="Picture 10" descr="new PT BOBI-KNOCKOUT.eps"/>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380488" y="6409332"/>
            <a:ext cx="1676040" cy="383350"/>
          </a:xfrm>
          <a:prstGeom prst="rect">
            <a:avLst/>
          </a:prstGeom>
        </p:spPr>
      </p:pic>
    </p:spTree>
    <p:extLst>
      <p:ext uri="{BB962C8B-B14F-4D97-AF65-F5344CB8AC3E}">
        <p14:creationId xmlns:p14="http://schemas.microsoft.com/office/powerpoint/2010/main" val="242791823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xStyles>
    <p:titleStyle>
      <a:lvl1pPr algn="l" defTabSz="457200" rtl="0" eaLnBrk="1" latinLnBrk="0" hangingPunct="1">
        <a:spcBef>
          <a:spcPct val="0"/>
        </a:spcBef>
        <a:buNone/>
        <a:defRPr sz="4400" b="1"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tiff"/><Relationship Id="rId7" Type="http://schemas.openxmlformats.org/officeDocument/2006/relationships/hyperlink" Target="https://www.youtube.com/watch?v=5tQcSKH37AY" TargetMode="External"/><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www.openmiddle.com/" TargetMode="External"/><Relationship Id="rId13" Type="http://schemas.openxmlformats.org/officeDocument/2006/relationships/hyperlink" Target="https://www.jpl.nasa.gov/edu/teach/activity/stem-activities-for-families/" TargetMode="External"/><Relationship Id="rId3" Type="http://schemas.openxmlformats.org/officeDocument/2006/relationships/hyperlink" Target="http://letsreadmath.com/math-and-childrens-literature/middle-school-mathematics-literature/" TargetMode="External"/><Relationship Id="rId7" Type="http://schemas.openxmlformats.org/officeDocument/2006/relationships/hyperlink" Target="http://www.101qs.com/" TargetMode="External"/><Relationship Id="rId12" Type="http://schemas.openxmlformats.org/officeDocument/2006/relationships/hyperlink" Target="https://www.teachingchannel.org/home"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s://gfletchy.com/3-act-lessons/" TargetMode="External"/><Relationship Id="rId11" Type="http://schemas.openxmlformats.org/officeDocument/2006/relationships/hyperlink" Target="http://stemteachingtools.org/" TargetMode="External"/><Relationship Id="rId5" Type="http://schemas.openxmlformats.org/officeDocument/2006/relationships/hyperlink" Target="http://static.nsta.org/pdfs/2018BestSTEMBooks.pdf" TargetMode="External"/><Relationship Id="rId15" Type="http://schemas.openxmlformats.org/officeDocument/2006/relationships/hyperlink" Target="https://orise.orau.gov/stem/k-12/curriculum-for-the-classroom.html#lesson-plans" TargetMode="External"/><Relationship Id="rId10" Type="http://schemas.openxmlformats.org/officeDocument/2006/relationships/hyperlink" Target="https://learn.concord.org/" TargetMode="External"/><Relationship Id="rId4" Type="http://schemas.openxmlformats.org/officeDocument/2006/relationships/hyperlink" Target="https://www.mathsolutions.com/documents/lessons_chart-2.pdf" TargetMode="External"/><Relationship Id="rId9" Type="http://schemas.openxmlformats.org/officeDocument/2006/relationships/hyperlink" Target="https://nextgenscience.org/resources/examples-quality-ngss-design" TargetMode="External"/><Relationship Id="rId14" Type="http://schemas.openxmlformats.org/officeDocument/2006/relationships/hyperlink" Target="http://data-tga.opendata.arcgis.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ww.estimation180.com/" TargetMode="External"/><Relationship Id="rId2" Type="http://schemas.openxmlformats.org/officeDocument/2006/relationships/hyperlink" Target="http://www.graphingstories.com/"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75D6-68EC-8048-A823-68007369D0D4}"/>
              </a:ext>
            </a:extLst>
          </p:cNvPr>
          <p:cNvSpPr>
            <a:spLocks noGrp="1"/>
          </p:cNvSpPr>
          <p:nvPr>
            <p:ph type="title"/>
          </p:nvPr>
        </p:nvSpPr>
        <p:spPr/>
        <p:txBody>
          <a:bodyPr/>
          <a:lstStyle/>
          <a:p>
            <a:r>
              <a:rPr lang="en-US" dirty="0"/>
              <a:t>Need for the PD</a:t>
            </a:r>
          </a:p>
        </p:txBody>
      </p:sp>
      <p:sp>
        <p:nvSpPr>
          <p:cNvPr id="3" name="Content Placeholder 2">
            <a:extLst>
              <a:ext uri="{FF2B5EF4-FFF2-40B4-BE49-F238E27FC236}">
                <a16:creationId xmlns:a16="http://schemas.microsoft.com/office/drawing/2014/main" id="{345E3115-A67D-D544-88B4-BF802D763D9E}"/>
              </a:ext>
            </a:extLst>
          </p:cNvPr>
          <p:cNvSpPr>
            <a:spLocks noGrp="1"/>
          </p:cNvSpPr>
          <p:nvPr>
            <p:ph idx="1"/>
          </p:nvPr>
        </p:nvSpPr>
        <p:spPr>
          <a:xfrm>
            <a:off x="457200" y="1600201"/>
            <a:ext cx="8229600" cy="4038600"/>
          </a:xfrm>
        </p:spPr>
        <p:txBody>
          <a:bodyPr>
            <a:normAutofit fontScale="92500" lnSpcReduction="20000"/>
          </a:bodyPr>
          <a:lstStyle/>
          <a:p>
            <a:r>
              <a:rPr lang="en-US" dirty="0"/>
              <a:t>Materials</a:t>
            </a:r>
          </a:p>
          <a:p>
            <a:pPr lvl="1"/>
            <a:r>
              <a:rPr lang="en-US" dirty="0"/>
              <a:t>Trash bags</a:t>
            </a:r>
          </a:p>
          <a:p>
            <a:pPr lvl="1"/>
            <a:r>
              <a:rPr lang="en-US" dirty="0"/>
              <a:t>Paper clips</a:t>
            </a:r>
          </a:p>
          <a:p>
            <a:pPr lvl="1"/>
            <a:r>
              <a:rPr lang="en-US" dirty="0"/>
              <a:t>String</a:t>
            </a:r>
          </a:p>
          <a:p>
            <a:pPr lvl="1"/>
            <a:r>
              <a:rPr lang="en-US" dirty="0"/>
              <a:t>Scissors</a:t>
            </a:r>
          </a:p>
          <a:p>
            <a:pPr lvl="1"/>
            <a:r>
              <a:rPr lang="en-US" dirty="0"/>
              <a:t>Tape?</a:t>
            </a:r>
          </a:p>
          <a:p>
            <a:r>
              <a:rPr lang="en-US" dirty="0"/>
              <a:t>Printed </a:t>
            </a:r>
          </a:p>
          <a:p>
            <a:pPr lvl="1"/>
            <a:r>
              <a:rPr lang="en-US" dirty="0"/>
              <a:t>Exit Ticket</a:t>
            </a:r>
          </a:p>
          <a:p>
            <a:pPr lvl="1"/>
            <a:r>
              <a:rPr lang="en-US" dirty="0"/>
              <a:t>Lesson </a:t>
            </a:r>
            <a:r>
              <a:rPr lang="en-US"/>
              <a:t>Sketch sheet</a:t>
            </a:r>
            <a:endParaRPr lang="en-US" dirty="0"/>
          </a:p>
        </p:txBody>
      </p:sp>
    </p:spTree>
    <p:extLst>
      <p:ext uri="{BB962C8B-B14F-4D97-AF65-F5344CB8AC3E}">
        <p14:creationId xmlns:p14="http://schemas.microsoft.com/office/powerpoint/2010/main" val="822892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606D-B23F-2C46-9C3D-F69FFB5ADAD5}"/>
              </a:ext>
            </a:extLst>
          </p:cNvPr>
          <p:cNvSpPr>
            <a:spLocks noGrp="1"/>
          </p:cNvSpPr>
          <p:nvPr>
            <p:ph type="title"/>
          </p:nvPr>
        </p:nvSpPr>
        <p:spPr/>
        <p:txBody>
          <a:bodyPr/>
          <a:lstStyle/>
          <a:p>
            <a:r>
              <a:rPr lang="en-US" dirty="0"/>
              <a:t>Literacy and STEM</a:t>
            </a:r>
          </a:p>
        </p:txBody>
      </p:sp>
      <p:pic>
        <p:nvPicPr>
          <p:cNvPr id="1030" name="Picture 6">
            <a:extLst>
              <a:ext uri="{FF2B5EF4-FFF2-40B4-BE49-F238E27FC236}">
                <a16:creationId xmlns:a16="http://schemas.microsoft.com/office/drawing/2014/main" id="{C424F6B8-CAF8-EA44-B158-D8FB24DDE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4687" y="3810001"/>
            <a:ext cx="2774950" cy="27857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3">
            <a:extLst>
              <a:ext uri="{FF2B5EF4-FFF2-40B4-BE49-F238E27FC236}">
                <a16:creationId xmlns:a16="http://schemas.microsoft.com/office/drawing/2014/main" id="{DD13CB63-7649-0548-A94D-EDD74BBA7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77" y="3936265"/>
            <a:ext cx="2239630" cy="27380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Content Placeholder 3">
            <a:extLst>
              <a:ext uri="{FF2B5EF4-FFF2-40B4-BE49-F238E27FC236}">
                <a16:creationId xmlns:a16="http://schemas.microsoft.com/office/drawing/2014/main" id="{0C74A2BA-7568-8440-943F-FFCDDDD63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126" y="1383243"/>
            <a:ext cx="2001936" cy="242675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70596A80-B078-1941-90B0-8959C7E78E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3436" y="1097084"/>
            <a:ext cx="2213748" cy="27144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Content Placeholder 9">
            <a:extLst>
              <a:ext uri="{FF2B5EF4-FFF2-40B4-BE49-F238E27FC236}">
                <a16:creationId xmlns:a16="http://schemas.microsoft.com/office/drawing/2014/main" id="{6D03E484-61C7-8C48-8C8A-330D40F0A4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822" y="1383243"/>
            <a:ext cx="1825634" cy="24267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0AA6FC1B-285C-054E-87C4-88FDA3C72EA3}"/>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86FCF969-901C-534A-A660-CBF8924273E5}"/>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47C416DA-F024-EF45-B9F3-1F2CD4563F69}"/>
              </a:ext>
            </a:extLst>
          </p:cNvPr>
          <p:cNvSpPr/>
          <p:nvPr/>
        </p:nvSpPr>
        <p:spPr>
          <a:xfrm>
            <a:off x="6501178" y="603418"/>
            <a:ext cx="4572000" cy="369332"/>
          </a:xfrm>
          <a:prstGeom prst="rect">
            <a:avLst/>
          </a:prstGeom>
        </p:spPr>
        <p:txBody>
          <a:bodyPr>
            <a:spAutoFit/>
          </a:bodyPr>
          <a:lstStyle/>
          <a:p>
            <a:r>
              <a:rPr lang="en-US" dirty="0">
                <a:hlinkClick r:id="rId7"/>
              </a:rPr>
              <a:t>Ada Twist Scientist</a:t>
            </a:r>
            <a:endParaRPr lang="en-US" dirty="0"/>
          </a:p>
        </p:txBody>
      </p:sp>
    </p:spTree>
    <p:extLst>
      <p:ext uri="{BB962C8B-B14F-4D97-AF65-F5344CB8AC3E}">
        <p14:creationId xmlns:p14="http://schemas.microsoft.com/office/powerpoint/2010/main" val="134012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44A3-51E1-1345-BB6A-B912930F1ACE}"/>
              </a:ext>
            </a:extLst>
          </p:cNvPr>
          <p:cNvSpPr>
            <a:spLocks noGrp="1"/>
          </p:cNvSpPr>
          <p:nvPr>
            <p:ph type="title"/>
          </p:nvPr>
        </p:nvSpPr>
        <p:spPr/>
        <p:txBody>
          <a:bodyPr/>
          <a:lstStyle/>
          <a:p>
            <a:r>
              <a:rPr lang="en-US" dirty="0"/>
              <a:t>STEM and Literacy</a:t>
            </a:r>
          </a:p>
        </p:txBody>
      </p:sp>
      <p:sp>
        <p:nvSpPr>
          <p:cNvPr id="3" name="Content Placeholder 2">
            <a:extLst>
              <a:ext uri="{FF2B5EF4-FFF2-40B4-BE49-F238E27FC236}">
                <a16:creationId xmlns:a16="http://schemas.microsoft.com/office/drawing/2014/main" id="{FE4733C9-CE04-744C-ADF9-4ED73FF400B8}"/>
              </a:ext>
            </a:extLst>
          </p:cNvPr>
          <p:cNvSpPr>
            <a:spLocks noGrp="1"/>
          </p:cNvSpPr>
          <p:nvPr>
            <p:ph idx="1"/>
          </p:nvPr>
        </p:nvSpPr>
        <p:spPr/>
        <p:txBody>
          <a:bodyPr/>
          <a:lstStyle/>
          <a:p>
            <a:r>
              <a:rPr lang="en-US" dirty="0"/>
              <a:t>What did Ada teach us about STEM?</a:t>
            </a:r>
          </a:p>
          <a:p>
            <a:endParaRPr lang="en-US" dirty="0"/>
          </a:p>
          <a:p>
            <a:endParaRPr lang="en-US" dirty="0"/>
          </a:p>
        </p:txBody>
      </p:sp>
    </p:spTree>
    <p:extLst>
      <p:ext uri="{BB962C8B-B14F-4D97-AF65-F5344CB8AC3E}">
        <p14:creationId xmlns:p14="http://schemas.microsoft.com/office/powerpoint/2010/main" val="371467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BD16-DAC3-224C-B35A-17E3B8E3BEC8}"/>
              </a:ext>
            </a:extLst>
          </p:cNvPr>
          <p:cNvSpPr>
            <a:spLocks noGrp="1"/>
          </p:cNvSpPr>
          <p:nvPr>
            <p:ph type="title"/>
          </p:nvPr>
        </p:nvSpPr>
        <p:spPr/>
        <p:txBody>
          <a:bodyPr/>
          <a:lstStyle/>
          <a:p>
            <a:r>
              <a:rPr lang="en-US" dirty="0"/>
              <a:t>STEM Modeling </a:t>
            </a:r>
            <a:r>
              <a:rPr lang="en-US" dirty="0" err="1"/>
              <a:t>Activtiy</a:t>
            </a:r>
            <a:endParaRPr lang="en-US" dirty="0"/>
          </a:p>
        </p:txBody>
      </p:sp>
    </p:spTree>
    <p:extLst>
      <p:ext uri="{BB962C8B-B14F-4D97-AF65-F5344CB8AC3E}">
        <p14:creationId xmlns:p14="http://schemas.microsoft.com/office/powerpoint/2010/main" val="412658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54B0-3AD5-714B-BF4A-7C66367BA3B8}"/>
              </a:ext>
            </a:extLst>
          </p:cNvPr>
          <p:cNvSpPr>
            <a:spLocks noGrp="1"/>
          </p:cNvSpPr>
          <p:nvPr>
            <p:ph type="title"/>
          </p:nvPr>
        </p:nvSpPr>
        <p:spPr/>
        <p:txBody>
          <a:bodyPr>
            <a:normAutofit/>
          </a:bodyPr>
          <a:lstStyle/>
          <a:p>
            <a:r>
              <a:rPr lang="en-US" dirty="0"/>
              <a:t>Real-world STEM Modeling</a:t>
            </a:r>
          </a:p>
        </p:txBody>
      </p:sp>
      <p:sp>
        <p:nvSpPr>
          <p:cNvPr id="3" name="Content Placeholder 2">
            <a:extLst>
              <a:ext uri="{FF2B5EF4-FFF2-40B4-BE49-F238E27FC236}">
                <a16:creationId xmlns:a16="http://schemas.microsoft.com/office/drawing/2014/main" id="{2830BBB2-D39C-F340-A279-67A4B871A8BC}"/>
              </a:ext>
            </a:extLst>
          </p:cNvPr>
          <p:cNvSpPr>
            <a:spLocks noGrp="1"/>
          </p:cNvSpPr>
          <p:nvPr>
            <p:ph idx="1"/>
          </p:nvPr>
        </p:nvSpPr>
        <p:spPr/>
        <p:txBody>
          <a:bodyPr>
            <a:normAutofit/>
          </a:bodyPr>
          <a:lstStyle/>
          <a:p>
            <a:r>
              <a:rPr lang="en-US" sz="2800" dirty="0"/>
              <a:t>1. Identifying essential information in a situation </a:t>
            </a:r>
          </a:p>
          <a:p>
            <a:r>
              <a:rPr lang="en-US" sz="2800" dirty="0"/>
              <a:t>2. Designing ways to figure out that information</a:t>
            </a:r>
          </a:p>
          <a:p>
            <a:r>
              <a:rPr lang="en-US" sz="2800" dirty="0"/>
              <a:t>3. Testing our way of thinking</a:t>
            </a:r>
          </a:p>
          <a:p>
            <a:r>
              <a:rPr lang="en-US" sz="2800" dirty="0"/>
              <a:t>4. Interpreting the results of those operations </a:t>
            </a:r>
          </a:p>
          <a:p>
            <a:r>
              <a:rPr lang="en-US" sz="2800" dirty="0"/>
              <a:t>5. Validating the conclusions of those results </a:t>
            </a:r>
          </a:p>
          <a:p>
            <a:endParaRPr lang="en-US" dirty="0"/>
          </a:p>
        </p:txBody>
      </p:sp>
      <p:pic>
        <p:nvPicPr>
          <p:cNvPr id="5" name="Picture 4" descr="Screen Clipping">
            <a:extLst>
              <a:ext uri="{FF2B5EF4-FFF2-40B4-BE49-F238E27FC236}">
                <a16:creationId xmlns:a16="http://schemas.microsoft.com/office/drawing/2014/main" id="{786FF038-0B8E-5749-BCDB-5A24D1E7E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988" y="4419600"/>
            <a:ext cx="3414023" cy="2104616"/>
          </a:xfrm>
          <a:prstGeom prst="rect">
            <a:avLst/>
          </a:prstGeom>
        </p:spPr>
      </p:pic>
    </p:spTree>
    <p:extLst>
      <p:ext uri="{BB962C8B-B14F-4D97-AF65-F5344CB8AC3E}">
        <p14:creationId xmlns:p14="http://schemas.microsoft.com/office/powerpoint/2010/main" val="194819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6C3E-6A43-5D44-BDA2-65D9EFE8FB20}"/>
              </a:ext>
            </a:extLst>
          </p:cNvPr>
          <p:cNvSpPr>
            <a:spLocks noGrp="1"/>
          </p:cNvSpPr>
          <p:nvPr>
            <p:ph type="title"/>
          </p:nvPr>
        </p:nvSpPr>
        <p:spPr/>
        <p:txBody>
          <a:bodyPr/>
          <a:lstStyle/>
          <a:p>
            <a:r>
              <a:rPr lang="en-US" dirty="0"/>
              <a:t>Chutes-R-Us</a:t>
            </a:r>
          </a:p>
        </p:txBody>
      </p:sp>
    </p:spTree>
    <p:extLst>
      <p:ext uri="{BB962C8B-B14F-4D97-AF65-F5344CB8AC3E}">
        <p14:creationId xmlns:p14="http://schemas.microsoft.com/office/powerpoint/2010/main" val="2215916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Chutes-R-Us</a:t>
            </a:r>
          </a:p>
        </p:txBody>
      </p:sp>
      <p:sp>
        <p:nvSpPr>
          <p:cNvPr id="4" name="Content Placeholder 3"/>
          <p:cNvSpPr>
            <a:spLocks noGrp="1"/>
          </p:cNvSpPr>
          <p:nvPr>
            <p:ph idx="1"/>
          </p:nvPr>
        </p:nvSpPr>
        <p:spPr/>
        <p:txBody>
          <a:bodyPr>
            <a:normAutofit fontScale="92500" lnSpcReduction="20000"/>
          </a:bodyPr>
          <a:lstStyle/>
          <a:p>
            <a:pPr marL="118872" indent="0" algn="ctr">
              <a:buNone/>
            </a:pPr>
            <a:r>
              <a:rPr lang="en-US" dirty="0"/>
              <a:t>You are employees of a new company that designs and makes parachutes. Your job in your design team is to design a parachute that has the lowest terminal velocity when it hits the ground, but is not too expensive to make.</a:t>
            </a:r>
          </a:p>
          <a:p>
            <a:pPr marL="118872" indent="0" algn="ctr">
              <a:buNone/>
            </a:pPr>
            <a:endParaRPr lang="en-US" dirty="0"/>
          </a:p>
          <a:p>
            <a:pPr marL="118872" indent="0" algn="ctr">
              <a:buNone/>
            </a:pPr>
            <a:r>
              <a:rPr lang="en-US" dirty="0"/>
              <a:t>You will be provided with the materials (silk, cord, tape, and scissors). The cost of each parachute is determined by the amount of silk you use. The cost of silk is $1.00 per square centimeter.</a:t>
            </a:r>
          </a:p>
        </p:txBody>
      </p:sp>
      <p:sp>
        <p:nvSpPr>
          <p:cNvPr id="2" name="TextBox 1">
            <a:extLst>
              <a:ext uri="{FF2B5EF4-FFF2-40B4-BE49-F238E27FC236}">
                <a16:creationId xmlns:a16="http://schemas.microsoft.com/office/drawing/2014/main" id="{1B61E8EF-E76D-C340-BCF9-D29755A0AE43}"/>
              </a:ext>
            </a:extLst>
          </p:cNvPr>
          <p:cNvSpPr txBox="1"/>
          <p:nvPr/>
        </p:nvSpPr>
        <p:spPr>
          <a:xfrm>
            <a:off x="52537" y="5954178"/>
            <a:ext cx="9091463" cy="369332"/>
          </a:xfrm>
          <a:prstGeom prst="rect">
            <a:avLst/>
          </a:prstGeom>
          <a:noFill/>
        </p:spPr>
        <p:txBody>
          <a:bodyPr wrap="none" rtlCol="0">
            <a:spAutoFit/>
          </a:bodyPr>
          <a:lstStyle/>
          <a:p>
            <a:r>
              <a:rPr lang="en-US" dirty="0"/>
              <a:t>This activity is adapted from one created by Paul Hodge and colleagues at Vanderbilt University</a:t>
            </a:r>
          </a:p>
        </p:txBody>
      </p:sp>
    </p:spTree>
    <p:extLst>
      <p:ext uri="{BB962C8B-B14F-4D97-AF65-F5344CB8AC3E}">
        <p14:creationId xmlns:p14="http://schemas.microsoft.com/office/powerpoint/2010/main" val="128173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67000" y="735012"/>
            <a:ext cx="6096000" cy="4625975"/>
          </a:xfrm>
        </p:spPr>
        <p:txBody>
          <a:bodyPr>
            <a:normAutofit lnSpcReduction="10000"/>
          </a:bodyPr>
          <a:lstStyle/>
          <a:p>
            <a:pPr marL="118872" indent="0" algn="ctr">
              <a:buNone/>
            </a:pPr>
            <a:r>
              <a:rPr lang="en-US" dirty="0"/>
              <a:t>Your design group will work during this class to design and build a parachute. Each design group will present their design and test their parachute. We will take this data as a company to determine “the best” parachute. </a:t>
            </a:r>
          </a:p>
          <a:p>
            <a:pPr marL="118872" indent="0">
              <a:buNone/>
            </a:pPr>
            <a:endParaRPr lang="en-US" dirty="0"/>
          </a:p>
          <a:p>
            <a:pPr marL="118872" indent="0" algn="ctr">
              <a:buNone/>
            </a:pPr>
            <a:r>
              <a:rPr lang="en-US" dirty="0"/>
              <a:t>Good Luck!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048000"/>
            <a:ext cx="1898650" cy="2805887"/>
          </a:xfrm>
          <a:prstGeom prst="rect">
            <a:avLst/>
          </a:prstGeom>
        </p:spPr>
      </p:pic>
    </p:spTree>
    <p:extLst>
      <p:ext uri="{BB962C8B-B14F-4D97-AF65-F5344CB8AC3E}">
        <p14:creationId xmlns:p14="http://schemas.microsoft.com/office/powerpoint/2010/main" val="162981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77CD-2146-8E40-A6F8-D17BCBE4EAEF}"/>
              </a:ext>
            </a:extLst>
          </p:cNvPr>
          <p:cNvSpPr>
            <a:spLocks noGrp="1"/>
          </p:cNvSpPr>
          <p:nvPr>
            <p:ph type="title"/>
          </p:nvPr>
        </p:nvSpPr>
        <p:spPr/>
        <p:txBody>
          <a:bodyPr/>
          <a:lstStyle/>
          <a:p>
            <a:r>
              <a:rPr lang="en-US" dirty="0"/>
              <a:t>How do we define “the best” parachute?</a:t>
            </a:r>
          </a:p>
        </p:txBody>
      </p:sp>
    </p:spTree>
    <p:extLst>
      <p:ext uri="{BB962C8B-B14F-4D97-AF65-F5344CB8AC3E}">
        <p14:creationId xmlns:p14="http://schemas.microsoft.com/office/powerpoint/2010/main" val="3203527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8C55-D0B6-1542-800C-3E7891702837}"/>
              </a:ext>
            </a:extLst>
          </p:cNvPr>
          <p:cNvSpPr>
            <a:spLocks noGrp="1"/>
          </p:cNvSpPr>
          <p:nvPr>
            <p:ph type="title"/>
          </p:nvPr>
        </p:nvSpPr>
        <p:spPr/>
        <p:txBody>
          <a:bodyPr/>
          <a:lstStyle/>
          <a:p>
            <a:r>
              <a:rPr lang="en-US" dirty="0"/>
              <a:t>Example of Data Collected</a:t>
            </a:r>
          </a:p>
        </p:txBody>
      </p:sp>
      <p:sp>
        <p:nvSpPr>
          <p:cNvPr id="3" name="Content Placeholder 2">
            <a:extLst>
              <a:ext uri="{FF2B5EF4-FFF2-40B4-BE49-F238E27FC236}">
                <a16:creationId xmlns:a16="http://schemas.microsoft.com/office/drawing/2014/main" id="{DA5E552F-7B5E-3349-BC9F-180432F5CA6B}"/>
              </a:ext>
            </a:extLst>
          </p:cNvPr>
          <p:cNvSpPr>
            <a:spLocks noGrp="1"/>
          </p:cNvSpPr>
          <p:nvPr>
            <p:ph idx="1"/>
          </p:nvPr>
        </p:nvSpPr>
        <p:spPr>
          <a:xfrm>
            <a:off x="457200" y="1166018"/>
            <a:ext cx="8229600" cy="4525963"/>
          </a:xfrm>
        </p:spPr>
        <p:txBody>
          <a:bodyPr/>
          <a:lstStyle/>
          <a:p>
            <a:r>
              <a:rPr lang="en-US" sz="2400" dirty="0"/>
              <a:t>How did we collect the data?  What did we take into consideration?  What do we need to add to this data set to make it complete and usable to determine “the best”?</a:t>
            </a:r>
          </a:p>
          <a:p>
            <a:endParaRPr lang="en-US" dirty="0"/>
          </a:p>
        </p:txBody>
      </p:sp>
      <p:graphicFrame>
        <p:nvGraphicFramePr>
          <p:cNvPr id="4" name="Table 3">
            <a:extLst>
              <a:ext uri="{FF2B5EF4-FFF2-40B4-BE49-F238E27FC236}">
                <a16:creationId xmlns:a16="http://schemas.microsoft.com/office/drawing/2014/main" id="{CF3CE4D6-7F34-8944-BA5E-90646D940177}"/>
              </a:ext>
            </a:extLst>
          </p:cNvPr>
          <p:cNvGraphicFramePr>
            <a:graphicFrameLocks noGrp="1"/>
          </p:cNvGraphicFramePr>
          <p:nvPr>
            <p:extLst/>
          </p:nvPr>
        </p:nvGraphicFramePr>
        <p:xfrm>
          <a:off x="609600" y="2438400"/>
          <a:ext cx="8001000" cy="3802998"/>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443308550"/>
                    </a:ext>
                  </a:extLst>
                </a:gridCol>
                <a:gridCol w="2000250">
                  <a:extLst>
                    <a:ext uri="{9D8B030D-6E8A-4147-A177-3AD203B41FA5}">
                      <a16:colId xmlns:a16="http://schemas.microsoft.com/office/drawing/2014/main" val="4090957872"/>
                    </a:ext>
                  </a:extLst>
                </a:gridCol>
                <a:gridCol w="2000250">
                  <a:extLst>
                    <a:ext uri="{9D8B030D-6E8A-4147-A177-3AD203B41FA5}">
                      <a16:colId xmlns:a16="http://schemas.microsoft.com/office/drawing/2014/main" val="2322129776"/>
                    </a:ext>
                  </a:extLst>
                </a:gridCol>
                <a:gridCol w="2000250">
                  <a:extLst>
                    <a:ext uri="{9D8B030D-6E8A-4147-A177-3AD203B41FA5}">
                      <a16:colId xmlns:a16="http://schemas.microsoft.com/office/drawing/2014/main" val="2509040347"/>
                    </a:ext>
                  </a:extLst>
                </a:gridCol>
              </a:tblGrid>
              <a:tr h="605481">
                <a:tc>
                  <a:txBody>
                    <a:bodyPr/>
                    <a:lstStyle/>
                    <a:p>
                      <a:r>
                        <a:rPr lang="en-US" dirty="0"/>
                        <a:t>Group</a:t>
                      </a:r>
                    </a:p>
                  </a:txBody>
                  <a:tcPr/>
                </a:tc>
                <a:tc>
                  <a:txBody>
                    <a:bodyPr/>
                    <a:lstStyle/>
                    <a:p>
                      <a:r>
                        <a:rPr lang="en-US" dirty="0"/>
                        <a:t>Size (cm</a:t>
                      </a:r>
                      <a:r>
                        <a:rPr lang="en-US" baseline="30000" dirty="0"/>
                        <a:t>2</a:t>
                      </a:r>
                      <a:r>
                        <a:rPr lang="en-US" baseline="0" dirty="0"/>
                        <a:t>)</a:t>
                      </a:r>
                      <a:endParaRPr lang="en-US" dirty="0"/>
                    </a:p>
                  </a:txBody>
                  <a:tcPr/>
                </a:tc>
                <a:tc>
                  <a:txBody>
                    <a:bodyPr/>
                    <a:lstStyle/>
                    <a:p>
                      <a:r>
                        <a:rPr lang="en-US" dirty="0"/>
                        <a:t>Time in seconds (</a:t>
                      </a:r>
                      <a:r>
                        <a:rPr lang="en-US" dirty="0" err="1"/>
                        <a:t>avg</a:t>
                      </a:r>
                      <a:r>
                        <a:rPr lang="en-US" dirty="0"/>
                        <a:t> of 3 timers)</a:t>
                      </a:r>
                    </a:p>
                  </a:txBody>
                  <a:tcPr/>
                </a:tc>
                <a:tc>
                  <a:txBody>
                    <a:bodyPr/>
                    <a:lstStyle/>
                    <a:p>
                      <a:r>
                        <a:rPr lang="en-US" dirty="0"/>
                        <a:t>Step (*0=floor)</a:t>
                      </a:r>
                    </a:p>
                  </a:txBody>
                  <a:tcPr/>
                </a:tc>
                <a:extLst>
                  <a:ext uri="{0D108BD9-81ED-4DB2-BD59-A6C34878D82A}">
                    <a16:rowId xmlns:a16="http://schemas.microsoft.com/office/drawing/2014/main" val="665739896"/>
                  </a:ext>
                </a:extLst>
              </a:tr>
              <a:tr h="420473">
                <a:tc>
                  <a:txBody>
                    <a:bodyPr/>
                    <a:lstStyle/>
                    <a:p>
                      <a:r>
                        <a:rPr lang="en-US" dirty="0"/>
                        <a:t>Beast</a:t>
                      </a:r>
                    </a:p>
                  </a:txBody>
                  <a:tcPr/>
                </a:tc>
                <a:tc>
                  <a:txBody>
                    <a:bodyPr/>
                    <a:lstStyle/>
                    <a:p>
                      <a:r>
                        <a:rPr lang="en-US" dirty="0"/>
                        <a:t>666</a:t>
                      </a:r>
                    </a:p>
                  </a:txBody>
                  <a:tcPr/>
                </a:tc>
                <a:tc>
                  <a:txBody>
                    <a:bodyPr/>
                    <a:lstStyle/>
                    <a:p>
                      <a:r>
                        <a:rPr lang="en-US" dirty="0"/>
                        <a:t>4.36</a:t>
                      </a:r>
                    </a:p>
                  </a:txBody>
                  <a:tcPr/>
                </a:tc>
                <a:tc>
                  <a:txBody>
                    <a:bodyPr/>
                    <a:lstStyle/>
                    <a:p>
                      <a:r>
                        <a:rPr lang="en-US" dirty="0"/>
                        <a:t>2</a:t>
                      </a:r>
                    </a:p>
                  </a:txBody>
                  <a:tcPr/>
                </a:tc>
                <a:extLst>
                  <a:ext uri="{0D108BD9-81ED-4DB2-BD59-A6C34878D82A}">
                    <a16:rowId xmlns:a16="http://schemas.microsoft.com/office/drawing/2014/main" val="565418372"/>
                  </a:ext>
                </a:extLst>
              </a:tr>
              <a:tr h="420473">
                <a:tc>
                  <a:txBody>
                    <a:bodyPr/>
                    <a:lstStyle/>
                    <a:p>
                      <a:r>
                        <a:rPr lang="en-US" dirty="0"/>
                        <a:t>#</a:t>
                      </a:r>
                      <a:r>
                        <a:rPr lang="en-US" dirty="0" err="1"/>
                        <a:t>VolSTEMed</a:t>
                      </a:r>
                      <a:endParaRPr lang="en-US" dirty="0"/>
                    </a:p>
                  </a:txBody>
                  <a:tcPr/>
                </a:tc>
                <a:tc>
                  <a:txBody>
                    <a:bodyPr/>
                    <a:lstStyle/>
                    <a:p>
                      <a:r>
                        <a:rPr lang="en-US" dirty="0"/>
                        <a:t>1008</a:t>
                      </a:r>
                    </a:p>
                  </a:txBody>
                  <a:tcPr/>
                </a:tc>
                <a:tc>
                  <a:txBody>
                    <a:bodyPr/>
                    <a:lstStyle/>
                    <a:p>
                      <a:r>
                        <a:rPr lang="en-US" dirty="0"/>
                        <a:t>4.59</a:t>
                      </a:r>
                    </a:p>
                  </a:txBody>
                  <a:tcPr/>
                </a:tc>
                <a:tc>
                  <a:txBody>
                    <a:bodyPr/>
                    <a:lstStyle/>
                    <a:p>
                      <a:r>
                        <a:rPr lang="en-US" dirty="0"/>
                        <a:t>2</a:t>
                      </a:r>
                    </a:p>
                  </a:txBody>
                  <a:tcPr/>
                </a:tc>
                <a:extLst>
                  <a:ext uri="{0D108BD9-81ED-4DB2-BD59-A6C34878D82A}">
                    <a16:rowId xmlns:a16="http://schemas.microsoft.com/office/drawing/2014/main" val="2415048951"/>
                  </a:ext>
                </a:extLst>
              </a:tr>
              <a:tr h="420473">
                <a:tc>
                  <a:txBody>
                    <a:bodyPr/>
                    <a:lstStyle/>
                    <a:p>
                      <a:r>
                        <a:rPr lang="en-US" dirty="0"/>
                        <a:t>#</a:t>
                      </a:r>
                      <a:r>
                        <a:rPr lang="en-US" dirty="0" err="1"/>
                        <a:t>VolSTEMeme</a:t>
                      </a:r>
                      <a:endParaRPr lang="en-US" dirty="0"/>
                    </a:p>
                  </a:txBody>
                  <a:tcPr/>
                </a:tc>
                <a:tc>
                  <a:txBody>
                    <a:bodyPr/>
                    <a:lstStyle/>
                    <a:p>
                      <a:r>
                        <a:rPr lang="en-US" dirty="0"/>
                        <a:t>240</a:t>
                      </a:r>
                    </a:p>
                  </a:txBody>
                  <a:tcPr/>
                </a:tc>
                <a:tc>
                  <a:txBody>
                    <a:bodyPr/>
                    <a:lstStyle/>
                    <a:p>
                      <a:r>
                        <a:rPr lang="en-US" dirty="0"/>
                        <a:t>4.62</a:t>
                      </a:r>
                    </a:p>
                  </a:txBody>
                  <a:tcPr/>
                </a:tc>
                <a:tc>
                  <a:txBody>
                    <a:bodyPr/>
                    <a:lstStyle/>
                    <a:p>
                      <a:r>
                        <a:rPr lang="en-US" dirty="0"/>
                        <a:t>0 </a:t>
                      </a:r>
                    </a:p>
                  </a:txBody>
                  <a:tcPr/>
                </a:tc>
                <a:extLst>
                  <a:ext uri="{0D108BD9-81ED-4DB2-BD59-A6C34878D82A}">
                    <a16:rowId xmlns:a16="http://schemas.microsoft.com/office/drawing/2014/main" val="3047466820"/>
                  </a:ext>
                </a:extLst>
              </a:tr>
              <a:tr h="420473">
                <a:tc>
                  <a:txBody>
                    <a:bodyPr/>
                    <a:lstStyle/>
                    <a:p>
                      <a:r>
                        <a:rPr lang="en-US" dirty="0"/>
                        <a:t>Gucci</a:t>
                      </a:r>
                    </a:p>
                  </a:txBody>
                  <a:tcPr/>
                </a:tc>
                <a:tc>
                  <a:txBody>
                    <a:bodyPr/>
                    <a:lstStyle/>
                    <a:p>
                      <a:r>
                        <a:rPr lang="en-US" dirty="0"/>
                        <a:t>1829</a:t>
                      </a:r>
                    </a:p>
                  </a:txBody>
                  <a:tcPr/>
                </a:tc>
                <a:tc>
                  <a:txBody>
                    <a:bodyPr/>
                    <a:lstStyle/>
                    <a:p>
                      <a:r>
                        <a:rPr lang="en-US" dirty="0"/>
                        <a:t>5.29</a:t>
                      </a:r>
                    </a:p>
                  </a:txBody>
                  <a:tcPr/>
                </a:tc>
                <a:tc>
                  <a:txBody>
                    <a:bodyPr/>
                    <a:lstStyle/>
                    <a:p>
                      <a:r>
                        <a:rPr lang="en-US" dirty="0"/>
                        <a:t>0</a:t>
                      </a:r>
                    </a:p>
                  </a:txBody>
                  <a:tcPr/>
                </a:tc>
                <a:extLst>
                  <a:ext uri="{0D108BD9-81ED-4DB2-BD59-A6C34878D82A}">
                    <a16:rowId xmlns:a16="http://schemas.microsoft.com/office/drawing/2014/main" val="3779745032"/>
                  </a:ext>
                </a:extLst>
              </a:tr>
              <a:tr h="420473">
                <a:tc>
                  <a:txBody>
                    <a:bodyPr/>
                    <a:lstStyle/>
                    <a:p>
                      <a:r>
                        <a:rPr lang="en-US" dirty="0"/>
                        <a:t>I Guess Us</a:t>
                      </a:r>
                    </a:p>
                  </a:txBody>
                  <a:tcPr/>
                </a:tc>
                <a:tc>
                  <a:txBody>
                    <a:bodyPr/>
                    <a:lstStyle/>
                    <a:p>
                      <a:r>
                        <a:rPr lang="en-US" dirty="0"/>
                        <a:t>283</a:t>
                      </a:r>
                    </a:p>
                  </a:txBody>
                  <a:tcPr/>
                </a:tc>
                <a:tc>
                  <a:txBody>
                    <a:bodyPr/>
                    <a:lstStyle/>
                    <a:p>
                      <a:r>
                        <a:rPr lang="en-US" dirty="0"/>
                        <a:t>2.91</a:t>
                      </a:r>
                    </a:p>
                  </a:txBody>
                  <a:tcPr/>
                </a:tc>
                <a:tc>
                  <a:txBody>
                    <a:bodyPr/>
                    <a:lstStyle/>
                    <a:p>
                      <a:r>
                        <a:rPr lang="en-US" dirty="0"/>
                        <a:t>2</a:t>
                      </a:r>
                    </a:p>
                  </a:txBody>
                  <a:tcPr/>
                </a:tc>
                <a:extLst>
                  <a:ext uri="{0D108BD9-81ED-4DB2-BD59-A6C34878D82A}">
                    <a16:rowId xmlns:a16="http://schemas.microsoft.com/office/drawing/2014/main" val="2000007052"/>
                  </a:ext>
                </a:extLst>
              </a:tr>
              <a:tr h="605481">
                <a:tc>
                  <a:txBody>
                    <a:bodyPr/>
                    <a:lstStyle/>
                    <a:p>
                      <a:r>
                        <a:rPr lang="en-US" dirty="0"/>
                        <a:t>Team Without A Name </a:t>
                      </a:r>
                    </a:p>
                  </a:txBody>
                  <a:tcPr/>
                </a:tc>
                <a:tc>
                  <a:txBody>
                    <a:bodyPr/>
                    <a:lstStyle/>
                    <a:p>
                      <a:r>
                        <a:rPr lang="en-US" dirty="0"/>
                        <a:t>522</a:t>
                      </a:r>
                    </a:p>
                  </a:txBody>
                  <a:tcPr/>
                </a:tc>
                <a:tc>
                  <a:txBody>
                    <a:bodyPr/>
                    <a:lstStyle/>
                    <a:p>
                      <a:r>
                        <a:rPr lang="en-US" dirty="0"/>
                        <a:t>4.31</a:t>
                      </a:r>
                    </a:p>
                  </a:txBody>
                  <a:tcPr/>
                </a:tc>
                <a:tc>
                  <a:txBody>
                    <a:bodyPr/>
                    <a:lstStyle/>
                    <a:p>
                      <a:r>
                        <a:rPr lang="en-US" dirty="0"/>
                        <a:t>1</a:t>
                      </a:r>
                    </a:p>
                  </a:txBody>
                  <a:tcPr/>
                </a:tc>
                <a:extLst>
                  <a:ext uri="{0D108BD9-81ED-4DB2-BD59-A6C34878D82A}">
                    <a16:rowId xmlns:a16="http://schemas.microsoft.com/office/drawing/2014/main" val="1215920936"/>
                  </a:ext>
                </a:extLst>
              </a:tr>
              <a:tr h="420473">
                <a:tc>
                  <a:txBody>
                    <a:bodyPr/>
                    <a:lstStyle/>
                    <a:p>
                      <a:r>
                        <a:rPr lang="en-US" dirty="0"/>
                        <a:t>Prototype </a:t>
                      </a:r>
                    </a:p>
                  </a:txBody>
                  <a:tcPr/>
                </a:tc>
                <a:tc>
                  <a:txBody>
                    <a:bodyPr/>
                    <a:lstStyle/>
                    <a:p>
                      <a:r>
                        <a:rPr lang="en-US" dirty="0"/>
                        <a:t>711</a:t>
                      </a:r>
                    </a:p>
                  </a:txBody>
                  <a:tcPr/>
                </a:tc>
                <a:tc>
                  <a:txBody>
                    <a:bodyPr/>
                    <a:lstStyle/>
                    <a:p>
                      <a:r>
                        <a:rPr lang="en-US" dirty="0"/>
                        <a:t>4.56</a:t>
                      </a:r>
                    </a:p>
                  </a:txBody>
                  <a:tcPr/>
                </a:tc>
                <a:tc>
                  <a:txBody>
                    <a:bodyPr/>
                    <a:lstStyle/>
                    <a:p>
                      <a:r>
                        <a:rPr lang="en-US" dirty="0"/>
                        <a:t>0</a:t>
                      </a:r>
                    </a:p>
                  </a:txBody>
                  <a:tcPr/>
                </a:tc>
                <a:extLst>
                  <a:ext uri="{0D108BD9-81ED-4DB2-BD59-A6C34878D82A}">
                    <a16:rowId xmlns:a16="http://schemas.microsoft.com/office/drawing/2014/main" val="171555102"/>
                  </a:ext>
                </a:extLst>
              </a:tr>
            </a:tbl>
          </a:graphicData>
        </a:graphic>
      </p:graphicFrame>
    </p:spTree>
    <p:extLst>
      <p:ext uri="{BB962C8B-B14F-4D97-AF65-F5344CB8AC3E}">
        <p14:creationId xmlns:p14="http://schemas.microsoft.com/office/powerpoint/2010/main" val="404586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C8BD-DB4D-DF46-BA53-C49CC7BEAE63}"/>
              </a:ext>
            </a:extLst>
          </p:cNvPr>
          <p:cNvSpPr>
            <a:spLocks noGrp="1"/>
          </p:cNvSpPr>
          <p:nvPr>
            <p:ph type="title"/>
          </p:nvPr>
        </p:nvSpPr>
        <p:spPr>
          <a:xfrm>
            <a:off x="457200" y="2438400"/>
            <a:ext cx="8229600" cy="1143000"/>
          </a:xfrm>
        </p:spPr>
        <p:txBody>
          <a:bodyPr>
            <a:normAutofit fontScale="90000"/>
          </a:bodyPr>
          <a:lstStyle/>
          <a:p>
            <a:r>
              <a:rPr lang="en-US" dirty="0"/>
              <a:t>How could this lesson play out in the elementary classroom?</a:t>
            </a:r>
            <a:br>
              <a:rPr lang="en-US" dirty="0"/>
            </a:br>
            <a:br>
              <a:rPr lang="en-US" dirty="0"/>
            </a:br>
            <a:r>
              <a:rPr lang="en-US" dirty="0"/>
              <a:t>What are the challenges?</a:t>
            </a:r>
          </a:p>
        </p:txBody>
      </p:sp>
    </p:spTree>
    <p:extLst>
      <p:ext uri="{BB962C8B-B14F-4D97-AF65-F5344CB8AC3E}">
        <p14:creationId xmlns:p14="http://schemas.microsoft.com/office/powerpoint/2010/main" val="339803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9C50-F03D-C344-BD40-0BD644D5062E}"/>
              </a:ext>
            </a:extLst>
          </p:cNvPr>
          <p:cNvSpPr>
            <a:spLocks noGrp="1"/>
          </p:cNvSpPr>
          <p:nvPr>
            <p:ph type="title"/>
          </p:nvPr>
        </p:nvSpPr>
        <p:spPr>
          <a:xfrm>
            <a:off x="4572000" y="533400"/>
            <a:ext cx="4193654" cy="3546463"/>
          </a:xfrm>
        </p:spPr>
        <p:txBody>
          <a:bodyPr/>
          <a:lstStyle/>
          <a:p>
            <a:r>
              <a:rPr lang="en-US" dirty="0"/>
              <a:t>What is STEM?</a:t>
            </a:r>
            <a:br>
              <a:rPr lang="en-US" dirty="0"/>
            </a:br>
            <a:br>
              <a:rPr lang="en-US" dirty="0"/>
            </a:br>
            <a:r>
              <a:rPr lang="en-US" sz="2400" dirty="0"/>
              <a:t>Presenters:</a:t>
            </a:r>
            <a:br>
              <a:rPr lang="en-US" sz="2400" dirty="0"/>
            </a:br>
            <a:r>
              <a:rPr lang="en-US" sz="2400" dirty="0"/>
              <a:t>Dr. Joshua Rosenberg and Michael Lawson</a:t>
            </a:r>
            <a:br>
              <a:rPr lang="en-US" sz="2400" dirty="0"/>
            </a:br>
            <a:br>
              <a:rPr lang="en-US" sz="2400" dirty="0"/>
            </a:br>
            <a:r>
              <a:rPr lang="en-US" sz="2400" dirty="0"/>
              <a:t>February 20</a:t>
            </a:r>
            <a:r>
              <a:rPr lang="en-US" sz="2400" baseline="30000" dirty="0"/>
              <a:t>th</a:t>
            </a:r>
            <a:r>
              <a:rPr lang="en-US" sz="2400" dirty="0"/>
              <a:t>, 2019</a:t>
            </a:r>
            <a:br>
              <a:rPr lang="en-US" sz="2400" dirty="0"/>
            </a:br>
            <a:r>
              <a:rPr lang="en-US" sz="2400" dirty="0"/>
              <a:t>Northview Primary School</a:t>
            </a:r>
            <a:endParaRPr lang="en-US" dirty="0"/>
          </a:p>
        </p:txBody>
      </p:sp>
    </p:spTree>
    <p:extLst>
      <p:ext uri="{BB962C8B-B14F-4D97-AF65-F5344CB8AC3E}">
        <p14:creationId xmlns:p14="http://schemas.microsoft.com/office/powerpoint/2010/main" val="207042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65B0-7E8E-6A41-AB00-B7A8ED622597}"/>
              </a:ext>
            </a:extLst>
          </p:cNvPr>
          <p:cNvSpPr>
            <a:spLocks noGrp="1"/>
          </p:cNvSpPr>
          <p:nvPr>
            <p:ph type="title"/>
          </p:nvPr>
        </p:nvSpPr>
        <p:spPr>
          <a:xfrm>
            <a:off x="453887" y="-228600"/>
            <a:ext cx="8229600" cy="1143000"/>
          </a:xfrm>
        </p:spPr>
        <p:txBody>
          <a:bodyPr/>
          <a:lstStyle/>
          <a:p>
            <a:r>
              <a:rPr lang="en-US" dirty="0"/>
              <a:t>STEM Resources</a:t>
            </a:r>
          </a:p>
        </p:txBody>
      </p:sp>
      <p:sp>
        <p:nvSpPr>
          <p:cNvPr id="3" name="Content Placeholder 2">
            <a:extLst>
              <a:ext uri="{FF2B5EF4-FFF2-40B4-BE49-F238E27FC236}">
                <a16:creationId xmlns:a16="http://schemas.microsoft.com/office/drawing/2014/main" id="{5B9F1DF7-57E0-274D-9D69-29D9F86FCAF1}"/>
              </a:ext>
            </a:extLst>
          </p:cNvPr>
          <p:cNvSpPr>
            <a:spLocks noGrp="1"/>
          </p:cNvSpPr>
          <p:nvPr>
            <p:ph idx="1"/>
          </p:nvPr>
        </p:nvSpPr>
        <p:spPr>
          <a:xfrm>
            <a:off x="457200" y="685800"/>
            <a:ext cx="8229600" cy="5638800"/>
          </a:xfrm>
        </p:spPr>
        <p:txBody>
          <a:bodyPr>
            <a:normAutofit fontScale="55000" lnSpcReduction="20000"/>
          </a:bodyPr>
          <a:lstStyle/>
          <a:p>
            <a:pPr lvl="0"/>
            <a:r>
              <a:rPr lang="en-US" dirty="0"/>
              <a:t>Lists of children’s literature</a:t>
            </a:r>
            <a:endParaRPr lang="en-US" sz="4400" dirty="0"/>
          </a:p>
          <a:p>
            <a:pPr lvl="1"/>
            <a:r>
              <a:rPr lang="en-US" u="sng" dirty="0">
                <a:hlinkClick r:id="rId3"/>
              </a:rPr>
              <a:t>http://letsreadmath.com/math-and-childrens-literature/middle-school-mathematics-literature/</a:t>
            </a:r>
            <a:endParaRPr lang="en-US" sz="4000" dirty="0"/>
          </a:p>
          <a:p>
            <a:pPr lvl="1"/>
            <a:r>
              <a:rPr lang="en-US" u="sng" dirty="0">
                <a:hlinkClick r:id="rId4"/>
              </a:rPr>
              <a:t>https://www.mathsolutions.com/documents/lessons_chart-2.pdf</a:t>
            </a:r>
            <a:endParaRPr lang="en-US" sz="4000" dirty="0"/>
          </a:p>
          <a:p>
            <a:pPr lvl="1"/>
            <a:r>
              <a:rPr lang="en-US" u="sng" dirty="0">
                <a:hlinkClick r:id="rId5"/>
              </a:rPr>
              <a:t>http://static.nsta.org/pdfs/2018BestSTEMBooks.pdf</a:t>
            </a:r>
            <a:endParaRPr lang="en-US" sz="4000" dirty="0"/>
          </a:p>
          <a:p>
            <a:r>
              <a:rPr lang="en-US" dirty="0"/>
              <a:t>Three-Act-Math: </a:t>
            </a:r>
            <a:r>
              <a:rPr lang="en-US" dirty="0">
                <a:hlinkClick r:id="rId6"/>
              </a:rPr>
              <a:t>https://gfletchy.com/3-act-lessons/</a:t>
            </a:r>
            <a:r>
              <a:rPr lang="en-US" dirty="0"/>
              <a:t> (among many others)</a:t>
            </a:r>
            <a:endParaRPr lang="en-US" sz="4400" dirty="0"/>
          </a:p>
          <a:p>
            <a:r>
              <a:rPr lang="en-US" dirty="0"/>
              <a:t>101 Questions: </a:t>
            </a:r>
            <a:r>
              <a:rPr lang="en-US" u="sng" dirty="0">
                <a:hlinkClick r:id="rId7"/>
              </a:rPr>
              <a:t>http://www.101qs.com/</a:t>
            </a:r>
            <a:r>
              <a:rPr lang="en-US" dirty="0"/>
              <a:t> </a:t>
            </a:r>
            <a:endParaRPr lang="en-US" sz="4400" dirty="0"/>
          </a:p>
          <a:p>
            <a:pPr lvl="0"/>
            <a:r>
              <a:rPr lang="en-US" dirty="0"/>
              <a:t>Open Middle: </a:t>
            </a:r>
            <a:r>
              <a:rPr lang="en-US" u="sng" dirty="0">
                <a:hlinkClick r:id="rId8"/>
              </a:rPr>
              <a:t>http://www.openmiddle.com/</a:t>
            </a:r>
            <a:r>
              <a:rPr lang="en-US" dirty="0"/>
              <a:t> </a:t>
            </a:r>
          </a:p>
          <a:p>
            <a:pPr lvl="0"/>
            <a:r>
              <a:rPr lang="en-US" dirty="0"/>
              <a:t>NGSS: </a:t>
            </a:r>
            <a:r>
              <a:rPr lang="en-US" dirty="0">
                <a:hlinkClick r:id="rId9"/>
              </a:rPr>
              <a:t>https://nextgenscience.org/resources/examples-quality-ngss-design</a:t>
            </a:r>
            <a:endParaRPr lang="en-US" dirty="0"/>
          </a:p>
          <a:p>
            <a:r>
              <a:rPr lang="en-US" dirty="0"/>
              <a:t>Concord Consortium: </a:t>
            </a:r>
            <a:r>
              <a:rPr lang="en-US" dirty="0">
                <a:hlinkClick r:id="rId10"/>
              </a:rPr>
              <a:t>https://learn.concord.org</a:t>
            </a:r>
            <a:endParaRPr lang="en-US" dirty="0"/>
          </a:p>
          <a:p>
            <a:r>
              <a:rPr lang="en-US" dirty="0"/>
              <a:t>STEM Teaching Tools: </a:t>
            </a:r>
            <a:r>
              <a:rPr lang="en-US" dirty="0">
                <a:hlinkClick r:id="rId11"/>
              </a:rPr>
              <a:t>http://stemteachingtools.org</a:t>
            </a:r>
            <a:br>
              <a:rPr lang="en-US" dirty="0"/>
            </a:br>
            <a:r>
              <a:rPr lang="en-US" dirty="0"/>
              <a:t>Teaching Channel: </a:t>
            </a:r>
            <a:r>
              <a:rPr lang="en-US" dirty="0">
                <a:hlinkClick r:id="rId12"/>
              </a:rPr>
              <a:t>https://www.teachingchannel.org/home</a:t>
            </a:r>
            <a:endParaRPr lang="en-US" dirty="0"/>
          </a:p>
          <a:p>
            <a:r>
              <a:rPr lang="en-US" dirty="0"/>
              <a:t>NASA: </a:t>
            </a:r>
            <a:r>
              <a:rPr lang="en-US" dirty="0">
                <a:hlinkClick r:id="rId13"/>
              </a:rPr>
              <a:t>https://www.jpl.nasa.gov/edu/teach/activity/stem-activities-for-families/</a:t>
            </a:r>
            <a:endParaRPr lang="en-US" dirty="0"/>
          </a:p>
          <a:p>
            <a:r>
              <a:rPr lang="en-US" dirty="0"/>
              <a:t>TN Geography: </a:t>
            </a:r>
            <a:r>
              <a:rPr lang="en-US" dirty="0">
                <a:hlinkClick r:id="rId14"/>
              </a:rPr>
              <a:t>http://data-tga.opendata.arcgis.com</a:t>
            </a:r>
            <a:r>
              <a:rPr lang="en-US" dirty="0"/>
              <a:t>/</a:t>
            </a:r>
          </a:p>
          <a:p>
            <a:r>
              <a:rPr lang="en-US" dirty="0"/>
              <a:t>Oak Ridge STEM Resource: </a:t>
            </a:r>
            <a:r>
              <a:rPr lang="en-US" dirty="0">
                <a:hlinkClick r:id="rId15"/>
              </a:rPr>
              <a:t>https://orise.orau.gov/stem/k-12/curriculum-for-the-classroom.html#lesson-plans</a:t>
            </a:r>
            <a:endParaRPr lang="en-US" sz="4400" dirty="0"/>
          </a:p>
          <a:p>
            <a:pPr lvl="0"/>
            <a:r>
              <a:rPr lang="en-US" dirty="0"/>
              <a:t>Graphing Stories and Estimation 180</a:t>
            </a:r>
          </a:p>
          <a:p>
            <a:pPr marL="0" indent="0">
              <a:buNone/>
            </a:pPr>
            <a:endParaRPr lang="en-US" dirty="0"/>
          </a:p>
          <a:p>
            <a:pPr marL="0" indent="0">
              <a:buNone/>
            </a:pPr>
            <a:endParaRPr lang="en-US" dirty="0"/>
          </a:p>
          <a:p>
            <a:r>
              <a:rPr lang="en-US" dirty="0"/>
              <a:t>Who in your school or school system could be a STEM Resource?</a:t>
            </a:r>
          </a:p>
        </p:txBody>
      </p:sp>
    </p:spTree>
    <p:extLst>
      <p:ext uri="{BB962C8B-B14F-4D97-AF65-F5344CB8AC3E}">
        <p14:creationId xmlns:p14="http://schemas.microsoft.com/office/powerpoint/2010/main" val="887003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6A86-DD39-6540-9D03-049F562CB4F8}"/>
              </a:ext>
            </a:extLst>
          </p:cNvPr>
          <p:cNvSpPr>
            <a:spLocks noGrp="1"/>
          </p:cNvSpPr>
          <p:nvPr>
            <p:ph type="title"/>
          </p:nvPr>
        </p:nvSpPr>
        <p:spPr>
          <a:xfrm>
            <a:off x="457200" y="1468799"/>
            <a:ext cx="8229600" cy="1143000"/>
          </a:xfrm>
        </p:spPr>
        <p:txBody>
          <a:bodyPr>
            <a:noAutofit/>
          </a:bodyPr>
          <a:lstStyle/>
          <a:p>
            <a:r>
              <a:rPr lang="en-US" sz="2800" dirty="0"/>
              <a:t>STEM Lesson Sketch</a:t>
            </a:r>
            <a:br>
              <a:rPr lang="en-US" sz="2800" dirty="0"/>
            </a:br>
            <a:br>
              <a:rPr lang="en-US" sz="2800" dirty="0"/>
            </a:br>
            <a:r>
              <a:rPr lang="en-US" sz="2800" dirty="0"/>
              <a:t>Challenge to you!</a:t>
            </a:r>
            <a:br>
              <a:rPr lang="en-US" sz="2800" dirty="0"/>
            </a:br>
            <a:r>
              <a:rPr lang="en-US" sz="2800" dirty="0"/>
              <a:t>As you think about STEM in your school and classroom, use the STEM Lesson Sketch to outline what one lesson might involve.  </a:t>
            </a:r>
            <a:br>
              <a:rPr lang="en-US" sz="2800" dirty="0"/>
            </a:br>
            <a:br>
              <a:rPr lang="en-US" sz="2800" dirty="0"/>
            </a:br>
            <a:r>
              <a:rPr lang="en-US" sz="2800" dirty="0"/>
              <a:t>Consider trying 1 or 2 by the end of the year! </a:t>
            </a:r>
          </a:p>
        </p:txBody>
      </p:sp>
      <p:pic>
        <p:nvPicPr>
          <p:cNvPr id="4" name="Picture 3">
            <a:extLst>
              <a:ext uri="{FF2B5EF4-FFF2-40B4-BE49-F238E27FC236}">
                <a16:creationId xmlns:a16="http://schemas.microsoft.com/office/drawing/2014/main" id="{93EC6FB3-D995-CA44-807B-D2DD42D2C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572001"/>
            <a:ext cx="2766355" cy="1634402"/>
          </a:xfrm>
          <a:prstGeom prst="rect">
            <a:avLst/>
          </a:prstGeom>
        </p:spPr>
      </p:pic>
      <p:sp>
        <p:nvSpPr>
          <p:cNvPr id="5" name="Title 1">
            <a:extLst>
              <a:ext uri="{FF2B5EF4-FFF2-40B4-BE49-F238E27FC236}">
                <a16:creationId xmlns:a16="http://schemas.microsoft.com/office/drawing/2014/main" id="{04AED222-74D1-C542-8108-5BB65994487A}"/>
              </a:ext>
            </a:extLst>
          </p:cNvPr>
          <p:cNvSpPr txBox="1">
            <a:spLocks/>
          </p:cNvSpPr>
          <p:nvPr/>
        </p:nvSpPr>
        <p:spPr>
          <a:xfrm>
            <a:off x="3672468" y="4817701"/>
            <a:ext cx="54864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0" kern="1200">
                <a:solidFill>
                  <a:schemeClr val="bg1"/>
                </a:solidFill>
                <a:latin typeface="Georgia"/>
                <a:ea typeface="+mj-ea"/>
                <a:cs typeface="Georgia"/>
              </a:defRPr>
            </a:lvl1pPr>
          </a:lstStyle>
          <a:p>
            <a:r>
              <a:rPr lang="en-US" sz="2800" dirty="0"/>
              <a:t>But, as Scar would say, “Be prepared!”—for the challenges of doing an integrated STEM lesson and keep at it!</a:t>
            </a:r>
          </a:p>
        </p:txBody>
      </p:sp>
    </p:spTree>
    <p:extLst>
      <p:ext uri="{BB962C8B-B14F-4D97-AF65-F5344CB8AC3E}">
        <p14:creationId xmlns:p14="http://schemas.microsoft.com/office/powerpoint/2010/main" val="80257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AAF-325D-CD44-9105-D07F0BC0EAD4}"/>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720DE33B-007C-D54E-B9CA-CFCC44BC15FF}"/>
              </a:ext>
            </a:extLst>
          </p:cNvPr>
          <p:cNvSpPr>
            <a:spLocks noGrp="1"/>
          </p:cNvSpPr>
          <p:nvPr>
            <p:ph idx="1"/>
          </p:nvPr>
        </p:nvSpPr>
        <p:spPr>
          <a:xfrm>
            <a:off x="342900" y="1600200"/>
            <a:ext cx="8458200" cy="4525963"/>
          </a:xfrm>
        </p:spPr>
        <p:txBody>
          <a:bodyPr/>
          <a:lstStyle/>
          <a:p>
            <a:r>
              <a:rPr lang="en-US" dirty="0"/>
              <a:t>On a piece of paper, please respond to the following prompts:</a:t>
            </a:r>
          </a:p>
          <a:p>
            <a:pPr marL="457200" lvl="1" indent="0">
              <a:buNone/>
            </a:pPr>
            <a:r>
              <a:rPr lang="en-US" dirty="0"/>
              <a:t>1) Rate the relevance on the PD to your classroom.</a:t>
            </a:r>
          </a:p>
          <a:p>
            <a:pPr marL="457200" lvl="1" indent="0">
              <a:buNone/>
            </a:pPr>
            <a:r>
              <a:rPr lang="en-US" dirty="0"/>
              <a:t>2) Write </a:t>
            </a:r>
            <a:r>
              <a:rPr lang="en-US" b="1" u="sng" dirty="0"/>
              <a:t>two </a:t>
            </a:r>
            <a:r>
              <a:rPr lang="en-US" dirty="0"/>
              <a:t>takeaways from today’s PD.</a:t>
            </a:r>
          </a:p>
          <a:p>
            <a:pPr marL="457200" lvl="1" indent="0">
              <a:buNone/>
            </a:pPr>
            <a:r>
              <a:rPr lang="en-US" dirty="0"/>
              <a:t>3) What do you still want to know about STEM?  </a:t>
            </a:r>
          </a:p>
        </p:txBody>
      </p:sp>
    </p:spTree>
    <p:extLst>
      <p:ext uri="{BB962C8B-B14F-4D97-AF65-F5344CB8AC3E}">
        <p14:creationId xmlns:p14="http://schemas.microsoft.com/office/powerpoint/2010/main" val="360224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54B0-3AD5-714B-BF4A-7C66367BA3B8}"/>
              </a:ext>
            </a:extLst>
          </p:cNvPr>
          <p:cNvSpPr>
            <a:spLocks noGrp="1"/>
          </p:cNvSpPr>
          <p:nvPr>
            <p:ph type="title"/>
          </p:nvPr>
        </p:nvSpPr>
        <p:spPr/>
        <p:txBody>
          <a:bodyPr/>
          <a:lstStyle/>
          <a:p>
            <a:r>
              <a:rPr lang="en-US" dirty="0"/>
              <a:t>What is STEM?</a:t>
            </a:r>
          </a:p>
        </p:txBody>
      </p:sp>
      <p:sp>
        <p:nvSpPr>
          <p:cNvPr id="3" name="Content Placeholder 2">
            <a:extLst>
              <a:ext uri="{FF2B5EF4-FFF2-40B4-BE49-F238E27FC236}">
                <a16:creationId xmlns:a16="http://schemas.microsoft.com/office/drawing/2014/main" id="{2830BBB2-D39C-F340-A279-67A4B871A8BC}"/>
              </a:ext>
            </a:extLst>
          </p:cNvPr>
          <p:cNvSpPr>
            <a:spLocks noGrp="1"/>
          </p:cNvSpPr>
          <p:nvPr>
            <p:ph idx="1"/>
          </p:nvPr>
        </p:nvSpPr>
        <p:spPr/>
        <p:txBody>
          <a:bodyPr>
            <a:normAutofit lnSpcReduction="10000"/>
          </a:bodyPr>
          <a:lstStyle/>
          <a:p>
            <a:r>
              <a:rPr lang="en-US" b="0" i="0" dirty="0">
                <a:solidFill>
                  <a:srgbClr val="000000"/>
                </a:solidFill>
                <a:effectLst/>
                <a:latin typeface="Arial" panose="020B0604020202020204" pitchFamily="34" charset="0"/>
                <a:cs typeface="Arial" panose="020B0604020202020204" pitchFamily="34" charset="0"/>
              </a:rPr>
              <a:t>Task: Describe STEM using pictures, sentences, key words, etc.</a:t>
            </a:r>
          </a:p>
          <a:p>
            <a:pPr lvl="1"/>
            <a:r>
              <a:rPr lang="en-US" b="0" i="0" dirty="0">
                <a:solidFill>
                  <a:srgbClr val="000000"/>
                </a:solidFill>
                <a:effectLst/>
                <a:latin typeface="Arial" panose="020B0604020202020204" pitchFamily="34" charset="0"/>
                <a:cs typeface="Arial" panose="020B0604020202020204" pitchFamily="34" charset="0"/>
              </a:rPr>
              <a:t>The Challenge: To develop a model of STEM teaching and learning using lines, circles, and text.</a:t>
            </a:r>
          </a:p>
          <a:p>
            <a:r>
              <a:rPr lang="en-US" b="0" i="0" dirty="0">
                <a:solidFill>
                  <a:srgbClr val="000000"/>
                </a:solidFill>
                <a:effectLst/>
                <a:latin typeface="Arial" panose="020B0604020202020204" pitchFamily="34" charset="0"/>
                <a:cs typeface="Arial" panose="020B0604020202020204" pitchFamily="34" charset="0"/>
              </a:rPr>
              <a:t>Materials</a:t>
            </a:r>
          </a:p>
          <a:p>
            <a:pPr lvl="1"/>
            <a:r>
              <a:rPr lang="en-US" b="0" i="0" dirty="0">
                <a:solidFill>
                  <a:srgbClr val="000000"/>
                </a:solidFill>
                <a:effectLst/>
                <a:latin typeface="Arial" panose="020B0604020202020204" pitchFamily="34" charset="0"/>
                <a:cs typeface="Arial" panose="020B0604020202020204" pitchFamily="34" charset="0"/>
              </a:rPr>
              <a:t>Chart paper</a:t>
            </a:r>
          </a:p>
          <a:p>
            <a:pPr lvl="1"/>
            <a:r>
              <a:rPr lang="en-US" b="0" i="0" dirty="0">
                <a:solidFill>
                  <a:srgbClr val="000000"/>
                </a:solidFill>
                <a:effectLst/>
                <a:latin typeface="Arial" panose="020B0604020202020204" pitchFamily="34" charset="0"/>
                <a:cs typeface="Arial" panose="020B0604020202020204" pitchFamily="34" charset="0"/>
              </a:rPr>
              <a:t>markers</a:t>
            </a:r>
          </a:p>
          <a:p>
            <a:r>
              <a:rPr lang="en-US" b="0" i="0" dirty="0">
                <a:solidFill>
                  <a:srgbClr val="000000"/>
                </a:solidFill>
                <a:effectLst/>
                <a:latin typeface="Arial" panose="020B0604020202020204" pitchFamily="34" charset="0"/>
                <a:cs typeface="Arial" panose="020B0604020202020204" pitchFamily="34" charset="0"/>
              </a:rPr>
              <a:t>Time: 10 minutes </a:t>
            </a:r>
          </a:p>
        </p:txBody>
      </p:sp>
    </p:spTree>
    <p:extLst>
      <p:ext uri="{BB962C8B-B14F-4D97-AF65-F5344CB8AC3E}">
        <p14:creationId xmlns:p14="http://schemas.microsoft.com/office/powerpoint/2010/main" val="253962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54B0-3AD5-714B-BF4A-7C66367BA3B8}"/>
              </a:ext>
            </a:extLst>
          </p:cNvPr>
          <p:cNvSpPr>
            <a:spLocks noGrp="1"/>
          </p:cNvSpPr>
          <p:nvPr>
            <p:ph type="title"/>
          </p:nvPr>
        </p:nvSpPr>
        <p:spPr/>
        <p:txBody>
          <a:bodyPr/>
          <a:lstStyle/>
          <a:p>
            <a:r>
              <a:rPr lang="en-US" dirty="0"/>
              <a:t>What is STEM?</a:t>
            </a:r>
          </a:p>
        </p:txBody>
      </p:sp>
      <p:sp>
        <p:nvSpPr>
          <p:cNvPr id="3" name="Content Placeholder 2">
            <a:extLst>
              <a:ext uri="{FF2B5EF4-FFF2-40B4-BE49-F238E27FC236}">
                <a16:creationId xmlns:a16="http://schemas.microsoft.com/office/drawing/2014/main" id="{2830BBB2-D39C-F340-A279-67A4B871A8BC}"/>
              </a:ext>
            </a:extLst>
          </p:cNvPr>
          <p:cNvSpPr>
            <a:spLocks noGrp="1"/>
          </p:cNvSpPr>
          <p:nvPr>
            <p:ph idx="1"/>
          </p:nvPr>
        </p:nvSpPr>
        <p:spPr/>
        <p:txBody>
          <a:bodyPr>
            <a:normAutofit fontScale="92500" lnSpcReduction="10000"/>
          </a:bodyPr>
          <a:lstStyle/>
          <a:p>
            <a:r>
              <a:rPr lang="en-US" dirty="0"/>
              <a:t>Thinking about STEM as a set of practices (doing and thinking):</a:t>
            </a:r>
          </a:p>
          <a:p>
            <a:pPr lvl="1"/>
            <a:r>
              <a:rPr lang="en-US" dirty="0"/>
              <a:t>CCSS Math Practice Standards</a:t>
            </a:r>
          </a:p>
          <a:p>
            <a:pPr lvl="1"/>
            <a:r>
              <a:rPr lang="en-US" dirty="0"/>
              <a:t>NGSS Practice Standards </a:t>
            </a:r>
          </a:p>
          <a:p>
            <a:endParaRPr lang="en-US" dirty="0"/>
          </a:p>
          <a:p>
            <a:r>
              <a:rPr lang="en-US" dirty="0"/>
              <a:t>Thinking about STEM as a tool to understand and identify</a:t>
            </a:r>
          </a:p>
          <a:p>
            <a:pPr lvl="2"/>
            <a:r>
              <a:rPr lang="en-US" dirty="0"/>
              <a:t>things that are changing in a situation</a:t>
            </a:r>
          </a:p>
          <a:p>
            <a:pPr lvl="2"/>
            <a:r>
              <a:rPr lang="en-US" dirty="0"/>
              <a:t>things that are important</a:t>
            </a:r>
          </a:p>
          <a:p>
            <a:r>
              <a:rPr lang="en-US" dirty="0"/>
              <a:t>Cain’s Arcade</a:t>
            </a:r>
          </a:p>
        </p:txBody>
      </p:sp>
    </p:spTree>
    <p:extLst>
      <p:ext uri="{BB962C8B-B14F-4D97-AF65-F5344CB8AC3E}">
        <p14:creationId xmlns:p14="http://schemas.microsoft.com/office/powerpoint/2010/main" val="32429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9A44-415F-5C43-B27D-43708123C6B7}"/>
              </a:ext>
            </a:extLst>
          </p:cNvPr>
          <p:cNvSpPr>
            <a:spLocks noGrp="1"/>
          </p:cNvSpPr>
          <p:nvPr>
            <p:ph type="title"/>
          </p:nvPr>
        </p:nvSpPr>
        <p:spPr>
          <a:xfrm>
            <a:off x="268288" y="304800"/>
            <a:ext cx="8458200" cy="1143000"/>
          </a:xfrm>
        </p:spPr>
        <p:txBody>
          <a:bodyPr>
            <a:normAutofit fontScale="90000"/>
          </a:bodyPr>
          <a:lstStyle/>
          <a:p>
            <a:r>
              <a:rPr lang="en-US" dirty="0"/>
              <a:t>STEM Related Practice Standards</a:t>
            </a:r>
          </a:p>
        </p:txBody>
      </p:sp>
      <p:sp>
        <p:nvSpPr>
          <p:cNvPr id="4" name="Content Placeholder 3">
            <a:extLst>
              <a:ext uri="{FF2B5EF4-FFF2-40B4-BE49-F238E27FC236}">
                <a16:creationId xmlns:a16="http://schemas.microsoft.com/office/drawing/2014/main" id="{667392F3-4996-034F-A0D2-1546069DDF26}"/>
              </a:ext>
            </a:extLst>
          </p:cNvPr>
          <p:cNvSpPr>
            <a:spLocks noGrp="1"/>
          </p:cNvSpPr>
          <p:nvPr>
            <p:ph sz="half" idx="2"/>
          </p:nvPr>
        </p:nvSpPr>
        <p:spPr>
          <a:xfrm>
            <a:off x="457200" y="1447800"/>
            <a:ext cx="4040188" cy="4678363"/>
          </a:xfrm>
        </p:spPr>
        <p:txBody>
          <a:bodyPr>
            <a:normAutofit fontScale="85000" lnSpcReduction="10000"/>
          </a:bodyPr>
          <a:lstStyle/>
          <a:p>
            <a:r>
              <a:rPr lang="en-US" dirty="0"/>
              <a:t>NGSS Practice Standards</a:t>
            </a:r>
          </a:p>
          <a:p>
            <a:pPr lvl="1"/>
            <a:r>
              <a:rPr lang="en-US" dirty="0"/>
              <a:t>Asking questions and defining problems </a:t>
            </a:r>
          </a:p>
          <a:p>
            <a:pPr lvl="1"/>
            <a:r>
              <a:rPr lang="en-US" dirty="0"/>
              <a:t>Developing and using models</a:t>
            </a:r>
          </a:p>
          <a:p>
            <a:pPr lvl="1"/>
            <a:r>
              <a:rPr lang="en-US" dirty="0"/>
              <a:t>Planning and carrying out investigations</a:t>
            </a:r>
          </a:p>
          <a:p>
            <a:pPr lvl="1"/>
            <a:r>
              <a:rPr lang="en-US" dirty="0"/>
              <a:t>Analyzing and interpreting data</a:t>
            </a:r>
          </a:p>
          <a:p>
            <a:pPr lvl="1"/>
            <a:r>
              <a:rPr lang="en-US" dirty="0"/>
              <a:t>Using mathematics and computational thinking</a:t>
            </a:r>
          </a:p>
          <a:p>
            <a:pPr lvl="1"/>
            <a:r>
              <a:rPr lang="en-US" dirty="0"/>
              <a:t>Constructing explanations (for science) and designing solutions (for engineering)</a:t>
            </a:r>
          </a:p>
          <a:p>
            <a:pPr lvl="1"/>
            <a:r>
              <a:rPr lang="en-US" dirty="0"/>
              <a:t>Engaging in argument from evidence</a:t>
            </a:r>
          </a:p>
          <a:p>
            <a:pPr lvl="1"/>
            <a:r>
              <a:rPr lang="en-US" dirty="0"/>
              <a:t>Obtaining, evaluating, and communicating information</a:t>
            </a:r>
          </a:p>
          <a:p>
            <a:endParaRPr lang="en-US" dirty="0"/>
          </a:p>
          <a:p>
            <a:endParaRPr lang="en-US" dirty="0"/>
          </a:p>
        </p:txBody>
      </p:sp>
      <p:sp>
        <p:nvSpPr>
          <p:cNvPr id="6" name="Content Placeholder 5">
            <a:extLst>
              <a:ext uri="{FF2B5EF4-FFF2-40B4-BE49-F238E27FC236}">
                <a16:creationId xmlns:a16="http://schemas.microsoft.com/office/drawing/2014/main" id="{C53DD23A-B3C4-F64D-B02C-AF28343DAD43}"/>
              </a:ext>
            </a:extLst>
          </p:cNvPr>
          <p:cNvSpPr>
            <a:spLocks noGrp="1"/>
          </p:cNvSpPr>
          <p:nvPr>
            <p:ph sz="quarter" idx="4"/>
          </p:nvPr>
        </p:nvSpPr>
        <p:spPr>
          <a:xfrm>
            <a:off x="4645025" y="1447800"/>
            <a:ext cx="4041775" cy="4678363"/>
          </a:xfrm>
        </p:spPr>
        <p:txBody>
          <a:bodyPr>
            <a:normAutofit fontScale="85000" lnSpcReduction="10000"/>
          </a:bodyPr>
          <a:lstStyle/>
          <a:p>
            <a:r>
              <a:rPr lang="en-US" dirty="0"/>
              <a:t>CC Math Practice Standards</a:t>
            </a:r>
          </a:p>
          <a:p>
            <a:pPr lvl="1"/>
            <a:r>
              <a:rPr lang="en-US" dirty="0"/>
              <a:t>Make sense of problems and persevere in solving them. </a:t>
            </a:r>
            <a:endParaRPr lang="en-US" sz="4000" dirty="0"/>
          </a:p>
          <a:p>
            <a:pPr lvl="1"/>
            <a:r>
              <a:rPr lang="en-US" dirty="0"/>
              <a:t>Reason abstractly and quantitatively. </a:t>
            </a:r>
            <a:endParaRPr lang="en-US" sz="4000" dirty="0"/>
          </a:p>
          <a:p>
            <a:pPr lvl="1"/>
            <a:r>
              <a:rPr lang="en-US" dirty="0"/>
              <a:t>Construct viable arguments and critique the reasoning of others. </a:t>
            </a:r>
            <a:endParaRPr lang="en-US" sz="4000" dirty="0"/>
          </a:p>
          <a:p>
            <a:pPr lvl="1"/>
            <a:r>
              <a:rPr lang="en-US" dirty="0"/>
              <a:t>Model with mathematics. </a:t>
            </a:r>
            <a:endParaRPr lang="en-US" sz="4000" dirty="0"/>
          </a:p>
          <a:p>
            <a:pPr lvl="1"/>
            <a:r>
              <a:rPr lang="en-US" dirty="0"/>
              <a:t>Use appropriate tools strategically. </a:t>
            </a:r>
            <a:endParaRPr lang="en-US" sz="4000" dirty="0"/>
          </a:p>
          <a:p>
            <a:pPr lvl="1"/>
            <a:r>
              <a:rPr lang="en-US" dirty="0"/>
              <a:t>Attend to precision. </a:t>
            </a:r>
            <a:endParaRPr lang="en-US" sz="4000" dirty="0"/>
          </a:p>
          <a:p>
            <a:pPr lvl="1"/>
            <a:r>
              <a:rPr lang="en-US" dirty="0"/>
              <a:t>Look for and make use of structure. </a:t>
            </a:r>
            <a:endParaRPr lang="en-US" sz="4000" dirty="0"/>
          </a:p>
          <a:p>
            <a:pPr lvl="1"/>
            <a:r>
              <a:rPr lang="en-US" dirty="0"/>
              <a:t>Look for and express regularity in repeated reasoning.</a:t>
            </a:r>
            <a:endParaRPr lang="en-US" sz="4000" dirty="0"/>
          </a:p>
        </p:txBody>
      </p:sp>
    </p:spTree>
    <p:extLst>
      <p:ext uri="{BB962C8B-B14F-4D97-AF65-F5344CB8AC3E}">
        <p14:creationId xmlns:p14="http://schemas.microsoft.com/office/powerpoint/2010/main" val="382193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DA1B-EEB8-6E47-8941-1B2939F8A41B}"/>
              </a:ext>
            </a:extLst>
          </p:cNvPr>
          <p:cNvSpPr>
            <a:spLocks noGrp="1"/>
          </p:cNvSpPr>
          <p:nvPr>
            <p:ph type="title"/>
          </p:nvPr>
        </p:nvSpPr>
        <p:spPr/>
        <p:txBody>
          <a:bodyPr>
            <a:normAutofit fontScale="90000"/>
          </a:bodyPr>
          <a:lstStyle/>
          <a:p>
            <a:r>
              <a:rPr lang="en-US" dirty="0"/>
              <a:t>First Steps to Developing Students’ Thinking about STEM</a:t>
            </a:r>
          </a:p>
        </p:txBody>
      </p:sp>
      <p:sp>
        <p:nvSpPr>
          <p:cNvPr id="3" name="Content Placeholder 2">
            <a:extLst>
              <a:ext uri="{FF2B5EF4-FFF2-40B4-BE49-F238E27FC236}">
                <a16:creationId xmlns:a16="http://schemas.microsoft.com/office/drawing/2014/main" id="{88FB6CDD-68A6-7447-AE84-69FDCA9CBCDA}"/>
              </a:ext>
            </a:extLst>
          </p:cNvPr>
          <p:cNvSpPr>
            <a:spLocks noGrp="1"/>
          </p:cNvSpPr>
          <p:nvPr>
            <p:ph idx="1"/>
          </p:nvPr>
        </p:nvSpPr>
        <p:spPr/>
        <p:txBody>
          <a:bodyPr>
            <a:normAutofit fontScale="92500" lnSpcReduction="10000"/>
          </a:bodyPr>
          <a:lstStyle/>
          <a:p>
            <a:r>
              <a:rPr lang="en-US" dirty="0"/>
              <a:t>Draw/Write what you think is going on?</a:t>
            </a:r>
          </a:p>
          <a:p>
            <a:pPr lvl="1"/>
            <a:r>
              <a:rPr lang="en-US" dirty="0"/>
              <a:t>Why do I smell things from a distance?</a:t>
            </a:r>
          </a:p>
          <a:p>
            <a:pPr lvl="1"/>
            <a:r>
              <a:rPr lang="en-US" dirty="0"/>
              <a:t>How does a tractor move?</a:t>
            </a:r>
          </a:p>
          <a:p>
            <a:pPr lvl="1"/>
            <a:r>
              <a:rPr lang="en-US" dirty="0"/>
              <a:t>Why does the mirror fog up when you take a hot shower?</a:t>
            </a:r>
          </a:p>
          <a:p>
            <a:endParaRPr lang="en-US" dirty="0"/>
          </a:p>
          <a:p>
            <a:r>
              <a:rPr lang="en-US" dirty="0"/>
              <a:t>You try:</a:t>
            </a:r>
          </a:p>
          <a:p>
            <a:pPr lvl="1"/>
            <a:r>
              <a:rPr lang="en-US" dirty="0"/>
              <a:t>Can you think of one that your students would be interested in?  What content does it tie to in your curriculum?</a:t>
            </a:r>
          </a:p>
        </p:txBody>
      </p:sp>
    </p:spTree>
    <p:extLst>
      <p:ext uri="{BB962C8B-B14F-4D97-AF65-F5344CB8AC3E}">
        <p14:creationId xmlns:p14="http://schemas.microsoft.com/office/powerpoint/2010/main" val="194576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CBF3-CFAA-8F40-AC3C-315373F9B65B}"/>
              </a:ext>
            </a:extLst>
          </p:cNvPr>
          <p:cNvSpPr>
            <a:spLocks noGrp="1"/>
          </p:cNvSpPr>
          <p:nvPr>
            <p:ph type="title"/>
          </p:nvPr>
        </p:nvSpPr>
        <p:spPr>
          <a:xfrm>
            <a:off x="152400" y="274638"/>
            <a:ext cx="8686800" cy="1143000"/>
          </a:xfrm>
        </p:spPr>
        <p:txBody>
          <a:bodyPr>
            <a:normAutofit fontScale="90000"/>
          </a:bodyPr>
          <a:lstStyle/>
          <a:p>
            <a:r>
              <a:rPr lang="en-US" dirty="0"/>
              <a:t>Making decisions about important information in situations</a:t>
            </a:r>
          </a:p>
        </p:txBody>
      </p:sp>
      <p:sp>
        <p:nvSpPr>
          <p:cNvPr id="3" name="Content Placeholder 2">
            <a:extLst>
              <a:ext uri="{FF2B5EF4-FFF2-40B4-BE49-F238E27FC236}">
                <a16:creationId xmlns:a16="http://schemas.microsoft.com/office/drawing/2014/main" id="{A635BE1F-EFAB-AD47-AFE1-6FB6D9C8288D}"/>
              </a:ext>
            </a:extLst>
          </p:cNvPr>
          <p:cNvSpPr>
            <a:spLocks noGrp="1"/>
          </p:cNvSpPr>
          <p:nvPr>
            <p:ph idx="1"/>
          </p:nvPr>
        </p:nvSpPr>
        <p:spPr/>
        <p:txBody>
          <a:bodyPr>
            <a:normAutofit/>
          </a:bodyPr>
          <a:lstStyle/>
          <a:p>
            <a:r>
              <a:rPr lang="en-US" dirty="0"/>
              <a:t>Graphing Stories </a:t>
            </a:r>
          </a:p>
          <a:p>
            <a:pPr lvl="1"/>
            <a:r>
              <a:rPr lang="en-US" dirty="0">
                <a:hlinkClick r:id="rId2"/>
              </a:rPr>
              <a:t>http://</a:t>
            </a:r>
            <a:r>
              <a:rPr lang="en-US" dirty="0" err="1">
                <a:hlinkClick r:id="rId2"/>
              </a:rPr>
              <a:t>www.graphingstories.com</a:t>
            </a:r>
            <a:r>
              <a:rPr lang="en-US" dirty="0">
                <a:hlinkClick r:id="rId2"/>
              </a:rPr>
              <a:t>/</a:t>
            </a:r>
            <a:endParaRPr lang="en-US" dirty="0"/>
          </a:p>
          <a:p>
            <a:pPr lvl="1"/>
            <a:r>
              <a:rPr lang="en-US" dirty="0"/>
              <a:t>Think about…</a:t>
            </a:r>
          </a:p>
          <a:p>
            <a:pPr lvl="2"/>
            <a:r>
              <a:rPr lang="en-US" dirty="0"/>
              <a:t>What is happening?</a:t>
            </a:r>
          </a:p>
          <a:p>
            <a:pPr lvl="2"/>
            <a:r>
              <a:rPr lang="en-US" dirty="0"/>
              <a:t>What information is important?</a:t>
            </a:r>
          </a:p>
          <a:p>
            <a:pPr lvl="2"/>
            <a:r>
              <a:rPr lang="en-US" dirty="0"/>
              <a:t>What is changing?</a:t>
            </a:r>
          </a:p>
          <a:p>
            <a:pPr lvl="2"/>
            <a:r>
              <a:rPr lang="en-US" dirty="0"/>
              <a:t>How do we describe what is going on?</a:t>
            </a:r>
          </a:p>
          <a:p>
            <a:r>
              <a:rPr lang="en-US" dirty="0"/>
              <a:t>Estimation 180</a:t>
            </a:r>
          </a:p>
          <a:p>
            <a:pPr lvl="1"/>
            <a:r>
              <a:rPr lang="en-US" dirty="0">
                <a:hlinkClick r:id="rId3"/>
              </a:rPr>
              <a:t>http://www.estimation180.com/</a:t>
            </a:r>
            <a:endParaRPr lang="en-US" dirty="0"/>
          </a:p>
        </p:txBody>
      </p:sp>
    </p:spTree>
    <p:extLst>
      <p:ext uri="{BB962C8B-B14F-4D97-AF65-F5344CB8AC3E}">
        <p14:creationId xmlns:p14="http://schemas.microsoft.com/office/powerpoint/2010/main" val="53228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C87D-2E4E-054B-99B6-0206C98D0F81}"/>
              </a:ext>
            </a:extLst>
          </p:cNvPr>
          <p:cNvSpPr>
            <a:spLocks noGrp="1"/>
          </p:cNvSpPr>
          <p:nvPr>
            <p:ph type="title"/>
          </p:nvPr>
        </p:nvSpPr>
        <p:spPr/>
        <p:txBody>
          <a:bodyPr>
            <a:normAutofit fontScale="90000"/>
          </a:bodyPr>
          <a:lstStyle/>
          <a:p>
            <a:r>
              <a:rPr lang="en-US" b="1" u="sng" dirty="0"/>
              <a:t>STEM and Literacy</a:t>
            </a:r>
            <a:br>
              <a:rPr lang="en-US" dirty="0"/>
            </a:br>
            <a:br>
              <a:rPr lang="en-US" dirty="0"/>
            </a:br>
            <a:r>
              <a:rPr lang="en-US" dirty="0"/>
              <a:t>How do STEM and Literacy connect? </a:t>
            </a:r>
            <a:br>
              <a:rPr lang="en-US" dirty="0"/>
            </a:br>
            <a:br>
              <a:rPr lang="en-US" dirty="0"/>
            </a:br>
            <a:r>
              <a:rPr lang="en-US" dirty="0"/>
              <a:t>Why use literacy to talk about STEM subjects?</a:t>
            </a:r>
          </a:p>
        </p:txBody>
      </p:sp>
    </p:spTree>
    <p:extLst>
      <p:ext uri="{BB962C8B-B14F-4D97-AF65-F5344CB8AC3E}">
        <p14:creationId xmlns:p14="http://schemas.microsoft.com/office/powerpoint/2010/main" val="233797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75A1-FCAA-A34D-B30F-6037779C96F0}"/>
              </a:ext>
            </a:extLst>
          </p:cNvPr>
          <p:cNvSpPr>
            <a:spLocks noGrp="1"/>
          </p:cNvSpPr>
          <p:nvPr>
            <p:ph type="title"/>
          </p:nvPr>
        </p:nvSpPr>
        <p:spPr>
          <a:xfrm>
            <a:off x="342900" y="304800"/>
            <a:ext cx="8458200" cy="1143000"/>
          </a:xfrm>
        </p:spPr>
        <p:txBody>
          <a:bodyPr>
            <a:normAutofit fontScale="90000"/>
          </a:bodyPr>
          <a:lstStyle/>
          <a:p>
            <a:r>
              <a:rPr lang="en-US" dirty="0"/>
              <a:t>STEM Related Practice Standards </a:t>
            </a:r>
          </a:p>
        </p:txBody>
      </p:sp>
      <p:sp>
        <p:nvSpPr>
          <p:cNvPr id="3" name="Content Placeholder 2">
            <a:extLst>
              <a:ext uri="{FF2B5EF4-FFF2-40B4-BE49-F238E27FC236}">
                <a16:creationId xmlns:a16="http://schemas.microsoft.com/office/drawing/2014/main" id="{BC8F4AB3-7E44-FA47-8114-6CF546E4D100}"/>
              </a:ext>
            </a:extLst>
          </p:cNvPr>
          <p:cNvSpPr>
            <a:spLocks noGrp="1"/>
          </p:cNvSpPr>
          <p:nvPr>
            <p:ph idx="1"/>
          </p:nvPr>
        </p:nvSpPr>
        <p:spPr/>
        <p:txBody>
          <a:bodyPr/>
          <a:lstStyle/>
          <a:p>
            <a:r>
              <a:rPr lang="en-US" dirty="0"/>
              <a:t>TN </a:t>
            </a:r>
            <a:r>
              <a:rPr lang="en-US" b="1" dirty="0"/>
              <a:t>Literacy</a:t>
            </a:r>
            <a:r>
              <a:rPr lang="en-US" dirty="0"/>
              <a:t> Skills for Math and Science Proficiency</a:t>
            </a:r>
          </a:p>
          <a:p>
            <a:pPr lvl="1"/>
            <a:r>
              <a:rPr lang="en-US" dirty="0"/>
              <a:t>Use multiple reading strategies. </a:t>
            </a:r>
            <a:endParaRPr lang="en-US" sz="4400" dirty="0"/>
          </a:p>
          <a:p>
            <a:pPr lvl="1"/>
            <a:r>
              <a:rPr lang="en-US" dirty="0"/>
              <a:t>Understand and use correct mathematical vocabulary.</a:t>
            </a:r>
          </a:p>
          <a:p>
            <a:pPr lvl="1"/>
            <a:r>
              <a:rPr lang="en-US" dirty="0"/>
              <a:t>Discuss and articulate mathematical ideas. </a:t>
            </a:r>
            <a:endParaRPr lang="en-US" sz="4400" dirty="0"/>
          </a:p>
          <a:p>
            <a:pPr lvl="1"/>
            <a:r>
              <a:rPr lang="en-US" dirty="0"/>
              <a:t>Write mathematical arguments.</a:t>
            </a:r>
            <a:endParaRPr lang="en-US" sz="4400" dirty="0"/>
          </a:p>
          <a:p>
            <a:endParaRPr lang="en-US" dirty="0"/>
          </a:p>
        </p:txBody>
      </p:sp>
    </p:spTree>
    <p:extLst>
      <p:ext uri="{BB962C8B-B14F-4D97-AF65-F5344CB8AC3E}">
        <p14:creationId xmlns:p14="http://schemas.microsoft.com/office/powerpoint/2010/main" val="4011185089"/>
      </p:ext>
    </p:extLst>
  </p:cSld>
  <p:clrMapOvr>
    <a:masterClrMapping/>
  </p:clrMapOvr>
</p:sld>
</file>

<file path=ppt/theme/theme1.xml><?xml version="1.0" encoding="utf-8"?>
<a:theme xmlns:a="http://schemas.openxmlformats.org/drawingml/2006/main" name="Title Scree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Meta Inf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9829</TotalTime>
  <Words>1040</Words>
  <Application>Microsoft Macintosh PowerPoint</Application>
  <PresentationFormat>On-screen Show (4:3)</PresentationFormat>
  <Paragraphs>167</Paragraphs>
  <Slides>22</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Calibri</vt:lpstr>
      <vt:lpstr>Georgia</vt:lpstr>
      <vt:lpstr>Title Screens</vt:lpstr>
      <vt:lpstr>Content: Meta Info</vt:lpstr>
      <vt:lpstr>Need for the PD</vt:lpstr>
      <vt:lpstr>What is STEM?  Presenters: Dr. Joshua Rosenberg and Michael Lawson  February 20th, 2019 Northview Primary School</vt:lpstr>
      <vt:lpstr>What is STEM?</vt:lpstr>
      <vt:lpstr>What is STEM?</vt:lpstr>
      <vt:lpstr>STEM Related Practice Standards</vt:lpstr>
      <vt:lpstr>First Steps to Developing Students’ Thinking about STEM</vt:lpstr>
      <vt:lpstr>Making decisions about important information in situations</vt:lpstr>
      <vt:lpstr>STEM and Literacy  How do STEM and Literacy connect?   Why use literacy to talk about STEM subjects?</vt:lpstr>
      <vt:lpstr>STEM Related Practice Standards </vt:lpstr>
      <vt:lpstr>Literacy and STEM</vt:lpstr>
      <vt:lpstr>STEM and Literacy</vt:lpstr>
      <vt:lpstr>STEM Modeling Activtiy</vt:lpstr>
      <vt:lpstr>Real-world STEM Modeling</vt:lpstr>
      <vt:lpstr>Chutes-R-Us</vt:lpstr>
      <vt:lpstr>Chutes-R-Us</vt:lpstr>
      <vt:lpstr>PowerPoint Presentation</vt:lpstr>
      <vt:lpstr>How do we define “the best” parachute?</vt:lpstr>
      <vt:lpstr>Example of Data Collected</vt:lpstr>
      <vt:lpstr>How could this lesson play out in the elementary classroom?  What are the challenges?</vt:lpstr>
      <vt:lpstr>STEM Resources</vt:lpstr>
      <vt:lpstr>STEM Lesson Sketch  Challenge to you! As you think about STEM in your school and classroom, use the STEM Lesson Sketch to outline what one lesson might involve.    Consider trying 1 or 2 by the end of the year! </vt:lpstr>
      <vt:lpstr>Exit Ticket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Counts 2015: Content and Pedagogy</dc:title>
  <dc:creator>Ashley Walther</dc:creator>
  <cp:lastModifiedBy>Rosenberg, Joshua</cp:lastModifiedBy>
  <cp:revision>163</cp:revision>
  <cp:lastPrinted>2018-08-22T14:27:16Z</cp:lastPrinted>
  <dcterms:created xsi:type="dcterms:W3CDTF">2015-08-18T12:49:08Z</dcterms:created>
  <dcterms:modified xsi:type="dcterms:W3CDTF">2019-02-19T18:17:02Z</dcterms:modified>
</cp:coreProperties>
</file>