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1411" r:id="rId3"/>
    <p:sldId id="274" r:id="rId4"/>
    <p:sldId id="1516" r:id="rId5"/>
    <p:sldId id="1517" r:id="rId6"/>
    <p:sldId id="1518" r:id="rId7"/>
    <p:sldId id="1519" r:id="rId8"/>
    <p:sldId id="1520" r:id="rId9"/>
    <p:sldId id="1540" r:id="rId10"/>
    <p:sldId id="1521" r:id="rId11"/>
    <p:sldId id="1522" r:id="rId12"/>
    <p:sldId id="1524" r:id="rId13"/>
    <p:sldId id="1525" r:id="rId14"/>
    <p:sldId id="1526" r:id="rId15"/>
    <p:sldId id="1527" r:id="rId16"/>
    <p:sldId id="1528" r:id="rId17"/>
    <p:sldId id="1529" r:id="rId18"/>
    <p:sldId id="1530" r:id="rId19"/>
    <p:sldId id="1538" r:id="rId20"/>
    <p:sldId id="1531" r:id="rId21"/>
    <p:sldId id="1532" r:id="rId22"/>
    <p:sldId id="1539" r:id="rId23"/>
    <p:sldId id="1533" r:id="rId24"/>
    <p:sldId id="1534" r:id="rId25"/>
    <p:sldId id="1535" r:id="rId26"/>
    <p:sldId id="1536" r:id="rId27"/>
    <p:sldId id="1541" r:id="rId28"/>
    <p:sldId id="1543" r:id="rId29"/>
    <p:sldId id="1510" r:id="rId30"/>
    <p:sldId id="298" r:id="rId31"/>
    <p:sldId id="151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0022B4"/>
    <a:srgbClr val="4472C4"/>
    <a:srgbClr val="DEEBF7"/>
    <a:srgbClr val="ED7D31"/>
    <a:srgbClr val="FFFF00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8954" autoAdjust="0"/>
  </p:normalViewPr>
  <p:slideViewPr>
    <p:cSldViewPr snapToGrid="0" showGuides="1">
      <p:cViewPr>
        <p:scale>
          <a:sx n="100" d="100"/>
          <a:sy n="100" d="100"/>
        </p:scale>
        <p:origin x="13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A02F9-1510-4B8F-B6DD-9FB8CD2E483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6D4CB-3025-45C3-95A0-85E8B632B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16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C4928-F27C-F618-CC3C-E7F58C91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C9749-F525-A9FB-944F-EC61C2BF9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C99DC-5514-45C4-DAD7-A5AC21430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AF38-7E03-C59F-E9EA-98A1BEFD3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DA0CD-17AB-AD5E-5DB3-BF1BD44BB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A601E-C42C-AEFE-5D3B-9F4A3FBA7B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0D65-A856-631A-FD83-4B1826E4C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68831-DEE2-D0DD-A744-90598E1FE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994E-4BC6-D3EC-4D32-FC8175CBC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C5570-9EAD-0FB7-77C5-CEABA10E1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0893A-C95E-9DC2-60F8-631977B90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D991-1347-3688-73EF-E24F9F912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46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0F79C-5553-CCD4-5E35-4DD85CDCA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C77DCA-ABD5-36BC-C6B4-162836E1A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3B910-BD9D-82BA-DACC-8D8E733E6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FDD73-C43A-AC02-47F8-D1546E4AA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3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766F0-1862-F2E9-8583-188F5D2FA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D88F8-4DC7-DCB9-D125-9D840E4FE0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7D59B-F39F-FDFC-90D7-C5DA38DCE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AEC4-2C1F-A1EB-0E64-BBC50534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1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0621-26F9-E356-F3EE-B0A39CC4C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55DC59-9E78-BDDD-95AA-F77D7C4D9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5C6E1E-8383-9F13-EAD0-5A58575AA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9F2CB-AF40-9040-3560-91C9494F8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C1C7-FBAF-06D8-6E30-CBB20732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6DA00-F293-E2F8-1745-254D957E8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34FEFF-CA65-D53F-9278-AB69656C2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7BD21-E6D7-F046-5556-E1E1CE88F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8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633A4-1E9F-0882-5A96-3CE4846B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BF5E7E-F751-9166-9ADF-26A0039B6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06C01-7A6F-563D-72C3-7821224BC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4EB3-3175-F747-BCFE-8857D0492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8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7700E-D7C1-7305-A157-928D0C721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C98FF-D60E-C7F8-18D3-D05D7A284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5715F1-89FE-5D2E-5F69-B8A3B51FC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D5B2-76F4-3220-F8EA-D0CB84065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6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5E325-8D2A-A2EB-4F14-5408F4BA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C7B2F-81A3-522B-5F15-655C2C396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B9160-DEC1-4B39-40C1-A874A8292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00FFA-EB66-3F0C-349D-968465A94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92C40EC-6441-0C26-5C61-44E147D143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8BFAF83-C6F8-BBFD-FB9C-1E2D3FA4C2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4B2338-2C7B-446A-93E6-76F1015151A5}" type="datetime3">
              <a:rPr lang="en-AU" altLang="en-US" sz="1300" smtClean="0">
                <a:latin typeface="Times New Roman" panose="02020603050405020304" pitchFamily="18" charset="0"/>
              </a:rPr>
              <a:pPr/>
              <a:t>22 February, 2024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27732872-5E69-8143-001D-45F2470F9F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3B27C759-CB47-4E0F-2C16-96A27555C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B1FB4C-A6F6-4C94-972E-96477147EAEC}" type="slidenum">
              <a:rPr lang="en-AU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058D0CCB-B42A-CB7F-9DA3-097036BC7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350D4B27-B744-A8C2-5782-88D6CCEE2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831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2C530-BF4C-F148-2D49-1F1D6140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5C9B3-69A2-003E-1C05-D8DA71BEA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E9ED9A-65A0-8BE2-ED8C-ABDBA039D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7EE8B-4BFF-B886-FBF5-C007A1F8C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6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DA387-0503-20AB-DFF5-31622CC4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EECAD-1863-C6C8-F12F-1BC3A475A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3391B-C933-4BFE-0E09-D9F91FE67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1A893-32B5-B6C5-0E31-56699B76A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1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60E8C-19E9-B3C4-B4F0-40CD1269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02DC31-57D1-58A9-18F2-564B431DB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1D726-ABF2-CA9C-C2B2-76A00AD71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D4B2-CB59-39E1-2E35-36E881E05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1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ED75E-420C-BA1F-F9BB-7656E56A4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1FE404-B8EE-77D7-A059-EDB3C9C67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36366-6C0D-6D24-A58F-09B566DE2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83571-9225-43A8-0A96-412BAA16A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1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C960F-6F9C-C665-7333-23616CA64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C62AA-3F9E-A99B-E312-8EAD5F2FE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0F711-8446-7478-02C3-4E11155FF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4D3DF-A883-FBAE-3011-F99B66CC5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4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A52F2-3A5C-8322-7B54-5E73BCC88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6D1DE-AA88-CBA7-40E7-EB9CDD9A8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E4D2D-AC6F-9156-729B-2AFE4B701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CAE61-9E47-B27D-8233-BFE4B6902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D7EEA-1DEC-A3C9-EA42-DF02CE07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C2B05-BBF1-88C9-49CE-474F6941F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B0494A-C06D-0023-1F15-5C85D0E60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9A051-DCB9-D890-A12A-53C8FA5E9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4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7426C-1F46-B7BD-37D8-0BDC64EB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4FB15-176F-B472-24D5-BCF81FD12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8A6FC4-029D-911C-5A4E-7EBAD81A2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EEE4C-671D-2214-F256-7D827D410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C0869-34F0-CFE3-BED9-12E93F2F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F4744-0D78-33EC-5B34-95B8EACFA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C4D55-8E6C-E8D3-8267-2B679B0E7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568F1-A27F-F50A-677F-28BEB734B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B355B-A69E-289F-C967-4015A858E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643AA-E953-F28B-1717-158B93D90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AF518-92F3-AAC1-56B8-EDF43C0AE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B89F0-598C-0724-3CB8-D373D0D97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16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F86FF-CEFA-E2E2-DD13-D66D5B01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F3DDB-5BBF-B45E-693A-2F9230C47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2C662-F373-6E83-3490-AB247EB4B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AA05B-4171-F7B9-094C-1CBA4DE14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80A3-7FE0-4766-873D-468B0B1C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0696-6A57-40F1-82F3-7609AD613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B8F27-346F-4296-A158-BEDA20D96A59}"/>
              </a:ext>
            </a:extLst>
          </p:cNvPr>
          <p:cNvSpPr/>
          <p:nvPr userDrawn="1"/>
        </p:nvSpPr>
        <p:spPr>
          <a:xfrm>
            <a:off x="152400" y="103909"/>
            <a:ext cx="11921836" cy="6650182"/>
          </a:xfrm>
          <a:prstGeom prst="rect">
            <a:avLst/>
          </a:prstGeom>
          <a:noFill/>
          <a:ln w="92075"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aculty | Electrical Engineering and Computer Science">
            <a:extLst>
              <a:ext uri="{FF2B5EF4-FFF2-40B4-BE49-F238E27FC236}">
                <a16:creationId xmlns:a16="http://schemas.microsoft.com/office/drawing/2014/main" id="{D83803D9-B09A-471E-8BB3-5FB9C33724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278" y="4711415"/>
            <a:ext cx="2176080" cy="18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8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80A3-7FE0-4766-873D-468B0B1C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0696-6A57-40F1-82F3-7609AD613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6BED-3BE4-4415-B3F1-5DACE4D3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5B650-4DBA-4B0F-9FC8-0B4B974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B8F27-346F-4296-A158-BEDA20D96A59}"/>
              </a:ext>
            </a:extLst>
          </p:cNvPr>
          <p:cNvSpPr/>
          <p:nvPr userDrawn="1"/>
        </p:nvSpPr>
        <p:spPr>
          <a:xfrm>
            <a:off x="152400" y="103909"/>
            <a:ext cx="11921836" cy="6650182"/>
          </a:xfrm>
          <a:prstGeom prst="rect">
            <a:avLst/>
          </a:prstGeom>
          <a:noFill/>
          <a:ln w="92075"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8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AD8B-F107-4623-A361-ACBAD49E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30"/>
            <a:ext cx="12192000" cy="1095506"/>
          </a:xfrm>
          <a:solidFill>
            <a:srgbClr val="0022B4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9C6F-F22D-4789-B790-966E755E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4326"/>
            <a:ext cx="12192000" cy="491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29E2-7342-44E4-A9D5-419A1D7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BB4B-3ECC-417A-A924-1C946339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D15-6E60-42FE-871C-80385C25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30"/>
            <a:ext cx="12192000" cy="1095506"/>
          </a:xfrm>
          <a:solidFill>
            <a:srgbClr val="0022B4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E8404-3BF4-4CDA-9EDD-D668EC95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FBA08-36E2-4675-A112-43AA2287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1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1BE7-AA66-4575-BA61-2D09F683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5A831-277C-4D8A-BDB0-3ACB52DD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5601-837D-4B0D-957A-1F516271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75AC-71CC-4DAA-9314-34D98A46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C2C8-0BCA-449D-8895-4CF24664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6D452-DE1A-481C-8BD5-85ADAB44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0AB0E-0E39-4C37-9C6B-EAD7E01F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68ABB-EF4A-444A-A847-545896AC8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20607-12E0-43F2-8891-4A8CE3DCE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F53C4-B812-425A-ACC0-8F8B0E0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98079-A543-4898-A275-3DCBA8A9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968E1-1E60-4FA5-9F65-D8A0C272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50FFD-E61E-48D8-8810-73C6D2F7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C732D-F859-4104-9312-9642B4A0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49BF-D5BC-4455-8E36-1D7195F9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F1B3-5F5A-43EF-9525-CDC19278D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E8F6-57C4-47F2-A675-E90369C1D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4" r:id="rId4"/>
    <p:sldLayoutId id="2147483651" r:id="rId5"/>
    <p:sldLayoutId id="2147483653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motherboard-cpu-i5-intel-capacitor-tech-technology-chips-wallpaper-ehcac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hoque@k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0A155DED-59B8-753D-E0CB-2DA63F335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18" r="23298" b="36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26416-FC0F-4EEA-99E1-3A73DAC6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723122"/>
            <a:ext cx="6894369" cy="2823798"/>
          </a:xfrm>
        </p:spPr>
        <p:txBody>
          <a:bodyPr anchor="b">
            <a:noAutofit/>
          </a:bodyPr>
          <a:lstStyle/>
          <a:p>
            <a:pPr algn="l"/>
            <a:b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EECS 388:                                                           Embedded Systems</a:t>
            </a:r>
            <a:b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Lecture 8 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92C6-AD72-4BF7-8A91-DDA807C25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57682"/>
            <a:ext cx="4632500" cy="140829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Tamzidul Hoque, Assistant Professor, Dept. of EECS, University of Kansas (</a:t>
            </a:r>
            <a:r>
              <a:rPr lang="en-US" sz="1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hoque@ku.edu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office: Eaton 2038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Credits: Some slides are adopted from Henk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Corporaal’s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Computer Architecture and Organization course</a:t>
            </a:r>
          </a:p>
          <a:p>
            <a:pPr algn="l"/>
            <a:r>
              <a:rPr lang="en-US" sz="1600" b="1" dirty="0"/>
              <a:t>and also from CS232: Computer Architecture II. University of Illinois at Urbana-Champaign.</a:t>
            </a:r>
          </a:p>
          <a:p>
            <a:pPr algn="l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ome | Brand Center | The University of Kansas">
            <a:extLst>
              <a:ext uri="{FF2B5EF4-FFF2-40B4-BE49-F238E27FC236}">
                <a16:creationId xmlns:a16="http://schemas.microsoft.com/office/drawing/2014/main" id="{BA09179F-40A0-4A17-2785-1C45BD9F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1" y="1006719"/>
            <a:ext cx="2525787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18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F06F2-7187-5F13-7F03-36CA063AC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A8BDB1D-B546-277C-3875-D0DAC2AF7E82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9A08B7-99F6-ED92-C37F-F961DBB3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8A750D-9903-A1AC-766E-4EEEC7F0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B352D76D-FC19-2159-5965-3D787C86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E4F441D-45EC-3673-B39A-593791D87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D97165-D409-6B5D-2E8C-D620B8D2A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CE684BE6-DF3D-6C7D-76A8-A48077F5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0C0D1F1-1293-B0E6-D672-047CFD206A48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8353464-9976-12AC-7D46-ED17CFFB24B8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94AF3A-5999-421A-B0D8-2DC551FFDB7F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FE2852-1306-561C-F711-6E1C8AACCFD4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4C13B3-7D91-899E-D18F-E7CE8922CB7E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A4B746-E40C-6525-E25F-42380C710838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CAB6BB-DFAA-E8C0-483E-BDE930EA8826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1A3D60-8245-EED2-CB18-424D5BC38011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DCF2E9-AEB1-63AE-EAD8-C89D61537648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CA523-6A89-AA6F-BB6A-B4D3E38AA3B0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8F3C49-C61F-07E5-04C0-885E222FF784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BD2871-8B26-C831-595E-148FDDCECF42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3303F2-B878-75D1-2E65-0599357D1CDF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D9DDBC-1810-862B-D5E4-9E0E1F5E6890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75A15C-B6BC-D48B-926C-24236A4AFA7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BCF464-5C39-72D8-878C-E26DD165AAE5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4EE645-C18C-56B4-08DB-63C7D54F869A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AB58894-85EC-1118-FA9B-75D108B57C1F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283EE-A68F-F495-36A4-93060D096E60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24957-12B4-710A-C3BE-60851B24DAF4}"/>
              </a:ext>
            </a:extLst>
          </p:cNvPr>
          <p:cNvSpPr/>
          <p:nvPr/>
        </p:nvSpPr>
        <p:spPr>
          <a:xfrm>
            <a:off x="7537307" y="3461175"/>
            <a:ext cx="4460224" cy="15607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57FF6F0D-0C7B-B997-C32E-C5DCDD6D9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864F66-A351-E57A-B2CA-5AF50D66E542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gets broken down into segments and goes to register and control units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53249D6-8D22-9B94-536C-5E3012D05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1D163C53-1E81-2B8B-A781-F5C47AD2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05" y="4199307"/>
            <a:ext cx="430627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88F4BB27-71A6-9B83-DF06-9900FCC4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465" y="4539602"/>
            <a:ext cx="35613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A5E0589F-2B94-B3C0-AFD5-D76C540F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36" y="3800936"/>
            <a:ext cx="391173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E9ABDD4-151F-3912-9C3F-73787DE5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59701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05D6632-C0ED-79DD-1B2F-46D35C19A2C6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FF318F-7393-6DA3-F277-CD9AF92D0133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2B3FEB-FAC9-47A5-767D-93D3E24858E2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23636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0C582-0F22-6C57-2120-4CE9159A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2B8E652-9365-617B-8C9F-F36E24C4CA5E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B746FEA-0511-85EB-F402-01881AE4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B6F5C-0A1D-EA13-F8BA-381693EB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77046F48-5018-D613-CC3A-ED98F556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515C619-60E1-0F23-666D-23E752BFB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FF43D9-460A-A926-D9FA-F7FE79DF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C5849DFD-FD24-A72C-012B-7D2A15B02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61FAA98-C1A4-0350-4D3A-09F5DB010411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98426DB-9146-718F-64DF-8217DC5C81F4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8BC93-421B-63FB-1B3A-D24F012A05E4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66362B-C5A1-56AD-3541-1C60C4DA40EC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A838D1-3194-0EAA-9752-A441EEC3569F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C82C21-342F-77C9-E73A-1859EF22488A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2F63CB-057F-58AD-ABA9-36F01FD1FEA2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6D196-D0B2-1A98-46A7-A9377138CC57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74DB00-640F-8E3E-DF65-AA5294838C8F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F18C7B-0CE5-9956-1513-A8CDC15933BB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18205F-DC5C-E794-5576-7E3807F178BF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9B1217-ACC4-1A05-1C02-252FE4342FC1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C03C5A-CBEE-F551-09B0-2CCBB7AB4F64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BC118F-AAAF-9D35-16F4-FFD9F4430032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7117D5A-DB3F-1D07-0FBE-B7BE3E0A29FC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ED088EE-9243-25AC-5301-C6B956FBE696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AB8057-015C-9263-0684-C169B47B4EBF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C8C80A-A046-A387-06E2-4D244EC0757E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20DA8-0F67-3E92-C163-C4C814BF03AF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B16DD416-E545-656B-C4C2-99E7CF60C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A60B70-C6D2-819F-040A-121B178A14D5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signals are asserted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4CD91C7-B64D-A0B2-CB8F-BAA1E326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49354F6E-E89A-CEE5-0565-91AB8F161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05" y="4199307"/>
            <a:ext cx="430627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753ABABD-03FE-BD8E-4365-788A1EAD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465" y="4539602"/>
            <a:ext cx="35613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01C69D73-78F1-C475-42EC-0841C5DB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36" y="3800936"/>
            <a:ext cx="391173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C14A807-5956-9A6C-E1CE-C86B6AAD1555}"/>
              </a:ext>
            </a:extLst>
          </p:cNvPr>
          <p:cNvCxnSpPr/>
          <p:nvPr/>
        </p:nvCxnSpPr>
        <p:spPr>
          <a:xfrm flipV="1">
            <a:off x="3457575" y="4810455"/>
            <a:ext cx="1000125" cy="847395"/>
          </a:xfrm>
          <a:prstGeom prst="bentConnector3">
            <a:avLst>
              <a:gd name="adj1" fmla="val 96667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9E4512-2665-8CC6-C8E5-E2D2FDC056BD}"/>
              </a:ext>
            </a:extLst>
          </p:cNvPr>
          <p:cNvCxnSpPr>
            <a:cxnSpLocks/>
          </p:cNvCxnSpPr>
          <p:nvPr/>
        </p:nvCxnSpPr>
        <p:spPr>
          <a:xfrm>
            <a:off x="3392490" y="6041075"/>
            <a:ext cx="565147" cy="2599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8806815-BD6A-777C-4BC6-8F9F1D2DF376}"/>
              </a:ext>
            </a:extLst>
          </p:cNvPr>
          <p:cNvSpPr txBox="1"/>
          <p:nvPr/>
        </p:nvSpPr>
        <p:spPr>
          <a:xfrm>
            <a:off x="4298908" y="5160538"/>
            <a:ext cx="1003801" cy="30523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Select Rt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CAA0162-5086-B5FC-D1D1-1FC5E2C6F008}"/>
              </a:ext>
            </a:extLst>
          </p:cNvPr>
          <p:cNvCxnSpPr>
            <a:cxnSpLocks/>
          </p:cNvCxnSpPr>
          <p:nvPr/>
        </p:nvCxnSpPr>
        <p:spPr>
          <a:xfrm>
            <a:off x="3423689" y="5839659"/>
            <a:ext cx="767311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6CA2394-E8E3-6567-ACD4-11C7F4659356}"/>
              </a:ext>
            </a:extLst>
          </p:cNvPr>
          <p:cNvCxnSpPr>
            <a:cxnSpLocks/>
          </p:cNvCxnSpPr>
          <p:nvPr/>
        </p:nvCxnSpPr>
        <p:spPr>
          <a:xfrm>
            <a:off x="3368298" y="5532968"/>
            <a:ext cx="329783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216F73C-4CDF-1A05-525F-43E2F1E46B3A}"/>
              </a:ext>
            </a:extLst>
          </p:cNvPr>
          <p:cNvCxnSpPr>
            <a:cxnSpLocks/>
          </p:cNvCxnSpPr>
          <p:nvPr/>
        </p:nvCxnSpPr>
        <p:spPr>
          <a:xfrm>
            <a:off x="3392490" y="5419415"/>
            <a:ext cx="329783" cy="12700"/>
          </a:xfrm>
          <a:prstGeom prst="bentConnector3">
            <a:avLst>
              <a:gd name="adj1" fmla="val -1643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D62E041-6318-1ECD-A74A-60FF90B5BED5}"/>
              </a:ext>
            </a:extLst>
          </p:cNvPr>
          <p:cNvCxnSpPr>
            <a:cxnSpLocks/>
          </p:cNvCxnSpPr>
          <p:nvPr/>
        </p:nvCxnSpPr>
        <p:spPr>
          <a:xfrm>
            <a:off x="3488530" y="5926421"/>
            <a:ext cx="329783" cy="12700"/>
          </a:xfrm>
          <a:prstGeom prst="bentConnector3">
            <a:avLst>
              <a:gd name="adj1" fmla="val -1643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BBAE1B2-764F-3D9A-8FB2-D16938E1AB4C}"/>
              </a:ext>
            </a:extLst>
          </p:cNvPr>
          <p:cNvCxnSpPr>
            <a:cxnSpLocks/>
          </p:cNvCxnSpPr>
          <p:nvPr/>
        </p:nvCxnSpPr>
        <p:spPr>
          <a:xfrm>
            <a:off x="3457574" y="5755148"/>
            <a:ext cx="329783" cy="12700"/>
          </a:xfrm>
          <a:prstGeom prst="bentConnector3">
            <a:avLst>
              <a:gd name="adj1" fmla="val -1643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1EF651E-04C1-A960-18E4-6C18E2FD4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59701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C3B6919-AEB5-4102-1E14-D29AF0E89D4F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C62B0C-546B-A023-F8BB-B5396D8CD4E3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9563FC-3923-592A-8128-A59EB86F237F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0364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8879E-46A0-B1DB-B3C1-FC7D4547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60DF626-6F2D-1E1C-8600-BB835E378EBD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8CBDE6E-FEEB-510C-92FE-ECD656F9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0189D-D912-838F-C749-3AB02756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79BFC187-7F75-29B4-4DAD-485028736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8033D8E-C36C-A6C0-1481-324849526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B48EF2-0F9F-B238-2854-CE4FA228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B5FC6A4-C5F6-10D4-312F-96344B95E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3DED543-008B-2D52-09A3-A0668FA80743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06FCA5A-88CC-6757-AC7E-A08B47D19437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4B7594-0F0D-6012-A821-470C59AF79BF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3AC45C-C815-2F14-87FD-32702DA7F47A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E047BC-C813-FF8A-C32B-C35B4E6867E0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333C7-953E-A6F8-AA16-96E523565EF5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39A301-A193-8E7F-6B8B-2239159ADA6D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C078E-67B3-6EC4-6BB7-A3EF96EDBFA6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DBEDAD-0C07-A06D-1C0D-E9D09C3FDD81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D79C7-B117-A73C-0A61-229DF527593C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F4C4F9-EF26-415A-6295-9CE56EF71996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7D0ABA-BF5F-2D75-A052-22BF6ED758BE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5F69A6-9016-86B3-1FDD-4C96FABFEE6A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7AAEE3-C6C9-F82B-7E9C-C7508A36D7E5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EA34BA-9D4B-DAD6-C49C-1EBE2C3C82AC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809B33-78D9-2267-04AA-ABE96B9F5F7A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3D3DBE4-2404-652C-FB17-77BC4F779524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A67CAB-2EE5-13F9-55EB-5BEB6E899D41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7D53AFE-C8FC-77E8-C685-24146B4F1EC3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52F3A-2440-8D73-D9E9-AE10F8D4CC43}"/>
              </a:ext>
            </a:extLst>
          </p:cNvPr>
          <p:cNvSpPr/>
          <p:nvPr/>
        </p:nvSpPr>
        <p:spPr>
          <a:xfrm>
            <a:off x="8326764" y="1205731"/>
            <a:ext cx="3670767" cy="2244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A9C96628-720F-B774-E4B1-2F3B7089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19186-8A38-9F21-526B-EF4DF8963EDE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data Rs and Rt comes out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7EC4893-0F03-145C-5AB2-40C7CA095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B866D8B3-29D6-AADB-5AA7-DBC519F94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05" y="4199307"/>
            <a:ext cx="430627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58C266E7-5C28-666F-D66A-F94D92D3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465" y="4539602"/>
            <a:ext cx="35613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E9B69967-3EDC-8D7E-26FD-295B633F0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36" y="3800936"/>
            <a:ext cx="391173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DC21976-8121-1DE1-C3C9-1D87ABA9BB48}"/>
              </a:ext>
            </a:extLst>
          </p:cNvPr>
          <p:cNvCxnSpPr/>
          <p:nvPr/>
        </p:nvCxnSpPr>
        <p:spPr>
          <a:xfrm flipV="1">
            <a:off x="3457575" y="4810455"/>
            <a:ext cx="1000125" cy="847395"/>
          </a:xfrm>
          <a:prstGeom prst="bentConnector3">
            <a:avLst>
              <a:gd name="adj1" fmla="val 96667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16ACD3-6B72-3992-361E-652C1E3F9883}"/>
              </a:ext>
            </a:extLst>
          </p:cNvPr>
          <p:cNvSpPr txBox="1"/>
          <p:nvPr/>
        </p:nvSpPr>
        <p:spPr>
          <a:xfrm>
            <a:off x="3805972" y="3596381"/>
            <a:ext cx="3674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2E1DB2-6F72-7D1D-D29C-113E6352E5C4}"/>
              </a:ext>
            </a:extLst>
          </p:cNvPr>
          <p:cNvSpPr txBox="1"/>
          <p:nvPr/>
        </p:nvSpPr>
        <p:spPr>
          <a:xfrm>
            <a:off x="3805972" y="4160014"/>
            <a:ext cx="3674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60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7E2C8F5-FA67-4042-386C-73BD8DF61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59701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7314277-DF09-73E4-9499-D5A694561539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F42A30-3A30-DE6E-DDBF-DC94CC2943CE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42CB8-5D7E-5095-2653-EFCD6D2E64A5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10599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EC88A-39FE-A67C-C293-5F08729D4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1DB1DED-51D7-6B00-FE99-88E6D16920E8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E575F14-98C7-43E9-816F-42EAA99F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D3BA95-5FE6-319E-00FD-84F18222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B16F1834-EA92-58C0-2060-10885F16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FEF1A95-F2D9-9EF9-2F5D-6A592AFC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E81AD2-18D3-6660-FCED-1C85ADBF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1273585-DD47-D195-F5DA-E6CCE3424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E9E5C0A-6276-8868-038B-50989921FFDD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6F9A614-AF22-DDBD-B4A8-47ABB444AE1D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C1EC87-CAA5-0748-3EE0-83EAB28EC22B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202B46-4FB3-2DC2-51A9-4421A1F353FE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88D0FB-754C-914A-937F-E7B37B6FF79B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40DFE2-A01B-41F0-6C5F-E68E30B11994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F822B-4939-C51A-8C16-0C9C9DB044AB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652E94-C02E-8186-E1AB-450C95F00189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314D7-2FE9-EBF0-ADB9-99495AD1110A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967DE0-7C26-24CB-4A0E-5D0AF906C14B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342837-09DA-74A7-B7F6-0B1B93DEC79D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9DFB9F-B6A4-E9A4-8344-06B576539253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EBAE02-4506-146F-70CE-07C0666E4FE9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952CBB-7F7E-D56B-6D06-217E3B01C04D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21BD5D8-2350-1543-8FA4-1C98BAADCF5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8B4F5B-1257-C518-2C32-8E7AACC262FC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CEC6CD-F66B-D5BF-A9F2-C6E4110A741D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962F446-3875-FAD6-9DE8-DE376E44FE46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AB663-51DB-EDDB-06FB-C27F1CDA3985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5C3FEFC0-1B5D-C5A4-78ED-680EFFC7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FC1CA-4547-97A0-8439-D09D5BDA4A80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Performs Add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B96648-5484-E8AF-4246-23984ED04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01C5EA1B-5D11-2EBF-ACEC-D74628C9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05" y="4199307"/>
            <a:ext cx="430627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C91C9EFC-582E-56F1-2DA0-486725DC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465" y="4539602"/>
            <a:ext cx="35613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26EE1492-D06C-78E4-85C8-259827BA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36" y="3800936"/>
            <a:ext cx="391173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90AF33B-0E35-18B3-2609-3447AF585503}"/>
              </a:ext>
            </a:extLst>
          </p:cNvPr>
          <p:cNvCxnSpPr/>
          <p:nvPr/>
        </p:nvCxnSpPr>
        <p:spPr>
          <a:xfrm flipV="1">
            <a:off x="3457575" y="4810455"/>
            <a:ext cx="1000125" cy="847395"/>
          </a:xfrm>
          <a:prstGeom prst="bentConnector3">
            <a:avLst>
              <a:gd name="adj1" fmla="val 96667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C1260B-4CE6-4923-496D-502672C74DFD}"/>
              </a:ext>
            </a:extLst>
          </p:cNvPr>
          <p:cNvSpPr txBox="1"/>
          <p:nvPr/>
        </p:nvSpPr>
        <p:spPr>
          <a:xfrm>
            <a:off x="3805972" y="3596381"/>
            <a:ext cx="34176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BFC335-51EE-4BE2-99F0-FF425D38C0F3}"/>
              </a:ext>
            </a:extLst>
          </p:cNvPr>
          <p:cNvSpPr txBox="1"/>
          <p:nvPr/>
        </p:nvSpPr>
        <p:spPr>
          <a:xfrm>
            <a:off x="3805972" y="4160014"/>
            <a:ext cx="34176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60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5DC0A62-046B-26BB-E27E-6E9B215D52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3243" y="3610442"/>
            <a:ext cx="2312560" cy="2099541"/>
          </a:xfrm>
          <a:prstGeom prst="bentConnector3">
            <a:avLst>
              <a:gd name="adj1" fmla="val 100249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0367317-A335-28A2-8549-7D8EB1AA34F6}"/>
              </a:ext>
            </a:extLst>
          </p:cNvPr>
          <p:cNvCxnSpPr>
            <a:cxnSpLocks/>
          </p:cNvCxnSpPr>
          <p:nvPr/>
        </p:nvCxnSpPr>
        <p:spPr>
          <a:xfrm flipV="1">
            <a:off x="3423689" y="5820589"/>
            <a:ext cx="3605605" cy="1907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F6E144-80D7-74FF-06ED-6EC6E23D7DD1}"/>
              </a:ext>
            </a:extLst>
          </p:cNvPr>
          <p:cNvSpPr txBox="1"/>
          <p:nvPr/>
        </p:nvSpPr>
        <p:spPr>
          <a:xfrm>
            <a:off x="5279351" y="5636923"/>
            <a:ext cx="878767" cy="27748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D5EAF0-B256-D0AC-20D3-804A5627C6E6}"/>
              </a:ext>
            </a:extLst>
          </p:cNvPr>
          <p:cNvSpPr txBox="1"/>
          <p:nvPr/>
        </p:nvSpPr>
        <p:spPr>
          <a:xfrm>
            <a:off x="4539032" y="4199306"/>
            <a:ext cx="34176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60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71893D-04ED-FD2E-8A52-7A0AF731AE6B}"/>
              </a:ext>
            </a:extLst>
          </p:cNvPr>
          <p:cNvSpPr txBox="1"/>
          <p:nvPr/>
        </p:nvSpPr>
        <p:spPr>
          <a:xfrm>
            <a:off x="4806912" y="3774333"/>
            <a:ext cx="45004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100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DDA0B89-E442-35C3-2D50-78F01309B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59701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A92E601-5506-C047-08DF-C84923B7F4A6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41CCEC-7E89-E3B0-DC08-948D3BF64F27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44F22C-FA56-4BA8-110B-3F1EBE79BDBF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56975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76A9-C940-A2D5-7285-7B9143DF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C2FD0F0-15C8-8146-60D7-822F23A9E0CE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D5AD6C-5859-8B91-DD86-DC6FE471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2C888-CFA5-5ABE-5684-8D9F7F90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5BA643C6-543F-724A-CA62-7C154611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07BF7BA-6C9B-2519-69EF-FBECC4ED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79802B-09B9-7448-BD6B-57DC3F9F8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C7792045-8F27-7779-2ED3-998A2A3F2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954733E-E164-A4B0-34AE-01CF604B2EBE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50C1789-1055-177F-18D9-E1EE10D5C4EB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2A38FD-A2CB-9BA0-5FE3-18F8F7318159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431797-C28A-D729-F916-E7A23215057B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9DF21-0D20-E9A1-22FA-B4753C40D049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5D246B-4306-9521-AF27-41C971116459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22EBE-33AE-590E-13E1-AE581B342359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E2C192-AC95-70A4-9C25-1F198BC1E639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FC032A-8493-E5E6-7FC4-DD87A60359FE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958171-9E65-37FD-2A26-2C5F4C935AF1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687BF4-04B9-C5F3-4AD0-C8604D839EEC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47BDA4-C241-344B-E223-DA6D6E8C18E9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3AC913-B190-691D-772F-FEE7C5F78EB6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6B0874-3F6E-BE3C-20A6-F6D902FBDE17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BD3357-9159-96B2-CC54-F2226BD9142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88910ED-9036-BF25-A4C8-D7D6C4D15706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76FA68-5EAB-E7F5-C2F0-EB6D4B106E58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DF5E8CC-1205-906F-225A-9DFB82B81C02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0C377-C2A0-0286-1DE0-1EDB1DA4B8D9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A022C5E-288A-8273-84B0-EDE3F9DA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005B26-0012-CEB9-7F31-5FE689BF17ED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 stage only needed for Load Store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5155FF4-8169-BB86-E02B-0924D537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02E1EF1-E152-38EB-028F-49A798FE3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05" y="4199307"/>
            <a:ext cx="430627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EE08D912-2352-5C95-2ECE-8A3EFB03E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465" y="4539602"/>
            <a:ext cx="35613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F0718A95-3600-6034-C1C5-D79D26F9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36" y="3800936"/>
            <a:ext cx="391173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8CE89CE-3202-8965-8832-8DC0D5470A21}"/>
              </a:ext>
            </a:extLst>
          </p:cNvPr>
          <p:cNvCxnSpPr>
            <a:cxnSpLocks/>
          </p:cNvCxnSpPr>
          <p:nvPr/>
        </p:nvCxnSpPr>
        <p:spPr>
          <a:xfrm>
            <a:off x="3380346" y="5558667"/>
            <a:ext cx="3133316" cy="791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8D3892-30BF-C4DF-8985-1DD137A78454}"/>
              </a:ext>
            </a:extLst>
          </p:cNvPr>
          <p:cNvSpPr txBox="1"/>
          <p:nvPr/>
        </p:nvSpPr>
        <p:spPr>
          <a:xfrm>
            <a:off x="3805972" y="3596381"/>
            <a:ext cx="34176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EC34FB-A3E8-2D53-CBFC-87AD6780FA72}"/>
              </a:ext>
            </a:extLst>
          </p:cNvPr>
          <p:cNvSpPr txBox="1"/>
          <p:nvPr/>
        </p:nvSpPr>
        <p:spPr>
          <a:xfrm>
            <a:off x="3805972" y="4160014"/>
            <a:ext cx="34176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60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747163-0277-C281-1AFD-556498AFD8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86742" y="4459639"/>
            <a:ext cx="2211568" cy="485052"/>
          </a:xfrm>
          <a:prstGeom prst="bentConnector3">
            <a:avLst>
              <a:gd name="adj1" fmla="val 99529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0FDDC40-D724-F902-9784-29FF2CA5C338}"/>
              </a:ext>
            </a:extLst>
          </p:cNvPr>
          <p:cNvCxnSpPr>
            <a:cxnSpLocks/>
          </p:cNvCxnSpPr>
          <p:nvPr/>
        </p:nvCxnSpPr>
        <p:spPr>
          <a:xfrm flipV="1">
            <a:off x="3379093" y="5773876"/>
            <a:ext cx="3605605" cy="1907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92E9FD-0E58-5515-3DDB-6CAA13C865B8}"/>
              </a:ext>
            </a:extLst>
          </p:cNvPr>
          <p:cNvSpPr txBox="1"/>
          <p:nvPr/>
        </p:nvSpPr>
        <p:spPr>
          <a:xfrm>
            <a:off x="4539032" y="4199306"/>
            <a:ext cx="34176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60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137919-0ABF-BC66-794E-7FF881C93BDA}"/>
              </a:ext>
            </a:extLst>
          </p:cNvPr>
          <p:cNvSpPr txBox="1"/>
          <p:nvPr/>
        </p:nvSpPr>
        <p:spPr>
          <a:xfrm>
            <a:off x="4806912" y="3774333"/>
            <a:ext cx="45004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1086DE-492D-E120-A042-DF7CCECAD5F4}"/>
              </a:ext>
            </a:extLst>
          </p:cNvPr>
          <p:cNvSpPr txBox="1"/>
          <p:nvPr/>
        </p:nvSpPr>
        <p:spPr>
          <a:xfrm>
            <a:off x="4741647" y="5487613"/>
            <a:ext cx="154459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read/Write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2940381-EDE5-19EF-B656-354A38352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59701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5A6B6D-CC9D-D7EC-5B41-D65B8C5E97B8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B6BE9C-6F8B-DFA8-9C40-DE0EA4AB999D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5BA007-EF6C-8756-ED83-98473C3DB08A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00265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0EEFB-016E-5744-A57D-1EBF16193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9B9BE7-1847-D394-BD5B-921C7E39A965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71ADDD-499D-A515-74E1-A7034D59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8DC39-037A-77A4-91A5-270B7F80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8E1B3717-25B6-0F87-CD88-E7EF237E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3DBE0E2-59EB-7A87-96CD-678B09F0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5D9615-4C6A-D9C9-1FF2-EF27FFA5B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FF37FA2-A1DE-09DD-03A1-645CDA44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8587764-A54B-1B1C-EF60-150A0A23B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0834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2FEF1B1-A7A3-A496-10F3-92923A4E5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00439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C0E2081-EA8D-0D0C-5867-B3227C8B49E4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559BB-8788-0295-5BA9-6CA4968F2036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B5E45F-CFC8-78A6-BD92-9FF3AD14D735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7D1265-6627-DF2A-755F-690BEFC082A4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B49F4A-ECB5-82DC-69B2-C2C88449C7E2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A3C3B-54EB-6E05-A5A4-0C5C4F76DA50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3AA83B-EEE3-714A-759D-02106E07957F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38FFA1-F315-9B13-7F38-6510DEC191D1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AE8291-13CB-51A2-879E-40A94D1F7D8F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E0C894-DA09-4E3C-6F88-EFB142D11310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417CAF-67C9-6D72-32E7-009D70205EC0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4B1262-6468-2C76-B9F8-F3D6BE756B5E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92AF05-1562-7B0B-973B-0631F83EC9FF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013881-2FBE-893D-584D-655A4BED222E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B9BB0-9A65-1491-E73D-56DB55D20961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46552C-F072-0FC4-3251-E99627E2E018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9315B8-40B9-E1C5-AFF8-3780CB53BF14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85EDB5-AE0C-4F49-7618-5CD1CC78B42E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4EDD04-0750-8EEC-1A80-BA2910E9968B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932A59-E377-8478-ACA5-7436A14AD8C8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3D605FC-66D7-54EA-CB9C-DB64916C7288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C5DCD24D-F325-6536-D574-73883E81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C9CD-FB89-AA78-2485-FC460502B57D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Back the result to $t0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858A9F8-A6E0-2CD0-10BE-984A0843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C3FF95F4-0DC9-BE9E-E199-886752677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465" y="4539602"/>
            <a:ext cx="35613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D65E782-B42F-903B-D143-42502105042F}"/>
              </a:ext>
            </a:extLst>
          </p:cNvPr>
          <p:cNvCxnSpPr>
            <a:cxnSpLocks/>
          </p:cNvCxnSpPr>
          <p:nvPr/>
        </p:nvCxnSpPr>
        <p:spPr>
          <a:xfrm rot="10800000">
            <a:off x="2459366" y="3172479"/>
            <a:ext cx="2669288" cy="914175"/>
          </a:xfrm>
          <a:prstGeom prst="bentConnector3">
            <a:avLst>
              <a:gd name="adj1" fmla="val -4953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9C66C2-6038-9A46-7308-9AA2551D0DAA}"/>
              </a:ext>
            </a:extLst>
          </p:cNvPr>
          <p:cNvSpPr txBox="1"/>
          <p:nvPr/>
        </p:nvSpPr>
        <p:spPr>
          <a:xfrm>
            <a:off x="4782872" y="3058889"/>
            <a:ext cx="45004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B7DFF8-D5A4-9A4D-16A5-269DFE987DB0}"/>
              </a:ext>
            </a:extLst>
          </p:cNvPr>
          <p:cNvSpPr txBox="1"/>
          <p:nvPr/>
        </p:nvSpPr>
        <p:spPr>
          <a:xfrm>
            <a:off x="5526596" y="2180632"/>
            <a:ext cx="1245213" cy="2543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Select ALU out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B2B3C8-94BA-0940-7550-E6301A08AE29}"/>
              </a:ext>
            </a:extLst>
          </p:cNvPr>
          <p:cNvSpPr txBox="1"/>
          <p:nvPr/>
        </p:nvSpPr>
        <p:spPr>
          <a:xfrm>
            <a:off x="3044559" y="3087662"/>
            <a:ext cx="45004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100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B23E3D4-D6D5-03AE-F4F1-1F01AA319E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4706" y="2825225"/>
            <a:ext cx="3436000" cy="2641563"/>
          </a:xfrm>
          <a:prstGeom prst="bentConnector3">
            <a:avLst>
              <a:gd name="adj1" fmla="val 99621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DD5D37-9A34-171F-BA23-2841F41E4896}"/>
              </a:ext>
            </a:extLst>
          </p:cNvPr>
          <p:cNvCxnSpPr/>
          <p:nvPr/>
        </p:nvCxnSpPr>
        <p:spPr>
          <a:xfrm flipV="1">
            <a:off x="3442110" y="5921157"/>
            <a:ext cx="3629076" cy="30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7E4B2E5-8030-D39C-E3DF-6D684F30543E}"/>
              </a:ext>
            </a:extLst>
          </p:cNvPr>
          <p:cNvSpPr/>
          <p:nvPr/>
        </p:nvSpPr>
        <p:spPr>
          <a:xfrm>
            <a:off x="8326764" y="1205731"/>
            <a:ext cx="3670767" cy="2244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E7339-1D10-AE8F-B30A-F058B9759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CDFC812-CE1D-A63D-B426-D5B14CFF935E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7102B87-D212-4A9F-F6F1-22F32AF7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Anytime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AEA59F-9371-9D3C-A78E-126209A4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0463C8DD-8337-D62E-B61D-DF9D378D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6D11B76-92CB-6C1A-55FA-FC3F3A2A4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579EA9-5CF7-DCB4-3CD7-24E98130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01C3CF6-0F01-D738-CD36-A2ECAD6B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36693AB-97CC-408A-E11F-E88D70938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78416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D5821B4-621A-F169-9D1D-F43F06259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57455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CB54061-A08C-E080-8D19-BC92D2C14D7E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053E0E-6258-B754-B9E7-8C038F145EA4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7BD9EA-F4C7-10E1-AA00-F508F201BE9A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30CFBE-B890-26B3-7BF3-E940B8F6CABC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3EBFE4-0593-E178-6462-D27E5CC649BA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3C0D3F-D9BA-A85F-B9CE-8CA9E9FB9C13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288744-FDC9-2278-810B-916FC631CC74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3C1415-7CEF-7D35-544F-13C984359D65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8B0090-34D1-71F6-8A64-7DA9BC91F185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26A436-D23B-F7DF-340A-7932AAA327E9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E8F574-A547-67D2-9FBE-608BB1469AF1}"/>
              </a:ext>
            </a:extLst>
          </p:cNvPr>
          <p:cNvGrpSpPr/>
          <p:nvPr/>
        </p:nvGrpSpPr>
        <p:grpSpPr>
          <a:xfrm rot="16200000">
            <a:off x="6593950" y="-1644533"/>
            <a:ext cx="796931" cy="4352132"/>
            <a:chOff x="6638919" y="1866900"/>
            <a:chExt cx="796931" cy="435213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9F90D-DA88-7EDA-B257-CE9A4C0304B9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307CEC-B0E1-0040-1F82-C350700DE6CD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4091C7-09AC-1B95-B193-746F49152E6B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6F60A1-82AE-06B6-97E1-75F8F9C83C4D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B811DD-474E-5CCF-5D79-2A6617B40D7E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24A45D5-EA12-CD05-477E-D0F9B77FD999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B3F43EC-63A0-C665-88F4-F8C34546B30D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019989-730A-2155-F9CD-A529BDAC877C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5DC6A2-6480-B171-B26C-9657597747C1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grpFill/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CF061CC-15E7-1B4F-855F-F7F96D89D9BB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53182E-1BEB-A28D-E05D-92ABAB179762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PC to PC+4 before next fetch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5C0CE2A-AD76-B69A-818E-EC450B609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3C10E6-9A1C-372D-485D-48C2660079F6}"/>
              </a:ext>
            </a:extLst>
          </p:cNvPr>
          <p:cNvSpPr txBox="1"/>
          <p:nvPr/>
        </p:nvSpPr>
        <p:spPr>
          <a:xfrm>
            <a:off x="6525293" y="1391584"/>
            <a:ext cx="1166858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Not a branch 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5D3F3E2-80B3-D16C-8A95-7844746083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4059" y="2171849"/>
            <a:ext cx="3892999" cy="2082272"/>
          </a:xfrm>
          <a:prstGeom prst="bentConnector3">
            <a:avLst>
              <a:gd name="adj1" fmla="val 100402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124548-569B-BCEE-23CC-52A41DCE527B}"/>
              </a:ext>
            </a:extLst>
          </p:cNvPr>
          <p:cNvCxnSpPr/>
          <p:nvPr/>
        </p:nvCxnSpPr>
        <p:spPr>
          <a:xfrm flipV="1">
            <a:off x="3474412" y="6010107"/>
            <a:ext cx="3629076" cy="30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666FA1-C1E7-FC68-6091-C8BF28B2D7F3}"/>
              </a:ext>
            </a:extLst>
          </p:cNvPr>
          <p:cNvSpPr txBox="1"/>
          <p:nvPr/>
        </p:nvSpPr>
        <p:spPr>
          <a:xfrm>
            <a:off x="1022284" y="1720802"/>
            <a:ext cx="60784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PC+4</a:t>
            </a:r>
          </a:p>
        </p:txBody>
      </p:sp>
    </p:spTree>
    <p:extLst>
      <p:ext uri="{BB962C8B-B14F-4D97-AF65-F5344CB8AC3E}">
        <p14:creationId xmlns:p14="http://schemas.microsoft.com/office/powerpoint/2010/main" val="367436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4D661-D62E-0AF7-794B-B2F9F952D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ECCDBB7-C7EF-2F7C-2585-E5057CB24825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749AA9-0C8F-0F65-E4C4-18310B22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Next Inst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DF92C5-1359-F8D3-EA34-922779D6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DE3F66CD-E018-E8AA-A589-C0B39752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6AB570B-0107-D526-221B-1C5C2831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87D6BB-878E-16D0-0970-0407626D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8F4FE80-5383-9842-8A6E-A9165226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AE8D701-F13E-523E-9742-67F056BA7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96644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E83ED38-E0CF-DE77-99D0-0F1B1CA84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8589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264A063-44E8-FAE1-9F78-68D2FC87A3B5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4F8950-1069-3A1A-8F8A-F3A4F153EB5E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2DB97B-A260-FB30-F7F1-E8FB8E529E86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63CE2E-7D57-8526-AFA6-282B3D782E3F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BA9CCA-57C0-9246-4AC8-9AA479927034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14B28B-9191-93F4-9B72-EBEEA8744A79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5EF72-54F8-3622-0F4A-DF9DBBD03A93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391C83-E304-7DCA-CCF6-DA6E3AD0553D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C1DE75-E25E-A056-55DA-E064F7C9030D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9A6A16-40D6-88F5-0540-9E26C1671EF1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0E0A8-B9E8-8EAE-1F68-9F35ED36B5AC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E8C6DF-EA3D-6769-A1CE-47C24C32372F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9A5BEC-7303-5773-0EC3-15D5214E3F10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050228-EFBF-9D76-3B70-863FE276E9F0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9B7CA6-5015-92C4-2005-249EED0C7CF5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B4AC32-40D9-3466-E988-2B1263535D44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537B7C-455A-8D5F-FE8B-18925FAC7A0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5D750C-E5C5-2D56-FFA4-2DA81DD7B9FB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00A995-EA61-A2DC-AC6C-7CB7CD0B1F96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5B609D-07BC-B4B9-31E1-80E1478B1CFF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7DCDD69-93A3-CAC4-26A2-3D4F865C8E88}"/>
              </a:ext>
            </a:extLst>
          </p:cNvPr>
          <p:cNvSpPr/>
          <p:nvPr/>
        </p:nvSpPr>
        <p:spPr>
          <a:xfrm>
            <a:off x="354216" y="4257034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894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E3A50-AD14-42FA-6A44-11BF758C2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1795AD9-AE01-8745-F3A9-71B59B69268E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D08E95-6621-968F-0356-D14EBE10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4743C-335C-672F-E6D0-50753E24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5ECBF31A-73E6-F9BE-2EE3-6868FC2CE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7D16C97-D4B0-6C61-94BC-EA8EB397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768A6C-50B5-9E4E-35B7-85627785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9DFE1B2-A891-E444-7981-F3235F5F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764BB63-D8BE-EAAB-3B81-4BE0EE601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102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EC18078-229D-0D2E-05D8-7B4EA6A88BA8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3F7677-3E7F-B77E-06BF-9392E3C11EB8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5434FC-D124-6580-5AA2-9F0FDF55B2D6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CFAE8-580F-603B-8B6D-9C320A8A2CFC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B7AE50-886D-E782-6808-55B56CA995DD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ECAA14-FA4C-1415-F142-5262E4D24584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6674E0-3B2E-9B85-BB6D-04BE90C29DE5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41CD6C-6E3A-BCC0-1725-C3CABFB72153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5F24D8-A819-F2D5-33A0-E78AFDD3CBB1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54BA40-8AB7-DA6F-E34B-12657028E642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DEDDD-1C12-AF89-BBF1-E30C416ED338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4BE61-0A38-67E4-A25C-526DDE00A96B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952AF-5564-917D-B753-A023C43476A4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F5834D-E829-79FD-58FF-FD8E30931063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A65572-3536-D780-6383-0E2CA5CD47AC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CC48C8-78F5-0BC6-35F1-06E571E20AF7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C631D2C-45A3-27E5-FE66-130EE02D52DC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5F89-7094-BDCF-A406-F6F07C265895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8B37E-8897-9B32-8441-AB9015B65C23}"/>
              </a:ext>
            </a:extLst>
          </p:cNvPr>
          <p:cNvSpPr/>
          <p:nvPr/>
        </p:nvSpPr>
        <p:spPr>
          <a:xfrm>
            <a:off x="447675" y="6376802"/>
            <a:ext cx="6010275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counter starts from 0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1B59296-E227-64A2-39BD-D685FF028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59701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344A1D0-1144-F3D6-2378-3753F906D521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34571-2889-7769-A004-8D9227E38B4A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24F5B-A824-6214-E947-0067160059CA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60743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46D5-B8FB-0E80-106C-83B9C93EE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Execution process of Second Instruction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12FEB-11BF-7D51-958A-612C124B3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169DC-7679-0A08-4CD4-BAE6B3F4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EF4-4DEC-F144-986E-D9226D8F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E776-8E7C-DD4A-92BC-73AECC7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Chapter 4:Introduction to Computing Systems: From Bits &amp; Gates to C &amp; Beyond, Yale </a:t>
            </a:r>
            <a:r>
              <a:rPr lang="en-US" dirty="0" err="1"/>
              <a:t>Patt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4FA91-7AFE-7E4B-A8EF-85B1023C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2</a:t>
            </a:fld>
            <a:r>
              <a:rPr lang="en-US"/>
              <a:t> 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5A241E-B1DB-CA48-9B00-C188312E2254}"/>
              </a:ext>
            </a:extLst>
          </p:cNvPr>
          <p:cNvGrpSpPr/>
          <p:nvPr/>
        </p:nvGrpSpPr>
        <p:grpSpPr>
          <a:xfrm>
            <a:off x="3830508" y="1250231"/>
            <a:ext cx="3187212" cy="3787475"/>
            <a:chOff x="4928088" y="2008414"/>
            <a:chExt cx="3187212" cy="37874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013590-6424-5948-8715-CA6615F53755}"/>
                </a:ext>
              </a:extLst>
            </p:cNvPr>
            <p:cNvSpPr/>
            <p:nvPr/>
          </p:nvSpPr>
          <p:spPr>
            <a:xfrm>
              <a:off x="4937760" y="2008414"/>
              <a:ext cx="3177540" cy="37865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4E0C69-AE43-2E4A-9FD2-34D83801DE2A}"/>
                </a:ext>
              </a:extLst>
            </p:cNvPr>
            <p:cNvSpPr/>
            <p:nvPr/>
          </p:nvSpPr>
          <p:spPr>
            <a:xfrm>
              <a:off x="4932924" y="3601329"/>
              <a:ext cx="3182112" cy="54864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Language (ISA)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0DFB42-6507-B24E-BD6E-078853FD8471}"/>
                </a:ext>
              </a:extLst>
            </p:cNvPr>
            <p:cNvSpPr/>
            <p:nvPr/>
          </p:nvSpPr>
          <p:spPr>
            <a:xfrm>
              <a:off x="4928088" y="4149969"/>
              <a:ext cx="3182112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Digital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172F0A-61FD-B74C-BEB5-BC6E2596D95A}"/>
                </a:ext>
              </a:extLst>
            </p:cNvPr>
            <p:cNvSpPr/>
            <p:nvPr/>
          </p:nvSpPr>
          <p:spPr>
            <a:xfrm>
              <a:off x="4928616" y="4698609"/>
              <a:ext cx="3182112" cy="5486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Electronic Circuits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E0D38F-509A-684D-B1DE-AB2A3B987947}"/>
                </a:ext>
              </a:extLst>
            </p:cNvPr>
            <p:cNvSpPr/>
            <p:nvPr/>
          </p:nvSpPr>
          <p:spPr>
            <a:xfrm>
              <a:off x="4928615" y="5247249"/>
              <a:ext cx="3182112" cy="54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Transistors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5DECC8-F1BC-D741-802C-A027CD7F8CBF}"/>
                </a:ext>
              </a:extLst>
            </p:cNvPr>
            <p:cNvSpPr/>
            <p:nvPr/>
          </p:nvSpPr>
          <p:spPr>
            <a:xfrm>
              <a:off x="6302829" y="2646073"/>
              <a:ext cx="1805935" cy="95429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520C98-A7F7-C74B-B488-25A27E6AFBD3}"/>
                </a:ext>
              </a:extLst>
            </p:cNvPr>
            <p:cNvSpPr/>
            <p:nvPr/>
          </p:nvSpPr>
          <p:spPr>
            <a:xfrm>
              <a:off x="4937760" y="3052689"/>
              <a:ext cx="1699804" cy="5486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224B17-1B22-4B4E-89CE-EACC1341136B}"/>
                </a:ext>
              </a:extLst>
            </p:cNvPr>
            <p:cNvSpPr txBox="1"/>
            <p:nvPr/>
          </p:nvSpPr>
          <p:spPr>
            <a:xfrm>
              <a:off x="5539317" y="2142577"/>
              <a:ext cx="2094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Program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83E917-1A28-BB47-8F99-E861A98BA305}"/>
                </a:ext>
              </a:extLst>
            </p:cNvPr>
            <p:cNvSpPr txBox="1"/>
            <p:nvPr/>
          </p:nvSpPr>
          <p:spPr>
            <a:xfrm>
              <a:off x="6789716" y="2787969"/>
              <a:ext cx="117166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Operating 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57E9DC0-4D1F-804C-9CBE-F52C21E1DE9A}"/>
              </a:ext>
            </a:extLst>
          </p:cNvPr>
          <p:cNvSpPr/>
          <p:nvPr/>
        </p:nvSpPr>
        <p:spPr>
          <a:xfrm>
            <a:off x="2804275" y="2894275"/>
            <a:ext cx="914400" cy="1046150"/>
          </a:xfrm>
          <a:prstGeom prst="rightArrow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23CFD-5517-14A2-0A25-6577B23AC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A1A33FC-58BF-6050-65BC-E97F46FA107E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1638BCF-B0C9-8B92-B8EA-1FC2083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A2321-43A0-D532-F2E0-587DE8EA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10AE5DAC-7098-CA49-9D00-2E657126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7145A95-BF7F-E065-C0BD-624F4BA99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F80D4E-5DE5-3B17-3D2C-17697356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9CEB0AF-2123-53C3-8506-F6A05CAB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AA1A147-3825-5EEF-EB90-ADEEEFCD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19718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BE6C9C9-EC74-A843-FA6D-D1EEF7064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51340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70F75A0-A8B4-4440-4B10-5162EB5E21A9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31FFD-F25C-2A58-0E80-3337406FCEB7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2DAF09-18CE-521B-B089-10D1F38AC582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EFD2B1-4DCF-CF47-0030-A1D722A2E8FB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30DDED-2FC8-F7A8-BF64-CF73F97F8CCC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616515-3C67-1DD1-CD81-FDE1C9917289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71ED46-117F-604B-053A-2C84C40A7BCC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3CAC90-544A-829C-FBF1-E8857DF82DAC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0B4C0E-61AB-F0FA-858A-D2C7F49EC289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96798-980B-490C-5AD9-71E22E034832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B20842-8C3E-95EA-5CAA-25DC3CF58AF2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F54836-F3BB-CC02-3848-252E92C95BC0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61AFE-118F-0E72-23F7-3791658C7EF2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D7BB8-BB72-AAF0-F1B0-BEDEE8441B39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9D549-1FF1-63B9-FC38-446C850728F4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E05C6F-CD7A-15D8-CC9D-C1EE403048F2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BE8422-7391-6195-F46C-C38AA485C0B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38EF35-F272-1588-894E-3E7964E4C8F0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81668C-ECF7-493D-84EB-0AB49086A552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2A2222-8409-F6A2-3D3D-A0EFC3AD196C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C7C0D53-A639-DF41-459F-8E1703A136F7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70A140-8E39-C426-9A4D-67E7E967E8F6}"/>
              </a:ext>
            </a:extLst>
          </p:cNvPr>
          <p:cNvSpPr/>
          <p:nvPr/>
        </p:nvSpPr>
        <p:spPr>
          <a:xfrm>
            <a:off x="7537307" y="3461175"/>
            <a:ext cx="4460224" cy="15607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78637F63-78EB-ADCF-E0D6-3D275E28A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3A5871-C08E-947E-FFEC-4CC4FB871ACF}"/>
              </a:ext>
            </a:extLst>
          </p:cNvPr>
          <p:cNvSpPr/>
          <p:nvPr/>
        </p:nvSpPr>
        <p:spPr>
          <a:xfrm>
            <a:off x="447675" y="6376802"/>
            <a:ext cx="6010275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 mem gets 4 as input, outputs the content at address 4</a:t>
            </a:r>
          </a:p>
        </p:txBody>
      </p:sp>
    </p:spTree>
    <p:extLst>
      <p:ext uri="{BB962C8B-B14F-4D97-AF65-F5344CB8AC3E}">
        <p14:creationId xmlns:p14="http://schemas.microsoft.com/office/powerpoint/2010/main" val="723133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73F4F-11BB-1301-1352-78E8E22D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C1FEA45-99CF-A089-4E2F-E0386B2507A5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12F5F1-31AD-3BE8-7D10-8BF8A8D5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9B835-A134-3268-C06E-D8E274A9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836219E1-619D-7A6F-FFDD-75C1C4753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CA3DB9F-45CF-6396-AF74-92873FFC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5AD28-6BF7-79F5-D148-D92C5AEDD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F0D8BDBA-2141-6B6C-88A1-647E0B5D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9DEE141-2F66-C315-C6A3-B5944ACAE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68585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EF825AA-C1F1-5BF1-16FD-0DCCFF12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01517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D435A40-B4FA-5762-C67E-604EA62075CA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B99E53-45B6-3367-0442-228B10C346F3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B87B1-2DE8-75E8-E323-0488986BC8F0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FA4263-B0A9-4DB6-48A1-EC4C9D39CAEE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244E36-9C0C-5DCC-5520-2C04D97A808C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399B56-2833-6654-FDA5-8C7F55222005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3EACF6-8FAB-1E07-FC22-7DC01DADEF9E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1D8DF7-3B5C-1C87-E2DF-66C73D8CE2CA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2BD1EB-BD0B-789B-4502-FECCE4E6BA3D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0BA907-FE39-278E-1BAA-A72BDE779CC4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DC45E3-CB8C-E896-17C5-0F2D1AC7ACC5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7DA8B-D4CD-8719-E581-E3B0AD79A42C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E7A736-DDBA-75EC-DE3A-D0677E271EDE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697393-CB70-7DAD-BA33-0A9C96587606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E9F755-1087-B68A-0D55-C7B046276C76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0DEAAA-4604-9ED6-B6C1-55E90E9EA4D7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566651-D816-2B1F-5F11-0A3C52562E9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D33C11-B83C-DD96-36CF-7CE68855FAAF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CE2BCF-0ED2-F2C2-F1E1-2F1CC910DFF3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B49585-1DD3-4720-218B-C91ADBA97D90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9275F-5768-1F5D-5FE2-A44B775FE093}"/>
              </a:ext>
            </a:extLst>
          </p:cNvPr>
          <p:cNvSpPr/>
          <p:nvPr/>
        </p:nvSpPr>
        <p:spPr>
          <a:xfrm>
            <a:off x="750565" y="3619618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A55E3D-721D-F6B8-5278-F3559065BB82}"/>
              </a:ext>
            </a:extLst>
          </p:cNvPr>
          <p:cNvSpPr/>
          <p:nvPr/>
        </p:nvSpPr>
        <p:spPr>
          <a:xfrm>
            <a:off x="7537307" y="3461175"/>
            <a:ext cx="4460224" cy="15607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525CCFF-EF9F-4AA6-3FCC-6DF1CCA3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8A24D3-C538-B46C-9382-BE7F1ABB4B4A}"/>
              </a:ext>
            </a:extLst>
          </p:cNvPr>
          <p:cNvSpPr/>
          <p:nvPr/>
        </p:nvSpPr>
        <p:spPr>
          <a:xfrm>
            <a:off x="447675" y="6376802"/>
            <a:ext cx="6010275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at address 4 is the first instruction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0BA93B3-D291-4017-99CD-6258D0E6665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97339" y="4199392"/>
            <a:ext cx="1789842" cy="215444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0A753A09-F694-7ACE-8E06-CA2EEC84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154" y="4241151"/>
            <a:ext cx="4295775" cy="2219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BFA66-DA7D-9DE9-20AC-EF9CEA3E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for SW/LW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F3A6E-CD70-CAB8-D419-873A8BFD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94A75-66A0-EEE2-0ED2-AF9DF7132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34"/>
          <a:stretch/>
        </p:blipFill>
        <p:spPr>
          <a:xfrm>
            <a:off x="3738879" y="1953895"/>
            <a:ext cx="5630545" cy="85725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3DEECA7-D89F-A7C1-319F-F865594E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387" y="3429000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5B3928-83EF-B752-508D-BFCE1F25807E}"/>
              </a:ext>
            </a:extLst>
          </p:cNvPr>
          <p:cNvCxnSpPr>
            <a:cxnSpLocks/>
          </p:cNvCxnSpPr>
          <p:nvPr/>
        </p:nvCxnSpPr>
        <p:spPr>
          <a:xfrm flipV="1">
            <a:off x="4545874" y="2453640"/>
            <a:ext cx="1260566" cy="97536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FB8024-BB93-3F63-B78C-88910243375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881880" y="2396458"/>
            <a:ext cx="325620" cy="103254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09F080-9AE7-289F-AC0D-B84DFE38F590}"/>
              </a:ext>
            </a:extLst>
          </p:cNvPr>
          <p:cNvSpPr txBox="1"/>
          <p:nvPr/>
        </p:nvSpPr>
        <p:spPr>
          <a:xfrm>
            <a:off x="7808075" y="4917497"/>
            <a:ext cx="1129355" cy="260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en-US" sz="1200" b="1" i="1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Inst 25-21,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rs</a:t>
            </a:r>
            <a:endParaRPr lang="en-US" sz="12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BDD39-6444-E725-4EF0-8CFE0437BAEC}"/>
              </a:ext>
            </a:extLst>
          </p:cNvPr>
          <p:cNvSpPr txBox="1"/>
          <p:nvPr/>
        </p:nvSpPr>
        <p:spPr>
          <a:xfrm>
            <a:off x="7790682" y="5295380"/>
            <a:ext cx="114674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en-US" sz="1200" b="1" i="1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Inst 20-16, rt</a:t>
            </a:r>
            <a:endParaRPr lang="en-US" sz="12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FDCB8C-DFBA-C925-4ACE-DC2801019F8B}"/>
              </a:ext>
            </a:extLst>
          </p:cNvPr>
          <p:cNvSpPr txBox="1"/>
          <p:nvPr/>
        </p:nvSpPr>
        <p:spPr>
          <a:xfrm>
            <a:off x="7790682" y="5599728"/>
            <a:ext cx="1146748" cy="27699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en-US" sz="1200" b="1" i="1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Inst 15-11,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rd</a:t>
            </a:r>
            <a:endParaRPr lang="en-US" sz="1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92C4E8-577A-4706-BD59-6DDF0C0628FD}"/>
              </a:ext>
            </a:extLst>
          </p:cNvPr>
          <p:cNvSpPr txBox="1"/>
          <p:nvPr/>
        </p:nvSpPr>
        <p:spPr>
          <a:xfrm>
            <a:off x="7790682" y="6123382"/>
            <a:ext cx="129997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en-US" sz="1200" b="1" i="1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Inst 15-0,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imm</a:t>
            </a:r>
            <a:endParaRPr lang="en-US" sz="1200" i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4174393-BD5D-03E3-6B37-97BAD393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6" y="4319587"/>
            <a:ext cx="4295775" cy="221932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FC7953-7A54-161A-9FA7-49DF3B32172E}"/>
              </a:ext>
            </a:extLst>
          </p:cNvPr>
          <p:cNvCxnSpPr/>
          <p:nvPr/>
        </p:nvCxnSpPr>
        <p:spPr>
          <a:xfrm>
            <a:off x="5207500" y="14528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73E8C2-68C9-A7FE-E6DA-BB6718730004}"/>
              </a:ext>
            </a:extLst>
          </p:cNvPr>
          <p:cNvCxnSpPr/>
          <p:nvPr/>
        </p:nvCxnSpPr>
        <p:spPr>
          <a:xfrm>
            <a:off x="7808075" y="14528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">
            <a:extLst>
              <a:ext uri="{FF2B5EF4-FFF2-40B4-BE49-F238E27FC236}">
                <a16:creationId xmlns:a16="http://schemas.microsoft.com/office/drawing/2014/main" id="{7170C2B7-2DF8-73A9-7B8A-10E0DA83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873" y="1156911"/>
            <a:ext cx="1072607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Base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39978E05-5F05-4014-6890-00757121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02" y="1094237"/>
            <a:ext cx="140761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Offset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D053441-246E-0C62-643D-119088F6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161" y="3764705"/>
            <a:ext cx="2293438" cy="49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EB8E-A99F-C4C7-6AE9-AAABF9634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72EA176-72BF-3942-95B7-DB53DE8A809F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761D1E6-C08C-8986-C26B-51C270DD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DC85C-4450-CE7A-F966-5A865977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F9142808-5767-054E-15AE-9028F62B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7D34EBD-389C-473C-22AC-EE3EB4D3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8FD7A4-9403-57E6-1E46-012981A6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CF760A89-725E-7E84-2580-9368E3125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A56A1C6-23E7-8517-E431-8DB2E9950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89441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F384C11-4479-06AF-52DD-E1656E873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89139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BA3EA2C-5A38-9655-D75D-7A2253C5EF13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999BF0-DBF1-2B54-124B-75A57F93BEDB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53F884-58B9-9015-4E9C-777CFB85F86A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F4ECC-2B17-DD24-4C89-013AB57DDBC1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6F684-C1CA-6C1E-441B-8E646B9B6C4E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8AC629-2B75-845F-4320-099CC81C0661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6B41AE-B7D4-A9A0-2F27-CDD8ADC83D98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A5AB12-AB7C-F5B0-2A50-340301265D87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495DF2-0231-8E36-DB95-545656A084C5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8957D-E807-9AF8-D8E7-B6E7A93D18F9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C379D6-DC89-A4F1-441D-3E5D67107F2D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FC5F29-B185-1242-186C-BE1481B866B3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E8A8DD-5A45-7630-C2A5-596A291FA73D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9CEF6-DBE0-3492-4355-A87A573819A4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373A7-FCD9-E10E-E496-EA347222762F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2EE7D0-9892-0169-5A69-CBB2748E1911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F8FD00-BABD-5B10-4E6E-C26A126E2A1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D0BD3A5-2E5B-BC29-D5B6-AA37105C82D8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536BA6-6ED4-DD03-B4F5-B9F56EE6978B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4E31D0-BE50-D368-D458-66624AD03EB2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B9F343E-2658-4C3F-2ABD-FA2AE430687E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7B9DF-96A3-2C56-45CD-B4179C7B6672}"/>
              </a:ext>
            </a:extLst>
          </p:cNvPr>
          <p:cNvSpPr/>
          <p:nvPr/>
        </p:nvSpPr>
        <p:spPr>
          <a:xfrm>
            <a:off x="7537307" y="3461175"/>
            <a:ext cx="4460224" cy="15607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9CCE14F-D1CD-90C5-6393-4E3AAAFB0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A8B418-D52B-9789-BC5E-5CB252B19A7F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gets broken down into segments and goes to register and control units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01CA06F-070B-12E0-AB43-8FBBE4A8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2E7ADCE3-7ADD-5921-F549-9801669A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091" y="3802210"/>
            <a:ext cx="430627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46FFCE29-2C48-BDFB-1398-610A12B4A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305" y="4201378"/>
            <a:ext cx="391173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$s0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831C4B-6515-5928-6181-A7687018600E}"/>
              </a:ext>
            </a:extLst>
          </p:cNvPr>
          <p:cNvSpPr txBox="1"/>
          <p:nvPr/>
        </p:nvSpPr>
        <p:spPr>
          <a:xfrm>
            <a:off x="2496179" y="4943822"/>
            <a:ext cx="33143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66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02BF-8851-4888-526F-352EDDAEE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A882EF1-8EB6-92FF-155D-06592E9475E2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9D6E71-B349-9D4A-0B98-308C56DB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189F7-B5DE-1F91-EF3C-970618C1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7F73A1F4-2775-396E-056E-58349A42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F2AA97A-8B8D-EED4-1BC9-A205E834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11B85F-0076-5876-1095-42EF0FDA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3FC72DD-6488-8D1A-13E5-EC042EE0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3B75B59-4960-E04A-494C-E0119C007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94142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CD57356-BB43-9B0C-0559-310893D7A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65206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77A2CFC-5442-377E-FD78-7770FFDB430D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0DC4BC-D057-2672-A748-960B54D94FC5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516535-C92F-1110-745A-1853CAC9F43B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96FE12-E70B-5443-C950-DDE1E1ECA9F3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6DCC4-EBC6-56B2-D7BA-ACA8752A39F9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CF6D5C-BF70-E504-CB40-69941B321CA3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C5D55-9EEC-C849-BFD7-A1F4B4526F90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D6C3EC-06B4-29CA-E1BA-5A3E60D93A14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3230AF-2AF7-AC81-4969-5764C5B31B42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53B75B-66EE-794E-1691-B1D1EBF50342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3A42D5-3BC2-A5F3-C15E-2383E71765FC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D9611E-C208-3E60-CE0F-B630E0725B1A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B2EA37-3762-DDF4-E1A4-315D4FA161C4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9413CF-66B5-EAB1-F8DD-C3CE5B697360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38B993-1137-626E-23BE-E1F7E18EF7EE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506E94-A801-F2E4-5A38-59A880F2C18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89BBC3-7401-4E83-97E1-49FC2299DB86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FE26C8-8362-621E-3D54-A03F3F989BB0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0313C0-E8C8-522B-2326-0450AF409EC3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AF8453-11DF-B6C2-D6C4-9EC79E3F3541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signals are asserted 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AF499D-153E-DB5F-3C3F-2E2A989DC62D}"/>
              </a:ext>
            </a:extLst>
          </p:cNvPr>
          <p:cNvCxnSpPr/>
          <p:nvPr/>
        </p:nvCxnSpPr>
        <p:spPr>
          <a:xfrm flipV="1">
            <a:off x="3457575" y="4810455"/>
            <a:ext cx="1000125" cy="847395"/>
          </a:xfrm>
          <a:prstGeom prst="bentConnector3">
            <a:avLst>
              <a:gd name="adj1" fmla="val 96667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ECB09E5-4202-3487-0FE4-AC6644B81B68}"/>
              </a:ext>
            </a:extLst>
          </p:cNvPr>
          <p:cNvCxnSpPr>
            <a:cxnSpLocks/>
          </p:cNvCxnSpPr>
          <p:nvPr/>
        </p:nvCxnSpPr>
        <p:spPr>
          <a:xfrm>
            <a:off x="3392490" y="6041075"/>
            <a:ext cx="565147" cy="2599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C4BCFA7-08FF-CCF0-8E6D-574132C15A8E}"/>
              </a:ext>
            </a:extLst>
          </p:cNvPr>
          <p:cNvSpPr txBox="1"/>
          <p:nvPr/>
        </p:nvSpPr>
        <p:spPr>
          <a:xfrm>
            <a:off x="4298908" y="5160538"/>
            <a:ext cx="122822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Imm</a:t>
            </a:r>
            <a:endParaRPr lang="en-US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466A4E8-6308-7D0A-511F-3F47E1C17B26}"/>
              </a:ext>
            </a:extLst>
          </p:cNvPr>
          <p:cNvCxnSpPr>
            <a:cxnSpLocks/>
          </p:cNvCxnSpPr>
          <p:nvPr/>
        </p:nvCxnSpPr>
        <p:spPr>
          <a:xfrm>
            <a:off x="3423689" y="5839659"/>
            <a:ext cx="767311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74B0F32-E9FD-0CC0-B7B3-C808EEA3E51E}"/>
              </a:ext>
            </a:extLst>
          </p:cNvPr>
          <p:cNvCxnSpPr>
            <a:cxnSpLocks/>
          </p:cNvCxnSpPr>
          <p:nvPr/>
        </p:nvCxnSpPr>
        <p:spPr>
          <a:xfrm>
            <a:off x="3368298" y="5532968"/>
            <a:ext cx="329783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F2C379F-E623-C12E-C9B0-ED892E52D782}"/>
              </a:ext>
            </a:extLst>
          </p:cNvPr>
          <p:cNvCxnSpPr>
            <a:cxnSpLocks/>
          </p:cNvCxnSpPr>
          <p:nvPr/>
        </p:nvCxnSpPr>
        <p:spPr>
          <a:xfrm>
            <a:off x="3392490" y="5419415"/>
            <a:ext cx="329783" cy="12700"/>
          </a:xfrm>
          <a:prstGeom prst="bentConnector3">
            <a:avLst>
              <a:gd name="adj1" fmla="val -1643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1DE0EDB-971F-01A6-7DB0-1604EAB2D077}"/>
              </a:ext>
            </a:extLst>
          </p:cNvPr>
          <p:cNvCxnSpPr>
            <a:cxnSpLocks/>
          </p:cNvCxnSpPr>
          <p:nvPr/>
        </p:nvCxnSpPr>
        <p:spPr>
          <a:xfrm>
            <a:off x="3488530" y="5926421"/>
            <a:ext cx="329783" cy="12700"/>
          </a:xfrm>
          <a:prstGeom prst="bentConnector3">
            <a:avLst>
              <a:gd name="adj1" fmla="val -1643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CCAF56B-5F81-97E5-3887-53B512DFC798}"/>
              </a:ext>
            </a:extLst>
          </p:cNvPr>
          <p:cNvCxnSpPr>
            <a:cxnSpLocks/>
          </p:cNvCxnSpPr>
          <p:nvPr/>
        </p:nvCxnSpPr>
        <p:spPr>
          <a:xfrm>
            <a:off x="3457574" y="5755148"/>
            <a:ext cx="329783" cy="12700"/>
          </a:xfrm>
          <a:prstGeom prst="bentConnector3">
            <a:avLst>
              <a:gd name="adj1" fmla="val -1643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619440-CD8B-0381-6563-3EFB9D2DCD04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50AC5F-BBC0-44D1-AFE5-39D198EF9CD8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B0B488E3-5E0E-C16F-FF9D-AA3C48B0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D64CC440-E9D7-66BA-F216-0134C0C8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6C24F300-7810-6CE6-5030-4C5FE9E5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537" y="3807963"/>
            <a:ext cx="430627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61F21BF8-229B-78A8-7E39-3DB6DA3D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94" y="4190210"/>
            <a:ext cx="391173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$s0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B8EA9B-2966-5DEB-3C38-52912FF366F0}"/>
              </a:ext>
            </a:extLst>
          </p:cNvPr>
          <p:cNvSpPr txBox="1"/>
          <p:nvPr/>
        </p:nvSpPr>
        <p:spPr>
          <a:xfrm>
            <a:off x="2496179" y="4943822"/>
            <a:ext cx="33143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9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2677A-EED5-D404-F0BA-1F6C0F8D3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F7C6C4-146D-EE19-2A49-F82B3490B7C6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90B3D4-2AC9-E27F-6D9D-44D16442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D509-D692-BE75-ACFD-80983EB8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A9E97295-ED91-82A3-8FF9-FE0FCDD56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B1E604C-8A29-AF31-CF30-F311CC67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A65CA8-0DA4-C514-E93A-05B93E9F4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F602A938-51B4-FAF3-735E-0472608A3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6A8A284-8089-9504-0189-056BF9F1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50182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5981CBB-BE74-B703-35C3-465BAD713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74483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2CE12C5-3665-C5CF-C795-09DC0D7BC85C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A26272-08D2-2056-B9A9-297A77E66C06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C021E0-F823-E6C2-4B7C-F8DD93CD270C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F74D2F-647A-B0AB-92E4-4FD2EDAFBE51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1F0D91-E404-9A53-C50B-85F269E3E84B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EA9585-D4E4-E75C-8747-FDB4C76F95DE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F117E7-1556-FDE0-CB90-DA692D56C54F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6C3B17-8F0F-B353-5E2D-722D494CC531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AEC2EF-11EC-6EEE-62A1-4C43A320C58C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017D3C-46F3-B975-A583-C7294E67CA8D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89EBF6-0483-1261-CC45-E69B79E109BE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A1699C-1B29-FC8E-5B3C-BB4A9692FF50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089990-7E8C-33E6-ED51-B4E310AF114B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E98843-965F-8BD9-EF5B-B30D8D4742E5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D6CA53-38F3-E5E6-744E-6387A6245825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A6DE42-C43E-D449-1379-ABE3061B1D46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2536C92-3429-6A43-C5F2-074766B8FADB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BBB2C9-8F31-5BD6-B6E1-8AD79FBE356C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FDF7E0-181C-6500-E017-0D12092A040F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F4B35B5-F4ED-2DFE-3FA1-7ECA46905AB6}"/>
              </a:ext>
            </a:extLst>
          </p:cNvPr>
          <p:cNvSpPr/>
          <p:nvPr/>
        </p:nvSpPr>
        <p:spPr>
          <a:xfrm>
            <a:off x="8326764" y="1205731"/>
            <a:ext cx="3670767" cy="2244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585924-F88D-1EE3-6ABA-43B66AEE4479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data comes out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564F582-C5B5-B892-C613-85512BA20466}"/>
              </a:ext>
            </a:extLst>
          </p:cNvPr>
          <p:cNvCxnSpPr/>
          <p:nvPr/>
        </p:nvCxnSpPr>
        <p:spPr>
          <a:xfrm flipV="1">
            <a:off x="3457575" y="4810455"/>
            <a:ext cx="1000125" cy="847395"/>
          </a:xfrm>
          <a:prstGeom prst="bentConnector3">
            <a:avLst>
              <a:gd name="adj1" fmla="val 96667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E4518F-4ECD-2D07-632B-6CA8A88F8210}"/>
              </a:ext>
            </a:extLst>
          </p:cNvPr>
          <p:cNvSpPr txBox="1"/>
          <p:nvPr/>
        </p:nvSpPr>
        <p:spPr>
          <a:xfrm>
            <a:off x="3805972" y="3596381"/>
            <a:ext cx="3674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5A62F7-D805-9557-E90E-8499FB912421}"/>
              </a:ext>
            </a:extLst>
          </p:cNvPr>
          <p:cNvSpPr txBox="1"/>
          <p:nvPr/>
        </p:nvSpPr>
        <p:spPr>
          <a:xfrm>
            <a:off x="4525203" y="4327063"/>
            <a:ext cx="27603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5A9F54-DF0E-575C-6AD2-92040A19E76C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6A8454-0408-A780-1ED0-6BBDEF280102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BC5B85CB-24DD-0F12-B9ED-F07A5AD80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9DCB78AE-B88D-FBE5-CFB0-62CDDF3AA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6C080321-D6EC-558B-6E11-EFADEC597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382" y="3847510"/>
            <a:ext cx="430627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692CAB6B-35F2-CC86-9569-B923F511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108" y="4199307"/>
            <a:ext cx="391173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$s0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23BAF6-4624-5700-21A9-1D470CD6534E}"/>
              </a:ext>
            </a:extLst>
          </p:cNvPr>
          <p:cNvSpPr txBox="1"/>
          <p:nvPr/>
        </p:nvSpPr>
        <p:spPr>
          <a:xfrm>
            <a:off x="2496179" y="4943822"/>
            <a:ext cx="33143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063311-4CEC-96DF-B4C8-E3A2A45F3412}"/>
              </a:ext>
            </a:extLst>
          </p:cNvPr>
          <p:cNvSpPr txBox="1"/>
          <p:nvPr/>
        </p:nvSpPr>
        <p:spPr>
          <a:xfrm>
            <a:off x="4931513" y="4801260"/>
            <a:ext cx="4587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2310661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DA622-C77F-853E-E3AB-6B2387D21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4B7AA19-D8A9-5FF1-C570-D18C668DCAFC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6D51327-8A8B-CABF-30A0-A3397FA0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40538-A554-BF7E-928F-F2645848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F323ADCF-987B-849F-3C6E-47BFB100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A38DEAB-F78D-3709-1C30-F4F4B2E05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45FE5D-E1F9-2393-D0C5-9F649C3BC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22E3108-D73E-8303-96F9-CD72D01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BA041B4-DD52-0C65-FF66-7E07BEE90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37979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F65452F-9981-3D08-C5A4-180D884D3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20668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1E3B883-9362-93F8-1AAD-75AF340BC7B0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F4D430-4950-E5D1-2B81-20AED28B4F04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7CE1D-8EE5-5BD5-A542-E647AE1E05D4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7A50CB-8CA7-87E1-4FBE-99E5674FFC88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BCA6A-60F7-A171-9BAE-B4C6B24F3272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E1BF-9E0B-A0DE-DE24-B6753D6E2FDC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5AFF3-7A8A-7113-B06F-A40C25BDB8EA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F267A0-9C44-8EF0-2B5B-2204A3F92DCF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771CB8-D268-C438-A96F-CEAC6BA4EA54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727B53-37BA-9B33-D871-4B9FF8629CF8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DE664D-8A8D-7EC5-0717-92DB8AE82916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0242C6-6340-042C-B7B5-8560E2221AC6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7900D3-528C-2808-202F-A0C63C58D596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D22D44-8569-6BFE-7487-F1DD50A91747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7358C7-4130-E9FB-691B-FB50CF1E5B6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D7384E-9B33-CCD1-A295-92993B323A77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220283-A3D0-381E-F03B-99208D9AD213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231DFA-5C9F-2CDA-A952-3EF9E7495E47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5F6FC-44D5-C786-F5EA-F62058D386BC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Performs Add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9BDB1A8-F411-95FA-C2F8-1F2CB0668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C62AD63-5AB5-FDD5-CB8E-CF838FBDCD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3243" y="3610442"/>
            <a:ext cx="2312560" cy="2099541"/>
          </a:xfrm>
          <a:prstGeom prst="bentConnector3">
            <a:avLst>
              <a:gd name="adj1" fmla="val 100249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65E3741-DE8A-A4C3-7592-2F545448DEF2}"/>
              </a:ext>
            </a:extLst>
          </p:cNvPr>
          <p:cNvCxnSpPr>
            <a:cxnSpLocks/>
          </p:cNvCxnSpPr>
          <p:nvPr/>
        </p:nvCxnSpPr>
        <p:spPr>
          <a:xfrm flipV="1">
            <a:off x="3423689" y="5820589"/>
            <a:ext cx="3605605" cy="1907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083CB9-7FBF-851F-7B54-2AB60A54C85F}"/>
              </a:ext>
            </a:extLst>
          </p:cNvPr>
          <p:cNvSpPr txBox="1"/>
          <p:nvPr/>
        </p:nvSpPr>
        <p:spPr>
          <a:xfrm>
            <a:off x="5279351" y="5636923"/>
            <a:ext cx="878767" cy="27748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53BF1-8A67-F8F5-6778-704BB30D29E9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0296425-9FD2-A2E7-29A2-1E25DF91A44D}"/>
              </a:ext>
            </a:extLst>
          </p:cNvPr>
          <p:cNvCxnSpPr/>
          <p:nvPr/>
        </p:nvCxnSpPr>
        <p:spPr>
          <a:xfrm flipV="1">
            <a:off x="3457575" y="4810455"/>
            <a:ext cx="1000125" cy="847395"/>
          </a:xfrm>
          <a:prstGeom prst="bentConnector3">
            <a:avLst>
              <a:gd name="adj1" fmla="val 96667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F8DF008-3E5C-DBDE-B071-56DD7F8AE1F0}"/>
              </a:ext>
            </a:extLst>
          </p:cNvPr>
          <p:cNvSpPr txBox="1"/>
          <p:nvPr/>
        </p:nvSpPr>
        <p:spPr>
          <a:xfrm>
            <a:off x="3805972" y="3596381"/>
            <a:ext cx="3674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A36683-771F-B9C9-9F9F-6D8CE5B400C4}"/>
              </a:ext>
            </a:extLst>
          </p:cNvPr>
          <p:cNvSpPr txBox="1"/>
          <p:nvPr/>
        </p:nvSpPr>
        <p:spPr>
          <a:xfrm>
            <a:off x="4525203" y="4327063"/>
            <a:ext cx="27603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A4CD23-0446-BE51-6F24-BC3E4D1B4BA9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BF90C2-FA22-0227-B98A-1F76A2E2CA24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FE2BC4E3-E7EE-8006-0C28-60FA3ED5C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AFD310F0-6B38-2C95-D7C0-466338FCF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304C3531-BC74-1757-4995-F96DD615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306" y="3807935"/>
            <a:ext cx="430627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79D8EB70-6DB3-C4C0-815A-2C2500B9C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905" y="4199307"/>
            <a:ext cx="391173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$s0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D3F9F-E5A4-BE0B-0838-52E4B1F3A03B}"/>
              </a:ext>
            </a:extLst>
          </p:cNvPr>
          <p:cNvSpPr txBox="1"/>
          <p:nvPr/>
        </p:nvSpPr>
        <p:spPr>
          <a:xfrm>
            <a:off x="2496179" y="4943822"/>
            <a:ext cx="33143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6169BB-59CD-9987-BA77-99FB5F1B2A07}"/>
              </a:ext>
            </a:extLst>
          </p:cNvPr>
          <p:cNvSpPr txBox="1"/>
          <p:nvPr/>
        </p:nvSpPr>
        <p:spPr>
          <a:xfrm>
            <a:off x="4931513" y="4801260"/>
            <a:ext cx="4587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200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55D811-42F1-8DFF-FD4E-E491E29B5202}"/>
              </a:ext>
            </a:extLst>
          </p:cNvPr>
          <p:cNvSpPr txBox="1"/>
          <p:nvPr/>
        </p:nvSpPr>
        <p:spPr>
          <a:xfrm>
            <a:off x="5138137" y="3796638"/>
            <a:ext cx="3674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586680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C2303-23A1-4383-A0C3-636076D0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5E66D5A-900D-4017-84AB-8A700DE9AB57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0924C88-B1AB-F24C-D71B-10075139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6155B-B336-D04D-404E-24D45F7D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784919FF-DD43-68BC-E37E-238599E50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69CE44C-A06E-0B84-8098-A0032F377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C3CE31-234E-7D6E-D762-94723B99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B7EAFA2-AD7F-FCC4-DA78-B309F9F6C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59DC204-0CBB-6FD0-EDAB-4CF748F1B906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98FA50C-89AC-7631-E7A1-4ACAE09EC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25479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4E8CED2-4E62-CD2E-E27F-6311221A4A63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502E52-0D81-523E-4DD5-6589A11E77DB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B0235-9AC0-39DB-2CEB-4D272042C625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1FBF1D-CC82-8604-5335-3DE8F7BD31C4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9C533C-1B17-0252-1E38-1D812C854DD6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4435F4-1D4F-C884-B5C2-09B7FA04640D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980D2-465E-0A9C-A681-527C1F68D8B9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E3FED5-E405-2153-E920-3B95484694E9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7F0C03-1403-C78B-48FC-2EFE8EE43A8E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DDA9CE-CF4D-3D79-7F55-6A0039B67E09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AEE964-9879-4373-88DF-2A35105CD748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843106-35B3-D33D-6F30-4D0775F124DA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60CC93-5E10-8156-7B08-97C5A4876B53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CE8510-F42A-A309-5EE9-CE859BAFAE8C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8CBCEB-824A-F03F-8B0C-61D029875653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356A7-2F07-E582-0E9F-5225443811FC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6CAB84-85DC-D82E-935C-C3B0EDF3D002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43E556-5CA5-54A3-E003-C07371634152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B97074A-CDB9-4DD9-255D-ED43E72B5E38}"/>
              </a:ext>
            </a:extLst>
          </p:cNvPr>
          <p:cNvSpPr/>
          <p:nvPr/>
        </p:nvSpPr>
        <p:spPr>
          <a:xfrm>
            <a:off x="447675" y="6376802"/>
            <a:ext cx="6105525" cy="438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data to address 44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F705848-AFF4-7903-94C6-EE727704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E679D18-1139-6E26-D9EA-2E0A078324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3243" y="3610442"/>
            <a:ext cx="2312560" cy="2099541"/>
          </a:xfrm>
          <a:prstGeom prst="bentConnector3">
            <a:avLst>
              <a:gd name="adj1" fmla="val 100249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E177F0B-4F6A-2D36-4B72-2CAEBE88553A}"/>
              </a:ext>
            </a:extLst>
          </p:cNvPr>
          <p:cNvCxnSpPr>
            <a:cxnSpLocks/>
          </p:cNvCxnSpPr>
          <p:nvPr/>
        </p:nvCxnSpPr>
        <p:spPr>
          <a:xfrm flipV="1">
            <a:off x="3423689" y="5820589"/>
            <a:ext cx="3605605" cy="1907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53E3AA-782D-129C-C340-E136F1F9A305}"/>
              </a:ext>
            </a:extLst>
          </p:cNvPr>
          <p:cNvSpPr txBox="1"/>
          <p:nvPr/>
        </p:nvSpPr>
        <p:spPr>
          <a:xfrm>
            <a:off x="5279351" y="5636923"/>
            <a:ext cx="878767" cy="27748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AC334-DFD2-51D8-33AE-FD8EA0AB270B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02FDA9C-7184-91D9-006C-D6B95C086163}"/>
              </a:ext>
            </a:extLst>
          </p:cNvPr>
          <p:cNvCxnSpPr/>
          <p:nvPr/>
        </p:nvCxnSpPr>
        <p:spPr>
          <a:xfrm flipV="1">
            <a:off x="3457575" y="4810455"/>
            <a:ext cx="1000125" cy="847395"/>
          </a:xfrm>
          <a:prstGeom prst="bentConnector3">
            <a:avLst>
              <a:gd name="adj1" fmla="val 96667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B66A4A-541F-519C-9CF1-58964F2AA856}"/>
              </a:ext>
            </a:extLst>
          </p:cNvPr>
          <p:cNvSpPr txBox="1"/>
          <p:nvPr/>
        </p:nvSpPr>
        <p:spPr>
          <a:xfrm>
            <a:off x="3805972" y="3596381"/>
            <a:ext cx="3674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97A8F0-F34E-93F3-3475-74B5AFACE016}"/>
              </a:ext>
            </a:extLst>
          </p:cNvPr>
          <p:cNvSpPr txBox="1"/>
          <p:nvPr/>
        </p:nvSpPr>
        <p:spPr>
          <a:xfrm>
            <a:off x="4525203" y="4327063"/>
            <a:ext cx="27603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2DFC47-AC1F-E0E7-FA6D-7ACC2AC7C9CC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82201FE-03C9-C995-DC93-C684A9F92133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A0030A0F-0294-18D7-7E02-E4EB67F5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EA1B9142-A123-273F-519F-82F52F3E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42" y="5587008"/>
            <a:ext cx="491224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29E9D319-A8E7-135B-DA5A-CF93E748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306" y="3807935"/>
            <a:ext cx="430627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6F1A39E5-1C40-1CCE-45E6-728A60819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905" y="4199307"/>
            <a:ext cx="391173" cy="276999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$s0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DACCDF-31DC-EB66-8DD1-90D08A2EFFDE}"/>
              </a:ext>
            </a:extLst>
          </p:cNvPr>
          <p:cNvSpPr txBox="1"/>
          <p:nvPr/>
        </p:nvSpPr>
        <p:spPr>
          <a:xfrm>
            <a:off x="2496179" y="4943822"/>
            <a:ext cx="33143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2E18DD-0BD5-8C74-3E6C-5F7DC54398EA}"/>
              </a:ext>
            </a:extLst>
          </p:cNvPr>
          <p:cNvSpPr txBox="1"/>
          <p:nvPr/>
        </p:nvSpPr>
        <p:spPr>
          <a:xfrm>
            <a:off x="4931513" y="4801260"/>
            <a:ext cx="4587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200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21E6D8-D02B-071A-4FAF-576C9E0EABD4}"/>
              </a:ext>
            </a:extLst>
          </p:cNvPr>
          <p:cNvSpPr txBox="1"/>
          <p:nvPr/>
        </p:nvSpPr>
        <p:spPr>
          <a:xfrm>
            <a:off x="5138137" y="3796638"/>
            <a:ext cx="3674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44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AC2673-3375-7034-4291-06113964BB2A}"/>
              </a:ext>
            </a:extLst>
          </p:cNvPr>
          <p:cNvSpPr txBox="1"/>
          <p:nvPr/>
        </p:nvSpPr>
        <p:spPr>
          <a:xfrm>
            <a:off x="9202441" y="5636923"/>
            <a:ext cx="4587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79972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20862-2BF4-5895-053A-AFECFE3A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F708-FE51-C107-55E5-00647613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8E290-CFAF-77AE-A89F-5570C432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42FA91DE-1977-D20D-D0E6-F0C2439F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9" y="1593743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D2960E2-411F-02DD-837A-198FBB8BE6FA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D8679B-880D-A039-FC8F-229AF0885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90787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B7383F7-4984-73B4-CE99-CD9644C0B724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3708F-8D2C-0820-1202-0853312C7C11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DF8712-9BA7-BB41-994F-11107C5999B8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18D81-0707-13CB-FDA4-591A55294CE9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2F25E2-1C02-6F63-E2B6-B668AF3FAD61}"/>
              </a:ext>
            </a:extLst>
          </p:cNvPr>
          <p:cNvSpPr txBox="1"/>
          <p:nvPr/>
        </p:nvSpPr>
        <p:spPr>
          <a:xfrm>
            <a:off x="5660837" y="4280570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6B569-75C5-D2B2-CF56-D224A4A5A8E6}"/>
              </a:ext>
            </a:extLst>
          </p:cNvPr>
          <p:cNvSpPr/>
          <p:nvPr/>
        </p:nvSpPr>
        <p:spPr>
          <a:xfrm>
            <a:off x="23594" y="1167646"/>
            <a:ext cx="9137418" cy="4312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Calculate the values in the box after all stages of instruction </a:t>
            </a:r>
            <a:r>
              <a:rPr lang="en-US" sz="2000" dirty="0" err="1"/>
              <a:t>sw</a:t>
            </a:r>
            <a:r>
              <a:rPr lang="en-US" sz="2000" dirty="0"/>
              <a:t> $s0, 4($t1)  are done?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ED86E-ED1C-A4CD-4F22-C5AEDB079B26}"/>
              </a:ext>
            </a:extLst>
          </p:cNvPr>
          <p:cNvSpPr txBox="1"/>
          <p:nvPr/>
        </p:nvSpPr>
        <p:spPr>
          <a:xfrm>
            <a:off x="2707453" y="3937256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A77199-BC12-E562-65E0-6CC7CDC69D56}"/>
              </a:ext>
            </a:extLst>
          </p:cNvPr>
          <p:cNvSpPr txBox="1"/>
          <p:nvPr/>
        </p:nvSpPr>
        <p:spPr>
          <a:xfrm>
            <a:off x="911182" y="3954541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373F6B-D985-B3A5-BF6E-A10C58A25776}"/>
              </a:ext>
            </a:extLst>
          </p:cNvPr>
          <p:cNvSpPr/>
          <p:nvPr/>
        </p:nvSpPr>
        <p:spPr>
          <a:xfrm>
            <a:off x="2707453" y="4276084"/>
            <a:ext cx="290793" cy="237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2B0B6C-BC7B-9607-21FC-C67286E7A951}"/>
              </a:ext>
            </a:extLst>
          </p:cNvPr>
          <p:cNvSpPr/>
          <p:nvPr/>
        </p:nvSpPr>
        <p:spPr>
          <a:xfrm>
            <a:off x="4167385" y="4075501"/>
            <a:ext cx="336339" cy="267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34EE77-A387-D913-37B7-A3B5FBF505D5}"/>
              </a:ext>
            </a:extLst>
          </p:cNvPr>
          <p:cNvSpPr/>
          <p:nvPr/>
        </p:nvSpPr>
        <p:spPr>
          <a:xfrm>
            <a:off x="9137418" y="5596279"/>
            <a:ext cx="324313" cy="4385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5434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Atmel ATmega168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74E7-988C-4AE2-A537-91C9D88F1176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47801"/>
            <a:ext cx="49720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40298" y="6354347"/>
            <a:ext cx="2558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Atmel ATmega168 datasheet</a:t>
            </a:r>
          </a:p>
        </p:txBody>
      </p:sp>
      <p:pic>
        <p:nvPicPr>
          <p:cNvPr id="1028" name="Picture 4" descr="https://www.arduino.cc/en/uploads/Main/ArduinoDuemilanove.jpg">
            <a:extLst>
              <a:ext uri="{FF2B5EF4-FFF2-40B4-BE49-F238E27FC236}">
                <a16:creationId xmlns:a16="http://schemas.microsoft.com/office/drawing/2014/main" id="{1159FA71-E0BD-4922-8A48-6C64296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707983"/>
            <a:ext cx="2752122" cy="19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43938" y="1372415"/>
            <a:ext cx="12758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8 bit data bus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172200" y="1707984"/>
            <a:ext cx="2362200" cy="1187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019800" y="3200400"/>
            <a:ext cx="37338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>
            <a:extLst>
              <a:ext uri="{FF2B5EF4-FFF2-40B4-BE49-F238E27FC236}">
                <a16:creationId xmlns:a16="http://schemas.microsoft.com/office/drawing/2014/main" id="{324CBF41-52F2-F5D3-52BB-41CEE2D9FF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43000" y="6381750"/>
            <a:ext cx="9172575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dirty="0"/>
              <a:t>Figure from Chapter 5 of Textbook: </a:t>
            </a:r>
            <a:r>
              <a:rPr lang="en-US" sz="1400" b="0" i="0" dirty="0">
                <a:effectLst/>
                <a:latin typeface="robotolight"/>
              </a:rPr>
              <a:t>Computer Organization and Design, Revised Printing, Third Edition </a:t>
            </a:r>
            <a:endParaRPr lang="en-AU" altLang="en-US" sz="1400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09D9376-4F9A-ABAA-6DE7-4EF85CFF0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Illustration of CPU Datapath for MIPS</a:t>
            </a:r>
            <a:endParaRPr lang="en-AU" altLang="en-US" dirty="0"/>
          </a:p>
        </p:txBody>
      </p:sp>
      <p:pic>
        <p:nvPicPr>
          <p:cNvPr id="2" name="Picture 5" descr="f04-02-P374493">
            <a:extLst>
              <a:ext uri="{FF2B5EF4-FFF2-40B4-BE49-F238E27FC236}">
                <a16:creationId xmlns:a16="http://schemas.microsoft.com/office/drawing/2014/main" id="{A98B852C-5F4E-42FA-14B5-4791603DF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178068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DEBABB-C376-98FE-F55C-24D3342A9E06}"/>
              </a:ext>
            </a:extLst>
          </p:cNvPr>
          <p:cNvSpPr/>
          <p:nvPr/>
        </p:nvSpPr>
        <p:spPr>
          <a:xfrm>
            <a:off x="8306594" y="1785937"/>
            <a:ext cx="3114674" cy="3286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this architecture operates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Fetch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Back 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42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Atmel ATmega168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74E7-988C-4AE2-A537-91C9D88F1176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47801"/>
            <a:ext cx="49720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40298" y="6354347"/>
            <a:ext cx="2558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Atmel ATmega168 datasheet</a:t>
            </a:r>
          </a:p>
        </p:txBody>
      </p:sp>
      <p:pic>
        <p:nvPicPr>
          <p:cNvPr id="1028" name="Picture 4" descr="https://www.arduino.cc/en/uploads/Main/ArduinoDuemilanove.jpg">
            <a:extLst>
              <a:ext uri="{FF2B5EF4-FFF2-40B4-BE49-F238E27FC236}">
                <a16:creationId xmlns:a16="http://schemas.microsoft.com/office/drawing/2014/main" id="{1159FA71-E0BD-4922-8A48-6C64296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707983"/>
            <a:ext cx="2752122" cy="19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43938" y="1372415"/>
            <a:ext cx="12758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8 bit data bus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172200" y="1707984"/>
            <a:ext cx="2362200" cy="1187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019800" y="3200400"/>
            <a:ext cx="37338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741F1E-A431-49D5-A995-704DCB27A25E}"/>
              </a:ext>
            </a:extLst>
          </p:cNvPr>
          <p:cNvSpPr/>
          <p:nvPr/>
        </p:nvSpPr>
        <p:spPr>
          <a:xfrm>
            <a:off x="3695701" y="1905001"/>
            <a:ext cx="885825" cy="352425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234C2"/>
                </a:solidFill>
              </a:rPr>
              <a:t>PC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44DC8-CE91-4E4A-A659-8A8E3EBD2604}"/>
              </a:ext>
            </a:extLst>
          </p:cNvPr>
          <p:cNvSpPr/>
          <p:nvPr/>
        </p:nvSpPr>
        <p:spPr>
          <a:xfrm>
            <a:off x="4924426" y="2400300"/>
            <a:ext cx="885825" cy="800100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rgbClr val="1234C2"/>
                </a:solidFill>
              </a:rPr>
              <a:t>Register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32B9A-E764-4FEF-8EE2-8E87D37C02AA}"/>
              </a:ext>
            </a:extLst>
          </p:cNvPr>
          <p:cNvSpPr/>
          <p:nvPr/>
        </p:nvSpPr>
        <p:spPr>
          <a:xfrm>
            <a:off x="5181844" y="3635538"/>
            <a:ext cx="400050" cy="17303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rgbClr val="1234C2"/>
                </a:solidFill>
              </a:rPr>
              <a:t>ALU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B286D-4E74-43AF-8D69-964C0167BD2D}"/>
              </a:ext>
            </a:extLst>
          </p:cNvPr>
          <p:cNvSpPr/>
          <p:nvPr/>
        </p:nvSpPr>
        <p:spPr>
          <a:xfrm>
            <a:off x="2457451" y="2628900"/>
            <a:ext cx="1100138" cy="342900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rgbClr val="1234C2"/>
                </a:solidFill>
              </a:rPr>
              <a:t>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D99887-7EED-4D35-A79B-AA0A231F28F3}"/>
              </a:ext>
            </a:extLst>
          </p:cNvPr>
          <p:cNvSpPr/>
          <p:nvPr/>
        </p:nvSpPr>
        <p:spPr>
          <a:xfrm>
            <a:off x="2457451" y="3209926"/>
            <a:ext cx="1100138" cy="479585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rgbClr val="1234C2"/>
                </a:solidFill>
              </a:rPr>
              <a:t>Control Unit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91CF9-C37D-4712-A9E8-FF4FD35553AB}"/>
              </a:ext>
            </a:extLst>
          </p:cNvPr>
          <p:cNvSpPr/>
          <p:nvPr/>
        </p:nvSpPr>
        <p:spPr>
          <a:xfrm>
            <a:off x="2457451" y="1766076"/>
            <a:ext cx="1100137" cy="695185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rgbClr val="1234C2"/>
                </a:solidFill>
              </a:rPr>
              <a:t>Instruction 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C7B27-F07D-4886-88A3-2CE8AAE4D203}"/>
              </a:ext>
            </a:extLst>
          </p:cNvPr>
          <p:cNvSpPr/>
          <p:nvPr/>
        </p:nvSpPr>
        <p:spPr>
          <a:xfrm>
            <a:off x="4861560" y="4376807"/>
            <a:ext cx="1014412" cy="800100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rgbClr val="1234C2"/>
                </a:solidFill>
              </a:rPr>
              <a:t>Data 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0BB098-C591-4DDC-978C-1F4060C09199}"/>
              </a:ext>
            </a:extLst>
          </p:cNvPr>
          <p:cNvSpPr/>
          <p:nvPr/>
        </p:nvSpPr>
        <p:spPr>
          <a:xfrm>
            <a:off x="6313878" y="4168855"/>
            <a:ext cx="856543" cy="1241345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rgbClr val="1234C2"/>
                </a:solidFill>
              </a:rPr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659820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41C9-6DDB-487F-9D32-C66A3D87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26A1-1705-4492-8D75-21F31821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Von Neumann computer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9E32C-AB7B-43D0-9804-524D9BD2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31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6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7FC11A-1819-B9F8-3BB6-719168A61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06261"/>
              </p:ext>
            </p:extLst>
          </p:nvPr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E004EA6-9856-83E7-A246-644CE37C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93337-991D-DFBC-A26E-CB733248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E9107ADF-AE1D-7CA8-04B5-28E5B8F98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CF9D6CB-FAB6-7D9C-4B1B-4F4AF4C7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723DF8-1EBE-F71B-E42B-78B69F07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C0609150-976C-1062-90F0-12066D8A4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8564813-D7D2-0BD7-05B8-9DBDB903D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10026"/>
              </p:ext>
            </p:extLst>
          </p:nvPr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CFFE216-F985-4B2E-42AF-BD0AA606C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22988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6AE2630-BAAC-8748-C8A7-EB4BDF1665C9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78647-B29F-F7CF-B0FE-1E9FD8EE5DD9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232D84-A112-7996-ECF6-034EA774C5ED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D74337-AC90-5F79-7CA6-F418B2CEF5DC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F344A8-E77D-CDEC-84BF-1CBD9A1AE5C6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333FFF-6020-E665-5415-9955018F8AB1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38ECC8-7BAD-A8DD-DF08-2360CA8773C9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B4FE1-FEF7-85F9-8AA0-633B0BE9B348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31BC60-7602-3764-923A-109C8786ED6D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7D079F-0BA9-9BD9-EED5-513FB1BDD4B5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046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D8A3B-41F2-38D7-0A18-43C47B134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CC0D42D-CA77-8F6D-3609-3E6E539B9940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EAA654-28D5-E9F5-BA60-7C4B8986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50058-E0B3-57DF-7E06-010BE98B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C269F764-62B5-328D-BBEE-623325ED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F5E5BA7-DF66-44C6-8E29-1CAB53D3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4D6C70-8FDA-F696-5B5F-3CB5FFE0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3BB452E-9D89-BB23-E2E3-5F7CC06B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2F197EE-C82B-28CD-1ABE-5C3E7117B397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DD89365-3B1B-CBA7-E3A7-C93BD3D97438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20204-7247-534A-CAC5-335DE4A927C7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6CF63D-488C-EB1B-3364-2B4301742726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2F6EE-0476-D172-BBBC-C511A114ECCF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921942-268C-4E1E-2986-5128A8336E5C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96519E-20F8-DCDB-29F0-6C8AEC173698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B50637-6DB8-02E2-F615-C221C76401BE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37C014-AB6E-8D45-98BE-AB014C5FCB66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C85A7D-479E-ED5E-391A-8BFEEF52D4C9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8EC5F2-DA75-A405-0A0A-9AE5940A1F83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E44B41-2D29-9328-9C27-35E2D45551AF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32210C-9A47-1825-03D9-DA7762AB96BE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75500E-103C-1CFE-A154-FCF56560540C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200769-2035-0BD8-FAFB-F7A93C79C00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419442-A4B3-6418-598A-AE955DA6689D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2DD92E-CEE3-709A-8821-B18E34192E1B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F0058D8-E42A-2CC7-34EC-8A7724E299BC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2BD6243-C70C-DCFB-EFC1-E198A6B3597F}"/>
              </a:ext>
            </a:extLst>
          </p:cNvPr>
          <p:cNvSpPr/>
          <p:nvPr/>
        </p:nvSpPr>
        <p:spPr>
          <a:xfrm>
            <a:off x="354216" y="4257034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4747C4-5711-1D75-1F72-F62FD693E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59701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43509D6-781D-E0DE-6A5B-33BC5ACB72D9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2D303-0061-07CD-69CE-3389BB9F2268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F4EC6-5ADA-C21D-E5CC-C3CACACC0E49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37461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66A18-808A-C23B-435E-60AC8DF80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5262267-52E2-AA5D-2F9E-31A7E394702A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0E941F-51FE-5863-BC68-FB41550E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6798C-0313-6751-D38C-D0E46B5B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661F79F0-61AB-A729-55FF-32EC38CB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128A8F6-B72B-DC03-778F-B3514F2D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1701FC-A11E-20C0-9778-4A3DB128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C5FE275-92BE-9414-5247-326A12DC1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5E1D9A-22F4-B74D-9F07-3EC6640CA50A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C6F4926-9F94-F597-7FAA-DE00701258F9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668340-7DF7-2E67-FE18-5C327C3CE352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B6F7F2-464B-D233-4470-5F34D4EA694A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8976DC-CD50-9361-0214-270613FF7F9B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33EC7B-9411-127A-9880-6BB35C7A1986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17ECE3-AFDF-36F9-9FEA-CC3B79F1DE89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8D35FA-CCB9-7A85-D25B-04B261EB4D55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2652F-8E48-ECE0-5D25-3DD4DB7A2ABA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0E85BE-1FDB-7E57-3B74-D4D9E38C080A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528289-324B-F236-D5D6-1637E71EE282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2BC55C-EC99-861C-8F4E-D46B7519D92C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805073-0724-F716-F52F-BB1274EFF0E5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E439BB-7DE3-3D65-CECA-27753B9D9E00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C31D3CC-F870-82B6-2E2C-0251F69F54C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691F1C6-074F-3AEF-E245-A7DEC94A5466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25A1DBA-722A-4D96-54CD-5BE1BF283F8E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6D0C87-9E66-840E-BE69-32F04AD31A93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6D5F739-83A4-18A9-4967-B4959E3BD01C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33C441-FDCD-1E99-7CFE-E935A6F4CE89}"/>
              </a:ext>
            </a:extLst>
          </p:cNvPr>
          <p:cNvSpPr/>
          <p:nvPr/>
        </p:nvSpPr>
        <p:spPr>
          <a:xfrm>
            <a:off x="447675" y="6376802"/>
            <a:ext cx="6010275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counter starts from 0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F8FC46-2482-F92C-D339-1705B73A9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59701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FCEE25-4902-00AD-69D7-0EC89650434E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BA13B-777C-6117-FA14-705C872B9C25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650B7-4480-FAFD-E6F1-F4568DE30B01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58651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2C103-8E3D-D6AA-64B2-3F80ADB9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BF46DC-B8CC-3305-B3FF-B49D9FEB4579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68C2C0E-243D-1F9A-6FD4-AE6660D3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3BC00-8AB1-A33E-2B11-1509C2C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B3BF7F52-0525-DE5D-F771-55F60185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43E6EB2-81A4-D865-1EE6-9DB6DD66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7BC801-8332-6928-8D5E-6C3CB0CC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6B4AA734-C643-8DCF-ED57-174D0660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CF143A1-9AA5-4018-1107-BD154EF8682F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CA275A4-07EE-396F-BA83-860E59698D5A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CE84A-BB26-1C84-E5B0-BCF2E3CCC773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F6CB60-9F77-611F-9F12-8A917ECB5FF4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8780BD-4733-6BAB-6C01-EEE941FC0CA4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CA44D5-3DE4-EDBE-321E-FBD7D7B87EB6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F48003-D083-64A4-2F14-EFB9328266C9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7EDC3E-A0DB-958A-BAD9-D9730D03B7DA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E07FFF-BE4B-94F8-3C09-BAA2F18EEF60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B21D98-816A-4189-8DE1-BC3F65CF2F48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DA736E-70A7-CF25-339C-AEE6C3F71F78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AC514-92F5-FB51-30B7-ACA51184700E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765D4A-7BDF-B138-33B6-2AFD645EAF7A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9C49F9-3F87-4B02-84E1-7F52C8502E5A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6C6FB1-18EE-1852-E2E4-2DA97F6FB1B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2979302-BAD8-2629-2722-8BD0070C0547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D828757-FF89-D99F-1A76-CAEEA4324406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16111B-86EB-1FA0-32FF-FA1DC11D661F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A0D742A-BADE-31D9-91C3-75F25D4DA7A6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DBDCA-864A-C93F-CF23-048F3947D3A7}"/>
              </a:ext>
            </a:extLst>
          </p:cNvPr>
          <p:cNvSpPr/>
          <p:nvPr/>
        </p:nvSpPr>
        <p:spPr>
          <a:xfrm>
            <a:off x="7537307" y="3461175"/>
            <a:ext cx="4460224" cy="15607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39FD800-C9A3-43D1-79A6-A682A3C0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CFCF23-9B53-7CD9-E04A-665B8C55AA31}"/>
              </a:ext>
            </a:extLst>
          </p:cNvPr>
          <p:cNvSpPr/>
          <p:nvPr/>
        </p:nvSpPr>
        <p:spPr>
          <a:xfrm>
            <a:off x="447675" y="6376802"/>
            <a:ext cx="6010275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 mem gets 0 as input, outputs the content at address 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72A183-E350-6F55-4B7F-C20C1E6F7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59701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46805FC-C390-4F4B-2570-C7983055E83C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B09D4-D829-EE02-6D07-95CF2884E06E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8F549E-6BA8-5E25-EB76-9D6AD266F7FA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11865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9C2CA-3A40-4C96-C0D5-61718080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0743591-CDC7-C7B0-BEBF-A5CBD71B414D}"/>
              </a:ext>
            </a:extLst>
          </p:cNvPr>
          <p:cNvGraphicFramePr>
            <a:graphicFrameLocks noGrp="1"/>
          </p:cNvGraphicFramePr>
          <p:nvPr/>
        </p:nvGraphicFramePr>
        <p:xfrm>
          <a:off x="8229601" y="3708532"/>
          <a:ext cx="3622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3E7851-54AD-D784-26E4-306B3BDB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726D9-6714-CE5E-5868-C70E8B5B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5" descr="f04-02-P374493">
            <a:extLst>
              <a:ext uri="{FF2B5EF4-FFF2-40B4-BE49-F238E27FC236}">
                <a16:creationId xmlns:a16="http://schemas.microsoft.com/office/drawing/2014/main" id="{37EF563A-6AE7-A82A-FB41-7D1BB9C8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" y="1106302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4DB1BAC-3FAD-F50D-BB75-1E12A2E75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6" y="3752915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94C0EB-6A83-91E2-6979-9409ED40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133095"/>
            <a:ext cx="2562225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D694"/>
                </a:solidFill>
                <a:effectLst/>
                <a:latin typeface="Arial Unicode MS"/>
              </a:rPr>
              <a:t>$s0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CBC92BB5-CC0B-BF26-CBC1-4A415F22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4495356"/>
            <a:ext cx="2552701" cy="276999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beq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$s1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$s2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8AFF"/>
                </a:solidFill>
                <a:effectLst/>
                <a:latin typeface="Arial Unicode MS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B4B6485-78C4-B912-AD92-F742DB33436B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234440"/>
          <a:ext cx="2571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13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1906837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$t0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1631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1128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223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07A1487-C16A-F22C-5E02-54B70E5D3B67}"/>
              </a:ext>
            </a:extLst>
          </p:cNvPr>
          <p:cNvSpPr txBox="1"/>
          <p:nvPr/>
        </p:nvSpPr>
        <p:spPr>
          <a:xfrm rot="16200000">
            <a:off x="8523655" y="2214305"/>
            <a:ext cx="9549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625EC-E122-AD8A-A103-8662CCA95E47}"/>
              </a:ext>
            </a:extLst>
          </p:cNvPr>
          <p:cNvSpPr txBox="1"/>
          <p:nvPr/>
        </p:nvSpPr>
        <p:spPr>
          <a:xfrm rot="16200000">
            <a:off x="7273106" y="4080125"/>
            <a:ext cx="14719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Inst. 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A60254-A6EC-4094-BD1B-31CCF40005FC}"/>
              </a:ext>
            </a:extLst>
          </p:cNvPr>
          <p:cNvSpPr txBox="1"/>
          <p:nvPr/>
        </p:nvSpPr>
        <p:spPr>
          <a:xfrm>
            <a:off x="10040938" y="34117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B67274-F3E3-799C-B600-C2293C0187DB}"/>
              </a:ext>
            </a:extLst>
          </p:cNvPr>
          <p:cNvSpPr txBox="1"/>
          <p:nvPr/>
        </p:nvSpPr>
        <p:spPr>
          <a:xfrm>
            <a:off x="8261970" y="338314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32B684-71B9-E137-1C87-D5017E128FC8}"/>
              </a:ext>
            </a:extLst>
          </p:cNvPr>
          <p:cNvSpPr txBox="1"/>
          <p:nvPr/>
        </p:nvSpPr>
        <p:spPr>
          <a:xfrm>
            <a:off x="2643533" y="3449815"/>
            <a:ext cx="1366492" cy="1360640"/>
          </a:xfrm>
          <a:prstGeom prst="rect">
            <a:avLst/>
          </a:prstGeom>
          <a:solidFill>
            <a:srgbClr val="E2F0D9">
              <a:alpha val="4313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293D25-D46A-8CD2-7094-6275B47C05B5}"/>
              </a:ext>
            </a:extLst>
          </p:cNvPr>
          <p:cNvSpPr txBox="1"/>
          <p:nvPr/>
        </p:nvSpPr>
        <p:spPr>
          <a:xfrm>
            <a:off x="847262" y="3467100"/>
            <a:ext cx="1366492" cy="1360640"/>
          </a:xfrm>
          <a:prstGeom prst="rect">
            <a:avLst/>
          </a:prstGeom>
          <a:solidFill>
            <a:schemeClr val="accent4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697D9-6F34-FE06-530D-D19669DBB317}"/>
              </a:ext>
            </a:extLst>
          </p:cNvPr>
          <p:cNvSpPr txBox="1"/>
          <p:nvPr/>
        </p:nvSpPr>
        <p:spPr>
          <a:xfrm>
            <a:off x="5596917" y="3793129"/>
            <a:ext cx="1111731" cy="1366355"/>
          </a:xfrm>
          <a:prstGeom prst="rect">
            <a:avLst/>
          </a:prstGeom>
          <a:solidFill>
            <a:schemeClr val="accent1">
              <a:alpha val="43137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E522B8-2D87-E11A-E6DB-978F7D5FF3D6}"/>
              </a:ext>
            </a:extLst>
          </p:cNvPr>
          <p:cNvGrpSpPr/>
          <p:nvPr/>
        </p:nvGrpSpPr>
        <p:grpSpPr>
          <a:xfrm rot="16200000">
            <a:off x="6593949" y="-1644532"/>
            <a:ext cx="796931" cy="4352132"/>
            <a:chOff x="6638919" y="1866900"/>
            <a:chExt cx="796931" cy="4352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EDC7C8-16B1-7358-18F6-96C1713C625E}"/>
                </a:ext>
              </a:extLst>
            </p:cNvPr>
            <p:cNvSpPr/>
            <p:nvPr/>
          </p:nvSpPr>
          <p:spPr>
            <a:xfrm>
              <a:off x="6638924" y="1866900"/>
              <a:ext cx="796925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068BE5-9AE1-166E-1F99-D0021CFDB332}"/>
                </a:ext>
              </a:extLst>
            </p:cNvPr>
            <p:cNvSpPr/>
            <p:nvPr/>
          </p:nvSpPr>
          <p:spPr>
            <a:xfrm>
              <a:off x="6638924" y="2806700"/>
              <a:ext cx="79692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A9BD1A-A55B-DA51-E955-1CBAF51BB026}"/>
                </a:ext>
              </a:extLst>
            </p:cNvPr>
            <p:cNvSpPr/>
            <p:nvPr/>
          </p:nvSpPr>
          <p:spPr>
            <a:xfrm>
              <a:off x="6638922" y="3740944"/>
              <a:ext cx="796927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2E0679-7122-87C5-D240-AD897FCAC2E0}"/>
                </a:ext>
              </a:extLst>
            </p:cNvPr>
            <p:cNvSpPr/>
            <p:nvPr/>
          </p:nvSpPr>
          <p:spPr>
            <a:xfrm>
              <a:off x="6638922" y="4675188"/>
              <a:ext cx="79692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B4F824-0CDF-C99F-D045-C3B978A9D784}"/>
                </a:ext>
              </a:extLst>
            </p:cNvPr>
            <p:cNvSpPr/>
            <p:nvPr/>
          </p:nvSpPr>
          <p:spPr>
            <a:xfrm>
              <a:off x="6638919" y="5609432"/>
              <a:ext cx="79692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942DED-F746-B79B-6164-66EFE47D72B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7037387" y="2476500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3D7861C-260C-92E2-5B89-1CAFA34D51AB}"/>
                </a:ext>
              </a:extLst>
            </p:cNvPr>
            <p:cNvCxnSpPr/>
            <p:nvPr/>
          </p:nvCxnSpPr>
          <p:spPr>
            <a:xfrm>
              <a:off x="7037385" y="3410744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C1DD14-3432-E2E0-4479-2991FBE6FCEA}"/>
                </a:ext>
              </a:extLst>
            </p:cNvPr>
            <p:cNvCxnSpPr/>
            <p:nvPr/>
          </p:nvCxnSpPr>
          <p:spPr>
            <a:xfrm>
              <a:off x="7045005" y="4344988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BB702D-9301-DE26-26DB-F18A4CC9B6CF}"/>
                </a:ext>
              </a:extLst>
            </p:cNvPr>
            <p:cNvCxnSpPr/>
            <p:nvPr/>
          </p:nvCxnSpPr>
          <p:spPr>
            <a:xfrm>
              <a:off x="7052625" y="5279232"/>
              <a:ext cx="0" cy="3302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927E5-F8CD-32EA-3080-73863C91ECD0}"/>
              </a:ext>
            </a:extLst>
          </p:cNvPr>
          <p:cNvSpPr/>
          <p:nvPr/>
        </p:nvSpPr>
        <p:spPr>
          <a:xfrm>
            <a:off x="768703" y="3596381"/>
            <a:ext cx="324313" cy="4385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285227-F44E-165B-0746-7020F4157A07}"/>
              </a:ext>
            </a:extLst>
          </p:cNvPr>
          <p:cNvSpPr/>
          <p:nvPr/>
        </p:nvSpPr>
        <p:spPr>
          <a:xfrm>
            <a:off x="7537307" y="3461175"/>
            <a:ext cx="4460224" cy="15607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F62455AA-7880-CF4F-4788-4A501F21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32" y="3596381"/>
            <a:ext cx="737132" cy="430887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6B9E16-8F7D-65E3-E32B-EE1CB822B097}"/>
              </a:ext>
            </a:extLst>
          </p:cNvPr>
          <p:cNvSpPr/>
          <p:nvPr/>
        </p:nvSpPr>
        <p:spPr>
          <a:xfrm>
            <a:off x="447675" y="6376802"/>
            <a:ext cx="6010275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at address 0 is the first instruction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4109AA1-E2DB-DFC8-6DD1-1E972D2FA3A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97339" y="4199392"/>
            <a:ext cx="1789842" cy="215444"/>
          </a:xfrm>
          <a:prstGeom prst="rect">
            <a:avLst/>
          </a:prstGeom>
          <a:solidFill>
            <a:srgbClr val="2E394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4B9540F-942C-2D49-CB6B-86186845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59701"/>
              </p:ext>
            </p:extLst>
          </p:nvPr>
        </p:nvGraphicFramePr>
        <p:xfrm>
          <a:off x="8229601" y="5267853"/>
          <a:ext cx="3603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699">
                  <a:extLst>
                    <a:ext uri="{9D8B030D-6E8A-4147-A177-3AD203B41FA5}">
                      <a16:colId xmlns:a16="http://schemas.microsoft.com/office/drawing/2014/main" val="2713969860"/>
                    </a:ext>
                  </a:extLst>
                </a:gridCol>
                <a:gridCol w="2671926">
                  <a:extLst>
                    <a:ext uri="{9D8B030D-6E8A-4147-A177-3AD203B41FA5}">
                      <a16:colId xmlns:a16="http://schemas.microsoft.com/office/drawing/2014/main" val="2130027811"/>
                    </a:ext>
                  </a:extLst>
                </a:gridCol>
              </a:tblGrid>
              <a:tr h="23661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18746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13420"/>
                  </a:ext>
                </a:extLst>
              </a:tr>
              <a:tr h="236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0820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108B96C-9315-0E9D-FDDB-80A01BF0F952}"/>
              </a:ext>
            </a:extLst>
          </p:cNvPr>
          <p:cNvSpPr txBox="1"/>
          <p:nvPr/>
        </p:nvSpPr>
        <p:spPr>
          <a:xfrm rot="16200000">
            <a:off x="7231759" y="5668756"/>
            <a:ext cx="1507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10CE52-1261-6C9B-E0B9-D5912E2BF60C}"/>
              </a:ext>
            </a:extLst>
          </p:cNvPr>
          <p:cNvSpPr txBox="1"/>
          <p:nvPr/>
        </p:nvSpPr>
        <p:spPr>
          <a:xfrm>
            <a:off x="10013987" y="49438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884445-30B4-76BE-E7B3-C75B694D045C}"/>
              </a:ext>
            </a:extLst>
          </p:cNvPr>
          <p:cNvSpPr txBox="1"/>
          <p:nvPr/>
        </p:nvSpPr>
        <p:spPr>
          <a:xfrm>
            <a:off x="8235019" y="491524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7589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ABB99-17B8-7922-C035-3E8D0D9C9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33A1-AB96-1015-0682-B52D641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for Add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56AF4-DCD5-797B-E6B5-1836D542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4D0CF-A315-DFD4-818E-DFFE57E4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0" y="1657350"/>
            <a:ext cx="7658100" cy="1771650"/>
          </a:xfrm>
          <a:prstGeom prst="rect">
            <a:avLst/>
          </a:prstGeom>
        </p:spPr>
      </p:pic>
      <p:sp>
        <p:nvSpPr>
          <p:cNvPr id="33" name="Rectangle 1">
            <a:extLst>
              <a:ext uri="{FF2B5EF4-FFF2-40B4-BE49-F238E27FC236}">
                <a16:creationId xmlns:a16="http://schemas.microsoft.com/office/drawing/2014/main" id="{DBD10180-4F9F-1D99-4F23-13C34B6A3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686" y="3580054"/>
            <a:ext cx="2552700" cy="307777"/>
          </a:xfrm>
          <a:prstGeom prst="rect">
            <a:avLst/>
          </a:prstGeom>
          <a:solidFill>
            <a:srgbClr val="2E39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add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592F5"/>
                </a:solidFill>
                <a:effectLst/>
                <a:latin typeface="Arial Unicode MS"/>
              </a:rPr>
              <a:t>$t0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0FFBA"/>
                </a:solidFill>
                <a:effectLst/>
                <a:latin typeface="Arial Unicode MS"/>
              </a:rPr>
              <a:t>$t1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8585"/>
                </a:solidFill>
                <a:effectLst/>
                <a:latin typeface="Arial Unicode MS"/>
              </a:rPr>
              <a:t>$t2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057AAD-580D-E20B-03E9-4C4C2216580D}"/>
              </a:ext>
            </a:extLst>
          </p:cNvPr>
          <p:cNvCxnSpPr>
            <a:cxnSpLocks/>
          </p:cNvCxnSpPr>
          <p:nvPr/>
        </p:nvCxnSpPr>
        <p:spPr>
          <a:xfrm flipV="1">
            <a:off x="5947954" y="2794000"/>
            <a:ext cx="1204686" cy="79113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FBCB32-A6B7-F701-0174-20FED719E88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628640" y="2794000"/>
            <a:ext cx="874396" cy="78605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110811-8CA9-9E94-0C8F-090833B8C7DC}"/>
              </a:ext>
            </a:extLst>
          </p:cNvPr>
          <p:cNvCxnSpPr>
            <a:cxnSpLocks/>
          </p:cNvCxnSpPr>
          <p:nvPr/>
        </p:nvCxnSpPr>
        <p:spPr>
          <a:xfrm flipH="1" flipV="1">
            <a:off x="6197600" y="2788920"/>
            <a:ext cx="829946" cy="79875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A9C3566-74B3-AD87-4901-E91D65910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54" y="4241151"/>
            <a:ext cx="4295775" cy="2219325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A98C5958-18A7-E353-DDB6-AC074C091BE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22B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0D7063-E1B7-4171-85E1-C17E3AC9EA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5339A-2929-7601-2178-AF1C4513AC03}"/>
              </a:ext>
            </a:extLst>
          </p:cNvPr>
          <p:cNvSpPr txBox="1"/>
          <p:nvPr/>
        </p:nvSpPr>
        <p:spPr>
          <a:xfrm>
            <a:off x="7808075" y="4917497"/>
            <a:ext cx="1129355" cy="260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en-US" sz="1200" b="1" i="1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Inst 25-21,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rs</a:t>
            </a:r>
            <a:endParaRPr lang="en-US" sz="1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604E1-FD10-618F-637B-43CD9DD774BE}"/>
              </a:ext>
            </a:extLst>
          </p:cNvPr>
          <p:cNvSpPr txBox="1"/>
          <p:nvPr/>
        </p:nvSpPr>
        <p:spPr>
          <a:xfrm>
            <a:off x="7790682" y="5295380"/>
            <a:ext cx="114674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en-US" sz="1200" b="1" i="1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Inst 20-16, rt</a:t>
            </a:r>
            <a:endParaRPr 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1E21C2-0207-DA52-5546-F420F6478A1F}"/>
              </a:ext>
            </a:extLst>
          </p:cNvPr>
          <p:cNvSpPr txBox="1"/>
          <p:nvPr/>
        </p:nvSpPr>
        <p:spPr>
          <a:xfrm>
            <a:off x="7790682" y="5599728"/>
            <a:ext cx="114674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en-US" sz="1200" b="1" i="1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Inst 15-11,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rd</a:t>
            </a:r>
            <a:endParaRPr lang="en-US" sz="12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006D99-E754-2A44-8F6C-12376B7B04BB}"/>
              </a:ext>
            </a:extLst>
          </p:cNvPr>
          <p:cNvSpPr txBox="1"/>
          <p:nvPr/>
        </p:nvSpPr>
        <p:spPr>
          <a:xfrm>
            <a:off x="7790682" y="6123382"/>
            <a:ext cx="1299978" cy="27699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en-US" sz="1200" b="1" i="1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Inst 15-0,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imm</a:t>
            </a:r>
            <a:endParaRPr lang="en-US" sz="1200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68A460-8086-D22B-5A9D-084C75E81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6" y="4319587"/>
            <a:ext cx="42957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8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36681</TotalTime>
  <Words>2152</Words>
  <Application>Microsoft Office PowerPoint</Application>
  <PresentationFormat>Widescreen</PresentationFormat>
  <Paragraphs>997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Unicode MS</vt:lpstr>
      <vt:lpstr>Calibri</vt:lpstr>
      <vt:lpstr>robotolight</vt:lpstr>
      <vt:lpstr>Times New Roman</vt:lpstr>
      <vt:lpstr>Office Theme</vt:lpstr>
      <vt:lpstr>  EECS 388:                                                           Embedded Systems Lecture 8  </vt:lpstr>
      <vt:lpstr>Context</vt:lpstr>
      <vt:lpstr>Illustration of CPU Datapath for MIPS</vt:lpstr>
      <vt:lpstr>Initial State</vt:lpstr>
      <vt:lpstr>Fetch</vt:lpstr>
      <vt:lpstr>Fetch:</vt:lpstr>
      <vt:lpstr>Fetch</vt:lpstr>
      <vt:lpstr>Fetch</vt:lpstr>
      <vt:lpstr>Decode for Add</vt:lpstr>
      <vt:lpstr>Decode</vt:lpstr>
      <vt:lpstr>Decode</vt:lpstr>
      <vt:lpstr>Decode</vt:lpstr>
      <vt:lpstr>Decode</vt:lpstr>
      <vt:lpstr>Mem</vt:lpstr>
      <vt:lpstr>Write Back</vt:lpstr>
      <vt:lpstr>Anytime </vt:lpstr>
      <vt:lpstr>Fetch Next Inst</vt:lpstr>
      <vt:lpstr>Fetch:</vt:lpstr>
      <vt:lpstr>Execution process of Second Instruction </vt:lpstr>
      <vt:lpstr>Fetch</vt:lpstr>
      <vt:lpstr>Fetch</vt:lpstr>
      <vt:lpstr>Decode for SW/LW</vt:lpstr>
      <vt:lpstr>Decode</vt:lpstr>
      <vt:lpstr>Decode</vt:lpstr>
      <vt:lpstr>Decode</vt:lpstr>
      <vt:lpstr>Decode</vt:lpstr>
      <vt:lpstr>Decode</vt:lpstr>
      <vt:lpstr>Example Question </vt:lpstr>
      <vt:lpstr>Case Study: Atmel ATmega168</vt:lpstr>
      <vt:lpstr>Case Study: Atmel ATmega168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690:                                                               Introduction to Hardware Security and Trust, Fall 2020</dc:title>
  <dc:creator>Tamzidul Hoque Tonmoy</dc:creator>
  <cp:lastModifiedBy>Hoque, Tamzidul</cp:lastModifiedBy>
  <cp:revision>244</cp:revision>
  <dcterms:created xsi:type="dcterms:W3CDTF">2020-08-24T18:27:49Z</dcterms:created>
  <dcterms:modified xsi:type="dcterms:W3CDTF">2024-02-27T18:51:56Z</dcterms:modified>
</cp:coreProperties>
</file>