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945ce02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945ce02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2"/>
                </a:solidFill>
              </a:rPr>
              <a:t>Ballpark Bookie</a:t>
            </a:r>
            <a:r>
              <a:rPr lang="en">
                <a:solidFill>
                  <a:schemeClr val="accent2"/>
                </a:solidFill>
                <a:highlight>
                  <a:schemeClr val="dk1"/>
                </a:highlight>
              </a:rPr>
              <a:t> </a:t>
            </a:r>
            <a:r>
              <a:rPr lang="en">
                <a:solidFill>
                  <a:srgbClr val="000000"/>
                </a:solidFill>
                <a:highlight>
                  <a:schemeClr val="dk1"/>
                </a:highlight>
              </a:rPr>
              <a:t>  </a:t>
            </a:r>
            <a:endParaRPr>
              <a:solidFill>
                <a:srgbClr val="000000"/>
              </a:solidFill>
              <a:highlight>
                <a:schemeClr val="dk1"/>
              </a:highlight>
            </a:endParaRPr>
          </a:p>
        </p:txBody>
      </p:sp>
      <p:sp>
        <p:nvSpPr>
          <p:cNvPr id="86" name="Google Shape;86;p13"/>
          <p:cNvSpPr txBox="1"/>
          <p:nvPr>
            <p:ph idx="1" type="subTitle"/>
          </p:nvPr>
        </p:nvSpPr>
        <p:spPr>
          <a:xfrm>
            <a:off x="598100" y="271593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CMSI 401 Fall 2019</a:t>
            </a:r>
            <a:endParaRPr>
              <a:solidFill>
                <a:schemeClr val="accent2"/>
              </a:solidFill>
            </a:endParaRPr>
          </a:p>
          <a:p>
            <a:pPr indent="0" lvl="0" marL="0" rtl="0" algn="l">
              <a:spcBef>
                <a:spcPts val="0"/>
              </a:spcBef>
              <a:spcAft>
                <a:spcPts val="0"/>
              </a:spcAft>
              <a:buNone/>
            </a:pPr>
            <a:r>
              <a:rPr lang="en" sz="1800">
                <a:solidFill>
                  <a:schemeClr val="accent2"/>
                </a:solidFill>
              </a:rPr>
              <a:t>Thomas Ochsner, Kea Braekman, Brett Derham, &amp; Riley Persily</a:t>
            </a:r>
            <a:endParaRPr sz="1800">
              <a:solidFill>
                <a:schemeClr val="accent2"/>
              </a:solidFill>
            </a:endParaRPr>
          </a:p>
        </p:txBody>
      </p:sp>
      <p:pic>
        <p:nvPicPr>
          <p:cNvPr id="87" name="Google Shape;87;p13"/>
          <p:cNvPicPr preferRelativeResize="0"/>
          <p:nvPr/>
        </p:nvPicPr>
        <p:blipFill>
          <a:blip r:embed="rId3">
            <a:alphaModFix/>
          </a:blip>
          <a:stretch>
            <a:fillRect/>
          </a:stretch>
        </p:blipFill>
        <p:spPr>
          <a:xfrm>
            <a:off x="-5" y="3777250"/>
            <a:ext cx="1348100" cy="1366250"/>
          </a:xfrm>
          <a:prstGeom prst="rect">
            <a:avLst/>
          </a:prstGeom>
          <a:noFill/>
          <a:ln>
            <a:noFill/>
          </a:ln>
        </p:spPr>
      </p:pic>
      <p:pic>
        <p:nvPicPr>
          <p:cNvPr id="88" name="Google Shape;88;p13"/>
          <p:cNvPicPr preferRelativeResize="0"/>
          <p:nvPr/>
        </p:nvPicPr>
        <p:blipFill>
          <a:blip r:embed="rId4">
            <a:alphaModFix/>
          </a:blip>
          <a:stretch>
            <a:fillRect/>
          </a:stretch>
        </p:blipFill>
        <p:spPr>
          <a:xfrm>
            <a:off x="7777746" y="3777246"/>
            <a:ext cx="1366250" cy="136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pSp>
        <p:nvGrpSpPr>
          <p:cNvPr id="93" name="Google Shape;93;p14"/>
          <p:cNvGrpSpPr/>
          <p:nvPr/>
        </p:nvGrpSpPr>
        <p:grpSpPr>
          <a:xfrm>
            <a:off x="431925" y="577061"/>
            <a:ext cx="2628925" cy="4144435"/>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577000"/>
            <a:ext cx="24945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Motivation</a:t>
            </a:r>
            <a:endParaRPr>
              <a:solidFill>
                <a:schemeClr val="lt1"/>
              </a:solidFill>
            </a:endParaRPr>
          </a:p>
        </p:txBody>
      </p:sp>
      <p:sp>
        <p:nvSpPr>
          <p:cNvPr id="97" name="Google Shape;97;p14"/>
          <p:cNvSpPr txBox="1"/>
          <p:nvPr>
            <p:ph idx="4294967295" type="body"/>
          </p:nvPr>
        </p:nvSpPr>
        <p:spPr>
          <a:xfrm>
            <a:off x="508325" y="1238630"/>
            <a:ext cx="24786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Sports, and specifically, baseball is something that interests us all. So being able to combine that with our </a:t>
            </a:r>
            <a:r>
              <a:rPr lang="en" sz="1600"/>
              <a:t>knowledge</a:t>
            </a:r>
            <a:r>
              <a:rPr lang="en" sz="1600"/>
              <a:t> from 3+ years at this school made for a great project. </a:t>
            </a:r>
            <a:endParaRPr sz="1600"/>
          </a:p>
        </p:txBody>
      </p:sp>
      <p:grpSp>
        <p:nvGrpSpPr>
          <p:cNvPr id="98" name="Google Shape;98;p14"/>
          <p:cNvGrpSpPr/>
          <p:nvPr/>
        </p:nvGrpSpPr>
        <p:grpSpPr>
          <a:xfrm>
            <a:off x="3320450" y="577061"/>
            <a:ext cx="2632500" cy="4144435"/>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577000"/>
            <a:ext cx="24945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Challenges</a:t>
            </a:r>
            <a:endParaRPr>
              <a:solidFill>
                <a:schemeClr val="lt1"/>
              </a:solidFill>
            </a:endParaRPr>
          </a:p>
        </p:txBody>
      </p:sp>
      <p:sp>
        <p:nvSpPr>
          <p:cNvPr id="102" name="Google Shape;102;p14"/>
          <p:cNvSpPr txBox="1"/>
          <p:nvPr>
            <p:ph idx="4294967295" type="body"/>
          </p:nvPr>
        </p:nvSpPr>
        <p:spPr>
          <a:xfrm>
            <a:off x="3396775" y="1238630"/>
            <a:ext cx="24786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Learning data science, and machine learning regression algorithms. Interpreting the data at our disposal, formatting the data, and using it appropriately. Many thanks to Dr. Wong.</a:t>
            </a:r>
            <a:endParaRPr sz="1600"/>
          </a:p>
        </p:txBody>
      </p:sp>
      <p:grpSp>
        <p:nvGrpSpPr>
          <p:cNvPr id="103" name="Google Shape;103;p14"/>
          <p:cNvGrpSpPr/>
          <p:nvPr/>
        </p:nvGrpSpPr>
        <p:grpSpPr>
          <a:xfrm>
            <a:off x="6212550" y="577061"/>
            <a:ext cx="2632500" cy="4144435"/>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577000"/>
            <a:ext cx="24945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107" name="Google Shape;107;p14"/>
          <p:cNvSpPr txBox="1"/>
          <p:nvPr>
            <p:ph idx="4294967295" type="body"/>
          </p:nvPr>
        </p:nvSpPr>
        <p:spPr>
          <a:xfrm>
            <a:off x="6286400" y="1238630"/>
            <a:ext cx="24786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After testing our results against the outcome to real games that took place we came out with 61% accuracy rate. With more time we would be able to add more to our stats and variables and bring that up.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13" name="Google Shape;113;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What Our App Does</a:t>
            </a:r>
            <a:endParaRPr>
              <a:solidFill>
                <a:schemeClr val="lt1"/>
              </a:solidFill>
            </a:endParaRPr>
          </a:p>
        </p:txBody>
      </p:sp>
      <p:sp>
        <p:nvSpPr>
          <p:cNvPr id="115" name="Google Shape;115;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Ballark Bookie predicts the outcome of a MLB game with a percentage chance. This is possible because of our access to the My Sports Feeds API which has detailed statistics for every game starting back in 2016.</a:t>
            </a:r>
            <a:endParaRPr sz="1600"/>
          </a:p>
        </p:txBody>
      </p:sp>
      <p:sp>
        <p:nvSpPr>
          <p:cNvPr id="116" name="Google Shape;116;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How It’s Different</a:t>
            </a:r>
            <a:endParaRPr>
              <a:solidFill>
                <a:schemeClr val="lt1"/>
              </a:solidFill>
            </a:endParaRPr>
          </a:p>
        </p:txBody>
      </p:sp>
      <p:sp>
        <p:nvSpPr>
          <p:cNvPr id="118" name="Google Shape;118;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“Mention algorithm how algorithm is different from how other groups predict </a:t>
            </a:r>
            <a:r>
              <a:rPr lang="en" sz="1600"/>
              <a:t>sports</a:t>
            </a:r>
            <a:r>
              <a:rPr lang="en" sz="1600"/>
              <a:t>”</a:t>
            </a:r>
            <a:endParaRPr sz="1600"/>
          </a:p>
        </p:txBody>
      </p:sp>
      <p:sp>
        <p:nvSpPr>
          <p:cNvPr id="119" name="Google Shape;119;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The Algorithm</a:t>
            </a:r>
            <a:endParaRPr>
              <a:solidFill>
                <a:schemeClr val="lt1"/>
              </a:solidFill>
            </a:endParaRPr>
          </a:p>
        </p:txBody>
      </p:sp>
      <p:sp>
        <p:nvSpPr>
          <p:cNvPr id="121" name="Google Shape;121;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The algorithm takes seasonal aggregate stats and ranks teams by comparing team inputs. With the compared values, we use logistic regressions to apply learned weights to each variable and outputs most likely winner.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6"/>
          <p:cNvSpPr txBox="1"/>
          <p:nvPr/>
        </p:nvSpPr>
        <p:spPr>
          <a:xfrm>
            <a:off x="462100" y="311425"/>
            <a:ext cx="1497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Screenshot</a:t>
            </a:r>
            <a:endParaRPr b="1">
              <a:latin typeface="Roboto"/>
              <a:ea typeface="Roboto"/>
              <a:cs typeface="Roboto"/>
              <a:sym typeface="Roboto"/>
            </a:endParaRPr>
          </a:p>
        </p:txBody>
      </p:sp>
      <p:pic>
        <p:nvPicPr>
          <p:cNvPr id="128" name="Google Shape;128;p16"/>
          <p:cNvPicPr preferRelativeResize="0"/>
          <p:nvPr/>
        </p:nvPicPr>
        <p:blipFill>
          <a:blip r:embed="rId3">
            <a:alphaModFix/>
          </a:blip>
          <a:stretch>
            <a:fillRect/>
          </a:stretch>
        </p:blipFill>
        <p:spPr>
          <a:xfrm>
            <a:off x="462100" y="693375"/>
            <a:ext cx="4942600" cy="33675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idx="1" type="subTitle"/>
          </p:nvPr>
        </p:nvSpPr>
        <p:spPr>
          <a:xfrm>
            <a:off x="245375" y="12289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Resources</a:t>
            </a:r>
            <a:endParaRPr b="1"/>
          </a:p>
        </p:txBody>
      </p:sp>
      <p:pic>
        <p:nvPicPr>
          <p:cNvPr id="134" name="Google Shape;134;p17"/>
          <p:cNvPicPr preferRelativeResize="0"/>
          <p:nvPr/>
        </p:nvPicPr>
        <p:blipFill>
          <a:blip r:embed="rId3">
            <a:alphaModFix/>
          </a:blip>
          <a:stretch>
            <a:fillRect/>
          </a:stretch>
        </p:blipFill>
        <p:spPr>
          <a:xfrm>
            <a:off x="92675" y="2967075"/>
            <a:ext cx="2079500" cy="2079500"/>
          </a:xfrm>
          <a:prstGeom prst="rect">
            <a:avLst/>
          </a:prstGeom>
          <a:noFill/>
          <a:ln>
            <a:noFill/>
          </a:ln>
        </p:spPr>
      </p:pic>
      <p:pic>
        <p:nvPicPr>
          <p:cNvPr id="135" name="Google Shape;135;p17"/>
          <p:cNvPicPr preferRelativeResize="0"/>
          <p:nvPr/>
        </p:nvPicPr>
        <p:blipFill>
          <a:blip r:embed="rId4">
            <a:alphaModFix/>
          </a:blip>
          <a:stretch>
            <a:fillRect/>
          </a:stretch>
        </p:blipFill>
        <p:spPr>
          <a:xfrm>
            <a:off x="4732600" y="1290613"/>
            <a:ext cx="1512026" cy="1444858"/>
          </a:xfrm>
          <a:prstGeom prst="rect">
            <a:avLst/>
          </a:prstGeom>
          <a:noFill/>
          <a:ln>
            <a:noFill/>
          </a:ln>
        </p:spPr>
      </p:pic>
      <p:pic>
        <p:nvPicPr>
          <p:cNvPr id="136" name="Google Shape;136;p17"/>
          <p:cNvPicPr preferRelativeResize="0"/>
          <p:nvPr/>
        </p:nvPicPr>
        <p:blipFill>
          <a:blip r:embed="rId5">
            <a:alphaModFix/>
          </a:blip>
          <a:stretch>
            <a:fillRect/>
          </a:stretch>
        </p:blipFill>
        <p:spPr>
          <a:xfrm>
            <a:off x="4732600" y="110500"/>
            <a:ext cx="3093150" cy="1076652"/>
          </a:xfrm>
          <a:prstGeom prst="rect">
            <a:avLst/>
          </a:prstGeom>
          <a:noFill/>
          <a:ln>
            <a:noFill/>
          </a:ln>
        </p:spPr>
      </p:pic>
      <p:pic>
        <p:nvPicPr>
          <p:cNvPr id="137" name="Google Shape;137;p17"/>
          <p:cNvPicPr preferRelativeResize="0"/>
          <p:nvPr/>
        </p:nvPicPr>
        <p:blipFill>
          <a:blip r:embed="rId6">
            <a:alphaModFix/>
          </a:blip>
          <a:stretch>
            <a:fillRect/>
          </a:stretch>
        </p:blipFill>
        <p:spPr>
          <a:xfrm>
            <a:off x="6313724" y="1290613"/>
            <a:ext cx="1512026" cy="1444858"/>
          </a:xfrm>
          <a:prstGeom prst="rect">
            <a:avLst/>
          </a:prstGeom>
          <a:noFill/>
          <a:ln>
            <a:noFill/>
          </a:ln>
        </p:spPr>
      </p:pic>
      <p:pic>
        <p:nvPicPr>
          <p:cNvPr id="138" name="Google Shape;138;p17"/>
          <p:cNvPicPr preferRelativeResize="0"/>
          <p:nvPr/>
        </p:nvPicPr>
        <p:blipFill>
          <a:blip r:embed="rId7">
            <a:alphaModFix/>
          </a:blip>
          <a:stretch>
            <a:fillRect/>
          </a:stretch>
        </p:blipFill>
        <p:spPr>
          <a:xfrm>
            <a:off x="4732600" y="2838930"/>
            <a:ext cx="3093150" cy="988545"/>
          </a:xfrm>
          <a:prstGeom prst="rect">
            <a:avLst/>
          </a:prstGeom>
          <a:noFill/>
          <a:ln>
            <a:noFill/>
          </a:ln>
        </p:spPr>
      </p:pic>
      <p:pic>
        <p:nvPicPr>
          <p:cNvPr id="139" name="Google Shape;139;p17"/>
          <p:cNvPicPr preferRelativeResize="0"/>
          <p:nvPr/>
        </p:nvPicPr>
        <p:blipFill>
          <a:blip r:embed="rId8">
            <a:alphaModFix/>
          </a:blip>
          <a:stretch>
            <a:fillRect/>
          </a:stretch>
        </p:blipFill>
        <p:spPr>
          <a:xfrm>
            <a:off x="4732600" y="3930925"/>
            <a:ext cx="3138300" cy="74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