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542" r:id="rId2"/>
    <p:sldId id="660" r:id="rId3"/>
    <p:sldId id="661" r:id="rId4"/>
    <p:sldId id="656" r:id="rId5"/>
    <p:sldId id="658" r:id="rId6"/>
    <p:sldId id="623" r:id="rId7"/>
    <p:sldId id="665" r:id="rId8"/>
    <p:sldId id="613" r:id="rId9"/>
    <p:sldId id="614" r:id="rId10"/>
    <p:sldId id="618" r:id="rId11"/>
    <p:sldId id="619" r:id="rId12"/>
    <p:sldId id="649" r:id="rId13"/>
    <p:sldId id="620" r:id="rId14"/>
    <p:sldId id="647" r:id="rId15"/>
    <p:sldId id="670" r:id="rId16"/>
    <p:sldId id="666" r:id="rId17"/>
    <p:sldId id="667" r:id="rId18"/>
    <p:sldId id="668" r:id="rId19"/>
    <p:sldId id="621" r:id="rId20"/>
    <p:sldId id="606" r:id="rId21"/>
    <p:sldId id="612" r:id="rId22"/>
    <p:sldId id="615" r:id="rId23"/>
    <p:sldId id="616" r:id="rId24"/>
    <p:sldId id="662" r:id="rId25"/>
    <p:sldId id="610" r:id="rId26"/>
    <p:sldId id="648" r:id="rId27"/>
    <p:sldId id="628" r:id="rId28"/>
    <p:sldId id="627" r:id="rId29"/>
    <p:sldId id="663" r:id="rId30"/>
    <p:sldId id="624" r:id="rId31"/>
    <p:sldId id="625" r:id="rId32"/>
    <p:sldId id="634" r:id="rId33"/>
    <p:sldId id="635" r:id="rId34"/>
    <p:sldId id="636" r:id="rId35"/>
    <p:sldId id="637" r:id="rId36"/>
    <p:sldId id="638" r:id="rId37"/>
    <p:sldId id="657" r:id="rId38"/>
    <p:sldId id="644" r:id="rId39"/>
    <p:sldId id="645" r:id="rId40"/>
    <p:sldId id="653" r:id="rId41"/>
    <p:sldId id="640" r:id="rId42"/>
    <p:sldId id="641" r:id="rId43"/>
    <p:sldId id="642" r:id="rId44"/>
    <p:sldId id="643" r:id="rId45"/>
    <p:sldId id="659" r:id="rId46"/>
    <p:sldId id="6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99"/>
    <a:srgbClr val="FFFF99"/>
    <a:srgbClr val="008000"/>
    <a:srgbClr val="FFCCFF"/>
    <a:srgbClr val="FFF0F0"/>
    <a:srgbClr val="CCFFFF"/>
    <a:srgbClr val="FFFFCC"/>
    <a:srgbClr val="FF00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8" autoAdjust="0"/>
  </p:normalViewPr>
  <p:slideViewPr>
    <p:cSldViewPr>
      <p:cViewPr varScale="1">
        <p:scale>
          <a:sx n="89" d="100"/>
          <a:sy n="89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G-Test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Sheet1!$K$1:$K$17</c:f>
              <c:numCache>
                <c:formatCode>General</c:formatCode>
                <c:ptCount val="17"/>
                <c:pt idx="0">
                  <c:v>0.184835650820319</c:v>
                </c:pt>
                <c:pt idx="1">
                  <c:v>0.36392118672493901</c:v>
                </c:pt>
                <c:pt idx="2">
                  <c:v>0.92078494122957399</c:v>
                </c:pt>
                <c:pt idx="3">
                  <c:v>1.3325766911124599</c:v>
                </c:pt>
                <c:pt idx="4">
                  <c:v>0.56237985247296496</c:v>
                </c:pt>
                <c:pt idx="5">
                  <c:v>0.30281604729609202</c:v>
                </c:pt>
                <c:pt idx="6">
                  <c:v>0.49853234542111702</c:v>
                </c:pt>
                <c:pt idx="7">
                  <c:v>1.3190718354319999</c:v>
                </c:pt>
                <c:pt idx="8">
                  <c:v>1.3325766911124599</c:v>
                </c:pt>
                <c:pt idx="9">
                  <c:v>0.35975849486607903</c:v>
                </c:pt>
                <c:pt idx="10">
                  <c:v>0.184835650820319</c:v>
                </c:pt>
                <c:pt idx="11">
                  <c:v>0.98798560479284803</c:v>
                </c:pt>
                <c:pt idx="12">
                  <c:v>0.56237985247296496</c:v>
                </c:pt>
                <c:pt idx="13">
                  <c:v>0.36392118672493901</c:v>
                </c:pt>
                <c:pt idx="14">
                  <c:v>1.2236855740424799</c:v>
                </c:pt>
                <c:pt idx="15">
                  <c:v>0.49853234542111702</c:v>
                </c:pt>
                <c:pt idx="16">
                  <c:v>0.85047935885044701</c:v>
                </c:pt>
              </c:numCache>
            </c:numRef>
          </c:xVal>
          <c:yVal>
            <c:numRef>
              <c:f>Sheet1!$L$1:$L$17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46-4AE4-BF87-82D356A69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206424"/>
        <c:axId val="459203144"/>
      </c:scatterChart>
      <c:valAx>
        <c:axId val="45920642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03144"/>
        <c:crosses val="autoZero"/>
        <c:crossBetween val="midCat"/>
      </c:valAx>
      <c:valAx>
        <c:axId val="45920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0642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2D4C2-3443-4A68-A79E-22D37EFFD9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B04C-B693-480C-B06D-8E843604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5CFB-C5E4-4F60-9B88-624D30D71CB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2E895-F7B3-42C7-BD70-B4B557301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E33-4107-4C75-9CCE-6FE3E3260FF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92AB-B909-4041-B068-2503D39E7E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F8D8-BF75-48FA-AF71-5B3F5A75D498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F685-4E6B-4261-8A13-C5575D5F7B31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2ED41-0D22-4753-BF71-710691D22A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1F1-FB07-4D72-ACBD-E7EDBD935399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EA36AD-37C4-4202-AE1D-8B5746F62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9F7-66CF-47DD-B895-87F665B180F7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6DB7A-A38C-4850-9087-4EC3F6071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6CBD-3228-4C20-B850-5313F03B9313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06A-B280-46D8-8B62-063AF66705A5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89DE-F0E2-49A4-82F1-D74CCFF523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AA9-DD97-4058-AF83-D3B577B78B60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0A8E-AD05-4C6E-943B-DA0D1E109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FA8-F3F3-4F69-93DA-9027EF4A960F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F2E76-06D1-4397-8F22-52C1A6CAEF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7C938C-237A-4E31-B4A6-42AAB55B5416}" type="datetime1">
              <a:rPr lang="en-US" smtClean="0"/>
              <a:t>11/4/2019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F0C2A-BFEC-47B3-9AA9-E405618BE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9710204-DC34-4E24-B76B-87BBC99E18EC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x.stackexchange.com/questions/254074/how-to-draw-a-bunch-of-documents-icon-with-tik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ndrew.cmu.edu/user/georgech/94-775/Lectures/UDA%20Lecture%2002%20-%20Basic%20Text%20Analysis%20Wrap-up,%20Co-occurrence%20Analysi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G-tes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dailyclipart.net/clipart/category/food-clip-art/" TargetMode="External"/><Relationship Id="rId18" Type="http://schemas.openxmlformats.org/officeDocument/2006/relationships/hyperlink" Target="http://www.freestockphotos.biz/stockphoto/17487" TargetMode="External"/><Relationship Id="rId3" Type="http://schemas.openxmlformats.org/officeDocument/2006/relationships/hyperlink" Target="http://commons.wikimedia.org/wiki/File:User_icon_2.svg" TargetMode="External"/><Relationship Id="rId7" Type="http://schemas.openxmlformats.org/officeDocument/2006/relationships/hyperlink" Target="http://commons.wikimedia.org/wiki/file:emblem-person-orange.svg" TargetMode="External"/><Relationship Id="rId12" Type="http://schemas.openxmlformats.org/officeDocument/2006/relationships/image" Target="../media/image10.jpe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hyperlink" Target="http://www.freestockphotos.biz/stockphoto/11461" TargetMode="External"/><Relationship Id="rId5" Type="http://schemas.openxmlformats.org/officeDocument/2006/relationships/hyperlink" Target="http://commons.wikimedia.org/wiki/File:Emblem-person-red.svg" TargetMode="External"/><Relationship Id="rId15" Type="http://schemas.openxmlformats.org/officeDocument/2006/relationships/hyperlink" Target="http://superawesomevectors.deviantart.com/art/Flat-Glass-Of-Beer-517949577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tex.stackexchange.com/questions/254074/how-to-draw-a-bunch-of-documents-icon-with-tikz" TargetMode="External"/><Relationship Id="rId1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mblem-person-red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676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Inside The Co-Occurrence Recommendation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1976" y="32766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Brett </a:t>
            </a:r>
            <a:r>
              <a:rPr lang="en-US" sz="3600" b="1" dirty="0" err="1"/>
              <a:t>Lindsley</a:t>
            </a:r>
            <a:endParaRPr lang="en-US" sz="3600" b="1" dirty="0"/>
          </a:p>
          <a:p>
            <a:pPr algn="ctr"/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676400" y="5562600"/>
            <a:ext cx="6432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https://github.com/brett-lindsley</a:t>
            </a:r>
          </a:p>
        </p:txBody>
      </p:sp>
    </p:spTree>
    <p:extLst>
      <p:ext uri="{BB962C8B-B14F-4D97-AF65-F5344CB8AC3E}">
        <p14:creationId xmlns:p14="http://schemas.microsoft.com/office/powerpoint/2010/main" val="25853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7CFB-0A2E-46B2-8609-183F6CF8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Do With The A Matrix?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6D0F6-DF8E-4360-9008-6261B95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11901-ADC4-4D81-B4D1-BC75C168B00C}"/>
              </a:ext>
            </a:extLst>
          </p:cNvPr>
          <p:cNvSpPr txBox="1"/>
          <p:nvPr/>
        </p:nvSpPr>
        <p:spPr>
          <a:xfrm>
            <a:off x="189814" y="2196159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Consider a </a:t>
            </a:r>
            <a:r>
              <a:rPr lang="en-US" b="1" i="1" dirty="0"/>
              <a:t>current interaction </a:t>
            </a:r>
            <a:r>
              <a:rPr lang="en-US" b="1" dirty="0"/>
              <a:t>vector 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A13A-3287-440A-897E-36A91471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00" y="1600200"/>
            <a:ext cx="762000" cy="16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3259D-C980-4BF5-B025-CDA4CAE97856}"/>
              </a:ext>
            </a:extLst>
          </p:cNvPr>
          <p:cNvSpPr txBox="1"/>
          <p:nvPr/>
        </p:nvSpPr>
        <p:spPr>
          <a:xfrm>
            <a:off x="5475312" y="2149710"/>
            <a:ext cx="29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user has interacted with item 4 once.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E3FEF-7A20-46F5-9A54-B6AB294465CE}"/>
              </a:ext>
            </a:extLst>
          </p:cNvPr>
          <p:cNvCxnSpPr/>
          <p:nvPr/>
        </p:nvCxnSpPr>
        <p:spPr>
          <a:xfrm flipH="1">
            <a:off x="4792500" y="25146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194888-CA62-4875-9B34-5A5481BE6872}"/>
              </a:ext>
            </a:extLst>
          </p:cNvPr>
          <p:cNvSpPr txBox="1"/>
          <p:nvPr/>
        </p:nvSpPr>
        <p:spPr>
          <a:xfrm>
            <a:off x="152400" y="3211258"/>
            <a:ext cx="869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 who have interaction “h” (the vector of items we are currently interacting with):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3B8B3-6A9E-4240-9E56-F4B3C2A3EA40}"/>
              </a:ext>
            </a:extLst>
          </p:cNvPr>
          <p:cNvSpPr txBox="1"/>
          <p:nvPr/>
        </p:nvSpPr>
        <p:spPr>
          <a:xfrm>
            <a:off x="1895438" y="4799578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AB54B-285F-45FF-8CF3-94015697C7D6}"/>
              </a:ext>
            </a:extLst>
          </p:cNvPr>
          <p:cNvSpPr txBox="1"/>
          <p:nvPr/>
        </p:nvSpPr>
        <p:spPr>
          <a:xfrm>
            <a:off x="3495638" y="487652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users currently interacting with the items.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12E2-20CD-48A4-AE45-1D74B9D59557}"/>
              </a:ext>
            </a:extLst>
          </p:cNvPr>
          <p:cNvSpPr txBox="1"/>
          <p:nvPr/>
        </p:nvSpPr>
        <p:spPr>
          <a:xfrm>
            <a:off x="1895438" y="5274590"/>
            <a:ext cx="118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  <a:r>
              <a:rPr lang="en-US" sz="2800" b="1" dirty="0"/>
              <a:t>(Ah)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C9308-BC05-499B-9328-5D3DD45463EF}"/>
              </a:ext>
            </a:extLst>
          </p:cNvPr>
          <p:cNvSpPr txBox="1"/>
          <p:nvPr/>
        </p:nvSpPr>
        <p:spPr>
          <a:xfrm>
            <a:off x="3495639" y="5351533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User-centric recommendations – given the users from Ah, what do they recommend.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F5CCC-4EFD-43D4-8A89-D3368EBCBB7B}"/>
              </a:ext>
            </a:extLst>
          </p:cNvPr>
          <p:cNvSpPr txBox="1"/>
          <p:nvPr/>
        </p:nvSpPr>
        <p:spPr>
          <a:xfrm>
            <a:off x="1895437" y="5999344"/>
            <a:ext cx="117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</a:t>
            </a:r>
            <a:r>
              <a:rPr lang="en-US" sz="2800" b="1" baseline="30000" dirty="0"/>
              <a:t>T</a:t>
            </a:r>
            <a:r>
              <a:rPr lang="en-US" sz="2800" b="1" dirty="0"/>
              <a:t>A)h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5D71B-A63B-4408-9DC4-32C6BAF14F46}"/>
              </a:ext>
            </a:extLst>
          </p:cNvPr>
          <p:cNvSpPr txBox="1"/>
          <p:nvPr/>
        </p:nvSpPr>
        <p:spPr>
          <a:xfrm>
            <a:off x="3495638" y="6076287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Item-centric recommendations – given the co-occurrences of interactions, what do they recommend.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7E569-0E58-465D-B8C1-3881C8EB91E3}"/>
              </a:ext>
            </a:extLst>
          </p:cNvPr>
          <p:cNvSpPr txBox="1"/>
          <p:nvPr/>
        </p:nvSpPr>
        <p:spPr>
          <a:xfrm>
            <a:off x="1895438" y="4323975"/>
            <a:ext cx="53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583A0-C79A-4B57-9A00-1AC306168D5D}"/>
              </a:ext>
            </a:extLst>
          </p:cNvPr>
          <p:cNvSpPr txBox="1"/>
          <p:nvPr/>
        </p:nvSpPr>
        <p:spPr>
          <a:xfrm>
            <a:off x="3495638" y="4400919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users to items.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BDD8C-C9CF-443C-BC79-456C0B8651F4}"/>
              </a:ext>
            </a:extLst>
          </p:cNvPr>
          <p:cNvSpPr txBox="1"/>
          <p:nvPr/>
        </p:nvSpPr>
        <p:spPr>
          <a:xfrm>
            <a:off x="1895438" y="3853595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A5ACB-1492-42B2-93AF-228683841E19}"/>
              </a:ext>
            </a:extLst>
          </p:cNvPr>
          <p:cNvSpPr txBox="1"/>
          <p:nvPr/>
        </p:nvSpPr>
        <p:spPr>
          <a:xfrm>
            <a:off x="3495638" y="3930539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items to users.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2865C-2E0C-43E1-9778-40B1BF983F25}"/>
              </a:ext>
            </a:extLst>
          </p:cNvPr>
          <p:cNvSpPr/>
          <p:nvPr/>
        </p:nvSpPr>
        <p:spPr>
          <a:xfrm>
            <a:off x="4242788" y="1583317"/>
            <a:ext cx="116586" cy="1690747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65E8-9AEA-442C-85AA-9CF4200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Current User Interactions - Ah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517FC-F41B-4B21-99FB-B55C2D4F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1231C-CDE1-4250-A571-C2A25A81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0" y="1939028"/>
            <a:ext cx="4796328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67883-8DBB-4545-9514-DF419446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20" y="1720956"/>
            <a:ext cx="914400" cy="1968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28B10-6594-41C6-95F8-DEE26053BE2D}"/>
              </a:ext>
            </a:extLst>
          </p:cNvPr>
          <p:cNvSpPr txBox="1"/>
          <p:nvPr/>
        </p:nvSpPr>
        <p:spPr>
          <a:xfrm>
            <a:off x="4835846" y="2351157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4F8EE-BE89-43FB-94D5-B9AFF518F93B}"/>
              </a:ext>
            </a:extLst>
          </p:cNvPr>
          <p:cNvSpPr txBox="1"/>
          <p:nvPr/>
        </p:nvSpPr>
        <p:spPr>
          <a:xfrm>
            <a:off x="6005284" y="232193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A5BA4-D1DA-41CA-9B2F-72B9DD8E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49" y="1827514"/>
            <a:ext cx="1195138" cy="1601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C2A597-DAF6-4CB1-864A-C0240790E76B}"/>
              </a:ext>
            </a:extLst>
          </p:cNvPr>
          <p:cNvSpPr txBox="1"/>
          <p:nvPr/>
        </p:nvSpPr>
        <p:spPr>
          <a:xfrm>
            <a:off x="1962524" y="3223495"/>
            <a:ext cx="190985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Raw Interactions</a:t>
            </a:r>
          </a:p>
          <a:p>
            <a:r>
              <a:rPr lang="en-US" sz="1400" dirty="0"/>
              <a:t>user: 0, interaction: 7</a:t>
            </a:r>
          </a:p>
          <a:p>
            <a:r>
              <a:rPr lang="en-US" sz="1400" dirty="0"/>
              <a:t>user: 0, interaction: 3</a:t>
            </a:r>
          </a:p>
          <a:p>
            <a:r>
              <a:rPr lang="en-US" sz="1400" dirty="0"/>
              <a:t>user: 3, interaction: 3</a:t>
            </a:r>
          </a:p>
          <a:p>
            <a:r>
              <a:rPr lang="en-US" sz="1400" dirty="0"/>
              <a:t>user: 0, interaction: 1</a:t>
            </a:r>
          </a:p>
          <a:p>
            <a:r>
              <a:rPr lang="en-US" sz="1400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sz="1400" dirty="0"/>
              <a:t>user: 3, interaction: 2</a:t>
            </a:r>
          </a:p>
          <a:p>
            <a:r>
              <a:rPr lang="en-US" sz="1400" dirty="0"/>
              <a:t>user: 2, interaction: 3</a:t>
            </a:r>
          </a:p>
          <a:p>
            <a:r>
              <a:rPr lang="en-US" sz="1400" dirty="0"/>
              <a:t>user: 3, interaction: 0</a:t>
            </a:r>
          </a:p>
          <a:p>
            <a:r>
              <a:rPr lang="en-US" sz="1400" dirty="0"/>
              <a:t>user: 1, interaction: 2</a:t>
            </a:r>
          </a:p>
          <a:p>
            <a:r>
              <a:rPr lang="en-US" sz="1400" dirty="0"/>
              <a:t>user: 2, interaction: 2</a:t>
            </a:r>
          </a:p>
          <a:p>
            <a:r>
              <a:rPr lang="en-US" sz="1400" dirty="0"/>
              <a:t>user: 1, interaction: 5</a:t>
            </a:r>
          </a:p>
          <a:p>
            <a:r>
              <a:rPr lang="en-US" sz="1400" dirty="0">
                <a:highlight>
                  <a:srgbClr val="FFFF00"/>
                </a:highlight>
              </a:rPr>
              <a:t>user: 2, interaction: 4</a:t>
            </a:r>
          </a:p>
          <a:p>
            <a:r>
              <a:rPr lang="en-US" sz="1400" dirty="0"/>
              <a:t>user: 1, interaction: 7</a:t>
            </a:r>
          </a:p>
          <a:p>
            <a:r>
              <a:rPr lang="en-US" sz="1400" dirty="0"/>
              <a:t>user: 2, interaction: 1</a:t>
            </a:r>
          </a:p>
          <a:p>
            <a:r>
              <a:rPr lang="en-US" sz="1400" dirty="0"/>
              <a:t>user: 3, interaction: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6E8B3-BBBC-481D-A265-F6CA785EAA53}"/>
              </a:ext>
            </a:extLst>
          </p:cNvPr>
          <p:cNvSpPr txBox="1"/>
          <p:nvPr/>
        </p:nvSpPr>
        <p:spPr>
          <a:xfrm>
            <a:off x="6074616" y="4113295"/>
            <a:ext cx="3229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Users 0 and 2 have interacted with item 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596CC-F030-4665-833A-5CF47CBD9F14}"/>
              </a:ext>
            </a:extLst>
          </p:cNvPr>
          <p:cNvSpPr txBox="1"/>
          <p:nvPr/>
        </p:nvSpPr>
        <p:spPr>
          <a:xfrm>
            <a:off x="2209800" y="1378858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37C1B-8E96-4D69-95F6-8E7205E0A31D}"/>
              </a:ext>
            </a:extLst>
          </p:cNvPr>
          <p:cNvSpPr txBox="1"/>
          <p:nvPr/>
        </p:nvSpPr>
        <p:spPr>
          <a:xfrm>
            <a:off x="5448300" y="1354253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BC953-6ED2-465C-9F1A-F2934FAE6410}"/>
              </a:ext>
            </a:extLst>
          </p:cNvPr>
          <p:cNvSpPr txBox="1"/>
          <p:nvPr/>
        </p:nvSpPr>
        <p:spPr>
          <a:xfrm>
            <a:off x="7006128" y="1354253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AE4FD-8113-4959-AC57-C22563D68942}"/>
              </a:ext>
            </a:extLst>
          </p:cNvPr>
          <p:cNvSpPr txBox="1"/>
          <p:nvPr/>
        </p:nvSpPr>
        <p:spPr>
          <a:xfrm>
            <a:off x="3710589" y="3442580"/>
            <a:ext cx="172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arbitrary user has interacted with item 4 once.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162C01-A3D7-476B-BDDD-05A79EDED22E}"/>
              </a:ext>
            </a:extLst>
          </p:cNvPr>
          <p:cNvSpPr/>
          <p:nvPr/>
        </p:nvSpPr>
        <p:spPr>
          <a:xfrm>
            <a:off x="5236221" y="1631671"/>
            <a:ext cx="138165" cy="205757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FF9F3-4F7F-4B3E-937B-4014FF775AE1}"/>
              </a:ext>
            </a:extLst>
          </p:cNvPr>
          <p:cNvCxnSpPr/>
          <p:nvPr/>
        </p:nvCxnSpPr>
        <p:spPr>
          <a:xfrm flipV="1">
            <a:off x="4267200" y="2796964"/>
            <a:ext cx="1107187" cy="769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6A843-F73D-49C9-9C52-256D4BF4D659}"/>
              </a:ext>
            </a:extLst>
          </p:cNvPr>
          <p:cNvSpPr/>
          <p:nvPr/>
        </p:nvSpPr>
        <p:spPr>
          <a:xfrm>
            <a:off x="6844776" y="1720956"/>
            <a:ext cx="161352" cy="172162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82F1B-B820-462B-A6C7-506D45646CFB}"/>
              </a:ext>
            </a:extLst>
          </p:cNvPr>
          <p:cNvSpPr txBox="1"/>
          <p:nvPr/>
        </p:nvSpPr>
        <p:spPr>
          <a:xfrm rot="16200000">
            <a:off x="-36262" y="244326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C21D6-FA1A-472D-B400-3E4E8B18614C}"/>
              </a:ext>
            </a:extLst>
          </p:cNvPr>
          <p:cNvSpPr txBox="1"/>
          <p:nvPr/>
        </p:nvSpPr>
        <p:spPr>
          <a:xfrm>
            <a:off x="2209800" y="179756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D6920-4C6D-4076-9D30-9C578A0AF712}"/>
              </a:ext>
            </a:extLst>
          </p:cNvPr>
          <p:cNvCxnSpPr>
            <a:endCxn id="8" idx="2"/>
          </p:cNvCxnSpPr>
          <p:nvPr/>
        </p:nvCxnSpPr>
        <p:spPr>
          <a:xfrm flipV="1">
            <a:off x="7315200" y="3429000"/>
            <a:ext cx="182818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FA0-9325-45D7-8E29-7DEB1B8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User-Centric </a:t>
            </a:r>
            <a:r>
              <a:rPr lang="en-US" sz="4000" dirty="0"/>
              <a:t>Recommendations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86F7-B26C-4A0A-B152-1A976391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A0CC5-2A97-436E-B6DE-F4B0AF8BAB5D}"/>
              </a:ext>
            </a:extLst>
          </p:cNvPr>
          <p:cNvSpPr/>
          <p:nvPr/>
        </p:nvSpPr>
        <p:spPr>
          <a:xfrm>
            <a:off x="3054821" y="3778914"/>
            <a:ext cx="30510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A</a:t>
            </a:r>
            <a:r>
              <a:rPr lang="en-US" sz="8000" b="1" baseline="30000" dirty="0"/>
              <a:t>T</a:t>
            </a:r>
            <a:r>
              <a:rPr lang="en-US" sz="8000" b="1" dirty="0"/>
              <a:t>(Ah)</a:t>
            </a:r>
          </a:p>
        </p:txBody>
      </p:sp>
    </p:spTree>
    <p:extLst>
      <p:ext uri="{BB962C8B-B14F-4D97-AF65-F5344CB8AC3E}">
        <p14:creationId xmlns:p14="http://schemas.microsoft.com/office/powerpoint/2010/main" val="38151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D792-120C-49E9-B212-71DE932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User Centric</a:t>
            </a:r>
            <a:br>
              <a:rPr lang="en-US" sz="4800" dirty="0"/>
            </a:br>
            <a:r>
              <a:rPr lang="en-US" sz="4800" dirty="0"/>
              <a:t>Recommendation A</a:t>
            </a:r>
            <a:r>
              <a:rPr lang="en-US" sz="4800" baseline="30000" dirty="0"/>
              <a:t>T</a:t>
            </a:r>
            <a:r>
              <a:rPr lang="en-US" sz="4800" dirty="0"/>
              <a:t>(Ah)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F55E-9A43-43EF-A58C-5D3EC27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4D008-3F0D-4F80-A3EC-E45D43CB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03" y="1988665"/>
            <a:ext cx="933628" cy="125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B157B-712F-49AD-8DC8-15C7BC229C05}"/>
              </a:ext>
            </a:extLst>
          </p:cNvPr>
          <p:cNvSpPr txBox="1"/>
          <p:nvPr/>
        </p:nvSpPr>
        <p:spPr>
          <a:xfrm>
            <a:off x="3226076" y="2190213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1F89-7BC5-42E7-884F-200F9EF94699}"/>
              </a:ext>
            </a:extLst>
          </p:cNvPr>
          <p:cNvSpPr txBox="1"/>
          <p:nvPr/>
        </p:nvSpPr>
        <p:spPr>
          <a:xfrm>
            <a:off x="4663731" y="225176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09A5E-43E7-4545-BF26-80CD94EF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8" y="1599309"/>
            <a:ext cx="2907925" cy="1918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A0993-792A-4336-B4AD-1FC3547455FC}"/>
              </a:ext>
            </a:extLst>
          </p:cNvPr>
          <p:cNvSpPr txBox="1"/>
          <p:nvPr/>
        </p:nvSpPr>
        <p:spPr>
          <a:xfrm>
            <a:off x="2153912" y="3636373"/>
            <a:ext cx="1770138" cy="316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Raw Interactions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3</a:t>
            </a:r>
          </a:p>
          <a:p>
            <a:r>
              <a:rPr lang="en-US" sz="1200" dirty="0"/>
              <a:t>user: 3, interaction: 3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1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sz="1200" dirty="0"/>
              <a:t>user: 3, interaction: 2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3</a:t>
            </a:r>
          </a:p>
          <a:p>
            <a:r>
              <a:rPr lang="en-US" sz="1200" dirty="0"/>
              <a:t>user: 3, interaction: 0</a:t>
            </a:r>
          </a:p>
          <a:p>
            <a:r>
              <a:rPr lang="en-US" sz="1200" dirty="0"/>
              <a:t>user: 1, interaction: 2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2</a:t>
            </a:r>
          </a:p>
          <a:p>
            <a:r>
              <a:rPr lang="en-US" sz="1200" dirty="0"/>
              <a:t>user: 1, interaction: 5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4</a:t>
            </a:r>
          </a:p>
          <a:p>
            <a:r>
              <a:rPr lang="en-US" sz="1200" dirty="0"/>
              <a:t>user: 1, interaction: 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1</a:t>
            </a:r>
          </a:p>
          <a:p>
            <a:r>
              <a:rPr lang="en-US" sz="1200" dirty="0"/>
              <a:t>user: 3, interaction: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EC0CB-9904-4320-9B65-388A5749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38" y="1563327"/>
            <a:ext cx="732493" cy="1990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21DC0-77B5-45CD-8687-D78A8F8C2461}"/>
              </a:ext>
            </a:extLst>
          </p:cNvPr>
          <p:cNvSpPr txBox="1"/>
          <p:nvPr/>
        </p:nvSpPr>
        <p:spPr>
          <a:xfrm>
            <a:off x="6038948" y="2190212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0 interactions -&gt; 1, 3, 4, 7</a:t>
            </a:r>
          </a:p>
          <a:p>
            <a:r>
              <a:rPr lang="en-US" dirty="0"/>
              <a:t>User 2 interactions -&gt; 1, 2, 3,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39F81-2F2F-4DCF-816F-B724C0399841}"/>
              </a:ext>
            </a:extLst>
          </p:cNvPr>
          <p:cNvSpPr txBox="1"/>
          <p:nvPr/>
        </p:nvSpPr>
        <p:spPr>
          <a:xfrm>
            <a:off x="3924050" y="4116846"/>
            <a:ext cx="5241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interesting, a current interaction with item 4 (the “h”) shows us that two users (0,2) have interacted with item 4 (Ah) once, thus, the combined interactions/recommendations of both users is items (1, 2, 3, 4, 7) with various weights.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6EB5C-9904-4726-83E5-73B4275AC9A7}"/>
              </a:ext>
            </a:extLst>
          </p:cNvPr>
          <p:cNvSpPr/>
          <p:nvPr/>
        </p:nvSpPr>
        <p:spPr>
          <a:xfrm>
            <a:off x="1758698" y="3388958"/>
            <a:ext cx="487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baseline="30000" dirty="0"/>
              <a:t>T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4E8F5-A0F5-4EC2-A0BB-FF8090E2C797}"/>
              </a:ext>
            </a:extLst>
          </p:cNvPr>
          <p:cNvSpPr/>
          <p:nvPr/>
        </p:nvSpPr>
        <p:spPr>
          <a:xfrm>
            <a:off x="3969932" y="3305597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EE520-D06F-4410-8C4C-A4A9C8B03422}"/>
              </a:ext>
            </a:extLst>
          </p:cNvPr>
          <p:cNvSpPr/>
          <p:nvPr/>
        </p:nvSpPr>
        <p:spPr>
          <a:xfrm>
            <a:off x="3681650" y="1905000"/>
            <a:ext cx="128350" cy="1400597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B80A5-69A3-4FD3-B3E3-2F98528C5509}"/>
              </a:ext>
            </a:extLst>
          </p:cNvPr>
          <p:cNvSpPr txBox="1"/>
          <p:nvPr/>
        </p:nvSpPr>
        <p:spPr>
          <a:xfrm>
            <a:off x="4811219" y="36197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72FC-16EB-4CD9-AFBC-33DDA512844D}"/>
              </a:ext>
            </a:extLst>
          </p:cNvPr>
          <p:cNvCxnSpPr>
            <a:stCxn id="16" idx="0"/>
          </p:cNvCxnSpPr>
          <p:nvPr/>
        </p:nvCxnSpPr>
        <p:spPr>
          <a:xfrm flipV="1">
            <a:off x="5124767" y="3429000"/>
            <a:ext cx="209233" cy="190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E30CD3-1F06-4B7F-90DA-9B35ED694B05}"/>
              </a:ext>
            </a:extLst>
          </p:cNvPr>
          <p:cNvSpPr txBox="1"/>
          <p:nvPr/>
        </p:nvSpPr>
        <p:spPr>
          <a:xfrm>
            <a:off x="5750675" y="3636373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Weight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C6A856-2E75-4D6B-B94B-D6ED76313D74}"/>
              </a:ext>
            </a:extLst>
          </p:cNvPr>
          <p:cNvCxnSpPr/>
          <p:nvPr/>
        </p:nvCxnSpPr>
        <p:spPr>
          <a:xfrm flipH="1" flipV="1">
            <a:off x="5867400" y="3429000"/>
            <a:ext cx="384811" cy="20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7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E91-9FDF-4392-B6E2-F9C3B350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User vs Item</a:t>
            </a:r>
            <a:br>
              <a:rPr lang="en-US" dirty="0"/>
            </a:br>
            <a:r>
              <a:rPr lang="en-US" dirty="0"/>
              <a:t>Recommender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BD39A-33FB-4D1F-A9F5-3D2F50E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D610E-D4AA-42AA-B340-0654788E4DEC}"/>
              </a:ext>
            </a:extLst>
          </p:cNvPr>
          <p:cNvSpPr txBox="1"/>
          <p:nvPr/>
        </p:nvSpPr>
        <p:spPr>
          <a:xfrm>
            <a:off x="665976" y="2761367"/>
            <a:ext cx="32070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  <a:r>
              <a:rPr lang="en-US" sz="2800" b="1" dirty="0"/>
              <a:t>(Ah)</a:t>
            </a:r>
          </a:p>
          <a:p>
            <a:r>
              <a:rPr lang="en-US" sz="2800" b="1" dirty="0"/>
              <a:t>[I x U] ([U x I] [I x 1])</a:t>
            </a:r>
          </a:p>
          <a:p>
            <a:r>
              <a:rPr lang="en-US" sz="2800" b="1" dirty="0"/>
              <a:t>[I x U] [U x 1]</a:t>
            </a:r>
          </a:p>
          <a:p>
            <a:r>
              <a:rPr lang="en-US" sz="2800" b="1" dirty="0"/>
              <a:t>[I x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B214C-A435-403F-8D91-AADD8BA6B181}"/>
              </a:ext>
            </a:extLst>
          </p:cNvPr>
          <p:cNvSpPr txBox="1"/>
          <p:nvPr/>
        </p:nvSpPr>
        <p:spPr>
          <a:xfrm>
            <a:off x="5410200" y="2842340"/>
            <a:ext cx="32070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</a:t>
            </a:r>
            <a:r>
              <a:rPr lang="en-US" sz="2800" b="1" baseline="30000" dirty="0"/>
              <a:t>T</a:t>
            </a:r>
            <a:r>
              <a:rPr lang="en-US" sz="2800" b="1" dirty="0"/>
              <a:t>A)h</a:t>
            </a:r>
          </a:p>
          <a:p>
            <a:r>
              <a:rPr lang="en-US" sz="2800" b="1" dirty="0"/>
              <a:t>([I x U] [U x I]) [I x 1]</a:t>
            </a:r>
          </a:p>
          <a:p>
            <a:r>
              <a:rPr lang="en-US" sz="2800" b="1" dirty="0"/>
              <a:t>[I x I][I x 1]</a:t>
            </a:r>
          </a:p>
          <a:p>
            <a:r>
              <a:rPr lang="en-US" sz="2800" b="1" dirty="0"/>
              <a:t>[I x 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D7A16-0B7B-44A7-948F-ED409F41F4AE}"/>
              </a:ext>
            </a:extLst>
          </p:cNvPr>
          <p:cNvSpPr txBox="1"/>
          <p:nvPr/>
        </p:nvSpPr>
        <p:spPr>
          <a:xfrm>
            <a:off x="3124201" y="1467053"/>
            <a:ext cx="3128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 – [U x I] size matrix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baseline="30000" dirty="0">
                <a:solidFill>
                  <a:srgbClr val="008000"/>
                </a:solidFill>
              </a:rPr>
              <a:t>T</a:t>
            </a:r>
            <a:r>
              <a:rPr lang="en-US" sz="2400" b="1" dirty="0">
                <a:solidFill>
                  <a:srgbClr val="008000"/>
                </a:solidFill>
              </a:rPr>
              <a:t> – [I x U] size matrix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h – [I x 1] size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E11BE-2BF4-43BC-B701-CB259341BA7D}"/>
              </a:ext>
            </a:extLst>
          </p:cNvPr>
          <p:cNvSpPr txBox="1"/>
          <p:nvPr/>
        </p:nvSpPr>
        <p:spPr>
          <a:xfrm>
            <a:off x="1332557" y="2438400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User Centric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D0898-DFB9-468C-B2C2-85878F814DF1}"/>
              </a:ext>
            </a:extLst>
          </p:cNvPr>
          <p:cNvSpPr txBox="1"/>
          <p:nvPr/>
        </p:nvSpPr>
        <p:spPr>
          <a:xfrm>
            <a:off x="6019800" y="2530534"/>
            <a:ext cx="180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Item Centric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30D2D-6A5C-490C-9D8B-70E161FF08CD}"/>
              </a:ext>
            </a:extLst>
          </p:cNvPr>
          <p:cNvSpPr txBox="1"/>
          <p:nvPr/>
        </p:nvSpPr>
        <p:spPr>
          <a:xfrm>
            <a:off x="265086" y="4828677"/>
            <a:ext cx="369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The real-time computation with the user vector (multiply in parenthesis) must be done </a:t>
            </a:r>
            <a:r>
              <a:rPr lang="en-US" b="1" u="sng" dirty="0">
                <a:solidFill>
                  <a:srgbClr val="0070C0"/>
                </a:solidFill>
              </a:rPr>
              <a:t>first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 way to pre-compute.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Slower response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80DE8-9277-4DB3-9D46-E69F8330BE07}"/>
              </a:ext>
            </a:extLst>
          </p:cNvPr>
          <p:cNvSpPr txBox="1"/>
          <p:nvPr/>
        </p:nvSpPr>
        <p:spPr>
          <a:xfrm>
            <a:off x="4518660" y="4832436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70C0"/>
                </a:solidFill>
              </a:rPr>
              <a:t>Precompute</a:t>
            </a:r>
            <a:r>
              <a:rPr lang="en-US" b="1" dirty="0">
                <a:solidFill>
                  <a:srgbClr val="0070C0"/>
                </a:solidFill>
              </a:rPr>
              <a:t> the part in parenthesis.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May be done </a:t>
            </a:r>
            <a:r>
              <a:rPr lang="en-US" b="1" u="sng" dirty="0">
                <a:solidFill>
                  <a:srgbClr val="0070C0"/>
                </a:solidFill>
              </a:rPr>
              <a:t>off-line</a:t>
            </a:r>
            <a:r>
              <a:rPr lang="en-US" b="1" dirty="0">
                <a:solidFill>
                  <a:srgbClr val="0070C0"/>
                </a:solidFill>
              </a:rPr>
              <a:t> (e.g. overnight).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Only the recommendation for the smaller user vector needs to be done in real-time.</a:t>
            </a:r>
          </a:p>
        </p:txBody>
      </p:sp>
    </p:spTree>
    <p:extLst>
      <p:ext uri="{BB962C8B-B14F-4D97-AF65-F5344CB8AC3E}">
        <p14:creationId xmlns:p14="http://schemas.microsoft.com/office/powerpoint/2010/main" val="85020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B0B3-26A1-4316-A35F-BCDFB86F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Co-Occurrence?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9808-035C-4037-99A4-2366C1BE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AE6DB8-8EE7-4FEC-98EC-A42FD1230BDF}"/>
              </a:ext>
            </a:extLst>
          </p:cNvPr>
          <p:cNvSpPr txBox="1">
            <a:spLocks/>
          </p:cNvSpPr>
          <p:nvPr/>
        </p:nvSpPr>
        <p:spPr>
          <a:xfrm>
            <a:off x="567923" y="2667000"/>
            <a:ext cx="8013192" cy="3581400"/>
          </a:xfrm>
          <a:prstGeom prst="rect">
            <a:avLst/>
          </a:prstGeom>
          <a:solidFill>
            <a:schemeClr val="bg1"/>
          </a:solidFill>
        </p:spPr>
        <p:txBody>
          <a:bodyPr vert="horz" lIns="146304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data analysis technique – predictive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b="1" dirty="0" err="1"/>
              <a:t>Sessionization</a:t>
            </a:r>
            <a:r>
              <a:rPr lang="en-US" b="1" dirty="0"/>
              <a:t>” – grouping data into sessions. i.e. Documents, blog posts, time frames, login to logout,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Consider the information in a session to have “occurred together”.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Determine importance of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can we do with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 the likelihood of information in other sessions (i.e. a “recommender”).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Predictive failure – Predict a high likelihood of equipment failure before it happens.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Social networking – Predict relationships between actors in a session.</a:t>
            </a:r>
          </a:p>
        </p:txBody>
      </p:sp>
    </p:spTree>
    <p:extLst>
      <p:ext uri="{BB962C8B-B14F-4D97-AF65-F5344CB8AC3E}">
        <p14:creationId xmlns:p14="http://schemas.microsoft.com/office/powerpoint/2010/main" val="392790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C35-F1B6-4EAA-9266-11BB0976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" y="457200"/>
            <a:ext cx="8013192" cy="1636776"/>
          </a:xfrm>
        </p:spPr>
        <p:txBody>
          <a:bodyPr/>
          <a:lstStyle/>
          <a:p>
            <a:pPr algn="ctr"/>
            <a:r>
              <a:rPr lang="en-US" dirty="0"/>
              <a:t>Co-Occurrence</a:t>
            </a:r>
            <a:br>
              <a:rPr lang="en-US" dirty="0"/>
            </a:br>
            <a:r>
              <a:rPr lang="en-US" dirty="0"/>
              <a:t>Overview By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E9ED-A890-4824-9073-B68ACB27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B845E-E54E-4123-A7F0-70AEC7EF3F9C}"/>
              </a:ext>
            </a:extLst>
          </p:cNvPr>
          <p:cNvSpPr txBox="1"/>
          <p:nvPr/>
        </p:nvSpPr>
        <p:spPr>
          <a:xfrm>
            <a:off x="793335" y="3408324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/>
              <a:t>Example key idea: What would the data show if people and companies had nothing to do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38100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F110-1233-4312-9FF7-58231FC9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Text Processing With Co-Occurrence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D0F7D-45FA-48D5-B60B-BF68FBA3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2EEA9-7EF9-48A1-81A0-999C9D739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281" y="223445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70D79-4EFA-4455-8DA1-89B3D0E5A63D}"/>
              </a:ext>
            </a:extLst>
          </p:cNvPr>
          <p:cNvSpPr txBox="1"/>
          <p:nvPr/>
        </p:nvSpPr>
        <p:spPr>
          <a:xfrm>
            <a:off x="0" y="1699545"/>
            <a:ext cx="139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Documents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Sessionization</a:t>
            </a:r>
            <a:r>
              <a:rPr lang="en-US" sz="1400" dirty="0"/>
              <a:t>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ABE26D-67FF-470B-9A2A-BDDE586808C9}"/>
              </a:ext>
            </a:extLst>
          </p:cNvPr>
          <p:cNvGraphicFramePr>
            <a:graphicFrameLocks noGrp="1"/>
          </p:cNvGraphicFramePr>
          <p:nvPr/>
        </p:nvGraphicFramePr>
        <p:xfrm>
          <a:off x="1964412" y="1865127"/>
          <a:ext cx="4542160" cy="166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40">
                  <a:extLst>
                    <a:ext uri="{9D8B030D-6E8A-4147-A177-3AD203B41FA5}">
                      <a16:colId xmlns:a16="http://schemas.microsoft.com/office/drawing/2014/main" val="1977130172"/>
                    </a:ext>
                  </a:extLst>
                </a:gridCol>
                <a:gridCol w="1135540">
                  <a:extLst>
                    <a:ext uri="{9D8B030D-6E8A-4147-A177-3AD203B41FA5}">
                      <a16:colId xmlns:a16="http://schemas.microsoft.com/office/drawing/2014/main" val="2600913307"/>
                    </a:ext>
                  </a:extLst>
                </a:gridCol>
                <a:gridCol w="1135540">
                  <a:extLst>
                    <a:ext uri="{9D8B030D-6E8A-4147-A177-3AD203B41FA5}">
                      <a16:colId xmlns:a16="http://schemas.microsoft.com/office/drawing/2014/main" val="3869130522"/>
                    </a:ext>
                  </a:extLst>
                </a:gridCol>
                <a:gridCol w="1135540">
                  <a:extLst>
                    <a:ext uri="{9D8B030D-6E8A-4147-A177-3AD203B41FA5}">
                      <a16:colId xmlns:a16="http://schemas.microsoft.com/office/drawing/2014/main" val="788771672"/>
                    </a:ext>
                  </a:extLst>
                </a:gridCol>
              </a:tblGrid>
              <a:tr h="51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10645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Elon Musk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52666"/>
                  </a:ext>
                </a:extLst>
              </a:tr>
              <a:tr h="23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Mark Zuckerberg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70010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 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9658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57F9E-7914-429E-AA94-8CFEDEC95B58}"/>
              </a:ext>
            </a:extLst>
          </p:cNvPr>
          <p:cNvCxnSpPr>
            <a:cxnSpLocks/>
          </p:cNvCxnSpPr>
          <p:nvPr/>
        </p:nvCxnSpPr>
        <p:spPr>
          <a:xfrm flipH="1" flipV="1">
            <a:off x="6056245" y="2570220"/>
            <a:ext cx="646684" cy="292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D732D5-105C-4BE5-8823-4B6ABABE28CA}"/>
              </a:ext>
            </a:extLst>
          </p:cNvPr>
          <p:cNvSpPr txBox="1"/>
          <p:nvPr/>
        </p:nvSpPr>
        <p:spPr>
          <a:xfrm>
            <a:off x="6630368" y="2628900"/>
            <a:ext cx="23623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 of how many times a document contains both “</a:t>
            </a:r>
            <a:r>
              <a:rPr lang="en-US" sz="1400" dirty="0" err="1"/>
              <a:t>Telsa</a:t>
            </a:r>
            <a:r>
              <a:rPr lang="en-US" sz="1400" dirty="0"/>
              <a:t>” and “Elon Musk”.</a:t>
            </a:r>
          </a:p>
          <a:p>
            <a:endParaRPr lang="en-US" sz="1400" dirty="0"/>
          </a:p>
          <a:p>
            <a:r>
              <a:rPr lang="en-US" sz="1400" dirty="0"/>
              <a:t>If we normalize by the total count (11,540), we have </a:t>
            </a:r>
          </a:p>
          <a:p>
            <a:r>
              <a:rPr lang="en-US" sz="1400" dirty="0"/>
              <a:t>P(Tesla, Elon Musk)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1C5727-11BE-410C-8D4D-4169E6A002F8}"/>
              </a:ext>
            </a:extLst>
          </p:cNvPr>
          <p:cNvSpPr/>
          <p:nvPr/>
        </p:nvSpPr>
        <p:spPr>
          <a:xfrm>
            <a:off x="1088681" y="2514600"/>
            <a:ext cx="587719" cy="228600"/>
          </a:xfrm>
          <a:prstGeom prst="rightArrow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26408A-F65C-4818-9638-50C29F2D5DE1}"/>
              </a:ext>
            </a:extLst>
          </p:cNvPr>
          <p:cNvSpPr txBox="1"/>
          <p:nvPr/>
        </p:nvSpPr>
        <p:spPr>
          <a:xfrm>
            <a:off x="3505200" y="152023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Companies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7F4CA-EB94-4A8C-9AB9-EFC27BDFD55A}"/>
              </a:ext>
            </a:extLst>
          </p:cNvPr>
          <p:cNvSpPr txBox="1"/>
          <p:nvPr/>
        </p:nvSpPr>
        <p:spPr>
          <a:xfrm rot="16200000">
            <a:off x="1348634" y="2669816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People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4E591-3485-4948-9488-16A395CA2F67}"/>
              </a:ext>
            </a:extLst>
          </p:cNvPr>
          <p:cNvSpPr txBox="1"/>
          <p:nvPr/>
        </p:nvSpPr>
        <p:spPr>
          <a:xfrm>
            <a:off x="300254" y="4255749"/>
            <a:ext cx="854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Normalized counts are just “popularity”; how do we find “importance”?</a:t>
            </a:r>
          </a:p>
          <a:p>
            <a:pPr algn="ctr"/>
            <a:r>
              <a:rPr lang="en-US" sz="1600" b="1" dirty="0"/>
              <a:t>Need to compare to P(Tesla)P(Elon Musk) – The expected probability if they were independent.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94533-A96D-4DF8-A52C-9466A8733B61}"/>
              </a:ext>
            </a:extLst>
          </p:cNvPr>
          <p:cNvSpPr txBox="1"/>
          <p:nvPr/>
        </p:nvSpPr>
        <p:spPr>
          <a:xfrm>
            <a:off x="3048000" y="3466218"/>
            <a:ext cx="2595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Co-Occurrence Matrix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9A6D73-8712-4E24-9785-C783A52289C6}"/>
              </a:ext>
            </a:extLst>
          </p:cNvPr>
          <p:cNvSpPr/>
          <p:nvPr/>
        </p:nvSpPr>
        <p:spPr>
          <a:xfrm>
            <a:off x="3404670" y="2448757"/>
            <a:ext cx="2971800" cy="209619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D5A1A2-5FAB-4481-8DE1-352E9F3E842E}"/>
              </a:ext>
            </a:extLst>
          </p:cNvPr>
          <p:cNvSpPr/>
          <p:nvPr/>
        </p:nvSpPr>
        <p:spPr>
          <a:xfrm>
            <a:off x="5689366" y="2403703"/>
            <a:ext cx="458504" cy="1127652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935C0-8201-419F-BC39-DC55FDC803F6}"/>
              </a:ext>
            </a:extLst>
          </p:cNvPr>
          <p:cNvSpPr txBox="1"/>
          <p:nvPr/>
        </p:nvSpPr>
        <p:spPr>
          <a:xfrm>
            <a:off x="6651430" y="2237601"/>
            <a:ext cx="218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P(Elon Musk) = 325 / 11,540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8A55E5-4B50-48CD-904E-F4E7E4786CFB}"/>
              </a:ext>
            </a:extLst>
          </p:cNvPr>
          <p:cNvCxnSpPr/>
          <p:nvPr/>
        </p:nvCxnSpPr>
        <p:spPr>
          <a:xfrm flipH="1">
            <a:off x="6422830" y="2403703"/>
            <a:ext cx="258440" cy="14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F9C77A3-935D-4862-B9E8-CD9B6A443966}"/>
              </a:ext>
            </a:extLst>
          </p:cNvPr>
          <p:cNvSpPr txBox="1"/>
          <p:nvPr/>
        </p:nvSpPr>
        <p:spPr>
          <a:xfrm>
            <a:off x="3962400" y="3912733"/>
            <a:ext cx="180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P(Tesla) = 810 / 11,540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7A4657-7CC4-4971-8B53-EBCF740F2BA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767510" y="3530947"/>
            <a:ext cx="52434" cy="535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EF8C49-E23F-4796-8FD1-39E83CB553B2}"/>
              </a:ext>
            </a:extLst>
          </p:cNvPr>
          <p:cNvSpPr txBox="1"/>
          <p:nvPr/>
        </p:nvSpPr>
        <p:spPr>
          <a:xfrm>
            <a:off x="227205" y="4937661"/>
            <a:ext cx="4397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Expected Count </a:t>
            </a:r>
          </a:p>
          <a:p>
            <a:r>
              <a:rPr lang="en-US" sz="1600" dirty="0"/>
              <a:t>	= P(Tesla) P(Elon Musk) * Total</a:t>
            </a:r>
          </a:p>
          <a:p>
            <a:r>
              <a:rPr lang="en-US" sz="1600" dirty="0"/>
              <a:t>	= (810 / 11,540) * (325 / 11,540) * 11,540</a:t>
            </a:r>
          </a:p>
          <a:p>
            <a:r>
              <a:rPr lang="en-US" sz="1600" dirty="0"/>
              <a:t>	= (810 * 325) / 11,540</a:t>
            </a:r>
          </a:p>
          <a:p>
            <a:r>
              <a:rPr lang="en-US" sz="1600" dirty="0"/>
              <a:t>	= 22.8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1DC407-0DEB-460C-8DFB-E778978F7BE4}"/>
              </a:ext>
            </a:extLst>
          </p:cNvPr>
          <p:cNvSpPr txBox="1"/>
          <p:nvPr/>
        </p:nvSpPr>
        <p:spPr>
          <a:xfrm>
            <a:off x="4624948" y="4828189"/>
            <a:ext cx="431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Hmm… The observed co-occurrence count is 300, the expected count is 22.8. We need to determine if this relationship is “important”. More on this later…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A9D766-6CCC-4F68-A031-EBC510162C65}"/>
              </a:ext>
            </a:extLst>
          </p:cNvPr>
          <p:cNvSpPr/>
          <p:nvPr/>
        </p:nvSpPr>
        <p:spPr>
          <a:xfrm>
            <a:off x="1935750" y="6508623"/>
            <a:ext cx="7184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http://www.andrew.cmu.edu/user/georgech/94-775/Lectures/UDA%20Lecture%2002%20-%20Basic%20Text%20Analysis%20Wrap-up,%20Co-occurrence%20Analysis.pdf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69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7" grpId="0"/>
      <p:bldP spid="29" grpId="0"/>
      <p:bldP spid="30" grpId="0" animBg="1"/>
      <p:bldP spid="31" grpId="0" animBg="1"/>
      <p:bldP spid="32" grpId="0"/>
      <p:bldP spid="39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E14-458B-45F1-AD85-C2AFA9DB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Telsa</a:t>
            </a:r>
            <a:r>
              <a:rPr lang="en-US" dirty="0"/>
              <a:t> and Mark 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AB1C-5B88-467B-A4A7-4F126715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now just ignore the total normalization.</a:t>
            </a:r>
          </a:p>
          <a:p>
            <a:r>
              <a:rPr lang="en-US" dirty="0"/>
              <a:t>Joint probability = P(Tesla, </a:t>
            </a:r>
            <a:r>
              <a:rPr lang="en-US" dirty="0" err="1"/>
              <a:t>MarkZ</a:t>
            </a:r>
            <a:r>
              <a:rPr lang="en-US" dirty="0"/>
              <a:t>) = 500.</a:t>
            </a:r>
          </a:p>
          <a:p>
            <a:r>
              <a:rPr lang="en-US" dirty="0"/>
              <a:t>Independent probabilities</a:t>
            </a:r>
          </a:p>
          <a:p>
            <a:pPr lvl="1"/>
            <a:r>
              <a:rPr lang="en-US" dirty="0"/>
              <a:t>P(Tesla) = 300 + 500 + 10 = 810 (column sum).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MarkZ</a:t>
            </a:r>
            <a:r>
              <a:rPr lang="en-US" dirty="0"/>
              <a:t>) = 500 + 10,000 + 500 = 11,000 (row sum).</a:t>
            </a:r>
          </a:p>
          <a:p>
            <a:r>
              <a:rPr lang="en-US" dirty="0"/>
              <a:t>Expected count if independent = </a:t>
            </a:r>
            <a:br>
              <a:rPr lang="en-US" dirty="0"/>
            </a:br>
            <a:r>
              <a:rPr lang="en-US" dirty="0"/>
              <a:t>(810 * 11,000) / 11,540 = 772.1.</a:t>
            </a:r>
          </a:p>
          <a:p>
            <a:r>
              <a:rPr lang="en-US" dirty="0"/>
              <a:t>Ratios</a:t>
            </a:r>
          </a:p>
          <a:p>
            <a:pPr lvl="1"/>
            <a:r>
              <a:rPr lang="en-US" dirty="0"/>
              <a:t>Tesla and Elon Musk = 300/22.8 = 13.1.</a:t>
            </a:r>
          </a:p>
          <a:p>
            <a:pPr lvl="1"/>
            <a:r>
              <a:rPr lang="en-US" dirty="0"/>
              <a:t>Tesla and Mark Z = 500 / 772.1 = 0.65.</a:t>
            </a:r>
          </a:p>
          <a:p>
            <a:pPr lvl="1"/>
            <a:r>
              <a:rPr lang="en-US" dirty="0"/>
              <a:t>The ratio (or log of it) is typically called the Pointwise Mutual Information. If PMI == 1 (or log(PMI) == 0), they are independent. Thus, even though the count of (</a:t>
            </a:r>
            <a:r>
              <a:rPr lang="en-US" dirty="0" err="1"/>
              <a:t>Telsa,MarkZ</a:t>
            </a:r>
            <a:r>
              <a:rPr lang="en-US" dirty="0"/>
              <a:t>) is greater than the count of (</a:t>
            </a:r>
            <a:r>
              <a:rPr lang="en-US" dirty="0" err="1"/>
              <a:t>Tesla,ElonM</a:t>
            </a:r>
            <a:r>
              <a:rPr lang="en-US" dirty="0"/>
              <a:t>), this is </a:t>
            </a:r>
            <a:r>
              <a:rPr lang="en-US"/>
              <a:t>just a coincidence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3A685-FE49-43B6-9616-8195B8CC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1FE40-07E3-462D-A644-3C8EF65624E5}"/>
              </a:ext>
            </a:extLst>
          </p:cNvPr>
          <p:cNvCxnSpPr>
            <a:cxnSpLocks/>
          </p:cNvCxnSpPr>
          <p:nvPr/>
        </p:nvCxnSpPr>
        <p:spPr>
          <a:xfrm flipH="1">
            <a:off x="5181600" y="3886200"/>
            <a:ext cx="990600" cy="361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A3AEDF-06D4-41F6-AD96-A5E86245815F}"/>
              </a:ext>
            </a:extLst>
          </p:cNvPr>
          <p:cNvSpPr txBox="1"/>
          <p:nvPr/>
        </p:nvSpPr>
        <p:spPr>
          <a:xfrm>
            <a:off x="6163112" y="3480923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Strong shared information between Tesla and Elon Musk.</a:t>
            </a:r>
          </a:p>
        </p:txBody>
      </p:sp>
    </p:spTree>
    <p:extLst>
      <p:ext uri="{BB962C8B-B14F-4D97-AF65-F5344CB8AC3E}">
        <p14:creationId xmlns:p14="http://schemas.microsoft.com/office/powerpoint/2010/main" val="40333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FA0-9325-45D7-8E29-7DEB1B87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1636776"/>
          </a:xfrm>
        </p:spPr>
        <p:txBody>
          <a:bodyPr/>
          <a:lstStyle/>
          <a:p>
            <a:pPr algn="ctr"/>
            <a:r>
              <a:rPr lang="en-US" dirty="0"/>
              <a:t>Item-Centric </a:t>
            </a:r>
            <a:r>
              <a:rPr lang="en-US" sz="4000" dirty="0"/>
              <a:t>Recommendations</a:t>
            </a:r>
            <a:br>
              <a:rPr lang="en-US" sz="4000" dirty="0"/>
            </a:br>
            <a:r>
              <a:rPr lang="en-US" sz="4000" dirty="0"/>
              <a:t>Using Co-Occurrence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86F7-B26C-4A0A-B152-1A976391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A0CC5-2A97-436E-B6DE-F4B0AF8BAB5D}"/>
              </a:ext>
            </a:extLst>
          </p:cNvPr>
          <p:cNvSpPr/>
          <p:nvPr/>
        </p:nvSpPr>
        <p:spPr>
          <a:xfrm>
            <a:off x="3054821" y="3778914"/>
            <a:ext cx="30343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(A</a:t>
            </a:r>
            <a:r>
              <a:rPr lang="en-US" sz="8000" b="1" baseline="30000" dirty="0"/>
              <a:t>T</a:t>
            </a:r>
            <a:r>
              <a:rPr lang="en-US" sz="8000" b="1" dirty="0"/>
              <a:t>A)h</a:t>
            </a:r>
          </a:p>
        </p:txBody>
      </p:sp>
    </p:spTree>
    <p:extLst>
      <p:ext uri="{BB962C8B-B14F-4D97-AF65-F5344CB8AC3E}">
        <p14:creationId xmlns:p14="http://schemas.microsoft.com/office/powerpoint/2010/main" val="4110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45867-97FB-4A44-B508-33B3C636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B982A-73C7-4EB6-9BBB-909368ED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A4D9-8E36-49DB-BA4A-7EC470B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Co-Occurrence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E282-6AED-43B9-8ADF-A89DCB71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recommendations are based on similar past </a:t>
            </a:r>
            <a:r>
              <a:rPr lang="en-US" i="1" dirty="0"/>
              <a:t>behaviors</a:t>
            </a:r>
            <a:r>
              <a:rPr lang="en-US" dirty="0"/>
              <a:t> (not similar users).</a:t>
            </a:r>
          </a:p>
          <a:p>
            <a:r>
              <a:rPr lang="en-US" dirty="0"/>
              <a:t>Easy to understand. Java simulation is 10 pages.</a:t>
            </a:r>
          </a:p>
          <a:p>
            <a:r>
              <a:rPr lang="en-US" dirty="0"/>
              <a:t>Easy to implement. Can be implemented on a microcontroller.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Efficient.</a:t>
            </a:r>
          </a:p>
          <a:p>
            <a:r>
              <a:rPr lang="en-US" dirty="0"/>
              <a:t>Excellent results compared to complex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DFEB-B487-40A7-80AB-5CA5C3D3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517-2954-495C-9B96-143B68C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Co-Occurrence Matrix- </a:t>
            </a:r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12-231C-4951-8FDD-CADFA64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way to represent events that occur together.</a:t>
            </a:r>
          </a:p>
          <a:p>
            <a:r>
              <a:rPr lang="en-US" dirty="0"/>
              <a:t>Indicates for each item pair, how many users interacted with it.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Raw data.</a:t>
            </a:r>
          </a:p>
          <a:p>
            <a:pPr lvl="1"/>
            <a:r>
              <a:rPr lang="en-US" dirty="0"/>
              <a:t>History matrix (A).</a:t>
            </a:r>
          </a:p>
          <a:p>
            <a:pPr lvl="1"/>
            <a:r>
              <a:rPr lang="en-US" dirty="0"/>
              <a:t>Co-occurrence matrix (C).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92A9-6403-496A-B066-BCB675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DB9-E386-4190-B8AC-5DEE8FAA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(A</a:t>
            </a:r>
            <a:r>
              <a:rPr lang="en-US" sz="4800" baseline="30000" dirty="0"/>
              <a:t>T</a:t>
            </a:r>
            <a:r>
              <a:rPr lang="en-US" sz="4800" dirty="0"/>
              <a:t>A)</a:t>
            </a:r>
            <a:r>
              <a:rPr lang="en-US" dirty="0"/>
              <a:t> – The Co-Occurrence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9D2E6-E832-4AA7-93CD-90FC867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BB5C-13E4-4A8F-9A7E-6A9796281C04}"/>
              </a:ext>
            </a:extLst>
          </p:cNvPr>
          <p:cNvSpPr txBox="1"/>
          <p:nvPr/>
        </p:nvSpPr>
        <p:spPr>
          <a:xfrm>
            <a:off x="3765611" y="1817769"/>
            <a:ext cx="16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 = A</a:t>
            </a:r>
            <a:r>
              <a:rPr lang="en-US" sz="3600" b="1" baseline="30000" dirty="0"/>
              <a:t>T</a:t>
            </a:r>
            <a:r>
              <a:rPr lang="en-US" sz="3600" b="1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DA361-2C82-4D69-B915-29DCEC16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3226889" cy="2128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0B974-6CA4-4842-8431-E2C5D8203ABE}"/>
              </a:ext>
            </a:extLst>
          </p:cNvPr>
          <p:cNvSpPr txBox="1"/>
          <p:nvPr/>
        </p:nvSpPr>
        <p:spPr>
          <a:xfrm>
            <a:off x="1981200" y="5181600"/>
            <a:ext cx="63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r>
              <a:rPr lang="en-US" sz="3600" b="1" baseline="30000" dirty="0"/>
              <a:t>T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651A8-127D-428A-8C22-BCA6F3EB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2962210"/>
            <a:ext cx="5069045" cy="1152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3FB92-A510-41C6-B4B2-EE34DBAF4457}"/>
              </a:ext>
            </a:extLst>
          </p:cNvPr>
          <p:cNvSpPr txBox="1"/>
          <p:nvPr/>
        </p:nvSpPr>
        <p:spPr>
          <a:xfrm>
            <a:off x="6096000" y="5173332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281F0-8CFB-4141-A817-8098FA55F74A}"/>
              </a:ext>
            </a:extLst>
          </p:cNvPr>
          <p:cNvSpPr txBox="1"/>
          <p:nvPr/>
        </p:nvSpPr>
        <p:spPr>
          <a:xfrm>
            <a:off x="3295114" y="3313580"/>
            <a:ext cx="51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2373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24E-0B8D-47F7-8D79-878513C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 Tell Us?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831CE-8DE8-4F31-A5D5-E0F7780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F91FE-2EAE-4E14-8BD2-93386E1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08262"/>
            <a:ext cx="595233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20CB-42F5-4BD3-A113-A0FE1CC26111}"/>
              </a:ext>
            </a:extLst>
          </p:cNvPr>
          <p:cNvSpPr txBox="1"/>
          <p:nvPr/>
        </p:nvSpPr>
        <p:spPr>
          <a:xfrm>
            <a:off x="6858240" y="1912044"/>
            <a:ext cx="21900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Raw Interactions</a:t>
            </a:r>
          </a:p>
          <a:p>
            <a:r>
              <a:rPr lang="en-US" dirty="0"/>
              <a:t>user: 0, interaction: 7</a:t>
            </a:r>
          </a:p>
          <a:p>
            <a:r>
              <a:rPr lang="en-US" dirty="0">
                <a:highlight>
                  <a:srgbClr val="FFCCFF"/>
                </a:highlight>
              </a:rPr>
              <a:t>user: 0, interaction: 3</a:t>
            </a:r>
          </a:p>
          <a:p>
            <a:r>
              <a:rPr lang="en-US" dirty="0"/>
              <a:t>user: 3, interaction: 3</a:t>
            </a:r>
          </a:p>
          <a:p>
            <a:r>
              <a:rPr lang="en-US" dirty="0"/>
              <a:t>user: 0, interaction: 1</a:t>
            </a:r>
          </a:p>
          <a:p>
            <a:r>
              <a:rPr lang="en-US" dirty="0">
                <a:highlight>
                  <a:srgbClr val="FFCCFF"/>
                </a:highlight>
              </a:rPr>
              <a:t>user: 0, interaction: 4</a:t>
            </a:r>
          </a:p>
          <a:p>
            <a:r>
              <a:rPr lang="en-US" dirty="0"/>
              <a:t>user: 3, interaction: 2</a:t>
            </a:r>
          </a:p>
          <a:p>
            <a:r>
              <a:rPr lang="en-US" dirty="0">
                <a:highlight>
                  <a:srgbClr val="FFCCFF"/>
                </a:highlight>
              </a:rPr>
              <a:t>user: 2, interaction: 3</a:t>
            </a:r>
          </a:p>
          <a:p>
            <a:r>
              <a:rPr lang="en-US" dirty="0"/>
              <a:t>user: 3, interaction: 0</a:t>
            </a:r>
          </a:p>
          <a:p>
            <a:r>
              <a:rPr lang="en-US" dirty="0"/>
              <a:t>user: 1, interaction: 2</a:t>
            </a:r>
          </a:p>
          <a:p>
            <a:r>
              <a:rPr lang="en-US" dirty="0"/>
              <a:t>user: 2, interaction: 2</a:t>
            </a:r>
          </a:p>
          <a:p>
            <a:r>
              <a:rPr lang="en-US" dirty="0"/>
              <a:t>user: 1, interaction: 5</a:t>
            </a:r>
          </a:p>
          <a:p>
            <a:r>
              <a:rPr lang="en-US" dirty="0">
                <a:highlight>
                  <a:srgbClr val="FFCCFF"/>
                </a:highlight>
              </a:rPr>
              <a:t>user: 2, interaction: 4</a:t>
            </a:r>
          </a:p>
          <a:p>
            <a:r>
              <a:rPr lang="en-US" dirty="0"/>
              <a:t>user: 1, interaction: 7</a:t>
            </a:r>
          </a:p>
          <a:p>
            <a:r>
              <a:rPr lang="en-US" dirty="0"/>
              <a:t>user: 2, interaction: 1</a:t>
            </a:r>
          </a:p>
          <a:p>
            <a:r>
              <a:rPr lang="en-US" dirty="0"/>
              <a:t>user: 3, interaction: 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F7C906-3063-4930-84FE-3A5A3A6EA83B}"/>
              </a:ext>
            </a:extLst>
          </p:cNvPr>
          <p:cNvCxnSpPr>
            <a:cxnSpLocks/>
          </p:cNvCxnSpPr>
          <p:nvPr/>
        </p:nvCxnSpPr>
        <p:spPr>
          <a:xfrm flipV="1">
            <a:off x="1066800" y="3162296"/>
            <a:ext cx="1833172" cy="1104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7362C-A0AF-440B-9EC0-7BFC677D8C1A}"/>
              </a:ext>
            </a:extLst>
          </p:cNvPr>
          <p:cNvSpPr txBox="1"/>
          <p:nvPr/>
        </p:nvSpPr>
        <p:spPr>
          <a:xfrm>
            <a:off x="304801" y="44196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were 2 users that had interactions with both (3, 4).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51DD6-F4D0-4269-9200-D035DEDD3203}"/>
              </a:ext>
            </a:extLst>
          </p:cNvPr>
          <p:cNvCxnSpPr/>
          <p:nvPr/>
        </p:nvCxnSpPr>
        <p:spPr>
          <a:xfrm>
            <a:off x="6248640" y="26670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A5DEC-914E-4F40-B752-637FA0A33C28}"/>
              </a:ext>
            </a:extLst>
          </p:cNvPr>
          <p:cNvCxnSpPr/>
          <p:nvPr/>
        </p:nvCxnSpPr>
        <p:spPr>
          <a:xfrm>
            <a:off x="6264176" y="40386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B65A2-BB2F-402D-9583-054DDC0E1108}"/>
              </a:ext>
            </a:extLst>
          </p:cNvPr>
          <p:cNvCxnSpPr/>
          <p:nvPr/>
        </p:nvCxnSpPr>
        <p:spPr>
          <a:xfrm>
            <a:off x="6264176" y="5410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715CED-7EC0-4B19-882E-D55960DF088D}"/>
              </a:ext>
            </a:extLst>
          </p:cNvPr>
          <p:cNvCxnSpPr/>
          <p:nvPr/>
        </p:nvCxnSpPr>
        <p:spPr>
          <a:xfrm>
            <a:off x="6264176" y="3505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B9655-163E-4EC0-92DC-5077F3D8F895}"/>
              </a:ext>
            </a:extLst>
          </p:cNvPr>
          <p:cNvCxnSpPr/>
          <p:nvPr/>
        </p:nvCxnSpPr>
        <p:spPr>
          <a:xfrm>
            <a:off x="6248640" y="2667000"/>
            <a:ext cx="15536" cy="838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E6A3F0-3D77-41AE-BCAC-8902FF02D627}"/>
              </a:ext>
            </a:extLst>
          </p:cNvPr>
          <p:cNvCxnSpPr/>
          <p:nvPr/>
        </p:nvCxnSpPr>
        <p:spPr>
          <a:xfrm>
            <a:off x="6264176" y="4038600"/>
            <a:ext cx="0" cy="13716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BDF3E23-69F0-46B5-8793-991156A7233B}"/>
              </a:ext>
            </a:extLst>
          </p:cNvPr>
          <p:cNvSpPr/>
          <p:nvPr/>
        </p:nvSpPr>
        <p:spPr>
          <a:xfrm>
            <a:off x="2899973" y="2933703"/>
            <a:ext cx="304788" cy="228593"/>
          </a:xfrm>
          <a:prstGeom prst="rect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3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6CD-513A-48C4-AED9-C67BD2BE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Two Types of</a:t>
            </a:r>
            <a:br>
              <a:rPr lang="en-US" sz="4000" dirty="0"/>
            </a:br>
            <a:r>
              <a:rPr lang="en-US" sz="4000" dirty="0"/>
              <a:t>Recommenders Using Co-Occurrence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733A-44C4-4716-9B85-EEA79917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Interaction Recommender</a:t>
            </a:r>
          </a:p>
          <a:p>
            <a:pPr lvl="1"/>
            <a:r>
              <a:rPr lang="en-US" dirty="0"/>
              <a:t>Recommends based on current interactions.</a:t>
            </a:r>
          </a:p>
          <a:p>
            <a:pPr lvl="1"/>
            <a:r>
              <a:rPr lang="en-US" dirty="0"/>
              <a:t>Typically the current product basket.</a:t>
            </a:r>
          </a:p>
          <a:p>
            <a:r>
              <a:rPr lang="en-US" dirty="0"/>
              <a:t>Anomalous Relationship Recommender</a:t>
            </a:r>
          </a:p>
          <a:p>
            <a:pPr lvl="1"/>
            <a:r>
              <a:rPr lang="en-US" dirty="0"/>
              <a:t>Recommends based on interesting associations to a specific product returned in a search result.</a:t>
            </a:r>
          </a:p>
          <a:p>
            <a:pPr lvl="1"/>
            <a:r>
              <a:rPr lang="en-US" dirty="0"/>
              <a:t>Typically a current product view, could be associations to all products in a basket,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74750-2DA3-4A3B-B814-58D2F0AD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17B8-FA70-41C8-A406-EB87B4DB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Co-Occurrence Recommender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45526-8638-4305-B85C-A3D0ACDE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F5F66B-BD48-4E35-B332-0B6A71352CC9}"/>
              </a:ext>
            </a:extLst>
          </p:cNvPr>
          <p:cNvSpPr/>
          <p:nvPr/>
        </p:nvSpPr>
        <p:spPr>
          <a:xfrm>
            <a:off x="4314852" y="4838686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186D3-30C5-40FB-A959-637EF063125B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782397" y="5143486"/>
            <a:ext cx="3532455" cy="1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38A389-386B-4912-9B87-7B88E8FDB5D2}"/>
              </a:ext>
            </a:extLst>
          </p:cNvPr>
          <p:cNvSpPr txBox="1"/>
          <p:nvPr/>
        </p:nvSpPr>
        <p:spPr>
          <a:xfrm>
            <a:off x="-19426" y="492779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8645-F47D-456F-9450-3897E41D3925}"/>
              </a:ext>
            </a:extLst>
          </p:cNvPr>
          <p:cNvSpPr txBox="1"/>
          <p:nvPr/>
        </p:nvSpPr>
        <p:spPr>
          <a:xfrm>
            <a:off x="-106850" y="5700839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12B5A-EF5A-4591-BB35-CC43E2384FFF}"/>
              </a:ext>
            </a:extLst>
          </p:cNvPr>
          <p:cNvSpPr/>
          <p:nvPr/>
        </p:nvSpPr>
        <p:spPr>
          <a:xfrm>
            <a:off x="1302421" y="5615235"/>
            <a:ext cx="1359623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036E21-6CCE-415B-A2A5-2C60103A1A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73519" y="5931672"/>
            <a:ext cx="528902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AB50B1-A730-4574-8DF0-2F42CC2EA026}"/>
              </a:ext>
            </a:extLst>
          </p:cNvPr>
          <p:cNvSpPr/>
          <p:nvPr/>
        </p:nvSpPr>
        <p:spPr>
          <a:xfrm>
            <a:off x="3020778" y="5497143"/>
            <a:ext cx="1324988" cy="882509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“Importance”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Anomaly Indicators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AB1E39-506E-4FD3-9057-7B8CABC7A27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2662044" y="5938398"/>
            <a:ext cx="3587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34CDD3-13C6-4B52-BE85-7E9C82F72590}"/>
              </a:ext>
            </a:extLst>
          </p:cNvPr>
          <p:cNvCxnSpPr>
            <a:cxnSpLocks/>
            <a:stCxn id="16" idx="3"/>
            <a:endCxn id="4" idx="2"/>
          </p:cNvCxnSpPr>
          <p:nvPr/>
        </p:nvCxnSpPr>
        <p:spPr>
          <a:xfrm flipV="1">
            <a:off x="4345766" y="5448286"/>
            <a:ext cx="459542" cy="490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648A7D-DCE7-4FC3-8883-FBA76D1CBBA6}"/>
              </a:ext>
            </a:extLst>
          </p:cNvPr>
          <p:cNvSpPr txBox="1"/>
          <p:nvPr/>
        </p:nvSpPr>
        <p:spPr>
          <a:xfrm>
            <a:off x="4598447" y="598215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recommended items </a:t>
            </a:r>
          </a:p>
          <a:p>
            <a:r>
              <a:rPr lang="en-US" sz="1200" dirty="0"/>
              <a:t>to products.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31971C-D652-409E-9D37-2B34FA914BB6}"/>
              </a:ext>
            </a:extLst>
          </p:cNvPr>
          <p:cNvSpPr/>
          <p:nvPr/>
        </p:nvSpPr>
        <p:spPr>
          <a:xfrm>
            <a:off x="6309971" y="4872464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26C0C1-2AB2-4335-A237-34D4F65EE594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290883" y="4939743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C863E2-7F54-4163-AE77-2C355F7153BA}"/>
              </a:ext>
            </a:extLst>
          </p:cNvPr>
          <p:cNvSpPr txBox="1"/>
          <p:nvPr/>
        </p:nvSpPr>
        <p:spPr>
          <a:xfrm>
            <a:off x="7765061" y="4785854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CDAF11-F3A3-4B83-917B-4A216830B10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90883" y="5177264"/>
            <a:ext cx="167689" cy="60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5B7140-ED78-4BC8-97B8-7589C60306C1}"/>
              </a:ext>
            </a:extLst>
          </p:cNvPr>
          <p:cNvSpPr txBox="1"/>
          <p:nvPr/>
        </p:nvSpPr>
        <p:spPr>
          <a:xfrm>
            <a:off x="7425534" y="5497143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  <a:p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CE3BB5-F247-444E-B24F-08808F1042F5}"/>
              </a:ext>
            </a:extLst>
          </p:cNvPr>
          <p:cNvCxnSpPr>
            <a:cxnSpLocks/>
          </p:cNvCxnSpPr>
          <p:nvPr/>
        </p:nvCxnSpPr>
        <p:spPr>
          <a:xfrm flipH="1">
            <a:off x="5295764" y="4939742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8927A4-8D48-486B-8D1F-43EF393D0607}"/>
              </a:ext>
            </a:extLst>
          </p:cNvPr>
          <p:cNvSpPr txBox="1"/>
          <p:nvPr/>
        </p:nvSpPr>
        <p:spPr>
          <a:xfrm>
            <a:off x="5417020" y="4718636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FF6851-E120-4E7D-91D0-CAA9ADB58FA1}"/>
              </a:ext>
            </a:extLst>
          </p:cNvPr>
          <p:cNvCxnSpPr/>
          <p:nvPr/>
        </p:nvCxnSpPr>
        <p:spPr>
          <a:xfrm>
            <a:off x="5295764" y="5371539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1A5B55-76A0-4ACC-B653-CC5F3E1171AE}"/>
              </a:ext>
            </a:extLst>
          </p:cNvPr>
          <p:cNvSpPr txBox="1"/>
          <p:nvPr/>
        </p:nvSpPr>
        <p:spPr>
          <a:xfrm>
            <a:off x="5376474" y="5148778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Information,</a:t>
            </a:r>
          </a:p>
          <a:p>
            <a:r>
              <a:rPr lang="en-US" sz="1200" dirty="0"/>
              <a:t>Recommendations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543F9BE-CBCD-43A3-BBA3-3279DF9A9BE6}"/>
              </a:ext>
            </a:extLst>
          </p:cNvPr>
          <p:cNvSpPr/>
          <p:nvPr/>
        </p:nvSpPr>
        <p:spPr>
          <a:xfrm>
            <a:off x="4248999" y="2165418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7EF096-0764-4DE4-8D16-F27DB8F97F47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>
            <a:off x="845352" y="2467439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4D2B1C-6CD7-4C07-A624-2C3E3BF5AE99}"/>
              </a:ext>
            </a:extLst>
          </p:cNvPr>
          <p:cNvSpPr txBox="1"/>
          <p:nvPr/>
        </p:nvSpPr>
        <p:spPr>
          <a:xfrm>
            <a:off x="43529" y="223660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D13491-1FB6-4D91-91DB-DE42112A9617}"/>
              </a:ext>
            </a:extLst>
          </p:cNvPr>
          <p:cNvSpPr txBox="1"/>
          <p:nvPr/>
        </p:nvSpPr>
        <p:spPr>
          <a:xfrm>
            <a:off x="-94273" y="3268561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DEC4A44-79FC-489F-9EE1-4C830DCA8AF5}"/>
              </a:ext>
            </a:extLst>
          </p:cNvPr>
          <p:cNvSpPr/>
          <p:nvPr/>
        </p:nvSpPr>
        <p:spPr>
          <a:xfrm>
            <a:off x="1302421" y="3182957"/>
            <a:ext cx="1372200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E54A95-0E81-4BF1-AD02-929CA6298FA4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86096" y="3499394"/>
            <a:ext cx="516325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7377F13-B3ED-4FF9-8350-D011683F39DB}"/>
              </a:ext>
            </a:extLst>
          </p:cNvPr>
          <p:cNvSpPr/>
          <p:nvPr/>
        </p:nvSpPr>
        <p:spPr>
          <a:xfrm>
            <a:off x="3051110" y="3160824"/>
            <a:ext cx="1757557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Item Recommendations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89DC9A-60A4-4D22-B51F-61E542FABF12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2674621" y="3503726"/>
            <a:ext cx="376489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43A776-9549-4FEE-83AC-CE91DD73F2D8}"/>
              </a:ext>
            </a:extLst>
          </p:cNvPr>
          <p:cNvSpPr txBox="1"/>
          <p:nvPr/>
        </p:nvSpPr>
        <p:spPr>
          <a:xfrm>
            <a:off x="5124968" y="338356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recommendations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0FE4F55-6E93-4B14-9CC6-C45F7A6C5D8A}"/>
              </a:ext>
            </a:extLst>
          </p:cNvPr>
          <p:cNvSpPr/>
          <p:nvPr/>
        </p:nvSpPr>
        <p:spPr>
          <a:xfrm>
            <a:off x="6244118" y="2199196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D55A53-091C-4BAB-BE0F-4FBB1D0F5402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>
            <a:off x="7225030" y="2340796"/>
            <a:ext cx="271677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63E65E-E68B-423B-AAD5-574CA66D8749}"/>
              </a:ext>
            </a:extLst>
          </p:cNvPr>
          <p:cNvSpPr txBox="1"/>
          <p:nvPr/>
        </p:nvSpPr>
        <p:spPr>
          <a:xfrm>
            <a:off x="7496707" y="2079186"/>
            <a:ext cx="167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  <a:p>
            <a:r>
              <a:rPr lang="en-US" sz="1400" dirty="0"/>
              <a:t>(current interaction)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A28471-034D-4F80-854A-9238A784921F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7225030" y="2503996"/>
            <a:ext cx="166444" cy="538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A345C15-6B96-4DD0-9BA7-876A404280E4}"/>
              </a:ext>
            </a:extLst>
          </p:cNvPr>
          <p:cNvSpPr txBox="1"/>
          <p:nvPr/>
        </p:nvSpPr>
        <p:spPr>
          <a:xfrm>
            <a:off x="7391474" y="2780773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3E84B7-88E2-4DF4-B035-CD736E841A61}"/>
              </a:ext>
            </a:extLst>
          </p:cNvPr>
          <p:cNvCxnSpPr>
            <a:cxnSpLocks/>
          </p:cNvCxnSpPr>
          <p:nvPr/>
        </p:nvCxnSpPr>
        <p:spPr>
          <a:xfrm flipH="1">
            <a:off x="5229911" y="2266474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1E9025-7FFF-4033-89C9-07218D0193BA}"/>
              </a:ext>
            </a:extLst>
          </p:cNvPr>
          <p:cNvSpPr txBox="1"/>
          <p:nvPr/>
        </p:nvSpPr>
        <p:spPr>
          <a:xfrm>
            <a:off x="5351167" y="2045368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79EDC6-E5DB-4D1B-A635-365DD0221B69}"/>
              </a:ext>
            </a:extLst>
          </p:cNvPr>
          <p:cNvCxnSpPr/>
          <p:nvPr/>
        </p:nvCxnSpPr>
        <p:spPr>
          <a:xfrm>
            <a:off x="5229911" y="2698271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FE1B4-152A-485C-ADC0-C8CDBA5DEDA7}"/>
              </a:ext>
            </a:extLst>
          </p:cNvPr>
          <p:cNvSpPr txBox="1"/>
          <p:nvPr/>
        </p:nvSpPr>
        <p:spPr>
          <a:xfrm>
            <a:off x="5310621" y="247551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E1D3C6-4421-42AB-9027-93D2D27E95AB}"/>
              </a:ext>
            </a:extLst>
          </p:cNvPr>
          <p:cNvCxnSpPr/>
          <p:nvPr/>
        </p:nvCxnSpPr>
        <p:spPr>
          <a:xfrm flipH="1">
            <a:off x="4808667" y="2808796"/>
            <a:ext cx="1650578" cy="52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3BAB8A-E1B9-4142-ABF2-E16D4ACEAF8C}"/>
              </a:ext>
            </a:extLst>
          </p:cNvPr>
          <p:cNvSpPr txBox="1"/>
          <p:nvPr/>
        </p:nvSpPr>
        <p:spPr>
          <a:xfrm>
            <a:off x="4918952" y="2941478"/>
            <a:ext cx="132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Recommendation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397461-5C39-496A-8FF3-C1DA02E70497}"/>
              </a:ext>
            </a:extLst>
          </p:cNvPr>
          <p:cNvCxnSpPr/>
          <p:nvPr/>
        </p:nvCxnSpPr>
        <p:spPr>
          <a:xfrm>
            <a:off x="4808667" y="3633857"/>
            <a:ext cx="19259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CD099B-1AB9-40CC-8F4E-1E83C6C691C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734574" y="2808796"/>
            <a:ext cx="0" cy="82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9FCDF47-3C98-4BBF-88A4-6B8AF44C7641}"/>
              </a:ext>
            </a:extLst>
          </p:cNvPr>
          <p:cNvSpPr txBox="1"/>
          <p:nvPr/>
        </p:nvSpPr>
        <p:spPr>
          <a:xfrm>
            <a:off x="2373871" y="1663022"/>
            <a:ext cx="473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Current Interaction Recommender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2DC88-7BDA-4D2D-8D03-C3F085A7E763}"/>
              </a:ext>
            </a:extLst>
          </p:cNvPr>
          <p:cNvSpPr txBox="1"/>
          <p:nvPr/>
        </p:nvSpPr>
        <p:spPr>
          <a:xfrm>
            <a:off x="2094238" y="4343400"/>
            <a:ext cx="542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Anomalous Relationship Recommender</a:t>
            </a:r>
          </a:p>
        </p:txBody>
      </p:sp>
    </p:spTree>
    <p:extLst>
      <p:ext uri="{BB962C8B-B14F-4D97-AF65-F5344CB8AC3E}">
        <p14:creationId xmlns:p14="http://schemas.microsoft.com/office/powerpoint/2010/main" val="337161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894-BAF6-4213-89B5-C17C0F4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30" y="380999"/>
            <a:ext cx="8258870" cy="19594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Interaction Recommender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4259-6DDD-4958-A6C5-1760FCC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5271B-1F9B-4C9A-96D8-C4109A149F38}"/>
              </a:ext>
            </a:extLst>
          </p:cNvPr>
          <p:cNvSpPr/>
          <p:nvPr/>
        </p:nvSpPr>
        <p:spPr>
          <a:xfrm>
            <a:off x="3262559" y="2587417"/>
            <a:ext cx="24801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(A</a:t>
            </a:r>
            <a:r>
              <a:rPr lang="en-US" sz="6000" b="1" baseline="30000" dirty="0"/>
              <a:t>T</a:t>
            </a:r>
            <a:r>
              <a:rPr lang="en-US" sz="6000" b="1" dirty="0"/>
              <a:t>A)h </a:t>
            </a:r>
            <a:endParaRPr lang="en-US" sz="6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804046-E106-4EF5-A7D5-0732811572E2}"/>
              </a:ext>
            </a:extLst>
          </p:cNvPr>
          <p:cNvSpPr/>
          <p:nvPr/>
        </p:nvSpPr>
        <p:spPr>
          <a:xfrm>
            <a:off x="4215390" y="3625223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8126E6-A179-4D5E-949A-1B6EC6ACE31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11743" y="3927244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0C5F5A-E7D2-4313-8E13-8EFE11AD48C7}"/>
              </a:ext>
            </a:extLst>
          </p:cNvPr>
          <p:cNvSpPr txBox="1"/>
          <p:nvPr/>
        </p:nvSpPr>
        <p:spPr>
          <a:xfrm>
            <a:off x="9920" y="369641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4DD9-E185-4318-BF4E-B54B9512BF68}"/>
              </a:ext>
            </a:extLst>
          </p:cNvPr>
          <p:cNvSpPr txBox="1"/>
          <p:nvPr/>
        </p:nvSpPr>
        <p:spPr>
          <a:xfrm>
            <a:off x="-7690" y="4732698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68FA8C-FCE9-40B4-9EF9-E59FBC76505A}"/>
              </a:ext>
            </a:extLst>
          </p:cNvPr>
          <p:cNvSpPr/>
          <p:nvPr/>
        </p:nvSpPr>
        <p:spPr>
          <a:xfrm>
            <a:off x="1188981" y="4642762"/>
            <a:ext cx="1452032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28182F-2F4B-4EC0-87FF-76CC9A5D26B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72679" y="4963531"/>
            <a:ext cx="316302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7E3811-2DC6-483E-814A-2615B0A48EC4}"/>
              </a:ext>
            </a:extLst>
          </p:cNvPr>
          <p:cNvSpPr/>
          <p:nvPr/>
        </p:nvSpPr>
        <p:spPr>
          <a:xfrm>
            <a:off x="3017501" y="4620629"/>
            <a:ext cx="1757557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Item Recommendations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E19CC-FC49-42B0-A7E0-E0D5DE29353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41013" y="4963531"/>
            <a:ext cx="376488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72A623-0379-4338-AA1C-D321B5657688}"/>
              </a:ext>
            </a:extLst>
          </p:cNvPr>
          <p:cNvSpPr txBox="1"/>
          <p:nvPr/>
        </p:nvSpPr>
        <p:spPr>
          <a:xfrm>
            <a:off x="5091359" y="4843373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recommendations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8BB10C-3FA5-4E2F-8C51-A6D9CE31713E}"/>
              </a:ext>
            </a:extLst>
          </p:cNvPr>
          <p:cNvSpPr/>
          <p:nvPr/>
        </p:nvSpPr>
        <p:spPr>
          <a:xfrm>
            <a:off x="6210509" y="3659001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74BFC-582C-493E-8B50-BEB9AA12D827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7191421" y="3726280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BC70EF-319E-4C0E-A3A6-391996966363}"/>
              </a:ext>
            </a:extLst>
          </p:cNvPr>
          <p:cNvSpPr txBox="1"/>
          <p:nvPr/>
        </p:nvSpPr>
        <p:spPr>
          <a:xfrm>
            <a:off x="7665599" y="3572391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1A510-EC00-4E6D-B93C-A5198212854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191421" y="3963801"/>
            <a:ext cx="166444" cy="538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6A2ADC-BD39-4C80-BE34-FB47948BA6EB}"/>
              </a:ext>
            </a:extLst>
          </p:cNvPr>
          <p:cNvSpPr txBox="1"/>
          <p:nvPr/>
        </p:nvSpPr>
        <p:spPr>
          <a:xfrm>
            <a:off x="7357865" y="4240578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AC7C6-60FA-4DC9-A655-30550FB611B7}"/>
              </a:ext>
            </a:extLst>
          </p:cNvPr>
          <p:cNvCxnSpPr>
            <a:cxnSpLocks/>
          </p:cNvCxnSpPr>
          <p:nvPr/>
        </p:nvCxnSpPr>
        <p:spPr>
          <a:xfrm flipH="1">
            <a:off x="5196302" y="3726279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75E544-D907-4931-9D6B-28B5F92C7D81}"/>
              </a:ext>
            </a:extLst>
          </p:cNvPr>
          <p:cNvSpPr txBox="1"/>
          <p:nvPr/>
        </p:nvSpPr>
        <p:spPr>
          <a:xfrm>
            <a:off x="5317558" y="3505173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2E7568-BE58-4BDB-9192-0BB02257480E}"/>
              </a:ext>
            </a:extLst>
          </p:cNvPr>
          <p:cNvCxnSpPr/>
          <p:nvPr/>
        </p:nvCxnSpPr>
        <p:spPr>
          <a:xfrm>
            <a:off x="5196302" y="4158076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8A9B0-7304-4E16-83F8-50A5145B1C3C}"/>
              </a:ext>
            </a:extLst>
          </p:cNvPr>
          <p:cNvSpPr txBox="1"/>
          <p:nvPr/>
        </p:nvSpPr>
        <p:spPr>
          <a:xfrm>
            <a:off x="5277012" y="393531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4C7FA-EBB0-48B0-9867-378E231A10B6}"/>
              </a:ext>
            </a:extLst>
          </p:cNvPr>
          <p:cNvCxnSpPr/>
          <p:nvPr/>
        </p:nvCxnSpPr>
        <p:spPr>
          <a:xfrm flipH="1">
            <a:off x="4775058" y="4268601"/>
            <a:ext cx="1650578" cy="52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E2C847-2059-4E19-ADCA-75569C55AA7B}"/>
              </a:ext>
            </a:extLst>
          </p:cNvPr>
          <p:cNvSpPr txBox="1"/>
          <p:nvPr/>
        </p:nvSpPr>
        <p:spPr>
          <a:xfrm>
            <a:off x="4885343" y="4401283"/>
            <a:ext cx="132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Recommendation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31005F-27BD-4064-9DA3-008CEE92A521}"/>
              </a:ext>
            </a:extLst>
          </p:cNvPr>
          <p:cNvCxnSpPr/>
          <p:nvPr/>
        </p:nvCxnSpPr>
        <p:spPr>
          <a:xfrm>
            <a:off x="4775058" y="5093662"/>
            <a:ext cx="19259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C32C09-8FA7-4EC9-8C67-F617BD8B093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700965" y="4268601"/>
            <a:ext cx="0" cy="82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B97FD6-BBC4-42EE-A49F-978F5455AD0D}"/>
              </a:ext>
            </a:extLst>
          </p:cNvPr>
          <p:cNvSpPr txBox="1"/>
          <p:nvPr/>
        </p:nvSpPr>
        <p:spPr>
          <a:xfrm>
            <a:off x="169328" y="5353350"/>
            <a:ext cx="878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returned product information and returned recommendations are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advantage is the co-occurrence matrix can be pre-computed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16320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DA8-D432-485E-9CFD-183AE095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82CC8-6318-47FF-820D-C777D4D5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6CE4-CA7E-4095-B200-C577C1E4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60" y="1708262"/>
            <a:ext cx="914400" cy="1968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D0FF5-AAF2-4603-9B90-7C804B826481}"/>
              </a:ext>
            </a:extLst>
          </p:cNvPr>
          <p:cNvSpPr txBox="1"/>
          <p:nvPr/>
        </p:nvSpPr>
        <p:spPr>
          <a:xfrm>
            <a:off x="5259426" y="2338463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24F2-299A-499D-8C4D-1C8810372FEF}"/>
              </a:ext>
            </a:extLst>
          </p:cNvPr>
          <p:cNvSpPr txBox="1"/>
          <p:nvPr/>
        </p:nvSpPr>
        <p:spPr>
          <a:xfrm>
            <a:off x="6693387" y="230537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C50F1-D96D-4B65-8622-3A2C5F03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708262"/>
            <a:ext cx="5105400" cy="1830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E5900-043A-4D7A-9993-E620F344F418}"/>
              </a:ext>
            </a:extLst>
          </p:cNvPr>
          <p:cNvSpPr txBox="1"/>
          <p:nvPr/>
        </p:nvSpPr>
        <p:spPr>
          <a:xfrm>
            <a:off x="1717942" y="3491883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Co-occurrence matrix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3F096-CE24-4289-B21A-3460E290A26E}"/>
              </a:ext>
            </a:extLst>
          </p:cNvPr>
          <p:cNvSpPr txBox="1"/>
          <p:nvPr/>
        </p:nvSpPr>
        <p:spPr>
          <a:xfrm>
            <a:off x="5479708" y="371241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Item interaction</a:t>
            </a:r>
          </a:p>
          <a:p>
            <a:pPr algn="ctr"/>
            <a:r>
              <a:rPr lang="en-US" dirty="0"/>
              <a:t>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8226C-2447-441A-8C6D-F09A32A1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519" y="1551114"/>
            <a:ext cx="1187694" cy="2828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95E45-3580-4394-AFC0-C7680D40B336}"/>
              </a:ext>
            </a:extLst>
          </p:cNvPr>
          <p:cNvSpPr txBox="1"/>
          <p:nvPr/>
        </p:nvSpPr>
        <p:spPr>
          <a:xfrm>
            <a:off x="7162800" y="4648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0DA70F-3FD0-4FA5-AFFE-86AFAB778B17}"/>
              </a:ext>
            </a:extLst>
          </p:cNvPr>
          <p:cNvCxnSpPr>
            <a:stCxn id="11" idx="0"/>
          </p:cNvCxnSpPr>
          <p:nvPr/>
        </p:nvCxnSpPr>
        <p:spPr>
          <a:xfrm flipV="1">
            <a:off x="7476348" y="4191000"/>
            <a:ext cx="219852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435443-D8A1-408B-8646-85FCEC59C8B5}"/>
              </a:ext>
            </a:extLst>
          </p:cNvPr>
          <p:cNvSpPr txBox="1"/>
          <p:nvPr/>
        </p:nvSpPr>
        <p:spPr>
          <a:xfrm>
            <a:off x="7047678" y="5306886"/>
            <a:ext cx="189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</a:t>
            </a:r>
          </a:p>
          <a:p>
            <a:pPr algn="ctr"/>
            <a:r>
              <a:rPr lang="en-US" dirty="0"/>
              <a:t>Weight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9C553-DFAD-4264-8312-286E91B43AB0}"/>
              </a:ext>
            </a:extLst>
          </p:cNvPr>
          <p:cNvCxnSpPr>
            <a:stCxn id="14" idx="0"/>
          </p:cNvCxnSpPr>
          <p:nvPr/>
        </p:nvCxnSpPr>
        <p:spPr>
          <a:xfrm flipV="1">
            <a:off x="7992969" y="4241486"/>
            <a:ext cx="389031" cy="106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30149B-047D-4065-859B-27FC14161BD6}"/>
              </a:ext>
            </a:extLst>
          </p:cNvPr>
          <p:cNvSpPr txBox="1"/>
          <p:nvPr/>
        </p:nvSpPr>
        <p:spPr>
          <a:xfrm>
            <a:off x="633621" y="4785573"/>
            <a:ext cx="489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Items 1 and 3 are the highest recommendation, items 2 and 7 are the next highest.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A7C23-F51B-4E03-B1CA-5AED2EFFFF30}"/>
              </a:ext>
            </a:extLst>
          </p:cNvPr>
          <p:cNvSpPr/>
          <p:nvPr/>
        </p:nvSpPr>
        <p:spPr>
          <a:xfrm>
            <a:off x="5866251" y="1639692"/>
            <a:ext cx="138165" cy="205757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F13-3DEE-4092-AEE1-F15DD9BA70F9}"/>
              </a:ext>
            </a:extLst>
          </p:cNvPr>
          <p:cNvSpPr txBox="1"/>
          <p:nvPr/>
        </p:nvSpPr>
        <p:spPr>
          <a:xfrm>
            <a:off x="381000" y="4381770"/>
            <a:ext cx="689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Note: Zero the diagonal before multiplying to avoid recommending the input.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B0EF94-E4B1-453D-8F5C-C9D866D38FA1}"/>
              </a:ext>
            </a:extLst>
          </p:cNvPr>
          <p:cNvCxnSpPr>
            <a:cxnSpLocks/>
          </p:cNvCxnSpPr>
          <p:nvPr/>
        </p:nvCxnSpPr>
        <p:spPr>
          <a:xfrm flipH="1" flipV="1">
            <a:off x="4923449" y="3491883"/>
            <a:ext cx="554921" cy="927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3E4FC5-0B7D-4A67-8642-1ED5B63E07FF}"/>
              </a:ext>
            </a:extLst>
          </p:cNvPr>
          <p:cNvCxnSpPr>
            <a:cxnSpLocks/>
          </p:cNvCxnSpPr>
          <p:nvPr/>
        </p:nvCxnSpPr>
        <p:spPr>
          <a:xfrm flipV="1">
            <a:off x="6567053" y="3152282"/>
            <a:ext cx="1756527" cy="1407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32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FAC7-6416-405F-B5CA-86271E7E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" y="533400"/>
            <a:ext cx="8013192" cy="16440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Anomalous Relationships</a:t>
            </a:r>
            <a:br>
              <a:rPr lang="en-US" dirty="0"/>
            </a:br>
            <a:r>
              <a:rPr lang="en-US" dirty="0"/>
              <a:t>Recommender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633CF-F660-4149-88CE-E3319ED5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0855A-0DF0-4F56-ABD3-DEDBD6036F8D}"/>
              </a:ext>
            </a:extLst>
          </p:cNvPr>
          <p:cNvSpPr/>
          <p:nvPr/>
        </p:nvSpPr>
        <p:spPr>
          <a:xfrm>
            <a:off x="1730203" y="2787051"/>
            <a:ext cx="59938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(A</a:t>
            </a:r>
            <a:r>
              <a:rPr lang="en-US" sz="6000" b="1" baseline="30000" dirty="0"/>
              <a:t>T</a:t>
            </a:r>
            <a:r>
              <a:rPr lang="en-US" sz="6000" b="1" dirty="0"/>
              <a:t>A) -&gt; Anomaly </a:t>
            </a:r>
            <a:endParaRPr lang="en-US" sz="6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EF4CF-45AC-495E-BE56-D3F278CB17E1}"/>
              </a:ext>
            </a:extLst>
          </p:cNvPr>
          <p:cNvSpPr/>
          <p:nvPr/>
        </p:nvSpPr>
        <p:spPr>
          <a:xfrm>
            <a:off x="4236657" y="3930050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9B6AA-EB93-4D72-9A64-FB6358A7454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3010" y="4232071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B429E-CC28-4E63-941E-BA36C498CD21}"/>
              </a:ext>
            </a:extLst>
          </p:cNvPr>
          <p:cNvSpPr txBox="1"/>
          <p:nvPr/>
        </p:nvSpPr>
        <p:spPr>
          <a:xfrm>
            <a:off x="31187" y="400123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25C3F-66BC-4C87-8F2E-FD43ECCE8D82}"/>
              </a:ext>
            </a:extLst>
          </p:cNvPr>
          <p:cNvSpPr txBox="1"/>
          <p:nvPr/>
        </p:nvSpPr>
        <p:spPr>
          <a:xfrm>
            <a:off x="-56237" y="4774280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499BCE-702E-435A-93DE-89A6D4F0AB83}"/>
              </a:ext>
            </a:extLst>
          </p:cNvPr>
          <p:cNvSpPr/>
          <p:nvPr/>
        </p:nvSpPr>
        <p:spPr>
          <a:xfrm>
            <a:off x="1219200" y="4688676"/>
            <a:ext cx="1493457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EB833-54A7-4D72-9007-AEE9051AF61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24132" y="5005113"/>
            <a:ext cx="395068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D0F962-CFCD-476B-A8EC-F1FAE58AD87E}"/>
              </a:ext>
            </a:extLst>
          </p:cNvPr>
          <p:cNvSpPr/>
          <p:nvPr/>
        </p:nvSpPr>
        <p:spPr>
          <a:xfrm>
            <a:off x="3089146" y="4666543"/>
            <a:ext cx="1228221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Importance Indicators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F274D0-D551-4F48-BCB7-89DFB025533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712657" y="5009445"/>
            <a:ext cx="376489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0878621-21D2-408D-BA09-9220D111CE67}"/>
              </a:ext>
            </a:extLst>
          </p:cNvPr>
          <p:cNvCxnSpPr>
            <a:stCxn id="12" idx="3"/>
            <a:endCxn id="6" idx="2"/>
          </p:cNvCxnSpPr>
          <p:nvPr/>
        </p:nvCxnSpPr>
        <p:spPr>
          <a:xfrm flipV="1">
            <a:off x="4317367" y="4539650"/>
            <a:ext cx="409746" cy="4697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CC8AC5-2965-443B-92E4-71967C0BA37E}"/>
              </a:ext>
            </a:extLst>
          </p:cNvPr>
          <p:cNvSpPr txBox="1"/>
          <p:nvPr/>
        </p:nvSpPr>
        <p:spPr>
          <a:xfrm>
            <a:off x="4353017" y="4957715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recommended items </a:t>
            </a:r>
          </a:p>
          <a:p>
            <a:r>
              <a:rPr lang="en-US" sz="1200" dirty="0"/>
              <a:t>to products.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825D2C-8E92-4B5A-82D5-5C025E5225C9}"/>
              </a:ext>
            </a:extLst>
          </p:cNvPr>
          <p:cNvSpPr/>
          <p:nvPr/>
        </p:nvSpPr>
        <p:spPr>
          <a:xfrm>
            <a:off x="6231776" y="3963828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E492DF-CF5C-47EC-ADE3-D866F4E0F5E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212688" y="4031107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B1EDE4-1BD3-42F0-AF29-732CA71403E1}"/>
              </a:ext>
            </a:extLst>
          </p:cNvPr>
          <p:cNvSpPr txBox="1"/>
          <p:nvPr/>
        </p:nvSpPr>
        <p:spPr>
          <a:xfrm>
            <a:off x="7686866" y="3877218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A2F5E-51CD-4B33-8AA1-E8A6871A7F3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212688" y="4268628"/>
            <a:ext cx="167689" cy="60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B29651-63CD-4D70-AFB3-A81CE595EF9C}"/>
              </a:ext>
            </a:extLst>
          </p:cNvPr>
          <p:cNvSpPr txBox="1"/>
          <p:nvPr/>
        </p:nvSpPr>
        <p:spPr>
          <a:xfrm>
            <a:off x="7380377" y="4505287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  <a:p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290A09-6E39-44A5-A023-33A0D25320EE}"/>
              </a:ext>
            </a:extLst>
          </p:cNvPr>
          <p:cNvCxnSpPr>
            <a:cxnSpLocks/>
          </p:cNvCxnSpPr>
          <p:nvPr/>
        </p:nvCxnSpPr>
        <p:spPr>
          <a:xfrm flipH="1">
            <a:off x="5217569" y="4031106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287547-2938-4759-8FB1-3BD032C7BA52}"/>
              </a:ext>
            </a:extLst>
          </p:cNvPr>
          <p:cNvSpPr txBox="1"/>
          <p:nvPr/>
        </p:nvSpPr>
        <p:spPr>
          <a:xfrm>
            <a:off x="5338825" y="3810000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D6C63-1274-4BE6-B501-DE27871DE79A}"/>
              </a:ext>
            </a:extLst>
          </p:cNvPr>
          <p:cNvCxnSpPr/>
          <p:nvPr/>
        </p:nvCxnSpPr>
        <p:spPr>
          <a:xfrm>
            <a:off x="5217569" y="4462903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1DF236-4121-42AC-A6FE-4905827AE7AA}"/>
              </a:ext>
            </a:extLst>
          </p:cNvPr>
          <p:cNvSpPr txBox="1"/>
          <p:nvPr/>
        </p:nvSpPr>
        <p:spPr>
          <a:xfrm>
            <a:off x="5298279" y="4240142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Information,</a:t>
            </a:r>
          </a:p>
          <a:p>
            <a:r>
              <a:rPr lang="en-US" sz="1200" dirty="0"/>
              <a:t>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FAC4C-11ED-42B8-AA31-BDF95900A997}"/>
              </a:ext>
            </a:extLst>
          </p:cNvPr>
          <p:cNvSpPr txBox="1"/>
          <p:nvPr/>
        </p:nvSpPr>
        <p:spPr>
          <a:xfrm>
            <a:off x="1295400" y="5456920"/>
            <a:ext cx="657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returned recommendations are part of the search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recommendations are pre-computed.</a:t>
            </a:r>
          </a:p>
        </p:txBody>
      </p:sp>
    </p:spTree>
    <p:extLst>
      <p:ext uri="{BB962C8B-B14F-4D97-AF65-F5344CB8AC3E}">
        <p14:creationId xmlns:p14="http://schemas.microsoft.com/office/powerpoint/2010/main" val="542454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9D3-1E02-4859-B0AA-D68E17DA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Computing Anomalous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F6524-B232-4186-BA93-C4BC65D0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B6892-CFBE-493C-971A-AB8456F9DCED}"/>
              </a:ext>
            </a:extLst>
          </p:cNvPr>
          <p:cNvSpPr txBox="1"/>
          <p:nvPr/>
        </p:nvSpPr>
        <p:spPr>
          <a:xfrm>
            <a:off x="1666486" y="4532090"/>
            <a:ext cx="2113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Co-Occurrence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830C0-80F9-44AF-9891-54D68599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4" y="3230458"/>
            <a:ext cx="3767690" cy="137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EF2B6-84B6-445B-B61A-73B74859E9D6}"/>
              </a:ext>
            </a:extLst>
          </p:cNvPr>
          <p:cNvSpPr txBox="1"/>
          <p:nvPr/>
        </p:nvSpPr>
        <p:spPr>
          <a:xfrm>
            <a:off x="4332707" y="266079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Contingency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DAB86-6939-4B79-96E6-0718B46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13" y="1629959"/>
            <a:ext cx="1944774" cy="105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300A7-4BB1-4400-B26C-B21C31A4CD67}"/>
              </a:ext>
            </a:extLst>
          </p:cNvPr>
          <p:cNvSpPr txBox="1"/>
          <p:nvPr/>
        </p:nvSpPr>
        <p:spPr>
          <a:xfrm>
            <a:off x="7150571" y="4344400"/>
            <a:ext cx="1303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G-Test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D37C4-3A43-4484-A721-35650FFF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85" y="3597548"/>
            <a:ext cx="2659639" cy="831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B6496-326A-4649-9C77-855674869058}"/>
              </a:ext>
            </a:extLst>
          </p:cNvPr>
          <p:cNvSpPr txBox="1"/>
          <p:nvPr/>
        </p:nvSpPr>
        <p:spPr>
          <a:xfrm>
            <a:off x="5680285" y="5966936"/>
            <a:ext cx="2063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Score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Grouping/clustering.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FACA-2E3A-4196-9782-D4AFA3593679}"/>
              </a:ext>
            </a:extLst>
          </p:cNvPr>
          <p:cNvSpPr txBox="1"/>
          <p:nvPr/>
        </p:nvSpPr>
        <p:spPr>
          <a:xfrm>
            <a:off x="2441259" y="5005888"/>
            <a:ext cx="21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Important Anomalous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Co-Occurrence Pairs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570A-614E-4BD0-B790-7D4B43343DE5}"/>
              </a:ext>
            </a:extLst>
          </p:cNvPr>
          <p:cNvSpPr/>
          <p:nvPr/>
        </p:nvSpPr>
        <p:spPr>
          <a:xfrm>
            <a:off x="3072528" y="5441291"/>
            <a:ext cx="7561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AB6F3-6D85-41D8-B361-B5231B5879C4}"/>
              </a:ext>
            </a:extLst>
          </p:cNvPr>
          <p:cNvSpPr txBox="1"/>
          <p:nvPr/>
        </p:nvSpPr>
        <p:spPr>
          <a:xfrm>
            <a:off x="5257800" y="5669842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Selection of Most Important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CAB5CF-0725-49D9-AFD7-7BAD1160DA12}"/>
              </a:ext>
            </a:extLst>
          </p:cNvPr>
          <p:cNvSpPr/>
          <p:nvPr/>
        </p:nvSpPr>
        <p:spPr>
          <a:xfrm rot="7057702">
            <a:off x="6892130" y="4968147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8206F2-F0E1-4AB2-B779-5CFDAA709D18}"/>
              </a:ext>
            </a:extLst>
          </p:cNvPr>
          <p:cNvSpPr/>
          <p:nvPr/>
        </p:nvSpPr>
        <p:spPr>
          <a:xfrm rot="10800000">
            <a:off x="3779758" y="5853634"/>
            <a:ext cx="1386524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5298C5-1288-4C2E-867D-5242DF7E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1" y="1588198"/>
            <a:ext cx="3485754" cy="10311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F0AF7F-0091-4C76-A29C-B30514239DB8}"/>
              </a:ext>
            </a:extLst>
          </p:cNvPr>
          <p:cNvSpPr txBox="1"/>
          <p:nvPr/>
        </p:nvSpPr>
        <p:spPr>
          <a:xfrm>
            <a:off x="1429325" y="25142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History Matrix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20D6D909-F05D-4BA8-B4CB-4387D23F57CC}"/>
              </a:ext>
            </a:extLst>
          </p:cNvPr>
          <p:cNvSpPr/>
          <p:nvPr/>
        </p:nvSpPr>
        <p:spPr>
          <a:xfrm flipV="1">
            <a:off x="112112" y="2630746"/>
            <a:ext cx="690176" cy="1370852"/>
          </a:xfrm>
          <a:prstGeom prst="bentArrow">
            <a:avLst>
              <a:gd name="adj1" fmla="val 25000"/>
              <a:gd name="adj2" fmla="val 26341"/>
              <a:gd name="adj3" fmla="val 25000"/>
              <a:gd name="adj4" fmla="val 43750"/>
            </a:avLst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B7564D52-6435-47ED-898F-895DC41671D1}"/>
              </a:ext>
            </a:extLst>
          </p:cNvPr>
          <p:cNvSpPr/>
          <p:nvPr/>
        </p:nvSpPr>
        <p:spPr>
          <a:xfrm rot="16200000" flipV="1">
            <a:off x="4391852" y="3067509"/>
            <a:ext cx="1191467" cy="997627"/>
          </a:xfrm>
          <a:prstGeom prst="bentArrow">
            <a:avLst>
              <a:gd name="adj1" fmla="val 25000"/>
              <a:gd name="adj2" fmla="val 26341"/>
              <a:gd name="adj3" fmla="val 25000"/>
              <a:gd name="adj4" fmla="val 43750"/>
            </a:avLst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DF1F0-CD08-4FE0-93FD-CB0CD0C5367A}"/>
              </a:ext>
            </a:extLst>
          </p:cNvPr>
          <p:cNvSpPr/>
          <p:nvPr/>
        </p:nvSpPr>
        <p:spPr>
          <a:xfrm>
            <a:off x="7521937" y="1639472"/>
            <a:ext cx="1066800" cy="71468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E{}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93BB009-4E35-43DC-8A82-5F18F77D5F3D}"/>
              </a:ext>
            </a:extLst>
          </p:cNvPr>
          <p:cNvSpPr/>
          <p:nvPr/>
        </p:nvSpPr>
        <p:spPr>
          <a:xfrm rot="5400000">
            <a:off x="7677606" y="2906419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19F90F-8CFE-4BC7-92A4-ADA674166AC8}"/>
              </a:ext>
            </a:extLst>
          </p:cNvPr>
          <p:cNvSpPr/>
          <p:nvPr/>
        </p:nvSpPr>
        <p:spPr>
          <a:xfrm>
            <a:off x="6362185" y="1975969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A1FAF-006E-4ECF-A8EF-36231FB1ABF1}"/>
              </a:ext>
            </a:extLst>
          </p:cNvPr>
          <p:cNvSpPr txBox="1"/>
          <p:nvPr/>
        </p:nvSpPr>
        <p:spPr>
          <a:xfrm>
            <a:off x="7011593" y="2395906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Expectation Matrix</a:t>
            </a:r>
          </a:p>
        </p:txBody>
      </p:sp>
    </p:spTree>
    <p:extLst>
      <p:ext uri="{BB962C8B-B14F-4D97-AF65-F5344CB8AC3E}">
        <p14:creationId xmlns:p14="http://schemas.microsoft.com/office/powerpoint/2010/main" val="9622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EDBCB-02F5-498A-9FA6-0C6B142A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DBE37-C08F-469B-8C70-D3E0811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6"/>
            <a:ext cx="9144000" cy="68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C5F-226F-4D1B-B05A-765DB558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Analyzing A Specific Cooccurrence </a:t>
            </a:r>
            <a:br>
              <a:rPr lang="en-US" dirty="0"/>
            </a:br>
            <a:r>
              <a:rPr lang="en-US" dirty="0"/>
              <a:t>Can You Spot the Anomaly?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A9187-0A6F-4591-961B-0511128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15933-EEA6-413A-8589-A7E1B85D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07721"/>
            <a:ext cx="7696200" cy="43414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2E9BAA-5092-4D92-A5F3-551EAD9B2B38}"/>
              </a:ext>
            </a:extLst>
          </p:cNvPr>
          <p:cNvSpPr/>
          <p:nvPr/>
        </p:nvSpPr>
        <p:spPr>
          <a:xfrm>
            <a:off x="2057400" y="6258444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https://www.slideshare.net/SessionsEvents/ted-dunning-chief-application-architect-mapr-at-mlconf-atl-91815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55D8D-C81D-4CA5-92A3-82A2B43A607A}"/>
              </a:ext>
            </a:extLst>
          </p:cNvPr>
          <p:cNvSpPr txBox="1"/>
          <p:nvPr/>
        </p:nvSpPr>
        <p:spPr>
          <a:xfrm>
            <a:off x="36990" y="2209800"/>
            <a:ext cx="2020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arbitrary pairs in the co-occurrence matrix.</a:t>
            </a:r>
          </a:p>
          <a:p>
            <a:endParaRPr lang="en-US" dirty="0"/>
          </a:p>
          <a:p>
            <a:r>
              <a:rPr lang="en-US" dirty="0"/>
              <a:t>i.e. “Let’s examine the relationship between items </a:t>
            </a:r>
          </a:p>
          <a:p>
            <a:r>
              <a:rPr lang="en-US" dirty="0"/>
              <a:t>A = 0 and B = 2”.</a:t>
            </a:r>
          </a:p>
          <a:p>
            <a:endParaRPr lang="en-US" dirty="0"/>
          </a:p>
          <a:p>
            <a:r>
              <a:rPr lang="en-US" dirty="0"/>
              <a:t>Four hypothetical situations…</a:t>
            </a:r>
          </a:p>
        </p:txBody>
      </p:sp>
    </p:spTree>
    <p:extLst>
      <p:ext uri="{BB962C8B-B14F-4D97-AF65-F5344CB8AC3E}">
        <p14:creationId xmlns:p14="http://schemas.microsoft.com/office/powerpoint/2010/main" val="790455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2306-650E-4A54-89C4-C476A52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G-Test Score</a:t>
            </a:r>
            <a:br>
              <a:rPr lang="en-US" dirty="0"/>
            </a:br>
            <a:r>
              <a:rPr lang="en-US" dirty="0"/>
              <a:t>(aka Log Likelihood Ratio Score)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42A5F-59FA-424A-B687-679CB95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AB2D-B4E6-4608-BA9E-9424EBB2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162800" cy="3896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7319C-5B4E-4346-928B-C38FDF359644}"/>
              </a:ext>
            </a:extLst>
          </p:cNvPr>
          <p:cNvSpPr txBox="1"/>
          <p:nvPr/>
        </p:nvSpPr>
        <p:spPr>
          <a:xfrm>
            <a:off x="1703682" y="5867400"/>
            <a:ext cx="55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 score is interpreted similar to a standard deviation.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156A8-9AD4-41CC-A4D4-663618D792C8}"/>
              </a:ext>
            </a:extLst>
          </p:cNvPr>
          <p:cNvSpPr/>
          <p:nvPr/>
        </p:nvSpPr>
        <p:spPr>
          <a:xfrm>
            <a:off x="2015231" y="6337160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https://www.slideshare.net/SessionsEvents/ted-dunning-chief-application-architect-mapr-at-mlconf-atl-91815</a:t>
            </a:r>
          </a:p>
        </p:txBody>
      </p:sp>
    </p:spTree>
    <p:extLst>
      <p:ext uri="{BB962C8B-B14F-4D97-AF65-F5344CB8AC3E}">
        <p14:creationId xmlns:p14="http://schemas.microsoft.com/office/powerpoint/2010/main" val="251995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08B7-53F5-415A-9B19-99C2A327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Compute Contingency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DB33-8016-4477-BAEC-C1FD44A1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contingency matrix has 4 values per pair in the co-occurrence matrix. Note the co-occurrence matrix is symmetric and we do not use the diagonal.</a:t>
            </a:r>
          </a:p>
          <a:p>
            <a:r>
              <a:rPr lang="en-US" dirty="0"/>
              <a:t>Assume item A and item B, we count</a:t>
            </a:r>
          </a:p>
          <a:p>
            <a:pPr lvl="1"/>
            <a:r>
              <a:rPr lang="en-US" dirty="0"/>
              <a:t>A and B – A and B occur together.</a:t>
            </a:r>
          </a:p>
          <a:p>
            <a:pPr lvl="1"/>
            <a:r>
              <a:rPr lang="en-US" dirty="0"/>
              <a:t>A and not B – where A is combined with something other than B.</a:t>
            </a:r>
          </a:p>
          <a:p>
            <a:pPr lvl="1"/>
            <a:r>
              <a:rPr lang="en-US" dirty="0"/>
              <a:t>B and not A – where B is combined with something other than A.</a:t>
            </a:r>
          </a:p>
          <a:p>
            <a:pPr lvl="1"/>
            <a:r>
              <a:rPr lang="en-US" dirty="0"/>
              <a:t>Not A and Not B – where items other than A/B occur together.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CDE04-A0E8-4507-A61D-CA12A2F7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772-D7BB-4DB6-AC11-45461E1E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2 - Example Contingency Matrix And Row/Column Sum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1C19D-760E-4469-9725-2F17994D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0D2ED-455B-4E49-BF8F-C9544F39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88457"/>
            <a:ext cx="5654617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9FB41-B467-47C6-8B7A-BBEAB56B719A}"/>
              </a:ext>
            </a:extLst>
          </p:cNvPr>
          <p:cNvSpPr txBox="1"/>
          <p:nvPr/>
        </p:nvSpPr>
        <p:spPr>
          <a:xfrm>
            <a:off x="310235" y="4124304"/>
            <a:ext cx="86258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(A=0,B=2)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and B: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and not B: 0 + 1 + 0 + 0 + 1 + 0 =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and B: 1 + 2 + 1 + 1 + 1 + 1 =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and Not B: Remove rows/columns 0 and 2, everything else not in a box and above the diagonal = 2 + 2 + 1 + 2 + 1 + 1 + 1 + 1 = 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C6986-624F-4AB5-BBCF-460DF4C3B761}"/>
              </a:ext>
            </a:extLst>
          </p:cNvPr>
          <p:cNvSpPr/>
          <p:nvPr/>
        </p:nvSpPr>
        <p:spPr>
          <a:xfrm>
            <a:off x="2209800" y="2463219"/>
            <a:ext cx="3048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1C0B17-4CBF-4854-9759-5524AFCE81D6}"/>
              </a:ext>
            </a:extLst>
          </p:cNvPr>
          <p:cNvCxnSpPr>
            <a:cxnSpLocks/>
          </p:cNvCxnSpPr>
          <p:nvPr/>
        </p:nvCxnSpPr>
        <p:spPr>
          <a:xfrm flipH="1">
            <a:off x="2514600" y="1718774"/>
            <a:ext cx="69044" cy="744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18E60B-DF6A-4207-9D99-267B289F7B2F}"/>
              </a:ext>
            </a:extLst>
          </p:cNvPr>
          <p:cNvSpPr txBox="1"/>
          <p:nvPr/>
        </p:nvSpPr>
        <p:spPr>
          <a:xfrm>
            <a:off x="2265937" y="14478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04441-2102-42E7-A86F-A1022CD895C3}"/>
              </a:ext>
            </a:extLst>
          </p:cNvPr>
          <p:cNvSpPr/>
          <p:nvPr/>
        </p:nvSpPr>
        <p:spPr>
          <a:xfrm>
            <a:off x="1600200" y="2453282"/>
            <a:ext cx="3048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2B37-922A-410C-90F8-F8C24F8637C2}"/>
              </a:ext>
            </a:extLst>
          </p:cNvPr>
          <p:cNvSpPr/>
          <p:nvPr/>
        </p:nvSpPr>
        <p:spPr>
          <a:xfrm>
            <a:off x="2895600" y="2446464"/>
            <a:ext cx="28194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ADEC0-19F3-42E4-85BA-2C47681EA700}"/>
              </a:ext>
            </a:extLst>
          </p:cNvPr>
          <p:cNvCxnSpPr>
            <a:cxnSpLocks/>
          </p:cNvCxnSpPr>
          <p:nvPr/>
        </p:nvCxnSpPr>
        <p:spPr>
          <a:xfrm>
            <a:off x="990600" y="2539419"/>
            <a:ext cx="4816417" cy="1447800"/>
          </a:xfrm>
          <a:prstGeom prst="line">
            <a:avLst/>
          </a:prstGeom>
          <a:ln w="412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F354FD-3CA2-4145-A71C-33435B9FC492}"/>
              </a:ext>
            </a:extLst>
          </p:cNvPr>
          <p:cNvCxnSpPr/>
          <p:nvPr/>
        </p:nvCxnSpPr>
        <p:spPr>
          <a:xfrm>
            <a:off x="1295400" y="1853619"/>
            <a:ext cx="304800" cy="592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6830AA-5694-48FB-A364-E10F5881CAAC}"/>
              </a:ext>
            </a:extLst>
          </p:cNvPr>
          <p:cNvCxnSpPr/>
          <p:nvPr/>
        </p:nvCxnSpPr>
        <p:spPr>
          <a:xfrm>
            <a:off x="1295400" y="1836864"/>
            <a:ext cx="1563346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4FC615-2F92-48F1-B3DA-EFB08A7EC819}"/>
              </a:ext>
            </a:extLst>
          </p:cNvPr>
          <p:cNvSpPr txBox="1"/>
          <p:nvPr/>
        </p:nvSpPr>
        <p:spPr>
          <a:xfrm>
            <a:off x="594589" y="15270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not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6AF70-2B6D-44F8-8D55-6B3018AF5BCD}"/>
              </a:ext>
            </a:extLst>
          </p:cNvPr>
          <p:cNvSpPr/>
          <p:nvPr/>
        </p:nvSpPr>
        <p:spPr>
          <a:xfrm>
            <a:off x="2209800" y="2691818"/>
            <a:ext cx="304800" cy="13815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A9B208-52C4-4817-866C-6415283E9975}"/>
              </a:ext>
            </a:extLst>
          </p:cNvPr>
          <p:cNvCxnSpPr/>
          <p:nvPr/>
        </p:nvCxnSpPr>
        <p:spPr>
          <a:xfrm flipH="1" flipV="1">
            <a:off x="2514600" y="4073355"/>
            <a:ext cx="533400" cy="371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13E4E6-B123-4C59-8B0F-05966BD937CB}"/>
              </a:ext>
            </a:extLst>
          </p:cNvPr>
          <p:cNvSpPr txBox="1"/>
          <p:nvPr/>
        </p:nvSpPr>
        <p:spPr>
          <a:xfrm>
            <a:off x="3054958" y="4247936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and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1F3153-8FB1-4B7A-BE79-82FCA6753030}"/>
              </a:ext>
            </a:extLst>
          </p:cNvPr>
          <p:cNvSpPr/>
          <p:nvPr/>
        </p:nvSpPr>
        <p:spPr>
          <a:xfrm>
            <a:off x="6725116" y="2455220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FEDF84-3DAD-4D2C-9516-D3FEAA072B28}"/>
              </a:ext>
            </a:extLst>
          </p:cNvPr>
          <p:cNvSpPr/>
          <p:nvPr/>
        </p:nvSpPr>
        <p:spPr>
          <a:xfrm>
            <a:off x="7563316" y="2455220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2B70E-4527-4669-BF25-E7C058CA29C6}"/>
              </a:ext>
            </a:extLst>
          </p:cNvPr>
          <p:cNvSpPr/>
          <p:nvPr/>
        </p:nvSpPr>
        <p:spPr>
          <a:xfrm>
            <a:off x="6731870" y="2979206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CEEF49-05EA-48CD-8FFF-B7B938E59E5C}"/>
              </a:ext>
            </a:extLst>
          </p:cNvPr>
          <p:cNvSpPr/>
          <p:nvPr/>
        </p:nvSpPr>
        <p:spPr>
          <a:xfrm>
            <a:off x="7559617" y="2979206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04D2B-6424-4EC0-9CAD-2329DE58842C}"/>
              </a:ext>
            </a:extLst>
          </p:cNvPr>
          <p:cNvSpPr txBox="1"/>
          <p:nvPr/>
        </p:nvSpPr>
        <p:spPr>
          <a:xfrm>
            <a:off x="6309498" y="258646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3E82B-FB75-456C-9D4F-EECA7930B282}"/>
              </a:ext>
            </a:extLst>
          </p:cNvPr>
          <p:cNvSpPr txBox="1"/>
          <p:nvPr/>
        </p:nvSpPr>
        <p:spPr>
          <a:xfrm>
            <a:off x="5910876" y="3056919"/>
            <a:ext cx="8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DCAD3-F8AF-4F6B-A4C7-BAE306FEA1B7}"/>
              </a:ext>
            </a:extLst>
          </p:cNvPr>
          <p:cNvSpPr txBox="1"/>
          <p:nvPr/>
        </p:nvSpPr>
        <p:spPr>
          <a:xfrm>
            <a:off x="6915311" y="2083699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174CC-CD3C-48DF-973C-D11CCB598B4B}"/>
              </a:ext>
            </a:extLst>
          </p:cNvPr>
          <p:cNvSpPr txBox="1"/>
          <p:nvPr/>
        </p:nvSpPr>
        <p:spPr>
          <a:xfrm>
            <a:off x="7547354" y="2069405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90BE8-D3BC-4A1D-A527-6CEA2D838FBB}"/>
              </a:ext>
            </a:extLst>
          </p:cNvPr>
          <p:cNvSpPr txBox="1"/>
          <p:nvPr/>
        </p:nvSpPr>
        <p:spPr>
          <a:xfrm>
            <a:off x="7003720" y="35671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6C93-A6C2-4B66-98D5-7CB433B0EA98}"/>
              </a:ext>
            </a:extLst>
          </p:cNvPr>
          <p:cNvSpPr txBox="1"/>
          <p:nvPr/>
        </p:nvSpPr>
        <p:spPr>
          <a:xfrm>
            <a:off x="7796912" y="3551389"/>
            <a:ext cx="4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7B6A65-DA05-4054-97FB-3AB6C360A7D0}"/>
              </a:ext>
            </a:extLst>
          </p:cNvPr>
          <p:cNvSpPr txBox="1"/>
          <p:nvPr/>
        </p:nvSpPr>
        <p:spPr>
          <a:xfrm>
            <a:off x="8540824" y="245328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4F1B9-1555-4D40-B4BB-CB7A8FB254B9}"/>
              </a:ext>
            </a:extLst>
          </p:cNvPr>
          <p:cNvSpPr txBox="1"/>
          <p:nvPr/>
        </p:nvSpPr>
        <p:spPr>
          <a:xfrm>
            <a:off x="8527570" y="307230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9C3CAF-6D29-4A06-AABE-5221251616A3}"/>
              </a:ext>
            </a:extLst>
          </p:cNvPr>
          <p:cNvCxnSpPr/>
          <p:nvPr/>
        </p:nvCxnSpPr>
        <p:spPr>
          <a:xfrm>
            <a:off x="8397817" y="3498814"/>
            <a:ext cx="6350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12E75E-AE86-47BD-AF36-1C9B3D930235}"/>
              </a:ext>
            </a:extLst>
          </p:cNvPr>
          <p:cNvCxnSpPr>
            <a:cxnSpLocks/>
          </p:cNvCxnSpPr>
          <p:nvPr/>
        </p:nvCxnSpPr>
        <p:spPr>
          <a:xfrm flipV="1">
            <a:off x="8397817" y="3533974"/>
            <a:ext cx="1" cy="4790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DE1B8F-A6E5-4696-B84F-5BD6679B7283}"/>
              </a:ext>
            </a:extLst>
          </p:cNvPr>
          <p:cNvSpPr txBox="1"/>
          <p:nvPr/>
        </p:nvSpPr>
        <p:spPr>
          <a:xfrm>
            <a:off x="8468180" y="3498814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32D1B-AC6B-45DF-A739-2B2412BB9730}"/>
              </a:ext>
            </a:extLst>
          </p:cNvPr>
          <p:cNvSpPr txBox="1"/>
          <p:nvPr/>
        </p:nvSpPr>
        <p:spPr>
          <a:xfrm>
            <a:off x="6187627" y="1693006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Contingency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77D77-0A94-4D39-B5DF-BF00296EFFB6}"/>
              </a:ext>
            </a:extLst>
          </p:cNvPr>
          <p:cNvSpPr txBox="1"/>
          <p:nvPr/>
        </p:nvSpPr>
        <p:spPr>
          <a:xfrm>
            <a:off x="2927085" y="1793523"/>
            <a:ext cx="11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 = (A</a:t>
            </a:r>
            <a:r>
              <a:rPr lang="en-US" sz="2000" b="1" baseline="30000" dirty="0"/>
              <a:t>T</a:t>
            </a:r>
            <a:r>
              <a:rPr lang="en-US" sz="2000" b="1" dirty="0"/>
              <a:t>A)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D566E8-7BA2-454C-8E60-8058745F3A06}"/>
              </a:ext>
            </a:extLst>
          </p:cNvPr>
          <p:cNvCxnSpPr>
            <a:cxnSpLocks/>
          </p:cNvCxnSpPr>
          <p:nvPr/>
        </p:nvCxnSpPr>
        <p:spPr>
          <a:xfrm>
            <a:off x="990600" y="2938779"/>
            <a:ext cx="4816417" cy="71631"/>
          </a:xfrm>
          <a:prstGeom prst="line">
            <a:avLst/>
          </a:prstGeom>
          <a:ln w="41275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DC240-75D0-410C-A1BA-A3AA27CF6CEE}"/>
              </a:ext>
            </a:extLst>
          </p:cNvPr>
          <p:cNvSpPr/>
          <p:nvPr/>
        </p:nvSpPr>
        <p:spPr>
          <a:xfrm>
            <a:off x="6705127" y="3576527"/>
            <a:ext cx="1622325" cy="400110"/>
          </a:xfrm>
          <a:prstGeom prst="roundRect">
            <a:avLst/>
          </a:prstGeom>
          <a:noFill/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2C8E19-77FA-4C8F-A138-42C5E7558E49}"/>
              </a:ext>
            </a:extLst>
          </p:cNvPr>
          <p:cNvSpPr/>
          <p:nvPr/>
        </p:nvSpPr>
        <p:spPr>
          <a:xfrm rot="16200000">
            <a:off x="8251362" y="2716790"/>
            <a:ext cx="1012815" cy="467661"/>
          </a:xfrm>
          <a:prstGeom prst="roundRect">
            <a:avLst/>
          </a:prstGeom>
          <a:noFill/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EE078-A8A2-43F9-90CB-E2E3F035A57D}"/>
              </a:ext>
            </a:extLst>
          </p:cNvPr>
          <p:cNvSpPr txBox="1"/>
          <p:nvPr/>
        </p:nvSpPr>
        <p:spPr>
          <a:xfrm>
            <a:off x="7816694" y="4304588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Row/Column</a:t>
            </a:r>
          </a:p>
          <a:p>
            <a:r>
              <a:rPr lang="en-US" dirty="0"/>
              <a:t>Sum Matrix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160414-02C5-48C0-993F-525962E4201F}"/>
              </a:ext>
            </a:extLst>
          </p:cNvPr>
          <p:cNvCxnSpPr/>
          <p:nvPr/>
        </p:nvCxnSpPr>
        <p:spPr>
          <a:xfrm flipH="1" flipV="1">
            <a:off x="7959486" y="4038192"/>
            <a:ext cx="244910" cy="280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B85321-65FF-4B40-85E3-4C6E53DC955F}"/>
              </a:ext>
            </a:extLst>
          </p:cNvPr>
          <p:cNvCxnSpPr/>
          <p:nvPr/>
        </p:nvCxnSpPr>
        <p:spPr>
          <a:xfrm flipV="1">
            <a:off x="8991600" y="3439309"/>
            <a:ext cx="0" cy="917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20" grpId="0"/>
      <p:bldP spid="21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E8D-8E16-413D-B8B3-B488156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3 - Expected Observation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2278F-F256-4929-BF54-A1F1207F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DF58B-316C-45F5-8F05-324DE55749D4}"/>
              </a:ext>
            </a:extLst>
          </p:cNvPr>
          <p:cNvSpPr txBox="1"/>
          <p:nvPr/>
        </p:nvSpPr>
        <p:spPr>
          <a:xfrm>
            <a:off x="5422494" y="154205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What is the </a:t>
            </a:r>
            <a:r>
              <a:rPr lang="en-US" b="1" i="1" dirty="0">
                <a:solidFill>
                  <a:srgbClr val="00B050"/>
                </a:solidFill>
              </a:rPr>
              <a:t>expected</a:t>
            </a:r>
            <a:r>
              <a:rPr lang="en-US" b="1" dirty="0">
                <a:solidFill>
                  <a:srgbClr val="00B050"/>
                </a:solidFill>
              </a:rPr>
              <a:t> value?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995A6-1841-451F-9A2D-41D2D0125BA1}"/>
              </a:ext>
            </a:extLst>
          </p:cNvPr>
          <p:cNvSpPr/>
          <p:nvPr/>
        </p:nvSpPr>
        <p:spPr>
          <a:xfrm>
            <a:off x="5116649" y="1913706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(3*8)/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1.143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095B12-99D2-40B2-9D16-1EB42F891D2F}"/>
              </a:ext>
            </a:extLst>
          </p:cNvPr>
          <p:cNvSpPr/>
          <p:nvPr/>
        </p:nvSpPr>
        <p:spPr>
          <a:xfrm>
            <a:off x="6686533" y="1916028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(3*13)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1.857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B95466-1C56-4F55-AB5E-A1D80A4DA83B}"/>
              </a:ext>
            </a:extLst>
          </p:cNvPr>
          <p:cNvSpPr/>
          <p:nvPr/>
        </p:nvSpPr>
        <p:spPr>
          <a:xfrm>
            <a:off x="5117485" y="2904306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(8*18)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6.857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B8919-CB08-4E9B-BB72-96C42674A22F}"/>
              </a:ext>
            </a:extLst>
          </p:cNvPr>
          <p:cNvSpPr/>
          <p:nvPr/>
        </p:nvSpPr>
        <p:spPr>
          <a:xfrm>
            <a:off x="6685697" y="2908950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(13 * 18)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11.143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C01E-47D5-42FC-A734-78FB5AD5A99E}"/>
              </a:ext>
            </a:extLst>
          </p:cNvPr>
          <p:cNvSpPr txBox="1"/>
          <p:nvPr/>
        </p:nvSpPr>
        <p:spPr>
          <a:xfrm>
            <a:off x="341728" y="3668398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Example, what is the </a:t>
            </a:r>
            <a:r>
              <a:rPr lang="en-US" b="1" i="1" dirty="0"/>
              <a:t>expected</a:t>
            </a:r>
            <a:r>
              <a:rPr lang="en-US" b="1" dirty="0"/>
              <a:t> value of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the </a:t>
            </a:r>
            <a:r>
              <a:rPr lang="en-US" i="1" dirty="0"/>
              <a:t>observed</a:t>
            </a:r>
            <a:r>
              <a:rPr lang="en-US" dirty="0"/>
              <a:t> value is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expected probability </a:t>
            </a:r>
            <a:r>
              <a:rPr lang="en-US" dirty="0"/>
              <a:t>assuming independency is P(A)*P(B).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P(A) = how many times we observe A / total observations. A occurred with B 1 time, A occurred with something other than B 2 times, there are 21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P(A) = (1 + 2) / 21. Similarly, P(B) = (1 + 7) / 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P(A)P(B) = ((1 + 2) / 21) * ((1 + 7) / 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expected observations is the probability multiplied by the total number of observations Total-Count * P(A)P(B) = 3 * 8 / 21 </a:t>
            </a:r>
            <a:br>
              <a:rPr lang="en-US" dirty="0"/>
            </a:br>
            <a:r>
              <a:rPr lang="en-US" dirty="0"/>
              <a:t>			= row-count * col-count /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12ECE-8C7B-49E4-8B66-2BBD933A7BC6}"/>
              </a:ext>
            </a:extLst>
          </p:cNvPr>
          <p:cNvSpPr txBox="1"/>
          <p:nvPr/>
        </p:nvSpPr>
        <p:spPr>
          <a:xfrm>
            <a:off x="1203818" y="156063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Observed values.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62F2E3-4D3B-49C4-826B-4D85A5C0D146}"/>
              </a:ext>
            </a:extLst>
          </p:cNvPr>
          <p:cNvSpPr/>
          <p:nvPr/>
        </p:nvSpPr>
        <p:spPr>
          <a:xfrm>
            <a:off x="1268758" y="2208725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CE040-A739-40F7-BD0E-0C16764FE57F}"/>
              </a:ext>
            </a:extLst>
          </p:cNvPr>
          <p:cNvSpPr/>
          <p:nvPr/>
        </p:nvSpPr>
        <p:spPr>
          <a:xfrm>
            <a:off x="2106958" y="2208725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D43AB7-EB39-40FD-857B-F52D568DA05E}"/>
              </a:ext>
            </a:extLst>
          </p:cNvPr>
          <p:cNvSpPr/>
          <p:nvPr/>
        </p:nvSpPr>
        <p:spPr>
          <a:xfrm>
            <a:off x="1275512" y="2732711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482A4-6475-424E-842A-8615F224E60E}"/>
              </a:ext>
            </a:extLst>
          </p:cNvPr>
          <p:cNvSpPr/>
          <p:nvPr/>
        </p:nvSpPr>
        <p:spPr>
          <a:xfrm>
            <a:off x="2103259" y="2732711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256F5-1686-4A4D-BB2C-C27ECDD273F6}"/>
              </a:ext>
            </a:extLst>
          </p:cNvPr>
          <p:cNvSpPr txBox="1"/>
          <p:nvPr/>
        </p:nvSpPr>
        <p:spPr>
          <a:xfrm>
            <a:off x="853140" y="233997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C0D62-902A-4424-BADA-5AACBA0BC54F}"/>
              </a:ext>
            </a:extLst>
          </p:cNvPr>
          <p:cNvSpPr txBox="1"/>
          <p:nvPr/>
        </p:nvSpPr>
        <p:spPr>
          <a:xfrm>
            <a:off x="454518" y="2810424"/>
            <a:ext cx="8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86D6B-CB07-414B-A52F-73E604CB82F0}"/>
              </a:ext>
            </a:extLst>
          </p:cNvPr>
          <p:cNvSpPr txBox="1"/>
          <p:nvPr/>
        </p:nvSpPr>
        <p:spPr>
          <a:xfrm>
            <a:off x="1458953" y="1837204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1A43-51D0-4DC6-9B97-1CFE32547550}"/>
              </a:ext>
            </a:extLst>
          </p:cNvPr>
          <p:cNvSpPr txBox="1"/>
          <p:nvPr/>
        </p:nvSpPr>
        <p:spPr>
          <a:xfrm>
            <a:off x="2090996" y="182291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1CC014-CC50-4C02-85F0-F6A579541BFF}"/>
              </a:ext>
            </a:extLst>
          </p:cNvPr>
          <p:cNvSpPr txBox="1"/>
          <p:nvPr/>
        </p:nvSpPr>
        <p:spPr>
          <a:xfrm>
            <a:off x="1547362" y="33206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DBB4DE-AADC-4C63-AE63-7F7F7A4BB6C3}"/>
              </a:ext>
            </a:extLst>
          </p:cNvPr>
          <p:cNvSpPr txBox="1"/>
          <p:nvPr/>
        </p:nvSpPr>
        <p:spPr>
          <a:xfrm>
            <a:off x="2340554" y="3304894"/>
            <a:ext cx="4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656025-FF9C-4C0D-A309-F9DD21DDCC77}"/>
              </a:ext>
            </a:extLst>
          </p:cNvPr>
          <p:cNvSpPr txBox="1"/>
          <p:nvPr/>
        </p:nvSpPr>
        <p:spPr>
          <a:xfrm>
            <a:off x="3084466" y="220678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38F0B0-72FB-4B8A-BE97-3B643BF5D4B1}"/>
              </a:ext>
            </a:extLst>
          </p:cNvPr>
          <p:cNvSpPr txBox="1"/>
          <p:nvPr/>
        </p:nvSpPr>
        <p:spPr>
          <a:xfrm>
            <a:off x="3071212" y="282581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F876AA-6928-4124-A28F-01FB631F764D}"/>
              </a:ext>
            </a:extLst>
          </p:cNvPr>
          <p:cNvCxnSpPr/>
          <p:nvPr/>
        </p:nvCxnSpPr>
        <p:spPr>
          <a:xfrm>
            <a:off x="2941459" y="3252319"/>
            <a:ext cx="6350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2103E2-9391-4D66-A776-49FF5DBDA5B6}"/>
              </a:ext>
            </a:extLst>
          </p:cNvPr>
          <p:cNvCxnSpPr>
            <a:cxnSpLocks/>
          </p:cNvCxnSpPr>
          <p:nvPr/>
        </p:nvCxnSpPr>
        <p:spPr>
          <a:xfrm flipV="1">
            <a:off x="2941459" y="3287479"/>
            <a:ext cx="1" cy="4790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0B6862-0C28-4E11-BB9D-3AA3EDBB72A9}"/>
              </a:ext>
            </a:extLst>
          </p:cNvPr>
          <p:cNvSpPr txBox="1"/>
          <p:nvPr/>
        </p:nvSpPr>
        <p:spPr>
          <a:xfrm>
            <a:off x="3011822" y="3252319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91025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30B2-6061-47D1-A6A1-8F2A6474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G-Test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6A22F-3354-4AD7-8C72-8C7AF44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6778-75BD-4141-8303-B664E69CA37E}"/>
              </a:ext>
            </a:extLst>
          </p:cNvPr>
          <p:cNvSpPr/>
          <p:nvPr/>
        </p:nvSpPr>
        <p:spPr>
          <a:xfrm>
            <a:off x="2590800" y="6322708"/>
            <a:ext cx="534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 for our example - </a:t>
            </a:r>
            <a:r>
              <a:rPr lang="en-US" dirty="0"/>
              <a:t>0.1848356508203196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01259-4015-40C4-B675-CDF581D1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37233"/>
            <a:ext cx="6680396" cy="2635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44E6-A570-4021-B049-171F5584CDE9}"/>
              </a:ext>
            </a:extLst>
          </p:cNvPr>
          <p:cNvSpPr txBox="1"/>
          <p:nvPr/>
        </p:nvSpPr>
        <p:spPr>
          <a:xfrm>
            <a:off x="2819400" y="175260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Contingency matrix “observations”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E7986-AEA8-436F-975C-9709126E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87924"/>
            <a:ext cx="3719628" cy="11634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4826D-C81A-4277-9E5D-4DBB19FB16F4}"/>
              </a:ext>
            </a:extLst>
          </p:cNvPr>
          <p:cNvCxnSpPr>
            <a:stCxn id="8" idx="0"/>
          </p:cNvCxnSpPr>
          <p:nvPr/>
        </p:nvCxnSpPr>
        <p:spPr>
          <a:xfrm>
            <a:off x="4450614" y="2087924"/>
            <a:ext cx="121386" cy="42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D8B8D9-56BB-45CD-8CD8-49AA175C80CD}"/>
              </a:ext>
            </a:extLst>
          </p:cNvPr>
          <p:cNvCxnSpPr/>
          <p:nvPr/>
        </p:nvCxnSpPr>
        <p:spPr>
          <a:xfrm>
            <a:off x="4419600" y="2087924"/>
            <a:ext cx="1295400" cy="274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F96CE-1C72-4F2C-B0D2-A382FC5E9522}"/>
              </a:ext>
            </a:extLst>
          </p:cNvPr>
          <p:cNvSpPr txBox="1"/>
          <p:nvPr/>
        </p:nvSpPr>
        <p:spPr>
          <a:xfrm>
            <a:off x="6400800" y="301769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observations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364C1-AFC1-4ACC-8340-3248C0ED79E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088557" y="3017691"/>
            <a:ext cx="312243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EE360A-8046-4636-9D0E-3EA235E73972}"/>
              </a:ext>
            </a:extLst>
          </p:cNvPr>
          <p:cNvSpPr txBox="1"/>
          <p:nvPr/>
        </p:nvSpPr>
        <p:spPr>
          <a:xfrm>
            <a:off x="304800" y="3017691"/>
            <a:ext cx="243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https://en.wikipedia.org/wiki/G-test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677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C0B-D1E9-490A-B431-F3AECB52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The G-Test?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2301-7701-450F-BA0A-F806B928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as a standard deviation.</a:t>
            </a:r>
          </a:p>
          <a:p>
            <a:r>
              <a:rPr lang="en-US" dirty="0"/>
              <a:t>Simple threshold. A typical (practical) value is 0.9 for recommendations.</a:t>
            </a:r>
          </a:p>
          <a:p>
            <a:r>
              <a:rPr lang="en-US" dirty="0"/>
              <a:t>Take the top N highest. We always have a few recommendations.</a:t>
            </a:r>
          </a:p>
          <a:p>
            <a:r>
              <a:rPr lang="en-US" dirty="0"/>
              <a:t>Group with K-means. Variable thresholding.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24CFF-2007-45EB-BAC9-0E1526A9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2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93C-3E98-43F0-906C-1C85708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G-Test Score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05E8D-FD63-43AE-BDA2-24702DCC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96B5B-E1EC-4CFB-981F-C27F986A1884}"/>
              </a:ext>
            </a:extLst>
          </p:cNvPr>
          <p:cNvCxnSpPr/>
          <p:nvPr/>
        </p:nvCxnSpPr>
        <p:spPr>
          <a:xfrm>
            <a:off x="3048000" y="2362200"/>
            <a:ext cx="0" cy="3505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697E95-942D-422B-BA9D-921359FE3526}"/>
              </a:ext>
            </a:extLst>
          </p:cNvPr>
          <p:cNvSpPr/>
          <p:nvPr/>
        </p:nvSpPr>
        <p:spPr>
          <a:xfrm>
            <a:off x="6096000" y="2743200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642494-CB51-47CD-931C-D00FD7F8EF92}"/>
              </a:ext>
            </a:extLst>
          </p:cNvPr>
          <p:cNvGraphicFramePr>
            <a:graphicFrameLocks/>
          </p:cNvGraphicFramePr>
          <p:nvPr/>
        </p:nvGraphicFramePr>
        <p:xfrm>
          <a:off x="258716" y="1676400"/>
          <a:ext cx="5950713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1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9AF70-0AB9-49C3-BA04-7101BEE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18" y="4761563"/>
            <a:ext cx="7317210" cy="153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C6BFD-6D8E-467D-A263-1C9AE85C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Fixed Threshold 0.9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F6269-722E-4EF3-97A0-D7E8FE2B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62D94-0A29-4699-8B7C-9BCB9D2C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61" y="2244752"/>
            <a:ext cx="4398035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DA4F8-8B53-46A0-948A-E3C1612D5439}"/>
              </a:ext>
            </a:extLst>
          </p:cNvPr>
          <p:cNvSpPr txBox="1"/>
          <p:nvPr/>
        </p:nvSpPr>
        <p:spPr>
          <a:xfrm>
            <a:off x="-24950" y="2583187"/>
            <a:ext cx="157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Original </a:t>
            </a:r>
          </a:p>
          <a:p>
            <a:r>
              <a:rPr lang="en-US" b="1" dirty="0">
                <a:solidFill>
                  <a:srgbClr val="0070C0"/>
                </a:solidFill>
              </a:rPr>
              <a:t>Co-</a:t>
            </a:r>
            <a:r>
              <a:rPr lang="en-US" b="1" dirty="0" err="1">
                <a:solidFill>
                  <a:srgbClr val="0070C0"/>
                </a:solidFill>
              </a:rPr>
              <a:t>occurance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D36B-392D-4127-8130-C4D8F710B274}"/>
              </a:ext>
            </a:extLst>
          </p:cNvPr>
          <p:cNvSpPr txBox="1"/>
          <p:nvPr/>
        </p:nvSpPr>
        <p:spPr>
          <a:xfrm>
            <a:off x="91101" y="541871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G-Scores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D1EDD-C53D-4D87-B2FD-C1EC9D5148C7}"/>
              </a:ext>
            </a:extLst>
          </p:cNvPr>
          <p:cNvSpPr/>
          <p:nvPr/>
        </p:nvSpPr>
        <p:spPr>
          <a:xfrm>
            <a:off x="7799340" y="5375038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83BF2-1ED6-49E8-AF58-94C6ECD41DDF}"/>
              </a:ext>
            </a:extLst>
          </p:cNvPr>
          <p:cNvSpPr/>
          <p:nvPr/>
        </p:nvSpPr>
        <p:spPr>
          <a:xfrm>
            <a:off x="7799340" y="5529766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5B9B1-C5A7-4E69-8F17-C0C0B735947C}"/>
              </a:ext>
            </a:extLst>
          </p:cNvPr>
          <p:cNvSpPr/>
          <p:nvPr/>
        </p:nvSpPr>
        <p:spPr>
          <a:xfrm>
            <a:off x="4303214" y="5375038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EEE17D-A08B-4F1B-9C6A-52AE795F9B10}"/>
              </a:ext>
            </a:extLst>
          </p:cNvPr>
          <p:cNvSpPr/>
          <p:nvPr/>
        </p:nvSpPr>
        <p:spPr>
          <a:xfrm>
            <a:off x="6956775" y="5067650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5F6AC-EA8D-4931-B782-6DA627803173}"/>
              </a:ext>
            </a:extLst>
          </p:cNvPr>
          <p:cNvSpPr/>
          <p:nvPr/>
        </p:nvSpPr>
        <p:spPr>
          <a:xfrm>
            <a:off x="3615420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8D013-CE5C-40BD-9DBD-C621CF948188}"/>
              </a:ext>
            </a:extLst>
          </p:cNvPr>
          <p:cNvSpPr/>
          <p:nvPr/>
        </p:nvSpPr>
        <p:spPr>
          <a:xfrm>
            <a:off x="5079988" y="2541246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713D-3CC4-422D-BDEC-BD2D34F8321D}"/>
              </a:ext>
            </a:extLst>
          </p:cNvPr>
          <p:cNvSpPr/>
          <p:nvPr/>
        </p:nvSpPr>
        <p:spPr>
          <a:xfrm>
            <a:off x="3130877" y="2693646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3D3A-1248-440A-9934-37557FC82829}"/>
              </a:ext>
            </a:extLst>
          </p:cNvPr>
          <p:cNvSpPr/>
          <p:nvPr/>
        </p:nvSpPr>
        <p:spPr>
          <a:xfrm>
            <a:off x="4095923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4202B6E-5D5C-40C6-B506-F9E4D4701F05}"/>
              </a:ext>
            </a:extLst>
          </p:cNvPr>
          <p:cNvSpPr/>
          <p:nvPr/>
        </p:nvSpPr>
        <p:spPr>
          <a:xfrm>
            <a:off x="2123661" y="2583187"/>
            <a:ext cx="3657600" cy="1117000"/>
          </a:xfrm>
          <a:prstGeom prst="rtTriangle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77D85B9-E977-4EB1-A11E-1C34B69FCB96}"/>
              </a:ext>
            </a:extLst>
          </p:cNvPr>
          <p:cNvSpPr/>
          <p:nvPr/>
        </p:nvSpPr>
        <p:spPr>
          <a:xfrm>
            <a:off x="1736558" y="5037883"/>
            <a:ext cx="6978341" cy="1316200"/>
          </a:xfrm>
          <a:prstGeom prst="rtTriangle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188FF-8F9D-41B5-89CE-A8CD448923EA}"/>
              </a:ext>
            </a:extLst>
          </p:cNvPr>
          <p:cNvSpPr/>
          <p:nvPr/>
        </p:nvSpPr>
        <p:spPr>
          <a:xfrm>
            <a:off x="6204304" y="2376755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9350F-7E3E-4195-9434-1F72B9B68DDE}"/>
              </a:ext>
            </a:extLst>
          </p:cNvPr>
          <p:cNvSpPr/>
          <p:nvPr/>
        </p:nvSpPr>
        <p:spPr>
          <a:xfrm>
            <a:off x="5570232" y="300215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2ABEC-EFE8-4A07-9028-BA1D5BB4CEE8}"/>
              </a:ext>
            </a:extLst>
          </p:cNvPr>
          <p:cNvSpPr/>
          <p:nvPr/>
        </p:nvSpPr>
        <p:spPr>
          <a:xfrm>
            <a:off x="5570232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3E903C-F525-463D-BD6B-233B9AA471A6}"/>
              </a:ext>
            </a:extLst>
          </p:cNvPr>
          <p:cNvSpPr/>
          <p:nvPr/>
        </p:nvSpPr>
        <p:spPr>
          <a:xfrm>
            <a:off x="3473843" y="5224302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A6461-4FEF-490F-8E87-D0091C008233}"/>
              </a:ext>
            </a:extLst>
          </p:cNvPr>
          <p:cNvSpPr/>
          <p:nvPr/>
        </p:nvSpPr>
        <p:spPr>
          <a:xfrm>
            <a:off x="5183129" y="5385216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2B5-5127-4EEA-B9CB-09506FE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Attaching Recommendations To Search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5647F-C64C-451B-BA0D-2BEE7258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0222F-F210-4D84-BF10-86372DF170EF}"/>
              </a:ext>
            </a:extLst>
          </p:cNvPr>
          <p:cNvSpPr txBox="1"/>
          <p:nvPr/>
        </p:nvSpPr>
        <p:spPr>
          <a:xfrm>
            <a:off x="152400" y="4510347"/>
            <a:ext cx="865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Assume a user is requesting item 4 from the search engine. There is a surprising relationship between items 2 and 4. Therefore we recommend item 2 in the results.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E92DD-F9C7-453B-973C-121DF861FBAC}"/>
              </a:ext>
            </a:extLst>
          </p:cNvPr>
          <p:cNvCxnSpPr>
            <a:cxnSpLocks/>
          </p:cNvCxnSpPr>
          <p:nvPr/>
        </p:nvCxnSpPr>
        <p:spPr>
          <a:xfrm>
            <a:off x="5059085" y="2757299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72FADF8-E902-47B3-9CFD-AA1B2C4D99D7}"/>
              </a:ext>
            </a:extLst>
          </p:cNvPr>
          <p:cNvSpPr/>
          <p:nvPr/>
        </p:nvSpPr>
        <p:spPr>
          <a:xfrm>
            <a:off x="5744885" y="1773156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594A2-7672-4FC5-BAE9-14E1FF978511}"/>
              </a:ext>
            </a:extLst>
          </p:cNvPr>
          <p:cNvSpPr/>
          <p:nvPr/>
        </p:nvSpPr>
        <p:spPr>
          <a:xfrm>
            <a:off x="4104745" y="2133601"/>
            <a:ext cx="946504" cy="129539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3390A6-8448-4723-805F-6B8661B6AA00}"/>
              </a:ext>
            </a:extLst>
          </p:cNvPr>
          <p:cNvCxnSpPr/>
          <p:nvPr/>
        </p:nvCxnSpPr>
        <p:spPr>
          <a:xfrm>
            <a:off x="3114145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F66B73-51E0-4234-8243-75952E17795A}"/>
              </a:ext>
            </a:extLst>
          </p:cNvPr>
          <p:cNvSpPr txBox="1"/>
          <p:nvPr/>
        </p:nvSpPr>
        <p:spPr>
          <a:xfrm>
            <a:off x="1998310" y="2013035"/>
            <a:ext cx="128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for</a:t>
            </a:r>
          </a:p>
          <a:p>
            <a:r>
              <a:rPr lang="en-US" dirty="0"/>
              <a:t>product 4.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5CF07-0629-4F15-83A2-B2C15EC9F80F}"/>
              </a:ext>
            </a:extLst>
          </p:cNvPr>
          <p:cNvCxnSpPr/>
          <p:nvPr/>
        </p:nvCxnSpPr>
        <p:spPr>
          <a:xfrm flipH="1">
            <a:off x="3154085" y="3144757"/>
            <a:ext cx="950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B1610E-FA13-47BA-A30A-D35A63441E42}"/>
              </a:ext>
            </a:extLst>
          </p:cNvPr>
          <p:cNvSpPr txBox="1"/>
          <p:nvPr/>
        </p:nvSpPr>
        <p:spPr>
          <a:xfrm>
            <a:off x="238694" y="2904577"/>
            <a:ext cx="351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for product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for product 2.</a:t>
            </a:r>
          </a:p>
        </p:txBody>
      </p:sp>
    </p:spTree>
    <p:extLst>
      <p:ext uri="{BB962C8B-B14F-4D97-AF65-F5344CB8AC3E}">
        <p14:creationId xmlns:p14="http://schemas.microsoft.com/office/powerpoint/2010/main" val="15898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E797-1C72-4557-AE5C-BD189647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“Recommendation”?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08D6-C7E9-4D75-956E-D7F4588C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different definitions, systems, etc.</a:t>
            </a:r>
          </a:p>
          <a:p>
            <a:r>
              <a:rPr lang="en-US" dirty="0"/>
              <a:t>We will use</a:t>
            </a:r>
          </a:p>
          <a:p>
            <a:pPr lvl="1"/>
            <a:r>
              <a:rPr lang="en-US" i="1" dirty="0"/>
              <a:t>Interactions</a:t>
            </a:r>
            <a:r>
              <a:rPr lang="en-US" dirty="0"/>
              <a:t> between an “actor” and an “item”.</a:t>
            </a:r>
          </a:p>
          <a:p>
            <a:pPr lvl="1"/>
            <a:r>
              <a:rPr lang="en-US" dirty="0"/>
              <a:t>Suggest additional interactions that have </a:t>
            </a:r>
            <a:r>
              <a:rPr lang="en-US" i="1" dirty="0"/>
              <a:t>not yet been observed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Something the actor may want to do, </a:t>
            </a:r>
            <a:r>
              <a:rPr lang="en-US" i="1" dirty="0"/>
              <a:t>but does not know it</a:t>
            </a:r>
            <a:r>
              <a:rPr lang="en-US" dirty="0"/>
              <a:t>.</a:t>
            </a:r>
          </a:p>
          <a:p>
            <a:r>
              <a:rPr lang="en-US" dirty="0"/>
              <a:t>Realistic difficulties: Many users, many items, but </a:t>
            </a:r>
            <a:r>
              <a:rPr lang="en-US" dirty="0">
                <a:highlight>
                  <a:srgbClr val="FFFF00"/>
                </a:highlight>
              </a:rPr>
              <a:t>sparse</a:t>
            </a:r>
            <a:r>
              <a:rPr lang="en-US" dirty="0"/>
              <a:t> data.</a:t>
            </a:r>
          </a:p>
          <a:p>
            <a:r>
              <a:rPr lang="en-US" dirty="0"/>
              <a:t>A recommender needs to fill in the sparse matrix, but in a </a:t>
            </a:r>
            <a:r>
              <a:rPr lang="en-US" dirty="0">
                <a:highlight>
                  <a:srgbClr val="FFFF00"/>
                </a:highlight>
              </a:rPr>
              <a:t>relevant</a:t>
            </a:r>
            <a:r>
              <a:rPr lang="en-US" dirty="0"/>
              <a:t>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13A4-9E58-49EE-8C09-069DB79A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E754-9839-431D-A967-3B3EA17D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24CC-ECE4-45E6-9A51-49F7405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reduce the size of the co-occurrence matrix.</a:t>
            </a:r>
          </a:p>
          <a:p>
            <a:r>
              <a:rPr lang="en-US" dirty="0"/>
              <a:t>Remove users who buy too much.</a:t>
            </a:r>
          </a:p>
          <a:p>
            <a:r>
              <a:rPr lang="en-US" dirty="0"/>
              <a:t>Remove items that are too popular.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696CE-B0D8-4228-A95D-3198D4CD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22D1-ED32-457D-B2E9-FAF0068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Breakthroughs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DEFB-8812-4A11-9949-E120484A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it fancy mathematics, statistics, algorithms… </a:t>
            </a:r>
          </a:p>
          <a:p>
            <a:r>
              <a:rPr lang="en-US" dirty="0"/>
              <a:t>No.</a:t>
            </a:r>
          </a:p>
          <a:p>
            <a:r>
              <a:rPr lang="en-US" dirty="0"/>
              <a:t>Three things</a:t>
            </a:r>
          </a:p>
          <a:p>
            <a:pPr lvl="1"/>
            <a:r>
              <a:rPr lang="en-US" dirty="0"/>
              <a:t>Dithering.</a:t>
            </a:r>
          </a:p>
          <a:p>
            <a:pPr lvl="1"/>
            <a:r>
              <a:rPr lang="en-US" dirty="0"/>
              <a:t>Anti-Flooding.</a:t>
            </a:r>
          </a:p>
          <a:p>
            <a:pPr lvl="1"/>
            <a:r>
              <a:rPr lang="en-US" dirty="0"/>
              <a:t>Multi-modal.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3951-6908-4820-B218-019F1F86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F036-9220-4C60-867B-C4B7F04B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623B-7F12-4ED9-A430-A1014287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 typically don’t look beyond the first page of results</a:t>
            </a:r>
          </a:p>
          <a:p>
            <a:pPr lvl="1"/>
            <a:r>
              <a:rPr lang="en-US" dirty="0"/>
              <a:t>Don’t scroll.</a:t>
            </a:r>
          </a:p>
          <a:p>
            <a:pPr lvl="1"/>
            <a:r>
              <a:rPr lang="en-US" dirty="0"/>
              <a:t>Don’t go to next pages.</a:t>
            </a:r>
          </a:p>
          <a:p>
            <a:pPr lvl="1"/>
            <a:r>
              <a:rPr lang="en-US" dirty="0"/>
              <a:t>Recommendation engine is evaluated on results it is always returning. Stagnates at initial performance level.</a:t>
            </a:r>
          </a:p>
          <a:p>
            <a:r>
              <a:rPr lang="en-US" dirty="0"/>
              <a:t>Typical solution</a:t>
            </a:r>
          </a:p>
          <a:p>
            <a:pPr lvl="1"/>
            <a:r>
              <a:rPr lang="en-US" dirty="0"/>
              <a:t>Take the result list and generate a score that is the log of the initial rank.</a:t>
            </a:r>
          </a:p>
          <a:p>
            <a:pPr lvl="1"/>
            <a:r>
              <a:rPr lang="en-US" dirty="0"/>
              <a:t>Add some normally distributed random noise.</a:t>
            </a:r>
          </a:p>
          <a:p>
            <a:pPr lvl="1"/>
            <a:r>
              <a:rPr lang="en-US" dirty="0"/>
              <a:t>Sort according to the new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B3F3-0261-4A96-8135-AC3B3E86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03B-CAF8-41D9-82D2-1196A530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6D32-A04C-4A6A-B1CF-F2B7B739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Too much of a good thing.</a:t>
            </a:r>
          </a:p>
          <a:p>
            <a:pPr lvl="1"/>
            <a:r>
              <a:rPr lang="en-US" dirty="0"/>
              <a:t>Gives many similar recommendations.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Reorder the results to make them appear more diverse.</a:t>
            </a:r>
          </a:p>
          <a:p>
            <a:pPr lvl="1"/>
            <a:r>
              <a:rPr lang="en-US" dirty="0"/>
              <a:t>Penalize the rank of any result that appears too similar to higher rated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14C4-EE91-4675-8DBF-5F2F21F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7A8A-C8A0-4FF5-9F8F-CD26D0A2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38EE-E98E-4DF5-A834-BCF36D4E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types of “interactions” – user behaviors</a:t>
            </a:r>
          </a:p>
          <a:p>
            <a:pPr lvl="1"/>
            <a:r>
              <a:rPr lang="en-US" dirty="0"/>
              <a:t>Buying – user-id, buy, item-id.</a:t>
            </a:r>
          </a:p>
          <a:p>
            <a:pPr lvl="1"/>
            <a:r>
              <a:rPr lang="en-US" dirty="0"/>
              <a:t>Viewing – user-id, view, item-id.</a:t>
            </a:r>
          </a:p>
          <a:p>
            <a:pPr lvl="1"/>
            <a:r>
              <a:rPr lang="en-US" dirty="0"/>
              <a:t>Category-preference – user-id, cat-</a:t>
            </a:r>
            <a:r>
              <a:rPr lang="en-US" dirty="0" err="1"/>
              <a:t>pref</a:t>
            </a:r>
            <a:r>
              <a:rPr lang="en-US" dirty="0"/>
              <a:t>, item-id.</a:t>
            </a:r>
          </a:p>
          <a:p>
            <a:pPr lvl="1"/>
            <a:r>
              <a:rPr lang="en-US" dirty="0"/>
              <a:t>Sharing – user-id, share, item-id.</a:t>
            </a:r>
          </a:p>
          <a:p>
            <a:pPr lvl="1"/>
            <a:r>
              <a:rPr lang="en-US" dirty="0"/>
              <a:t>Blogging – user-id, blog, item-id.</a:t>
            </a:r>
          </a:p>
          <a:p>
            <a:r>
              <a:rPr lang="en-US" dirty="0"/>
              <a:t>Additional modal information appears as additional types of </a:t>
            </a:r>
            <a:r>
              <a:rPr lang="en-US" i="1" dirty="0"/>
              <a:t>interactions</a:t>
            </a:r>
            <a:r>
              <a:rPr lang="en-US" dirty="0"/>
              <a:t>. The </a:t>
            </a:r>
            <a:r>
              <a:rPr lang="en-US" b="1" dirty="0"/>
              <a:t>A</a:t>
            </a:r>
            <a:r>
              <a:rPr lang="en-US" dirty="0"/>
              <a:t> matrix grows </a:t>
            </a:r>
            <a:r>
              <a:rPr lang="en-US" i="1" dirty="0"/>
              <a:t>horizontally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BF1E-6A37-4C40-9373-4C41B3E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A981-42F6-4869-8261-75BC33C1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Multi-Modal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4C1E8-2728-4F21-91CB-C7B4F260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F5668-974D-4A0F-9D72-AB3ECBC3DD16}"/>
              </a:ext>
            </a:extLst>
          </p:cNvPr>
          <p:cNvSpPr/>
          <p:nvPr/>
        </p:nvSpPr>
        <p:spPr>
          <a:xfrm>
            <a:off x="1524000" y="2705100"/>
            <a:ext cx="1295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Purchases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B2B12-2A1E-491F-92D1-7470A84E5BB4}"/>
              </a:ext>
            </a:extLst>
          </p:cNvPr>
          <p:cNvSpPr/>
          <p:nvPr/>
        </p:nvSpPr>
        <p:spPr>
          <a:xfrm>
            <a:off x="2971800" y="2705100"/>
            <a:ext cx="1295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EBB03-2745-424F-881A-CC755F918647}"/>
              </a:ext>
            </a:extLst>
          </p:cNvPr>
          <p:cNvSpPr/>
          <p:nvPr/>
        </p:nvSpPr>
        <p:spPr>
          <a:xfrm>
            <a:off x="6773238" y="2725075"/>
            <a:ext cx="914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00CE9-5E65-4862-8F2A-4B7CA76B93E9}"/>
              </a:ext>
            </a:extLst>
          </p:cNvPr>
          <p:cNvSpPr txBox="1"/>
          <p:nvPr/>
        </p:nvSpPr>
        <p:spPr>
          <a:xfrm>
            <a:off x="1667729" y="235890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E06F6-4065-4E8A-AE07-2FE76754DD03}"/>
              </a:ext>
            </a:extLst>
          </p:cNvPr>
          <p:cNvSpPr txBox="1"/>
          <p:nvPr/>
        </p:nvSpPr>
        <p:spPr>
          <a:xfrm>
            <a:off x="3102371" y="235574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A703D-4CE7-4F2D-8304-7D80C9DE3ED5}"/>
              </a:ext>
            </a:extLst>
          </p:cNvPr>
          <p:cNvSpPr txBox="1"/>
          <p:nvPr/>
        </p:nvSpPr>
        <p:spPr>
          <a:xfrm>
            <a:off x="6623541" y="2078744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Categories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FC4FD-FB1A-4BE2-9E49-8EC0C4A4F46D}"/>
              </a:ext>
            </a:extLst>
          </p:cNvPr>
          <p:cNvSpPr/>
          <p:nvPr/>
        </p:nvSpPr>
        <p:spPr>
          <a:xfrm>
            <a:off x="4410547" y="2725075"/>
            <a:ext cx="1034257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9F3C3-E69D-4F60-9A16-4BA3D014E583}"/>
              </a:ext>
            </a:extLst>
          </p:cNvPr>
          <p:cNvSpPr txBox="1"/>
          <p:nvPr/>
        </p:nvSpPr>
        <p:spPr>
          <a:xfrm>
            <a:off x="4410546" y="236778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ACFAC-4C93-40FE-9F7F-BCB442702DD4}"/>
              </a:ext>
            </a:extLst>
          </p:cNvPr>
          <p:cNvSpPr/>
          <p:nvPr/>
        </p:nvSpPr>
        <p:spPr>
          <a:xfrm>
            <a:off x="5595021" y="2737113"/>
            <a:ext cx="1034257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Blog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8C088-0304-47E9-A9B2-75FBD4B14ADA}"/>
              </a:ext>
            </a:extLst>
          </p:cNvPr>
          <p:cNvSpPr txBox="1"/>
          <p:nvPr/>
        </p:nvSpPr>
        <p:spPr>
          <a:xfrm>
            <a:off x="5602416" y="23815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12846-D3F2-43C4-8C35-AA3986499B06}"/>
              </a:ext>
            </a:extLst>
          </p:cNvPr>
          <p:cNvSpPr txBox="1"/>
          <p:nvPr/>
        </p:nvSpPr>
        <p:spPr>
          <a:xfrm rot="16200000">
            <a:off x="965311" y="33605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8B16C-7F81-477F-96B6-4059B6DFB700}"/>
              </a:ext>
            </a:extLst>
          </p:cNvPr>
          <p:cNvSpPr/>
          <p:nvPr/>
        </p:nvSpPr>
        <p:spPr>
          <a:xfrm>
            <a:off x="1521298" y="2895600"/>
            <a:ext cx="6181130" cy="189929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Interaction 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5DD44-096C-47C2-91A7-9F0676519155}"/>
              </a:ext>
            </a:extLst>
          </p:cNvPr>
          <p:cNvSpPr txBox="1"/>
          <p:nvPr/>
        </p:nvSpPr>
        <p:spPr>
          <a:xfrm>
            <a:off x="814848" y="28024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7E9F2-BAF9-44CA-ABB5-A547E21411E0}"/>
              </a:ext>
            </a:extLst>
          </p:cNvPr>
          <p:cNvSpPr txBox="1"/>
          <p:nvPr/>
        </p:nvSpPr>
        <p:spPr>
          <a:xfrm>
            <a:off x="3090903" y="4514633"/>
            <a:ext cx="265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Extended A Matrix</a:t>
            </a:r>
          </a:p>
        </p:txBody>
      </p:sp>
    </p:spTree>
    <p:extLst>
      <p:ext uri="{BB962C8B-B14F-4D97-AF65-F5344CB8AC3E}">
        <p14:creationId xmlns:p14="http://schemas.microsoft.com/office/powerpoint/2010/main" val="2844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010" y="54269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https://github.com/brett-lindsley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BB75F-CE91-475F-A3E2-1F7A6606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9" y="1717222"/>
            <a:ext cx="8854022" cy="34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9A18-9515-4E19-98E7-274DD1CC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A92F2-D7C0-4C90-9726-A7F3D69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EB45-FEEE-4AA8-846C-9AC07B1F4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0882" y="5991008"/>
            <a:ext cx="681001" cy="68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471E5-5308-4980-A668-20B7D6B23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50883" y="5201288"/>
            <a:ext cx="681001" cy="681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27690-717A-40C1-8072-84F0ED4C2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1000" y="1981200"/>
            <a:ext cx="681001" cy="681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2AF44E-E7BE-4BF8-9359-BADD408C96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47800" y="2067703"/>
            <a:ext cx="507993" cy="507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2543-D9A7-4DCC-94F3-48A50A70B3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47800" y="2964734"/>
            <a:ext cx="507993" cy="507993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96762-6D0A-4F6C-BF76-D449D032063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1062001" y="2321700"/>
            <a:ext cx="3857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B15E0A-4957-4F81-83B3-AB152C9F2BC9}"/>
              </a:ext>
            </a:extLst>
          </p:cNvPr>
          <p:cNvSpPr txBox="1"/>
          <p:nvPr/>
        </p:nvSpPr>
        <p:spPr>
          <a:xfrm>
            <a:off x="1962491" y="201587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</a:t>
            </a:r>
          </a:p>
          <a:p>
            <a:r>
              <a:rPr lang="en-US" sz="1400" dirty="0"/>
              <a:t>by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6EFAD-FF9E-4E1F-BA9F-D3B7BB077DA6}"/>
              </a:ext>
            </a:extLst>
          </p:cNvPr>
          <p:cNvCxnSpPr>
            <a:endCxn id="16" idx="0"/>
          </p:cNvCxnSpPr>
          <p:nvPr/>
        </p:nvCxnSpPr>
        <p:spPr>
          <a:xfrm>
            <a:off x="1701796" y="2575696"/>
            <a:ext cx="1" cy="38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07E297-D7E4-442F-A812-89B8C4A10FFC}"/>
              </a:ext>
            </a:extLst>
          </p:cNvPr>
          <p:cNvSpPr txBox="1"/>
          <p:nvPr/>
        </p:nvSpPr>
        <p:spPr>
          <a:xfrm>
            <a:off x="1982359" y="2905780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</a:t>
            </a:r>
          </a:p>
          <a:p>
            <a:r>
              <a:rPr lang="en-US" sz="1400" dirty="0"/>
              <a:t>Articles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83D90-31E8-4B5C-9137-7338E6C3CA85}"/>
              </a:ext>
            </a:extLst>
          </p:cNvPr>
          <p:cNvCxnSpPr>
            <a:stCxn id="16" idx="1"/>
            <a:endCxn id="11" idx="2"/>
          </p:cNvCxnSpPr>
          <p:nvPr/>
        </p:nvCxnSpPr>
        <p:spPr>
          <a:xfrm flipH="1" flipV="1">
            <a:off x="721501" y="2662201"/>
            <a:ext cx="726299" cy="556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14C11-9093-47FB-8C3E-E391BAAAE8E1}"/>
              </a:ext>
            </a:extLst>
          </p:cNvPr>
          <p:cNvSpPr txBox="1"/>
          <p:nvPr/>
        </p:nvSpPr>
        <p:spPr>
          <a:xfrm>
            <a:off x="128205" y="2710739"/>
            <a:ext cx="15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C40A03-4681-464B-8CA9-D064823E3EA1}"/>
              </a:ext>
            </a:extLst>
          </p:cNvPr>
          <p:cNvSpPr txBox="1"/>
          <p:nvPr/>
        </p:nvSpPr>
        <p:spPr>
          <a:xfrm>
            <a:off x="533400" y="3472524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Content-Based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Filtering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71E743-29BB-429D-B2AC-C349843DF7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07029" y="2029738"/>
            <a:ext cx="681001" cy="681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8D82C-5989-4ECA-899C-904C6141E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39118" y="2022160"/>
            <a:ext cx="681001" cy="6810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F7C7B8-9CAD-4F25-BD86-7773968EC2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64922" y="1806402"/>
            <a:ext cx="410680" cy="4642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4B74F6-0DB8-4C58-9EC4-EB4EDBF4D8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78274" y="1674839"/>
            <a:ext cx="410680" cy="464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E2E0CA-117B-4AD5-BF46-0DB497D0F4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11160" y="2709606"/>
            <a:ext cx="798246" cy="4343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12E7FA-732A-41BD-A768-53F862554F2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49547" y="2613486"/>
            <a:ext cx="798246" cy="4343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2D067B-2B8E-46C9-A035-ED210A08D0E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581721" y="2856244"/>
            <a:ext cx="1193091" cy="84411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D804C-B101-4AB7-ACCA-32302D9EE568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7320119" y="1906972"/>
            <a:ext cx="758155" cy="4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56B46A-B3A0-482A-B201-451B9E701FE8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20119" y="2362661"/>
            <a:ext cx="629428" cy="467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0E5AE-2324-4202-B1CF-32B25FFDEB19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flipH="1" flipV="1">
            <a:off x="4275602" y="2038535"/>
            <a:ext cx="731427" cy="331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B6B4D-9B74-460B-9508-A77A00DE9403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 flipH="1">
            <a:off x="4309406" y="2370239"/>
            <a:ext cx="697623" cy="556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340533-A214-470B-B1D9-A45D7AFE357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688030" y="2362661"/>
            <a:ext cx="951088" cy="7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2518BA-8E9A-4155-AFE3-12227F6E9327}"/>
              </a:ext>
            </a:extLst>
          </p:cNvPr>
          <p:cNvSpPr txBox="1"/>
          <p:nvPr/>
        </p:nvSpPr>
        <p:spPr>
          <a:xfrm>
            <a:off x="5752510" y="20323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823114-0532-4A3D-B83C-17D348B05A5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418013" y="2703161"/>
            <a:ext cx="561606" cy="548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6CE6D-5E0B-4732-AE26-A04185AC5E38}"/>
              </a:ext>
            </a:extLst>
          </p:cNvPr>
          <p:cNvCxnSpPr>
            <a:endCxn id="28" idx="2"/>
          </p:cNvCxnSpPr>
          <p:nvPr/>
        </p:nvCxnSpPr>
        <p:spPr>
          <a:xfrm flipH="1" flipV="1">
            <a:off x="5347530" y="2710739"/>
            <a:ext cx="582164" cy="64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566B77-C840-4215-8F7C-15FA232A5930}"/>
              </a:ext>
            </a:extLst>
          </p:cNvPr>
          <p:cNvSpPr txBox="1"/>
          <p:nvPr/>
        </p:nvSpPr>
        <p:spPr>
          <a:xfrm>
            <a:off x="4253192" y="2121037"/>
            <a:ext cx="469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 and Rate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577F03-2F94-4E5C-B51B-06B24F4F21B4}"/>
              </a:ext>
            </a:extLst>
          </p:cNvPr>
          <p:cNvSpPr txBox="1"/>
          <p:nvPr/>
        </p:nvSpPr>
        <p:spPr>
          <a:xfrm>
            <a:off x="6716856" y="2903987"/>
            <a:ext cx="40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2E31BC-0190-4523-9D34-79C720F22CE7}"/>
              </a:ext>
            </a:extLst>
          </p:cNvPr>
          <p:cNvSpPr txBox="1"/>
          <p:nvPr/>
        </p:nvSpPr>
        <p:spPr>
          <a:xfrm>
            <a:off x="5066645" y="2884888"/>
            <a:ext cx="9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F3B168-CF31-4BB6-99B4-35623F34A20E}"/>
              </a:ext>
            </a:extLst>
          </p:cNvPr>
          <p:cNvSpPr txBox="1"/>
          <p:nvPr/>
        </p:nvSpPr>
        <p:spPr>
          <a:xfrm>
            <a:off x="4218424" y="3732515"/>
            <a:ext cx="37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User Collaborative Filtering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DF5020-701D-41C1-B304-AC2B91773E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44643" y="4401395"/>
            <a:ext cx="681001" cy="6810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FA27DB-3921-40E2-8342-C04EA8741C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54892" y="4436632"/>
            <a:ext cx="410680" cy="46426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1A5F0-0929-4961-A8E7-AAEB6A17B6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861109" y="5046381"/>
            <a:ext cx="798246" cy="4343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E4890C-7836-486C-89C7-7A36FC81BB9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01111" y="5565541"/>
            <a:ext cx="1193091" cy="53243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A44E3FD-EE71-4B8E-9826-502A9B421D1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963787" y="6285630"/>
            <a:ext cx="713347" cy="46017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5760FA-37E8-48E8-AB92-7CF9413E5928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3525644" y="4668765"/>
            <a:ext cx="1529248" cy="73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D9FB06-D0E8-48A7-8303-1F72A52E55E0}"/>
              </a:ext>
            </a:extLst>
          </p:cNvPr>
          <p:cNvCxnSpPr>
            <a:stCxn id="61" idx="3"/>
          </p:cNvCxnSpPr>
          <p:nvPr/>
        </p:nvCxnSpPr>
        <p:spPr>
          <a:xfrm>
            <a:off x="3525644" y="4741896"/>
            <a:ext cx="1438143" cy="108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F35EE9-434F-438A-8FF8-304E1B453E65}"/>
              </a:ext>
            </a:extLst>
          </p:cNvPr>
          <p:cNvCxnSpPr>
            <a:stCxn id="61" idx="3"/>
          </p:cNvCxnSpPr>
          <p:nvPr/>
        </p:nvCxnSpPr>
        <p:spPr>
          <a:xfrm>
            <a:off x="3525644" y="4741896"/>
            <a:ext cx="1438143" cy="1599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7F1E6-DA2B-44B5-869D-D67B0513FD15}"/>
              </a:ext>
            </a:extLst>
          </p:cNvPr>
          <p:cNvCxnSpPr>
            <a:stCxn id="8" idx="3"/>
          </p:cNvCxnSpPr>
          <p:nvPr/>
        </p:nvCxnSpPr>
        <p:spPr>
          <a:xfrm flipV="1">
            <a:off x="3531884" y="4800600"/>
            <a:ext cx="1523008" cy="741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CDC1556-295F-4261-85DD-D629197E45B8}"/>
              </a:ext>
            </a:extLst>
          </p:cNvPr>
          <p:cNvCxnSpPr>
            <a:stCxn id="8" idx="3"/>
          </p:cNvCxnSpPr>
          <p:nvPr/>
        </p:nvCxnSpPr>
        <p:spPr>
          <a:xfrm>
            <a:off x="3531884" y="5541789"/>
            <a:ext cx="1431903" cy="374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035E09-BB8D-4544-8793-CDE3EB8C423D}"/>
              </a:ext>
            </a:extLst>
          </p:cNvPr>
          <p:cNvCxnSpPr>
            <a:stCxn id="5" idx="3"/>
          </p:cNvCxnSpPr>
          <p:nvPr/>
        </p:nvCxnSpPr>
        <p:spPr>
          <a:xfrm flipV="1">
            <a:off x="3531883" y="5991008"/>
            <a:ext cx="1431904" cy="3405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A74922D-DABB-44F3-878A-26E498689C0E}"/>
              </a:ext>
            </a:extLst>
          </p:cNvPr>
          <p:cNvSpPr/>
          <p:nvPr/>
        </p:nvSpPr>
        <p:spPr>
          <a:xfrm>
            <a:off x="5514628" y="4651899"/>
            <a:ext cx="583958" cy="1136342"/>
          </a:xfrm>
          <a:custGeom>
            <a:avLst/>
            <a:gdLst>
              <a:gd name="connsiteX0" fmla="*/ 35511 w 583958"/>
              <a:gd name="connsiteY0" fmla="*/ 1136342 h 1136342"/>
              <a:gd name="connsiteX1" fmla="*/ 337351 w 583958"/>
              <a:gd name="connsiteY1" fmla="*/ 1109709 h 1136342"/>
              <a:gd name="connsiteX2" fmla="*/ 452761 w 583958"/>
              <a:gd name="connsiteY2" fmla="*/ 1003177 h 1136342"/>
              <a:gd name="connsiteX3" fmla="*/ 577048 w 583958"/>
              <a:gd name="connsiteY3" fmla="*/ 639192 h 1136342"/>
              <a:gd name="connsiteX4" fmla="*/ 506027 w 583958"/>
              <a:gd name="connsiteY4" fmla="*/ 221942 h 1136342"/>
              <a:gd name="connsiteX5" fmla="*/ 0 w 583958"/>
              <a:gd name="connsiteY5" fmla="*/ 0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958" h="1136342">
                <a:moveTo>
                  <a:pt x="35511" y="1136342"/>
                </a:moveTo>
                <a:cubicBezTo>
                  <a:pt x="151660" y="1134122"/>
                  <a:pt x="267809" y="1131903"/>
                  <a:pt x="337351" y="1109709"/>
                </a:cubicBezTo>
                <a:cubicBezTo>
                  <a:pt x="406893" y="1087515"/>
                  <a:pt x="412812" y="1081596"/>
                  <a:pt x="452761" y="1003177"/>
                </a:cubicBezTo>
                <a:cubicBezTo>
                  <a:pt x="492710" y="924758"/>
                  <a:pt x="568170" y="769398"/>
                  <a:pt x="577048" y="639192"/>
                </a:cubicBezTo>
                <a:cubicBezTo>
                  <a:pt x="585926" y="508986"/>
                  <a:pt x="602202" y="328474"/>
                  <a:pt x="506027" y="221942"/>
                </a:cubicBezTo>
                <a:cubicBezTo>
                  <a:pt x="409852" y="115410"/>
                  <a:pt x="204926" y="57705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8E1E3B-AAB8-46AD-9752-67824756308C}"/>
              </a:ext>
            </a:extLst>
          </p:cNvPr>
          <p:cNvSpPr txBox="1"/>
          <p:nvPr/>
        </p:nvSpPr>
        <p:spPr>
          <a:xfrm>
            <a:off x="4018605" y="6161258"/>
            <a:ext cx="40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68506F-660E-4F2D-BC86-EC46E804E4DD}"/>
              </a:ext>
            </a:extLst>
          </p:cNvPr>
          <p:cNvSpPr txBox="1"/>
          <p:nvPr/>
        </p:nvSpPr>
        <p:spPr>
          <a:xfrm>
            <a:off x="6098586" y="5025217"/>
            <a:ext cx="9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F79E2D-D2BA-415E-AAE3-CEE0FDB8EB89}"/>
              </a:ext>
            </a:extLst>
          </p:cNvPr>
          <p:cNvSpPr txBox="1"/>
          <p:nvPr/>
        </p:nvSpPr>
        <p:spPr>
          <a:xfrm>
            <a:off x="5925754" y="5573778"/>
            <a:ext cx="24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Item-Based Filtering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FA8AEC-7BCF-438C-9899-0F84C9730E42}"/>
              </a:ext>
            </a:extLst>
          </p:cNvPr>
          <p:cNvSpPr txBox="1"/>
          <p:nvPr/>
        </p:nvSpPr>
        <p:spPr>
          <a:xfrm>
            <a:off x="7714772" y="2069708"/>
            <a:ext cx="469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 and Rate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6FC358-33B5-43EE-BB8C-D711EFEBAB22}"/>
              </a:ext>
            </a:extLst>
          </p:cNvPr>
          <p:cNvCxnSpPr>
            <a:stCxn id="8" idx="3"/>
          </p:cNvCxnSpPr>
          <p:nvPr/>
        </p:nvCxnSpPr>
        <p:spPr>
          <a:xfrm flipV="1">
            <a:off x="3531884" y="5324166"/>
            <a:ext cx="1431903" cy="21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51" grpId="0"/>
      <p:bldP spid="56" grpId="0"/>
      <p:bldP spid="58" grpId="0"/>
      <p:bldP spid="59" grpId="0"/>
      <p:bldP spid="84" grpId="0" animBg="1"/>
      <p:bldP spid="85" grpId="0"/>
      <p:bldP spid="86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04A3-84D2-4658-8FF3-8C69AC1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Data Accurately</a:t>
            </a:r>
            <a:br>
              <a:rPr lang="en-US" dirty="0"/>
            </a:br>
            <a:r>
              <a:rPr lang="en-US" dirty="0"/>
              <a:t>Reflects Human Preferences?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458-8C22-455D-A7B6-39358D5A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</a:t>
            </a:r>
            <a:r>
              <a:rPr lang="en-US" i="1" dirty="0"/>
              <a:t>human-based</a:t>
            </a:r>
            <a:r>
              <a:rPr lang="en-US" dirty="0"/>
              <a:t> ratings does not work well.</a:t>
            </a:r>
          </a:p>
          <a:p>
            <a:r>
              <a:rPr lang="en-US" dirty="0"/>
              <a:t>Use people’s </a:t>
            </a:r>
            <a:r>
              <a:rPr lang="en-US" i="1" dirty="0"/>
              <a:t>behavior</a:t>
            </a:r>
            <a:r>
              <a:rPr lang="en-US" dirty="0"/>
              <a:t>.</a:t>
            </a:r>
          </a:p>
          <a:p>
            <a:r>
              <a:rPr lang="en-US" dirty="0"/>
              <a:t>Watching what people do (interactions) is far more powerful than having them record what they say they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EB5D-02BF-4C9F-A2FA-696340B2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AF0C-5145-4A3D-A258-4D2519DE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User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9BB5-67EB-4CF7-A95E-38760CFF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D9C-EEB8-4073-AA23-61854AE5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– Item Interactions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F6E1B-AAA4-4141-A062-F0414FA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CDA7A-C38F-4CFF-9B0C-1C400123D601}"/>
              </a:ext>
            </a:extLst>
          </p:cNvPr>
          <p:cNvSpPr txBox="1"/>
          <p:nvPr/>
        </p:nvSpPr>
        <p:spPr>
          <a:xfrm>
            <a:off x="2719581" y="211407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13147-0B2A-4B8C-8BB1-DB02D33BF978}"/>
              </a:ext>
            </a:extLst>
          </p:cNvPr>
          <p:cNvSpPr txBox="1"/>
          <p:nvPr/>
        </p:nvSpPr>
        <p:spPr>
          <a:xfrm>
            <a:off x="2719581" y="23209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F67BE-1ACF-4501-909A-FF5A971068C8}"/>
              </a:ext>
            </a:extLst>
          </p:cNvPr>
          <p:cNvSpPr txBox="1"/>
          <p:nvPr/>
        </p:nvSpPr>
        <p:spPr>
          <a:xfrm>
            <a:off x="2719581" y="250560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088E-2651-4AEA-94E1-9256868F7298}"/>
              </a:ext>
            </a:extLst>
          </p:cNvPr>
          <p:cNvSpPr txBox="1"/>
          <p:nvPr/>
        </p:nvSpPr>
        <p:spPr>
          <a:xfrm>
            <a:off x="2719581" y="27124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5016-18A4-446C-8A85-A4A55DEC00A4}"/>
              </a:ext>
            </a:extLst>
          </p:cNvPr>
          <p:cNvSpPr txBox="1"/>
          <p:nvPr/>
        </p:nvSpPr>
        <p:spPr>
          <a:xfrm>
            <a:off x="2719581" y="291636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8600B-9875-4C58-BE2A-DA924FAA1791}"/>
              </a:ext>
            </a:extLst>
          </p:cNvPr>
          <p:cNvSpPr txBox="1"/>
          <p:nvPr/>
        </p:nvSpPr>
        <p:spPr>
          <a:xfrm>
            <a:off x="2719581" y="312322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6C17F-FDBE-4D32-ACEE-0A08A5CE28BF}"/>
              </a:ext>
            </a:extLst>
          </p:cNvPr>
          <p:cNvSpPr txBox="1"/>
          <p:nvPr/>
        </p:nvSpPr>
        <p:spPr>
          <a:xfrm>
            <a:off x="2719581" y="33078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9FFCB-A776-4F0D-BECE-BEC3829506A6}"/>
              </a:ext>
            </a:extLst>
          </p:cNvPr>
          <p:cNvSpPr txBox="1"/>
          <p:nvPr/>
        </p:nvSpPr>
        <p:spPr>
          <a:xfrm>
            <a:off x="2719581" y="35147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F74C82-7CE7-4F91-A38E-1A091CA08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581" y="1777383"/>
            <a:ext cx="1042717" cy="10427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3D48F9-B680-42FE-962C-7343E8A4C2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76298" y="2298742"/>
            <a:ext cx="1305642" cy="61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94EF28-6B12-4C97-BEBE-47052691C65E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1476298" y="2298742"/>
            <a:ext cx="1243283" cy="39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4D450-3268-40A4-9E14-365295DD007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476298" y="2298742"/>
            <a:ext cx="1243283" cy="1193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E9DC69-E79B-4F83-A394-D099E65C98DA}"/>
              </a:ext>
            </a:extLst>
          </p:cNvPr>
          <p:cNvCxnSpPr>
            <a:cxnSpLocks/>
          </p:cNvCxnSpPr>
          <p:nvPr/>
        </p:nvCxnSpPr>
        <p:spPr>
          <a:xfrm flipH="1">
            <a:off x="1836253" y="2114076"/>
            <a:ext cx="11097" cy="70602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59598-F8E9-477D-8D51-BA2C8189B0BE}"/>
              </a:ext>
            </a:extLst>
          </p:cNvPr>
          <p:cNvSpPr txBox="1"/>
          <p:nvPr/>
        </p:nvSpPr>
        <p:spPr>
          <a:xfrm>
            <a:off x="1282151" y="172424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8FE85-5242-4A8E-89E0-2E0E161C0647}"/>
              </a:ext>
            </a:extLst>
          </p:cNvPr>
          <p:cNvSpPr txBox="1"/>
          <p:nvPr/>
        </p:nvSpPr>
        <p:spPr>
          <a:xfrm>
            <a:off x="6924104" y="1861816"/>
            <a:ext cx="2298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Interactions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7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3</a:t>
            </a:r>
          </a:p>
          <a:p>
            <a:r>
              <a:rPr lang="en-US" dirty="0"/>
              <a:t>user: 3, interaction: 3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1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dirty="0"/>
              <a:t>user: 3, interaction: 2</a:t>
            </a:r>
          </a:p>
          <a:p>
            <a:r>
              <a:rPr lang="en-US" dirty="0"/>
              <a:t>user: 2, interaction: 3</a:t>
            </a:r>
          </a:p>
          <a:p>
            <a:r>
              <a:rPr lang="en-US" dirty="0"/>
              <a:t>user: 3, interaction: 0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2</a:t>
            </a:r>
          </a:p>
          <a:p>
            <a:r>
              <a:rPr lang="en-US" dirty="0"/>
              <a:t>user: 2, interaction: 2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5</a:t>
            </a:r>
          </a:p>
          <a:p>
            <a:r>
              <a:rPr lang="en-US" dirty="0"/>
              <a:t>user: 2, interaction: 4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7</a:t>
            </a:r>
          </a:p>
          <a:p>
            <a:r>
              <a:rPr lang="en-US" dirty="0"/>
              <a:t>user: 2, interaction: 1</a:t>
            </a:r>
          </a:p>
          <a:p>
            <a:r>
              <a:rPr lang="en-US" dirty="0"/>
              <a:t>user: 3, interaction: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D48BD-BA28-4A17-AE0E-6EF65562A518}"/>
              </a:ext>
            </a:extLst>
          </p:cNvPr>
          <p:cNvSpPr txBox="1"/>
          <p:nvPr/>
        </p:nvSpPr>
        <p:spPr>
          <a:xfrm>
            <a:off x="4072516" y="1988429"/>
            <a:ext cx="188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data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items.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C0511-A6B5-45DA-BAB5-C7A853726F17}"/>
              </a:ext>
            </a:extLst>
          </p:cNvPr>
          <p:cNvSpPr txBox="1"/>
          <p:nvPr/>
        </p:nvSpPr>
        <p:spPr>
          <a:xfrm>
            <a:off x="555613" y="27522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82D9207-2DF2-4866-8CDD-D06EE2789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528" y="3632670"/>
            <a:ext cx="1042717" cy="10427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451EC0-FE50-4E7E-ACFC-04ED87F8FD88}"/>
              </a:ext>
            </a:extLst>
          </p:cNvPr>
          <p:cNvSpPr txBox="1"/>
          <p:nvPr/>
        </p:nvSpPr>
        <p:spPr>
          <a:xfrm>
            <a:off x="574560" y="460748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D9ECAD-6741-4B3E-A1E9-DD65AE1742C3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1495245" y="2505602"/>
            <a:ext cx="1224336" cy="1648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87B3C-747B-4E88-8D05-6F7952A916F1}"/>
              </a:ext>
            </a:extLst>
          </p:cNvPr>
          <p:cNvCxnSpPr>
            <a:stCxn id="31" idx="3"/>
            <a:endCxn id="8" idx="1"/>
          </p:cNvCxnSpPr>
          <p:nvPr/>
        </p:nvCxnSpPr>
        <p:spPr>
          <a:xfrm flipV="1">
            <a:off x="1495245" y="3101029"/>
            <a:ext cx="1224336" cy="1053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D0EA1-25AA-470C-BFE9-2632DF1DE6AF}"/>
              </a:ext>
            </a:extLst>
          </p:cNvPr>
          <p:cNvCxnSpPr>
            <a:stCxn id="31" idx="3"/>
          </p:cNvCxnSpPr>
          <p:nvPr/>
        </p:nvCxnSpPr>
        <p:spPr>
          <a:xfrm flipV="1">
            <a:off x="1495245" y="3469906"/>
            <a:ext cx="1224336" cy="684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F3E2AD-F624-487B-8BF5-64771D4D4CE3}"/>
              </a:ext>
            </a:extLst>
          </p:cNvPr>
          <p:cNvCxnSpPr>
            <a:cxnSpLocks/>
          </p:cNvCxnSpPr>
          <p:nvPr/>
        </p:nvCxnSpPr>
        <p:spPr>
          <a:xfrm>
            <a:off x="1836253" y="3422442"/>
            <a:ext cx="0" cy="73158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F5525B-D046-499A-8B33-4B1949C7D4E6}"/>
              </a:ext>
            </a:extLst>
          </p:cNvPr>
          <p:cNvSpPr txBox="1"/>
          <p:nvPr/>
        </p:nvSpPr>
        <p:spPr>
          <a:xfrm>
            <a:off x="2004000" y="4316046"/>
            <a:ext cx="4746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see item 7 was interacted with by  both users 0 and 1. We can see the set of interactions by a particular user comprise a relationship between those items.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F98376-F62F-4918-8B26-188DD63C9E41}"/>
              </a:ext>
            </a:extLst>
          </p:cNvPr>
          <p:cNvCxnSpPr>
            <a:stCxn id="12" idx="3"/>
          </p:cNvCxnSpPr>
          <p:nvPr/>
        </p:nvCxnSpPr>
        <p:spPr>
          <a:xfrm>
            <a:off x="1476298" y="2298742"/>
            <a:ext cx="12432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17C3-DB5C-45DF-9F6D-A49D1D38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 – The Item History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A469F-1C4F-41EF-B403-BB4762B0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5975A-7E71-46A8-B2B6-521C0A85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12068"/>
            <a:ext cx="6439976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F5896-D205-4185-8CD3-5D91F0AA408B}"/>
              </a:ext>
            </a:extLst>
          </p:cNvPr>
          <p:cNvSpPr txBox="1"/>
          <p:nvPr/>
        </p:nvSpPr>
        <p:spPr>
          <a:xfrm rot="16200000">
            <a:off x="207744" y="4224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C1A22-1757-4165-B030-C553EAC93969}"/>
              </a:ext>
            </a:extLst>
          </p:cNvPr>
          <p:cNvSpPr txBox="1"/>
          <p:nvPr/>
        </p:nvSpPr>
        <p:spPr>
          <a:xfrm>
            <a:off x="3733800" y="28368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FBB94-0634-4DA7-87C8-75B003036278}"/>
              </a:ext>
            </a:extLst>
          </p:cNvPr>
          <p:cNvSpPr/>
          <p:nvPr/>
        </p:nvSpPr>
        <p:spPr>
          <a:xfrm>
            <a:off x="1600200" y="3821668"/>
            <a:ext cx="5601776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090CB-9A9B-4B89-A412-E8EA8C404DC5}"/>
              </a:ext>
            </a:extLst>
          </p:cNvPr>
          <p:cNvSpPr txBox="1"/>
          <p:nvPr/>
        </p:nvSpPr>
        <p:spPr>
          <a:xfrm>
            <a:off x="2819400" y="5296658"/>
            <a:ext cx="553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0 interacted with items 1, 3, 4, 7.</a:t>
            </a:r>
          </a:p>
          <a:p>
            <a:endParaRPr lang="en-US" dirty="0"/>
          </a:p>
          <a:p>
            <a:r>
              <a:rPr lang="en-US" dirty="0"/>
              <a:t>We only use a binary flag (0/1) even though the user may interact with the same item multiple times.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92F293-9D5D-4850-869E-954FAE28F351}"/>
              </a:ext>
            </a:extLst>
          </p:cNvPr>
          <p:cNvSpPr/>
          <p:nvPr/>
        </p:nvSpPr>
        <p:spPr>
          <a:xfrm>
            <a:off x="7235301" y="3746570"/>
            <a:ext cx="1371317" cy="2150253"/>
          </a:xfrm>
          <a:custGeom>
            <a:avLst/>
            <a:gdLst>
              <a:gd name="connsiteX0" fmla="*/ 976544 w 1371317"/>
              <a:gd name="connsiteY0" fmla="*/ 2150253 h 2150253"/>
              <a:gd name="connsiteX1" fmla="*/ 1251751 w 1371317"/>
              <a:gd name="connsiteY1" fmla="*/ 1946067 h 2150253"/>
              <a:gd name="connsiteX2" fmla="*/ 1287262 w 1371317"/>
              <a:gd name="connsiteY2" fmla="*/ 1590960 h 2150253"/>
              <a:gd name="connsiteX3" fmla="*/ 1367161 w 1371317"/>
              <a:gd name="connsiteY3" fmla="*/ 623294 h 2150253"/>
              <a:gd name="connsiteX4" fmla="*/ 1145219 w 1371317"/>
              <a:gd name="connsiteY4" fmla="*/ 19613 h 2150253"/>
              <a:gd name="connsiteX5" fmla="*/ 0 w 1371317"/>
              <a:gd name="connsiteY5" fmla="*/ 206044 h 215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317" h="2150253">
                <a:moveTo>
                  <a:pt x="976544" y="2150253"/>
                </a:moveTo>
                <a:cubicBezTo>
                  <a:pt x="1088254" y="2094768"/>
                  <a:pt x="1199965" y="2039283"/>
                  <a:pt x="1251751" y="1946067"/>
                </a:cubicBezTo>
                <a:cubicBezTo>
                  <a:pt x="1303537" y="1852851"/>
                  <a:pt x="1268027" y="1811422"/>
                  <a:pt x="1287262" y="1590960"/>
                </a:cubicBezTo>
                <a:cubicBezTo>
                  <a:pt x="1306497" y="1370498"/>
                  <a:pt x="1390835" y="885185"/>
                  <a:pt x="1367161" y="623294"/>
                </a:cubicBezTo>
                <a:cubicBezTo>
                  <a:pt x="1343487" y="361403"/>
                  <a:pt x="1373079" y="89155"/>
                  <a:pt x="1145219" y="19613"/>
                </a:cubicBezTo>
                <a:cubicBezTo>
                  <a:pt x="917359" y="-49929"/>
                  <a:pt x="458679" y="78057"/>
                  <a:pt x="0" y="206044"/>
                </a:cubicBezTo>
              </a:path>
            </a:pathLst>
          </a:custGeom>
          <a:noFill/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CA70-F62B-4C1F-ACD3-01FC97F6AF33}"/>
              </a:ext>
            </a:extLst>
          </p:cNvPr>
          <p:cNvSpPr txBox="1"/>
          <p:nvPr/>
        </p:nvSpPr>
        <p:spPr>
          <a:xfrm>
            <a:off x="1447683" y="1861305"/>
            <a:ext cx="590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Compress the raw interaction list vertically.</a:t>
            </a:r>
          </a:p>
        </p:txBody>
      </p:sp>
    </p:spTree>
    <p:extLst>
      <p:ext uri="{BB962C8B-B14F-4D97-AF65-F5344CB8AC3E}">
        <p14:creationId xmlns:p14="http://schemas.microsoft.com/office/powerpoint/2010/main" val="228578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solidFill>
          <a:schemeClr val="bg1"/>
        </a:solidFill>
        <a:ln w="38100" cmpd="sng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296867</TotalTime>
  <Words>3223</Words>
  <Application>Microsoft Office PowerPoint</Application>
  <PresentationFormat>On-screen Show (4:3)</PresentationFormat>
  <Paragraphs>615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Inside The Co-Occurrence Recommendation Engine</vt:lpstr>
      <vt:lpstr>PowerPoint Presentation</vt:lpstr>
      <vt:lpstr>PowerPoint Presentation</vt:lpstr>
      <vt:lpstr>What is “Recommendation”?</vt:lpstr>
      <vt:lpstr>Types Of Recommenders</vt:lpstr>
      <vt:lpstr>What Data Accurately Reflects Human Preferences?</vt:lpstr>
      <vt:lpstr>Modeling User Interactions</vt:lpstr>
      <vt:lpstr>Raw Data – Item Interactions</vt:lpstr>
      <vt:lpstr>“A” – The Item History Matrix</vt:lpstr>
      <vt:lpstr>What Can We Do With The A Matrix?</vt:lpstr>
      <vt:lpstr>Current User Interactions - Ah</vt:lpstr>
      <vt:lpstr>User-Centric Recommendations</vt:lpstr>
      <vt:lpstr>User Centric Recommendation AT(Ah)</vt:lpstr>
      <vt:lpstr>User vs Item Recommender Performance</vt:lpstr>
      <vt:lpstr>What Is Co-Occurrence?</vt:lpstr>
      <vt:lpstr>Co-Occurrence Overview By Example</vt:lpstr>
      <vt:lpstr>Text Processing With Co-Occurrence</vt:lpstr>
      <vt:lpstr>What About Telsa and Mark Z?</vt:lpstr>
      <vt:lpstr>Item-Centric Recommendations Using Co-Occurrence</vt:lpstr>
      <vt:lpstr>Co-Occurrence Recommendation</vt:lpstr>
      <vt:lpstr>Co-Occurrence Matrix- What is it?</vt:lpstr>
      <vt:lpstr>(ATA) – The Co-Occurrence Matrix</vt:lpstr>
      <vt:lpstr>What Does C Tell Us?</vt:lpstr>
      <vt:lpstr>Two Types of Recommenders Using Co-Occurrence</vt:lpstr>
      <vt:lpstr>Co-Occurrence Recommender Systems</vt:lpstr>
      <vt:lpstr>Current Interaction Recommender</vt:lpstr>
      <vt:lpstr>Making A Recommendation</vt:lpstr>
      <vt:lpstr>Anomalous Relationships Recommender</vt:lpstr>
      <vt:lpstr>Computing Anomalous Relationships</vt:lpstr>
      <vt:lpstr>Analyzing A Specific Cooccurrence  Can You Spot the Anomaly?</vt:lpstr>
      <vt:lpstr>G-Test Score (aka Log Likelihood Ratio Score)</vt:lpstr>
      <vt:lpstr>1 - Compute Contingency Matrix</vt:lpstr>
      <vt:lpstr>2 - Example Contingency Matrix And Row/Column Sum Matrices</vt:lpstr>
      <vt:lpstr>3 - Expected Observation Table</vt:lpstr>
      <vt:lpstr>4 - G-Test</vt:lpstr>
      <vt:lpstr>How Do We Use The G-Test?</vt:lpstr>
      <vt:lpstr>G-Test Score Distribution</vt:lpstr>
      <vt:lpstr>Using Fixed Threshold 0.9</vt:lpstr>
      <vt:lpstr>Attaching Recommendations To Search Results</vt:lpstr>
      <vt:lpstr>Performance Considerations</vt:lpstr>
      <vt:lpstr>Improvement Breakthroughs</vt:lpstr>
      <vt:lpstr>Dithering</vt:lpstr>
      <vt:lpstr>Anti-Flooding</vt:lpstr>
      <vt:lpstr>Multi-Modal</vt:lpstr>
      <vt:lpstr>Example of Multi-Modal Data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A Web Application</dc:title>
  <dc:creator>Brett</dc:creator>
  <cp:lastModifiedBy>FastDev</cp:lastModifiedBy>
  <cp:revision>1057</cp:revision>
  <dcterms:created xsi:type="dcterms:W3CDTF">2006-08-16T00:00:00Z</dcterms:created>
  <dcterms:modified xsi:type="dcterms:W3CDTF">2019-11-04T23:53:14Z</dcterms:modified>
</cp:coreProperties>
</file>