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1" r:id="rId6"/>
    <p:sldId id="272" r:id="rId7"/>
    <p:sldId id="273" r:id="rId8"/>
    <p:sldId id="284" r:id="rId9"/>
    <p:sldId id="275" r:id="rId10"/>
    <p:sldId id="283" r:id="rId11"/>
    <p:sldId id="282" r:id="rId12"/>
    <p:sldId id="277" r:id="rId13"/>
    <p:sldId id="278" r:id="rId14"/>
    <p:sldId id="286" r:id="rId15"/>
    <p:sldId id="287" r:id="rId16"/>
    <p:sldId id="280" r:id="rId17"/>
    <p:sldId id="281" r:id="rId18"/>
    <p:sldId id="289" r:id="rId19"/>
    <p:sldId id="279" r:id="rId20"/>
    <p:sldId id="288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678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2/15/2017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2/15/2017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2/15/2017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identityserver.io/en/release/quickstarts/8_entity_framework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berliner" TargetMode="External"/><Relationship Id="rId2" Type="http://schemas.openxmlformats.org/officeDocument/2006/relationships/hyperlink" Target="https://github.com/IdentityServer/IdentityServer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ottbrady91.com/Identity-Server/Getting-Started-with-IdentityServer-4" TargetMode="External"/><Relationship Id="rId4" Type="http://schemas.openxmlformats.org/officeDocument/2006/relationships/hyperlink" Target="http://docs.identityserver.io/en/relea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entityServer/IdentityServer4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525" y="609600"/>
            <a:ext cx="8839201" cy="3200400"/>
          </a:xfrm>
        </p:spPr>
        <p:txBody>
          <a:bodyPr/>
          <a:lstStyle/>
          <a:p>
            <a:r>
              <a:rPr lang="en-US" dirty="0"/>
              <a:t>Identity Server 4 &amp; Making OAuth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</a:rPr>
              <a:t>Brett Berliner</a:t>
            </a: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Simple Setup – </a:t>
            </a:r>
            <a:r>
              <a:rPr lang="en-US" dirty="0" err="1">
                <a:solidFill>
                  <a:schemeClr val="bg2"/>
                </a:solidFill>
              </a:rPr>
              <a:t>Startup.cs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2209800"/>
            <a:ext cx="888463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Simple Setup – Configuration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676400"/>
            <a:ext cx="70961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project.json</a:t>
            </a:r>
            <a:r>
              <a:rPr lang="en-US" dirty="0"/>
              <a:t> - "IdentityServer4.AccessTokenValidation": "1.0.1“</a:t>
            </a:r>
          </a:p>
          <a:p>
            <a:r>
              <a:rPr lang="en-US" dirty="0"/>
              <a:t>Add to web </a:t>
            </a:r>
            <a:r>
              <a:rPr lang="en-US" dirty="0" err="1"/>
              <a:t>Startup.cs</a:t>
            </a:r>
            <a:r>
              <a:rPr lang="en-US" dirty="0"/>
              <a:t> before </a:t>
            </a:r>
            <a:r>
              <a:rPr lang="en-US" dirty="0" err="1"/>
              <a:t>app.UseMvc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Attach [Authorize] attribute to header with optional policies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2971800"/>
            <a:ext cx="812265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User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grant type password to perform credential validation</a:t>
            </a:r>
          </a:p>
          <a:p>
            <a:r>
              <a:rPr lang="en-US" dirty="0"/>
              <a:t>Create custom claims to be stored against the token for further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3962400"/>
            <a:ext cx="9922937" cy="1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7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Validation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38" y="1828800"/>
            <a:ext cx="1142674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2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Validation Result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828800"/>
            <a:ext cx="55245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Data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docs.identityserver.io/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/release/</a:t>
            </a:r>
            <a:r>
              <a:rPr lang="en-US" dirty="0" err="1">
                <a:hlinkClick r:id="rId2"/>
              </a:rPr>
              <a:t>quickstarts</a:t>
            </a:r>
            <a:r>
              <a:rPr lang="en-US" dirty="0">
                <a:hlinkClick r:id="rId2"/>
              </a:rPr>
              <a:t>/8_entity_framework.html</a:t>
            </a:r>
            <a:endParaRPr lang="en-US" dirty="0"/>
          </a:p>
          <a:p>
            <a:r>
              <a:rPr lang="en-US" dirty="0"/>
              <a:t>EF migration available to build the database structure</a:t>
            </a:r>
          </a:p>
          <a:p>
            <a:r>
              <a:rPr lang="en-US" dirty="0" err="1"/>
              <a:t>project.json</a:t>
            </a:r>
            <a:r>
              <a:rPr lang="en-US" dirty="0"/>
              <a:t> “IdentityServer4.EntityFramework” : “1.0.0”</a:t>
            </a:r>
          </a:p>
          <a:p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en-US" dirty="0" err="1">
                <a:solidFill>
                  <a:schemeClr val="bg2"/>
                </a:solidFill>
              </a:rPr>
              <a:t>AddConfigurationStore</a:t>
            </a:r>
            <a:r>
              <a:rPr lang="en-US" dirty="0">
                <a:solidFill>
                  <a:schemeClr val="bg2"/>
                </a:solidFill>
              </a:rPr>
              <a:t>(builder =&gt; </a:t>
            </a:r>
            <a:r>
              <a:rPr lang="en-US" dirty="0" err="1">
                <a:solidFill>
                  <a:schemeClr val="bg2"/>
                </a:solidFill>
              </a:rPr>
              <a:t>builder.UseSqlServer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dbContext.Database.Connection</a:t>
            </a:r>
            <a:r>
              <a:rPr lang="en-US" dirty="0">
                <a:solidFill>
                  <a:schemeClr val="bg2"/>
                </a:solidFill>
              </a:rPr>
              <a:t>) </a:t>
            </a:r>
          </a:p>
          <a:p>
            <a:r>
              <a:rPr lang="en-US" dirty="0"/>
              <a:t>(Currently not present in 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IdentityServer</a:t>
            </a:r>
            <a:r>
              <a:rPr lang="en-US" dirty="0">
                <a:hlinkClick r:id="rId2"/>
              </a:rPr>
              <a:t>/IdentityServer4</a:t>
            </a:r>
            <a:endParaRPr lang="en-US" dirty="0"/>
          </a:p>
          <a:p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brettberliner</a:t>
            </a:r>
            <a:endParaRPr lang="en-US" dirty="0"/>
          </a:p>
          <a:p>
            <a:r>
              <a:rPr lang="en-US" dirty="0">
                <a:hlinkClick r:id="rId4"/>
              </a:rPr>
              <a:t>docs.identityserver.io</a:t>
            </a:r>
            <a:endParaRPr lang="en-US" dirty="0"/>
          </a:p>
          <a:p>
            <a:r>
              <a:rPr lang="en-US" dirty="0">
                <a:hlinkClick r:id="rId5"/>
              </a:rPr>
              <a:t>scottbrady91.com/Identity-Server/Getting-Started-with-IdentityServer-4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Brett Berliner (bberliner@cardinalsolutions.com)</a:t>
            </a:r>
          </a:p>
          <a:p>
            <a:pPr>
              <a:lnSpc>
                <a:spcPct val="200000"/>
              </a:lnSpc>
            </a:pPr>
            <a:r>
              <a:rPr lang="en-US" dirty="0"/>
              <a:t>11 years in Columbus industry (mostly .NET)</a:t>
            </a:r>
          </a:p>
          <a:p>
            <a:pPr>
              <a:lnSpc>
                <a:spcPct val="200000"/>
              </a:lnSpc>
            </a:pPr>
            <a:r>
              <a:rPr lang="en-US" dirty="0"/>
              <a:t>Last 5 years, focused on cloud solutions with Azure / AWS</a:t>
            </a:r>
          </a:p>
          <a:p>
            <a:pPr>
              <a:lnSpc>
                <a:spcPct val="200000"/>
              </a:lnSpc>
            </a:pPr>
            <a:r>
              <a:rPr lang="en-US" dirty="0"/>
              <a:t>Coming off of surge week and vacation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All material available on github.com/</a:t>
            </a:r>
            <a:r>
              <a:rPr lang="en-US" dirty="0" err="1"/>
              <a:t>brettberliner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Postman – your best friend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13" y="1828800"/>
            <a:ext cx="7721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About OAuth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standard for authorization</a:t>
            </a:r>
          </a:p>
          <a:p>
            <a:r>
              <a:rPr lang="en-US" dirty="0"/>
              <a:t>Adopted by large companies such as Google &amp; Facebook</a:t>
            </a:r>
          </a:p>
          <a:p>
            <a:r>
              <a:rPr lang="en-US" dirty="0"/>
              <a:t>Currently on 2.0 to separate flows by device type (web, desktop, mobile,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990600"/>
            <a:ext cx="5486400" cy="441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99212" y="6033700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(Image courtesy of </a:t>
            </a:r>
            <a:r>
              <a:rPr lang="en-US" sz="1200" i="1" dirty="0" err="1"/>
              <a:t>Apigee</a:t>
            </a:r>
            <a:r>
              <a:rPr lang="en-US" sz="1200" i="1" dirty="0"/>
              <a:t> Product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OAuth troubles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Fairly easy to build the API endpoints individually, but there are a ton of tokens</a:t>
            </a:r>
          </a:p>
          <a:p>
            <a:r>
              <a:rPr lang="en-US" dirty="0"/>
              <a:t>Provisioning tokens and building claims can be difficult and fragile</a:t>
            </a:r>
          </a:p>
          <a:p>
            <a:r>
              <a:rPr lang="en-US" dirty="0"/>
              <a:t>Simple grant types are easy but using claims and complex registration can be difficult</a:t>
            </a:r>
          </a:p>
          <a:p>
            <a:r>
              <a:rPr lang="en-US" dirty="0"/>
              <a:t>Is security implementation strong enough to protect but easy enough to change if compromised?</a:t>
            </a:r>
          </a:p>
        </p:txBody>
      </p:sp>
    </p:spTree>
    <p:extLst>
      <p:ext uri="{BB962C8B-B14F-4D97-AF65-F5344CB8AC3E}">
        <p14:creationId xmlns:p14="http://schemas.microsoft.com/office/powerpoint/2010/main" val="97050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Identity Server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https://github.com/IdentityServer/IdentityServer4</a:t>
            </a:r>
            <a:endParaRPr lang="en-US" dirty="0"/>
          </a:p>
          <a:p>
            <a:r>
              <a:rPr lang="en-US" dirty="0"/>
              <a:t>Open source token provisioning and credential management software</a:t>
            </a:r>
          </a:p>
          <a:p>
            <a:r>
              <a:rPr lang="en-US" dirty="0"/>
              <a:t>Highly extensible and configurable</a:t>
            </a:r>
          </a:p>
          <a:p>
            <a:r>
              <a:rPr lang="en-US" dirty="0"/>
              <a:t>V4 optimized for .NET core in late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33400"/>
            <a:ext cx="4419598" cy="2133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Token Types</a:t>
            </a:r>
          </a:p>
          <a:p>
            <a:pPr algn="ctr"/>
            <a:r>
              <a:rPr lang="en-US" dirty="0"/>
              <a:t>JWT –  JSON Web Tokens (jwt.io) – no refresh</a:t>
            </a:r>
          </a:p>
          <a:p>
            <a:pPr algn="ctr"/>
            <a:r>
              <a:rPr lang="en-US" dirty="0"/>
              <a:t>Reference token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2412" y="457200"/>
            <a:ext cx="6092825" cy="47253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ts val="1600"/>
              </a:spcBef>
            </a:pPr>
            <a:r>
              <a:rPr lang="en-US" sz="2400" dirty="0">
                <a:solidFill>
                  <a:schemeClr val="bg2"/>
                </a:solidFill>
              </a:rPr>
              <a:t>Grant Types</a:t>
            </a:r>
          </a:p>
          <a:p>
            <a:pPr marL="228600" lvl="0" indent="-228600" algn="ctr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Implicit</a:t>
            </a:r>
          </a:p>
          <a:p>
            <a:pPr marL="228600" lvl="0" indent="-228600" algn="ctr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Authorization code</a:t>
            </a:r>
          </a:p>
          <a:p>
            <a:pPr marL="228600" lvl="0" indent="-228600" algn="ctr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Hybrid (combines 1 &amp; 2)</a:t>
            </a:r>
          </a:p>
          <a:p>
            <a:pPr marL="228600" lvl="0" indent="-228600" algn="ctr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2400" i="1" dirty="0">
                <a:solidFill>
                  <a:prstClr val="white"/>
                </a:solidFill>
              </a:rPr>
              <a:t>Client credentials</a:t>
            </a:r>
          </a:p>
          <a:p>
            <a:pPr marL="228600" lvl="0" indent="-228600" algn="ctr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2400" i="1" dirty="0">
                <a:solidFill>
                  <a:prstClr val="white"/>
                </a:solidFill>
              </a:rPr>
              <a:t>Resource owner password</a:t>
            </a:r>
          </a:p>
          <a:p>
            <a:pPr marL="228600" lvl="0" indent="-228600" algn="ctr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Refresh tokens</a:t>
            </a:r>
          </a:p>
          <a:p>
            <a:pPr marL="228600" lvl="0" indent="-228600" algn="ctr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Extension grants</a:t>
            </a:r>
          </a:p>
          <a:p>
            <a:pPr marL="228600" lvl="0" indent="-228600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1412" y="3317522"/>
            <a:ext cx="4191000" cy="203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600"/>
              </a:spcBef>
            </a:pPr>
            <a:r>
              <a:rPr lang="en-US" sz="2400" dirty="0">
                <a:solidFill>
                  <a:schemeClr val="bg2"/>
                </a:solidFill>
              </a:rPr>
              <a:t>Other Terms</a:t>
            </a:r>
          </a:p>
          <a:p>
            <a:pPr marL="228600" lvl="0" indent="-228600" algn="ctr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Secrets</a:t>
            </a:r>
          </a:p>
          <a:p>
            <a:pPr marL="228600" lvl="0" indent="-228600" algn="ctr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Claims</a:t>
            </a:r>
          </a:p>
          <a:p>
            <a:pPr marL="228600" lvl="0" indent="-228600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Default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/.well-known/</a:t>
            </a:r>
            <a:r>
              <a:rPr lang="en-US" dirty="0" err="1"/>
              <a:t>openid</a:t>
            </a:r>
            <a:r>
              <a:rPr lang="en-US" dirty="0"/>
              <a:t>-configuration (Discovery endpoint)</a:t>
            </a:r>
          </a:p>
          <a:p>
            <a:r>
              <a:rPr lang="en-US" dirty="0"/>
              <a:t>/connect/authorize (Request tokens/codes via browser)</a:t>
            </a:r>
          </a:p>
          <a:p>
            <a:r>
              <a:rPr lang="en-US" dirty="0"/>
              <a:t>/connect/token (Provision token)</a:t>
            </a:r>
          </a:p>
          <a:p>
            <a:r>
              <a:rPr lang="en-US" dirty="0"/>
              <a:t>/connect/</a:t>
            </a:r>
            <a:r>
              <a:rPr lang="en-US" dirty="0" err="1"/>
              <a:t>userinfo</a:t>
            </a:r>
            <a:r>
              <a:rPr lang="en-US" dirty="0"/>
              <a:t> (Identity information)</a:t>
            </a:r>
          </a:p>
          <a:p>
            <a:r>
              <a:rPr lang="en-US" dirty="0"/>
              <a:t>/connect/introspection (Token information)</a:t>
            </a:r>
          </a:p>
          <a:p>
            <a:r>
              <a:rPr lang="en-US" dirty="0"/>
              <a:t>/connect/revocation (Revoke token)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New .NET core project, set to self hosting (defaults to port 5000)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“Install-Package IdentityServer4”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Startup.cs</a:t>
            </a:r>
            <a:r>
              <a:rPr lang="en-US" dirty="0"/>
              <a:t> – Configure, add line “</a:t>
            </a:r>
            <a:r>
              <a:rPr lang="en-US" dirty="0" err="1"/>
              <a:t>app.UseIdentityServer</a:t>
            </a:r>
            <a:r>
              <a:rPr lang="en-US" dirty="0"/>
              <a:t>();”</a:t>
            </a:r>
          </a:p>
        </p:txBody>
      </p:sp>
    </p:spTree>
    <p:extLst>
      <p:ext uri="{BB962C8B-B14F-4D97-AF65-F5344CB8AC3E}">
        <p14:creationId xmlns:p14="http://schemas.microsoft.com/office/powerpoint/2010/main" val="385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1794</TotalTime>
  <Words>387</Words>
  <Application>Microsoft Office PowerPoint</Application>
  <PresentationFormat>Custom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</vt:lpstr>
      <vt:lpstr>Woodgrain 16x9</vt:lpstr>
      <vt:lpstr>Identity Server 4 &amp; Making OAuth Easy</vt:lpstr>
      <vt:lpstr>About me</vt:lpstr>
      <vt:lpstr>Postman – your best friend</vt:lpstr>
      <vt:lpstr>About OAuth</vt:lpstr>
      <vt:lpstr>OAuth troubles</vt:lpstr>
      <vt:lpstr>Identity Server 4</vt:lpstr>
      <vt:lpstr>PowerPoint Presentation</vt:lpstr>
      <vt:lpstr>Default Endpoints</vt:lpstr>
      <vt:lpstr>Installation</vt:lpstr>
      <vt:lpstr>Simple Setup – Startup.cs</vt:lpstr>
      <vt:lpstr>Simple Setup – Configuration</vt:lpstr>
      <vt:lpstr>Authentication</vt:lpstr>
      <vt:lpstr>User Validation</vt:lpstr>
      <vt:lpstr>Validation Example</vt:lpstr>
      <vt:lpstr>Validation Result</vt:lpstr>
      <vt:lpstr>Data Contexts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Server 4 &amp; Making OAuth Easy</dc:title>
  <dc:creator>Berliner, Brett</dc:creator>
  <cp:lastModifiedBy>Berliner, Brett</cp:lastModifiedBy>
  <cp:revision>17</cp:revision>
  <dcterms:created xsi:type="dcterms:W3CDTF">2017-02-15T14:27:37Z</dcterms:created>
  <dcterms:modified xsi:type="dcterms:W3CDTF">2017-02-16T20:21:49Z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